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EB Garamond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EBGaramond-bold.fntdata"/><Relationship Id="rId23" Type="http://schemas.openxmlformats.org/officeDocument/2006/relationships/slide" Target="slides/slide18.xml"/><Relationship Id="rId45" Type="http://schemas.openxmlformats.org/officeDocument/2006/relationships/font" Target="fonts/EBGaramo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EBGaramond-boldItalic.fntdata"/><Relationship Id="rId25" Type="http://schemas.openxmlformats.org/officeDocument/2006/relationships/slide" Target="slides/slide20.xml"/><Relationship Id="rId47" Type="http://schemas.openxmlformats.org/officeDocument/2006/relationships/font" Target="fonts/EBGaramon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d8aa977a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d8aa977a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d8aa977a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d8aa977a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d8aa977a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d8aa977a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d8aa977a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d8aa977a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8aa977a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d8aa977a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8aa977a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d8aa977a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d8aa977a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d8aa977a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d8aa977a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d8aa977a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d8aa977a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d8aa977a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d8aa977a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d8aa977a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6aa82a8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6aa82a8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d8aa977a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d8aa977a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d8aa977a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d8aa977a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d8aa977a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d8aa977a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d8aa977a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d8aa977a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d8aa977a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d8aa977a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d8aa977a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d8aa977a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d8aa977a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d8aa977a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d8aa977a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d8aa977a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d8aa977a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d8aa977a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d8aa977a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d8aa977a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d8aa977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d8aa977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d8aa977a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ed8aa977a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d8aa977a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d8aa977a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d8aa977a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ed8aa977a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d8aa977a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d8aa977a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d8aa977a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d8aa977a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d8aa977a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d8aa977a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d8aa977a6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d8aa977a6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d8aa977a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d8aa977a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d8aa977a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d8aa977a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ed8aa977a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ed8aa977a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d8aa977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d8aa977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d8aa977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d8aa977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8aa977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d8aa977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d8aa977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d8aa977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d8aa977a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d8aa977a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d8aa977a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d8aa977a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u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u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u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u="none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u="none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u="none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u="none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u="none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 u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Font typeface="EB Garamond"/>
              <a:buNone/>
              <a:defRPr sz="2800">
                <a:solidFill>
                  <a:srgbClr val="3C78D8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C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Efficient Embedded Systems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 Chandrachoodan, IIT Madras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Polling vs Interrupts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Polling - Advantages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 to implement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Deterministic timing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Disadvantages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CPU busy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Potential for missed events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 loop can get complicated if multiple events to be polled for</a:t>
            </a:r>
            <a:endParaRPr sz="1800"/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Interrupts - Advantages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Efficient CPU usage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Low-power modes possible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Responsive to events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Disadvantages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complex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Harder to debug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Complicates priority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Polling vs Interrupts - Use Cases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Polling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Non-time critical - simpler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Low frequency of event occurrence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Limited hardware resources - interrupt lines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Deterministic timing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Example: logging temperature sensor at regular intervals</a:t>
            </a:r>
            <a:endParaRPr sz="1800"/>
          </a:p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Interrupts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Immediate attention required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External / Unpredictable events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Short duration events that could be missed by polling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CPU efficiency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Example: motion sensor to detect intrusion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Memory Access (DMA)</a:t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System Bus and Peripherals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17725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involved in </a:t>
            </a:r>
            <a:r>
              <a:rPr b="1" lang="en"/>
              <a:t>all </a:t>
            </a:r>
            <a:r>
              <a:rPr lang="en"/>
              <a:t>data transfers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UART receives data - copy to buffer - CPU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WiFi needs to transmit - CPU copies data to TX buffer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Video display - CPU copies data to framebuffer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is only transferring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computation involved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Bus Master</a:t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17725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Memory-only bus master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addresses and control signals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from an address, Write to an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utilization of resource: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computation involved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data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Burst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 large chunks of data, not just single bytes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Direct Memory Access (DMA)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DMA Configuration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DMA itself has a “slave” interface to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can “configure” a DMA transfer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transfer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Destination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DMA takes over generating addresses for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can do other work in the meantime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if CPU also wants to access memory at the same time?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word about cache memory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25" y="1152475"/>
            <a:ext cx="6437601" cy="38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Concurrent Operation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73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CPU can operate from cache memory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CPU is only performing arithmetic without Load/Store</a:t>
            </a:r>
            <a:endParaRPr sz="180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00" y="2348950"/>
            <a:ext cx="6666192" cy="22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Stealing DMA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DMA “requests” bus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Arbiter</a:t>
            </a:r>
            <a:r>
              <a:rPr lang="en"/>
              <a:t> “grants” bus control to DMA for short duration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 few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control to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CPU to continue doing work, but DMA also transfers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cases - real-time transfers: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Disk read/write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00" y="3105073"/>
            <a:ext cx="6628800" cy="12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DMA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DMA should NOT be run inside an ISR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takes a long time - ISR meant to be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Instead: DMA can </a:t>
            </a:r>
            <a:r>
              <a:rPr b="1" lang="en"/>
              <a:t>generate </a:t>
            </a:r>
            <a:r>
              <a:rPr lang="en"/>
              <a:t>an interrupt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Signal completion of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can be in deep sleep / low power mode if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Wake up on DMA interrupt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Initiate next transfer or process current transfer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</a:t>
            </a:r>
            <a:endParaRPr/>
          </a:p>
        </p:txBody>
      </p:sp>
      <p:sp>
        <p:nvSpPr>
          <p:cNvPr id="194" name="Google Shape;194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in Electronic Systems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Dynamic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Switching of voltage from 0 to Vdd and back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Depends on </a:t>
            </a:r>
            <a:r>
              <a:rPr b="1" lang="en" sz="1800"/>
              <a:t>activity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transistors/gates =&gt; more complex circuit =&gt; more power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Higher frequency =&gt; more power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Also short-circuit currents</a:t>
            </a:r>
            <a:endParaRPr i="1" sz="1800"/>
          </a:p>
        </p:txBody>
      </p:sp>
      <p:sp>
        <p:nvSpPr>
          <p:cNvPr id="202" name="Google Shape;202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Static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Leakage</a:t>
            </a:r>
            <a:r>
              <a:rPr lang="en" sz="1800"/>
              <a:t>: current flows even when transistors are “off”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Battery internal leakage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Usually small, but always present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Power gating, sleep transistors etc.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an Embedded System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Core: </a:t>
            </a:r>
            <a:r>
              <a:rPr lang="en"/>
              <a:t>CPU, on-chip peripherals, clock (can be major consumer)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I/O: </a:t>
            </a:r>
            <a:r>
              <a:rPr lang="en"/>
              <a:t>pins generally larger, more capacitance =&gt; more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Memory: </a:t>
            </a:r>
            <a:r>
              <a:rPr lang="en"/>
              <a:t>RAM, embedded ROM, DRAM (refresh)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Peripherals: </a:t>
            </a:r>
            <a:r>
              <a:rPr lang="en"/>
              <a:t>Sensors, Actuators, Communication…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Display:</a:t>
            </a:r>
            <a:r>
              <a:rPr lang="en"/>
              <a:t> Often very large power sink: refresh rates, brightness…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Power management circuitry:</a:t>
            </a:r>
            <a:r>
              <a:rPr lang="en"/>
              <a:t> regulators (LDO, switching), charging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Low power uC by itself not sufficient: this is </a:t>
            </a:r>
            <a:r>
              <a:rPr b="1" lang="en"/>
              <a:t>system-level design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power modes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Active</a:t>
            </a:r>
            <a:r>
              <a:rPr lang="en"/>
              <a:t>: highest power, highest frequency, quick response and compute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Idle</a:t>
            </a:r>
            <a:r>
              <a:rPr lang="en"/>
              <a:t>: typically low power - NOP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Sleep</a:t>
            </a:r>
            <a:r>
              <a:rPr lang="en"/>
              <a:t>: shut down many peripherals, program counter stops till woken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Interrupt or other wake-up mechanism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Leakage power still present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Specialized ultra-low-power modes may be available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Power estimation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3383150"/>
            <a:ext cx="85206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power estimates from datasheets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Duty cycle from program profile</a:t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88" y="1152475"/>
            <a:ext cx="8072826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Power estimation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3116100"/>
            <a:ext cx="45429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MCU: 50 * 0.2 + 1 * 0.8 = 10.8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Sensor: 10 * 0.05 + 0.1 * 0.95 = 0.595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Radio: 100 * 0.02 + 0.5 * 0.98 = 2.49</a:t>
            </a:r>
            <a:endParaRPr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88" y="1152475"/>
            <a:ext cx="8072826" cy="18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9"/>
          <p:cNvSpPr txBox="1"/>
          <p:nvPr/>
        </p:nvSpPr>
        <p:spPr>
          <a:xfrm>
            <a:off x="5404800" y="3116100"/>
            <a:ext cx="29292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Total power: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10.8 + 0.595 + 2.49 = 13.885 mW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~ 14 mW (these are estimates at best):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10-15 mW?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Lifetime estimation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476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Battery capacity: 400mAh at 3.7V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1480 mWh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approximately 1 hour at 1.48 W consumption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approximately 1000 hr at 1.48 mW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13.885 mW average 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106.6 hours (way too much precision)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~ 100 hours </a:t>
            </a:r>
            <a:r>
              <a:rPr lang="en"/>
              <a:t>estimate reasonable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625" y="1152475"/>
            <a:ext cx="3520675" cy="35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Power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Circuit Centric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Choice of components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Low power modes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Display tech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Gating: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Clock-gate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dynamic freq scale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Power-gate, peripheral shutoff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 supply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Efficient regulators, charging</a:t>
            </a:r>
            <a:endParaRPr sz="1400"/>
          </a:p>
        </p:txBody>
      </p:sp>
      <p:sp>
        <p:nvSpPr>
          <p:cNvPr id="243" name="Google Shape;24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Software Controlled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Optimize I/O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Reduce sensor reading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Batch communication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efficient algorithms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FFT vs DFT, shift vs mult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Memory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Reduce dynamic allocation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Interrupts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Better than polling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Reduce rate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Constrained resources need to be used with care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best use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Efficiency</a:t>
            </a:r>
            <a:r>
              <a:rPr lang="en"/>
              <a:t>: </a:t>
            </a:r>
            <a:r>
              <a:rPr b="1" lang="en"/>
              <a:t>Maximize </a:t>
            </a:r>
            <a:r>
              <a:rPr lang="en"/>
              <a:t>system performance while </a:t>
            </a:r>
            <a:r>
              <a:rPr b="1" lang="en"/>
              <a:t>minimizing </a:t>
            </a:r>
            <a:r>
              <a:rPr lang="en"/>
              <a:t>resource utilization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249" name="Google Shape;249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Definition</a:t>
            </a:r>
            <a:r>
              <a:rPr lang="en" sz="2400"/>
              <a:t>: “an act, process, or methodology of making something (such as a design, system, or decision) as fully perfect, functional, or effective as possible.”</a:t>
            </a:r>
            <a:endParaRPr sz="2400"/>
          </a:p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What?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Area (memory)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 (battery life)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How?</a:t>
            </a:r>
            <a:endParaRPr b="1"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Algorithmic Optimization</a:t>
            </a:r>
            <a:endParaRPr/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Description</a:t>
            </a:r>
            <a:r>
              <a:rPr lang="en" sz="2000">
                <a:solidFill>
                  <a:schemeClr val="dk1"/>
                </a:solidFill>
              </a:rPr>
              <a:t>: Choosing the most efficient algorithms for your tasks.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Example</a:t>
            </a:r>
            <a:r>
              <a:rPr lang="en" sz="2000">
                <a:solidFill>
                  <a:schemeClr val="dk1"/>
                </a:solidFill>
              </a:rPr>
              <a:t>: Using a more efficient sorting algorithm (e.g., quicksort vs. bubble sort vs. insertion sort).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Context in Embedded Systems</a:t>
            </a:r>
            <a:r>
              <a:rPr lang="en" sz="2000">
                <a:solidFill>
                  <a:schemeClr val="dk1"/>
                </a:solidFill>
              </a:rPr>
              <a:t>: Reducing computational complexity to save CPU cycles and power.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Optimization</a:t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152475"/>
            <a:ext cx="518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Description</a:t>
            </a:r>
            <a:r>
              <a:rPr lang="en" sz="2000">
                <a:solidFill>
                  <a:schemeClr val="dk1"/>
                </a:solidFill>
              </a:rPr>
              <a:t>: Efficient use of memory resources, both RAM and flash.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Example</a:t>
            </a:r>
            <a:r>
              <a:rPr lang="en" sz="2000">
                <a:solidFill>
                  <a:schemeClr val="dk1"/>
                </a:solidFill>
              </a:rPr>
              <a:t>: Using smaller data types, optimizing data structures, minimizing stack usage.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Context in Embedded Systems</a:t>
            </a:r>
            <a:r>
              <a:rPr lang="en" sz="2000">
                <a:solidFill>
                  <a:schemeClr val="dk1"/>
                </a:solidFill>
              </a:rPr>
              <a:t>: Embedded systems often have limited memory, so efficient memory usage is crucial.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425" y="1633998"/>
            <a:ext cx="2666875" cy="16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Optimization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152475"/>
            <a:ext cx="53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Description</a:t>
            </a:r>
            <a:r>
              <a:rPr lang="en" sz="2000">
                <a:solidFill>
                  <a:schemeClr val="dk1"/>
                </a:solidFill>
              </a:rPr>
              <a:t>: Enhancing the CPU utilization by writing more efficient code.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Example</a:t>
            </a:r>
            <a:r>
              <a:rPr lang="en" sz="2000">
                <a:solidFill>
                  <a:schemeClr val="dk1"/>
                </a:solidFill>
              </a:rPr>
              <a:t>: Loop unrolling, using fixed-point arithmetic instead of floating-point.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Context in Embedded Systems</a:t>
            </a:r>
            <a:r>
              <a:rPr lang="en" sz="2000">
                <a:solidFill>
                  <a:schemeClr val="dk1"/>
                </a:solidFill>
              </a:rPr>
              <a:t>: Ensures that the CPU spends less time on tasks, improving overall system performance.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900" y="1170125"/>
            <a:ext cx="3200701" cy="334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 Role in Optimization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flags: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 for speed, area (usually)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Simplify computations, eliminate redundant/dead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/ memory </a:t>
            </a:r>
            <a:r>
              <a:rPr lang="en"/>
              <a:t>layout aware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ISA specific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efficient use of hardware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I/O Optimization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311700" y="1152475"/>
            <a:ext cx="47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Description</a:t>
            </a:r>
            <a:r>
              <a:rPr lang="en" sz="2000">
                <a:solidFill>
                  <a:schemeClr val="dk1"/>
                </a:solidFill>
              </a:rPr>
              <a:t>: Reducing the overhead of input/output operations.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Example</a:t>
            </a:r>
            <a:r>
              <a:rPr lang="en" sz="2000">
                <a:solidFill>
                  <a:schemeClr val="dk1"/>
                </a:solidFill>
              </a:rPr>
              <a:t>: Using DMA to handle data transfers instead of CPU-driven I/O.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Context in Embedded Systems</a:t>
            </a:r>
            <a:r>
              <a:rPr lang="en" sz="2000">
                <a:solidFill>
                  <a:schemeClr val="dk1"/>
                </a:solidFill>
              </a:rPr>
              <a:t>: Improves data throughput and reduces CPU load, allowing it to handle other tasks or enter low-power modes.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600" y="1170125"/>
            <a:ext cx="3791999" cy="374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Optimization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Description</a:t>
            </a:r>
            <a:r>
              <a:rPr lang="en" sz="2000">
                <a:solidFill>
                  <a:schemeClr val="dk1"/>
                </a:solidFill>
              </a:rPr>
              <a:t>: Reducing power consumption to extend battery life or reduce heat generation.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Example</a:t>
            </a:r>
            <a:r>
              <a:rPr lang="en" sz="2000">
                <a:solidFill>
                  <a:schemeClr val="dk1"/>
                </a:solidFill>
              </a:rPr>
              <a:t>: Using sleep modes, reducing clock speeds, turning off unused peripherals.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Context in Embedded Systems</a:t>
            </a:r>
            <a:r>
              <a:rPr lang="en" sz="2000">
                <a:solidFill>
                  <a:schemeClr val="dk1"/>
                </a:solidFill>
              </a:rPr>
              <a:t>: Critical for battery-operated devices or systems with thermal constraints.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Size Optimization</a:t>
            </a:r>
            <a:endParaRPr/>
          </a:p>
        </p:txBody>
      </p:sp>
      <p:sp>
        <p:nvSpPr>
          <p:cNvPr id="302" name="Google Shape;30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Description</a:t>
            </a:r>
            <a:r>
              <a:rPr lang="en" sz="2000">
                <a:solidFill>
                  <a:schemeClr val="dk1"/>
                </a:solidFill>
              </a:rPr>
              <a:t>: Reducing the size of the compiled code to fit within the available flash memory.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Example</a:t>
            </a:r>
            <a:r>
              <a:rPr lang="en" sz="2000">
                <a:solidFill>
                  <a:schemeClr val="dk1"/>
                </a:solidFill>
              </a:rPr>
              <a:t>: Removing unused code, using compiler optimizations, code refactoring.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Context in Embedded Systems</a:t>
            </a:r>
            <a:r>
              <a:rPr lang="en" sz="2000">
                <a:solidFill>
                  <a:schemeClr val="dk1"/>
                </a:solidFill>
              </a:rPr>
              <a:t>: Many embedded systems have limited storage, so optimizing code size is essential.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8" name="Google Shape;30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system-level understanding is needed for optimization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Choices in one area can impact others: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CPU =&gt; low power, but slow, so more compute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peripherals =&gt; more power, but possibility of DMA or other transfers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Combination of </a:t>
            </a:r>
            <a:r>
              <a:rPr b="1" lang="en"/>
              <a:t>circuit (component)</a:t>
            </a:r>
            <a:r>
              <a:rPr lang="en"/>
              <a:t> and </a:t>
            </a:r>
            <a:r>
              <a:rPr b="1" lang="en"/>
              <a:t>algorithm (software)</a:t>
            </a:r>
            <a:r>
              <a:rPr lang="en"/>
              <a:t> choices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Polling</a:t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Check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Problem:</a:t>
            </a:r>
            <a:endParaRPr b="1"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if a condition is satisfied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something if it is - else do </a:t>
            </a:r>
            <a:r>
              <a:rPr lang="en"/>
              <a:t>something 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 button press, data present in buffer, x seconds passed since last check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Repeatedly check value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condition satisfied then react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Else keep checking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875" y="1455323"/>
            <a:ext cx="4479975" cy="169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Repeatedly check value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condition satisfied then react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Else keep checking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Problem: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Busy waiting - CPU cannot do anything else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lot of power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875" y="1455323"/>
            <a:ext cx="4479975" cy="169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- Interrupt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Register an interrupt with CPU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Interrupt service routine - based on “vector” 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CPU can do anything else, or even go to sleep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Requires some hardware support</a:t>
            </a:r>
            <a:endParaRPr sz="18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875" y="1250025"/>
            <a:ext cx="4743375" cy="13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275" y="3318500"/>
            <a:ext cx="5220725" cy="3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Polling vs Interrupts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Polling - Advantages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 to implement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Deterministic timing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Disadvantages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CPU busy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Potential for missed events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 loop can get complicated if multiple events to be polled for</a:t>
            </a:r>
            <a:endParaRPr sz="1800"/>
          </a:p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tin Bas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