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5143500" cx="9144000"/>
  <p:notesSz cx="6858000" cy="9144000"/>
  <p:embeddedFontLst>
    <p:embeddedFont>
      <p:font typeface="EB Garamond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EBGaramond-regular.fntdata"/><Relationship Id="rId50" Type="http://schemas.openxmlformats.org/officeDocument/2006/relationships/slide" Target="slides/slide45.xml"/><Relationship Id="rId53" Type="http://schemas.openxmlformats.org/officeDocument/2006/relationships/font" Target="fonts/EBGaramond-italic.fntdata"/><Relationship Id="rId52" Type="http://schemas.openxmlformats.org/officeDocument/2006/relationships/font" Target="fonts/EBGaramon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font" Target="fonts/EBGaramond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ec32658fd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ec32658fd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ec32658fd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ec32658fd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ec32658fd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ec32658fd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ec32658fd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ec32658fd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c32658fd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ec32658fd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c32658fd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ec32658fd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ec32658fd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ec32658fd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ec32658fd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ec32658fd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ec32658fd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ec32658fd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ec32658fd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ec32658fd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6aa82a80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6aa82a80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ec32658fd2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ec32658fd2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ec32658fd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ec32658fd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ec32658fd2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ec32658fd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ec32658fd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ec32658fd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ec32658fd2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ec32658fd2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ec32658fd2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ec32658fd2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ec32658fd2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ec32658fd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ec32658fd2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ec32658fd2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ec32658fd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ec32658fd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ec32658fd2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ec32658fd2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ec0b0631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ec0b0631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ec32658fd2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ec32658fd2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ec32658fd2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ec32658fd2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ec32658fd2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ec32658fd2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ec32658fd2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ec32658fd2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ec32658fd2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ec32658fd2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ec32658fd2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ec32658fd2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ec32658fd2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ec32658fd2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ec32658fd2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ec32658fd2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ec32658fd2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ec32658fd2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ec32658fd2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ec32658fd2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c0b0631a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ec0b0631a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ec32658fd2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ec32658fd2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ec32658fd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ec32658fd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ec32658fd2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ec32658fd2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ec32658fd2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ec32658fd2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ec32658fd2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ec32658fd2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ec32658fd2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ec32658fd2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ec0b0631a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ec0b0631a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c0b0631a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c0b0631a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ec0b0631a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ec0b0631a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ec32658f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ec32658f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ec32658fd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ec32658fd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 u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 u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 u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u="none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u="none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u="none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 u="none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 u="none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 u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800"/>
              <a:buFont typeface="EB Garamond"/>
              <a:buNone/>
              <a:defRPr sz="2800">
                <a:solidFill>
                  <a:srgbClr val="3C78D8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None/>
              <a:defRPr sz="2800" u="sng">
                <a:solidFill>
                  <a:srgbClr val="0000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None/>
              <a:defRPr sz="2800" u="sng">
                <a:solidFill>
                  <a:srgbClr val="0000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None/>
              <a:defRPr sz="2800" u="sng">
                <a:solidFill>
                  <a:srgbClr val="0000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None/>
              <a:defRPr sz="2800" u="sng">
                <a:solidFill>
                  <a:srgbClr val="0000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None/>
              <a:defRPr sz="2800" u="sng">
                <a:solidFill>
                  <a:srgbClr val="0000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None/>
              <a:defRPr sz="2800" u="sng">
                <a:solidFill>
                  <a:srgbClr val="0000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None/>
              <a:defRPr sz="2800" u="sng">
                <a:solidFill>
                  <a:srgbClr val="0000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None/>
              <a:defRPr sz="2800" u="sng">
                <a:solidFill>
                  <a:srgbClr val="0000FF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Embedded C Programming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Real-Time Operating Systems</a:t>
            </a:r>
            <a:endParaRPr sz="4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Nitin Chandrachoodan, IIT Madras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Operating System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Resource control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 standard APIs to interact with resources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on top of HAL for portability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Hardware specific parts handled by device drivers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HAL builds on top of drivers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OS uses HAL interfaces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OS builds on top of HAL for portability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HAL builds on top of drivers for flexibility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Concepts for RTOS: </a:t>
            </a:r>
            <a:r>
              <a:rPr b="1" lang="en"/>
              <a:t>Tasks</a:t>
            </a:r>
            <a:endParaRPr b="1"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</a:t>
            </a:r>
            <a:r>
              <a:rPr b="1" lang="en"/>
              <a:t>task </a:t>
            </a:r>
            <a:r>
              <a:rPr lang="en"/>
              <a:t>is an </a:t>
            </a:r>
            <a:r>
              <a:rPr lang="en"/>
              <a:t>independent unit of execution (sometimes also called a </a:t>
            </a:r>
            <a:r>
              <a:rPr i="1" lang="en"/>
              <a:t>thread</a:t>
            </a:r>
            <a:r>
              <a:rPr lang="en"/>
              <a:t>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Own context: registers, stack, …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Different operational states: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running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ready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blocked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suspended</a:t>
            </a:r>
            <a:endParaRPr/>
          </a:p>
        </p:txBody>
      </p:sp>
      <p:sp>
        <p:nvSpPr>
          <p:cNvPr id="120" name="Google Shape;120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Analogy: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Different workers in a factory with different responsibilities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Concepts for RTOS: </a:t>
            </a:r>
            <a:r>
              <a:rPr b="1" lang="en"/>
              <a:t>Scheduling</a:t>
            </a:r>
            <a:endParaRPr b="1"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Tasks are </a:t>
            </a:r>
            <a:r>
              <a:rPr i="1" lang="en"/>
              <a:t>executed </a:t>
            </a:r>
            <a:r>
              <a:rPr lang="en"/>
              <a:t>(</a:t>
            </a:r>
            <a:r>
              <a:rPr i="1" lang="en"/>
              <a:t>run</a:t>
            </a:r>
            <a:r>
              <a:rPr lang="en"/>
              <a:t>) on processor - processor time is a resource to be managed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Deciding which task next: </a:t>
            </a:r>
            <a:r>
              <a:rPr b="1" lang="en"/>
              <a:t>scheduling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Ensure high </a:t>
            </a:r>
            <a:r>
              <a:rPr b="1" lang="en"/>
              <a:t>priority </a:t>
            </a:r>
            <a:r>
              <a:rPr lang="en"/>
              <a:t>tasks are executed promptly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Multiple scheduling algorithms possible: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earliest deadline first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rate monotonic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fixed priority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… </a:t>
            </a:r>
            <a:endParaRPr/>
          </a:p>
        </p:txBody>
      </p:sp>
      <p:sp>
        <p:nvSpPr>
          <p:cNvPr id="127" name="Google Shape;127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Analogy: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Manager in the factory assigning work or </a:t>
            </a:r>
            <a:r>
              <a:rPr lang="en" sz="1800"/>
              <a:t>enabling</a:t>
            </a:r>
            <a:r>
              <a:rPr lang="en" sz="1800"/>
              <a:t> access to resources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Concepts for RTOS: </a:t>
            </a:r>
            <a:r>
              <a:rPr b="1" lang="en"/>
              <a:t>Priority</a:t>
            </a:r>
            <a:endParaRPr b="1"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all tasks are equally important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Assign </a:t>
            </a:r>
            <a:r>
              <a:rPr b="1" lang="en"/>
              <a:t>priority levels </a:t>
            </a:r>
            <a:r>
              <a:rPr lang="en"/>
              <a:t>to tasks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Usually a number: convention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High priority tasks can </a:t>
            </a:r>
            <a:r>
              <a:rPr b="1" lang="en"/>
              <a:t>preempt </a:t>
            </a:r>
            <a:r>
              <a:rPr lang="en"/>
              <a:t>lower priority tasks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Important for efficient resource management</a:t>
            </a:r>
            <a:endParaRPr/>
          </a:p>
        </p:txBody>
      </p:sp>
      <p:sp>
        <p:nvSpPr>
          <p:cNvPr id="134" name="Google Shape;134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Example</a:t>
            </a:r>
            <a:r>
              <a:rPr lang="en" sz="1800"/>
              <a:t>: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Engine Temperature Control in automobile is more important than dashboard display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Concepts for RTOS: </a:t>
            </a:r>
            <a:r>
              <a:rPr b="1" lang="en"/>
              <a:t>Determinism</a:t>
            </a:r>
            <a:endParaRPr b="1"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Predict with certainty </a:t>
            </a:r>
            <a:r>
              <a:rPr b="1" lang="en"/>
              <a:t>when </a:t>
            </a:r>
            <a:r>
              <a:rPr lang="en"/>
              <a:t>a specific task will execute / complete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Critical for </a:t>
            </a:r>
            <a:r>
              <a:rPr b="1" lang="en"/>
              <a:t>real-time </a:t>
            </a:r>
            <a:r>
              <a:rPr lang="en"/>
              <a:t>systems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Deadlines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May not be very fast or short duration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Guarantees are important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RTOS features for providing deterministic execution</a:t>
            </a:r>
            <a:endParaRPr/>
          </a:p>
        </p:txBody>
      </p:sp>
      <p:sp>
        <p:nvSpPr>
          <p:cNvPr id="141" name="Google Shape;141;p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Example: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Multiple moving robotic arms working on building a car, operate without bumping into each other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RTOS Examples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Commercial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VxWorks (Windriver systems)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QNX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ThreadX (Microsoft)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Open Source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Zephyr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ChibiOS/RT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Extensions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RT-Linux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Windows-RT</a:t>
            </a:r>
            <a:endParaRPr/>
          </a:p>
        </p:txBody>
      </p:sp>
      <p:sp>
        <p:nvSpPr>
          <p:cNvPr id="148" name="Google Shape;148;p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FreeRTOS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Well documented, generally well supported, available on many systems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Running example for most code in the remaining parts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</a:t>
            </a:r>
            <a:endParaRPr/>
          </a:p>
        </p:txBody>
      </p:sp>
      <p:sp>
        <p:nvSpPr>
          <p:cNvPr id="154" name="Google Shape;154;p2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Independent units of execution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Sometimes called </a:t>
            </a:r>
            <a:r>
              <a:rPr b="1" lang="en"/>
              <a:t>threads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Main thread </a:t>
            </a:r>
            <a:r>
              <a:rPr b="1" lang="en"/>
              <a:t>creates </a:t>
            </a:r>
            <a:r>
              <a:rPr lang="en"/>
              <a:t>or </a:t>
            </a:r>
            <a:r>
              <a:rPr b="1" lang="en"/>
              <a:t>spawns </a:t>
            </a:r>
            <a:r>
              <a:rPr lang="en"/>
              <a:t>tasks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Scheduler </a:t>
            </a:r>
            <a:r>
              <a:rPr lang="en"/>
              <a:t>responsible for switching between tasks</a:t>
            </a:r>
            <a:endParaRPr/>
          </a:p>
        </p:txBody>
      </p:sp>
      <p:pic>
        <p:nvPicPr>
          <p:cNvPr id="162" name="Google Shape;1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170125"/>
            <a:ext cx="4000786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Task States</a:t>
            </a:r>
            <a:endParaRPr/>
          </a:p>
        </p:txBody>
      </p:sp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Running</a:t>
            </a:r>
            <a:r>
              <a:rPr lang="en"/>
              <a:t>: Currently executing on the CPU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Ready</a:t>
            </a:r>
            <a:r>
              <a:rPr lang="en"/>
              <a:t>: Ready to execute, waiting for CPU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Blocked</a:t>
            </a:r>
            <a:r>
              <a:rPr lang="en"/>
              <a:t>: Waiting for an event or resource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Suspended</a:t>
            </a:r>
            <a:r>
              <a:rPr lang="en"/>
              <a:t>: Explicitly suspended by the application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Terminated</a:t>
            </a:r>
            <a:r>
              <a:rPr lang="en"/>
              <a:t>: Task has finished execution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Exact terminology or set of states may differ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5631" y="0"/>
            <a:ext cx="611273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Operating Systems</a:t>
            </a:r>
            <a:endParaRPr/>
          </a:p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Management</a:t>
            </a:r>
            <a:endParaRPr/>
          </a:p>
        </p:txBody>
      </p:sp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/>
              <a:t>Creation:</a:t>
            </a:r>
            <a:endParaRPr b="1" sz="2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Allocating memory for task stack and control block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Initializing task context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Adding task to the scheduler's ready list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/>
              <a:t>Deletion:</a:t>
            </a:r>
            <a:endParaRPr b="1" sz="2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Removing task from scheduler's lists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Freeing allocated memory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Handling resource cleanup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694" y="2984326"/>
            <a:ext cx="4471999" cy="1909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Tasks</a:t>
            </a:r>
            <a:endParaRPr/>
          </a:p>
        </p:txBody>
      </p:sp>
      <p:sp>
        <p:nvSpPr>
          <p:cNvPr id="187" name="Google Shape;18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Run-once </a:t>
            </a:r>
            <a:r>
              <a:rPr lang="en"/>
              <a:t>and exit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Usually for initial setup and management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Forever </a:t>
            </a:r>
            <a:r>
              <a:rPr lang="en"/>
              <a:t>loop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Wait for conditions to be satisfied and respond: while(1), for(;;) etc. used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Often timer-based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Event </a:t>
            </a:r>
            <a:r>
              <a:rPr lang="en"/>
              <a:t>based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Invoked on events (could be timer)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Interrupts etc.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</a:t>
            </a:r>
            <a:endParaRPr/>
          </a:p>
        </p:txBody>
      </p:sp>
      <p:sp>
        <p:nvSpPr>
          <p:cNvPr id="193" name="Google Shape;193;p3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Multi-tasking</a:t>
            </a:r>
            <a:endParaRPr/>
          </a:p>
        </p:txBody>
      </p:sp>
      <p:sp>
        <p:nvSpPr>
          <p:cNvPr id="200" name="Google Shape;200;p35"/>
          <p:cNvSpPr txBox="1"/>
          <p:nvPr>
            <p:ph idx="1" type="body"/>
          </p:nvPr>
        </p:nvSpPr>
        <p:spPr>
          <a:xfrm>
            <a:off x="311700" y="1152475"/>
            <a:ext cx="516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Simulate the ability to run multiple tasks simultaneously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Need not have multiple physical processor cores!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Just run fast enough to fool the user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Concurrency 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Ability </a:t>
            </a:r>
            <a:r>
              <a:rPr lang="en"/>
              <a:t>to run different program units in different orders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Need not </a:t>
            </a:r>
            <a:r>
              <a:rPr lang="en"/>
              <a:t>physically run in parallel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</a:t>
            </a:r>
            <a:r>
              <a:rPr i="1" lang="en"/>
              <a:t>simulated </a:t>
            </a:r>
            <a:r>
              <a:rPr lang="en"/>
              <a:t>without having parallel hardware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Parallelism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Simultaneous execution of tasks on different processors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Requires </a:t>
            </a:r>
            <a:r>
              <a:rPr lang="en"/>
              <a:t>concurrency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Tasks are actually running </a:t>
            </a:r>
            <a:r>
              <a:rPr i="1" lang="en"/>
              <a:t>at the same time</a:t>
            </a:r>
            <a:endParaRPr i="1"/>
          </a:p>
        </p:txBody>
      </p:sp>
      <p:pic>
        <p:nvPicPr>
          <p:cNvPr id="201" name="Google Shape;20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6446" y="1543421"/>
            <a:ext cx="3567925" cy="263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 Concurrent Tasks</a:t>
            </a:r>
            <a:endParaRPr/>
          </a:p>
        </p:txBody>
      </p:sp>
      <p:sp>
        <p:nvSpPr>
          <p:cNvPr id="207" name="Google Shape;207;p3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Task creation - sets up two tasks and registers them with scheduler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Tasks call “delay” function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sleep or give back control to scheduler to allow other tasks to run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Scheduler tracks time and returns to middle of function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/>
              <a:t>Not calling </a:t>
            </a:r>
            <a:r>
              <a:rPr lang="en"/>
              <a:t>the function fresh each time!</a:t>
            </a:r>
            <a:endParaRPr/>
          </a:p>
        </p:txBody>
      </p:sp>
      <p:pic>
        <p:nvPicPr>
          <p:cNvPr id="208" name="Google Shape;20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61263"/>
            <a:ext cx="4000786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Timers</a:t>
            </a:r>
            <a:endParaRPr/>
          </a:p>
        </p:txBody>
      </p:sp>
      <p:sp>
        <p:nvSpPr>
          <p:cNvPr id="214" name="Google Shape;214;p37"/>
          <p:cNvSpPr txBox="1"/>
          <p:nvPr>
            <p:ph idx="1" type="body"/>
          </p:nvPr>
        </p:nvSpPr>
        <p:spPr>
          <a:xfrm>
            <a:off x="311700" y="1152475"/>
            <a:ext cx="371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Most common type of task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Periodic - automatic schedule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Callback with timer interrupt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Explicit “TaskDelay”, “TaskDelayUntil” functions</a:t>
            </a:r>
            <a:endParaRPr/>
          </a:p>
        </p:txBody>
      </p:sp>
      <p:pic>
        <p:nvPicPr>
          <p:cNvPr id="215" name="Google Shape;21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1550" y="1746599"/>
            <a:ext cx="5182450" cy="24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572"/>
            <a:ext cx="9144001" cy="5110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</a:t>
            </a:r>
            <a:endParaRPr/>
          </a:p>
        </p:txBody>
      </p:sp>
      <p:sp>
        <p:nvSpPr>
          <p:cNvPr id="229" name="Google Shape;229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Deadlock: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Tasks waiting for each other’s resources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Starvation: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Task never gets CPU time due to higher priority tasks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Priority inversion: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 priority task blocks high priority task if it has control of a shared resource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</a:t>
            </a:r>
            <a:endParaRPr/>
          </a:p>
        </p:txBody>
      </p:sp>
      <p:sp>
        <p:nvSpPr>
          <p:cNvPr id="235" name="Google Shape;235;p4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Communicating between Tasks</a:t>
            </a:r>
            <a:endParaRPr/>
          </a:p>
        </p:txBody>
      </p:sp>
      <p:sp>
        <p:nvSpPr>
          <p:cNvPr id="242" name="Google Shape;242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data: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tasks access same variables: scope issues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Global variables: who changes what and when?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Explicitly pass messages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Synchronization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Guaranteed delivery of messages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Order of delivery of messages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 Management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Computers are (and have) </a:t>
            </a:r>
            <a:r>
              <a:rPr b="1" lang="en"/>
              <a:t>resources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 (computing power)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Memory / Storage (internal / external)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Network communication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Power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Computers run </a:t>
            </a:r>
            <a:r>
              <a:rPr b="1" lang="en"/>
              <a:t>tasks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interaction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Controlling peripherals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 Services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Tasks </a:t>
            </a:r>
            <a:r>
              <a:rPr lang="en"/>
              <a:t>use </a:t>
            </a:r>
            <a:r>
              <a:rPr b="1" lang="en"/>
              <a:t>Resources</a:t>
            </a:r>
            <a:endParaRPr b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Queues</a:t>
            </a:r>
            <a:endParaRPr/>
          </a:p>
        </p:txBody>
      </p:sp>
      <p:sp>
        <p:nvSpPr>
          <p:cNvPr id="248" name="Google Shape;248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First-In First-Out </a:t>
            </a:r>
            <a:r>
              <a:rPr lang="en"/>
              <a:t>data structure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 to implement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Array + pointers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Careful use of function calls for managing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In-order delivery of messages guaranteed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Size (capacity) of queue important to choose carefully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 Example</a:t>
            </a:r>
            <a:endParaRPr/>
          </a:p>
        </p:txBody>
      </p:sp>
      <p:sp>
        <p:nvSpPr>
          <p:cNvPr id="254" name="Google Shape;254;p4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Producer-Consumer</a:t>
            </a:r>
            <a:r>
              <a:rPr lang="en"/>
              <a:t> model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Producer</a:t>
            </a:r>
            <a:r>
              <a:rPr lang="en"/>
              <a:t>: generates data and writes to queue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Consumer</a:t>
            </a:r>
            <a:r>
              <a:rPr lang="en"/>
              <a:t>: waits for data and consumes when present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Blocking </a:t>
            </a:r>
            <a:r>
              <a:rPr lang="en"/>
              <a:t>and </a:t>
            </a:r>
            <a:r>
              <a:rPr b="1" lang="en"/>
              <a:t>Non-blocking</a:t>
            </a:r>
            <a:r>
              <a:rPr lang="en"/>
              <a:t> writes/reads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Buffer </a:t>
            </a:r>
            <a:r>
              <a:rPr b="1" lang="en"/>
              <a:t>overflow</a:t>
            </a:r>
            <a:endParaRPr b="1"/>
          </a:p>
        </p:txBody>
      </p:sp>
      <p:pic>
        <p:nvPicPr>
          <p:cNvPr id="255" name="Google Shape;25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661263"/>
            <a:ext cx="421890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Synchronization</a:t>
            </a:r>
            <a:endParaRPr/>
          </a:p>
        </p:txBody>
      </p:sp>
      <p:sp>
        <p:nvSpPr>
          <p:cNvPr id="261" name="Google Shape;261;p4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4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Inter-task synchronization</a:t>
            </a:r>
            <a:endParaRPr/>
          </a:p>
        </p:txBody>
      </p:sp>
      <p:sp>
        <p:nvSpPr>
          <p:cNvPr id="268" name="Google Shape;268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aspect of communication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May be needed for controlling access to shared resources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Signaling to indicate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Task completed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availability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Resource availability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2594"/>
            <a:ext cx="9144000" cy="4278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Semaphores and Atomic operations</a:t>
            </a:r>
            <a:endParaRPr/>
          </a:p>
        </p:txBody>
      </p:sp>
      <p:sp>
        <p:nvSpPr>
          <p:cNvPr id="281" name="Google Shape;281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Semaphore: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Count number of times a particular resource is acquired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more tasks are waiting, they wait for count on semaphore to come below limit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while incrementing/decrementing counter, another task may take over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Atomic operations: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ensure increment/decrement happen without interruption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used to “guard” entire sections of code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Semaphore usage</a:t>
            </a:r>
            <a:endParaRPr/>
          </a:p>
        </p:txBody>
      </p:sp>
      <p:pic>
        <p:nvPicPr>
          <p:cNvPr id="287" name="Google Shape;28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250" y="1152475"/>
            <a:ext cx="5468199" cy="381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Mutex</a:t>
            </a:r>
            <a:endParaRPr/>
          </a:p>
        </p:txBody>
      </p:sp>
      <p:sp>
        <p:nvSpPr>
          <p:cNvPr id="293" name="Google Shape;293;p49"/>
          <p:cNvSpPr txBox="1"/>
          <p:nvPr>
            <p:ph idx="1" type="body"/>
          </p:nvPr>
        </p:nvSpPr>
        <p:spPr>
          <a:xfrm>
            <a:off x="311700" y="1152475"/>
            <a:ext cx="443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Special case of binary semaphore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Mut</a:t>
            </a:r>
            <a:r>
              <a:rPr lang="en"/>
              <a:t>ually-</a:t>
            </a:r>
            <a:r>
              <a:rPr b="1" lang="en"/>
              <a:t>Ex</a:t>
            </a:r>
            <a:r>
              <a:rPr lang="en"/>
              <a:t>clusive access to resource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one task can access at a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Shared hardware resources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 files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Database connections</a:t>
            </a:r>
            <a:endParaRPr/>
          </a:p>
        </p:txBody>
      </p:sp>
      <p:pic>
        <p:nvPicPr>
          <p:cNvPr id="294" name="Google Shape;29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0930" y="1320375"/>
            <a:ext cx="3382775" cy="308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Lock-free mechanisms</a:t>
            </a:r>
            <a:endParaRPr/>
          </a:p>
        </p:txBody>
      </p:sp>
      <p:sp>
        <p:nvSpPr>
          <p:cNvPr id="300" name="Google Shape;300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need to </a:t>
            </a:r>
            <a:r>
              <a:rPr b="1" lang="en"/>
              <a:t>block </a:t>
            </a:r>
            <a:r>
              <a:rPr lang="en"/>
              <a:t>on mutex or semaphore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Rely on availability of </a:t>
            </a:r>
            <a:r>
              <a:rPr b="1" lang="en"/>
              <a:t>atomic operations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Progress guarantees possible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completely avoid deadlock - no locking of resources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Generally </a:t>
            </a:r>
            <a:r>
              <a:rPr lang="en"/>
              <a:t>preferable for resource constrained systems - higher performance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Predictable, Scalable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complex to implement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Interrupts</a:t>
            </a:r>
            <a:endParaRPr/>
          </a:p>
        </p:txBody>
      </p:sp>
      <p:sp>
        <p:nvSpPr>
          <p:cNvPr id="306" name="Google Shape;306;p5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5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Operating System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 level program - first program that runs when a computer starts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 control of all resources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 “driver” functionality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 other programs to run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Single tasking (switch from OS to task, wait for task to return control)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Multi-tasking (cooperative or pre-emptive)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 purpose OS: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Varied environments, typically large amounts of compute and memory resources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Focus on best user experience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Ease of programming, flexibility, resource sharing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Examples: Linux, MacOS, Windows, … (also Android, iOS)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Interrupts and Tasks</a:t>
            </a:r>
            <a:endParaRPr/>
          </a:p>
        </p:txBody>
      </p:sp>
      <p:sp>
        <p:nvSpPr>
          <p:cNvPr id="313" name="Google Shape;313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Interrupts must NOT be long running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High priority, can block others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May need to service another interrupt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Tasks can perform longer running tasks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May not be suitable to directly connect to interrupt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Deferred interrupt handling: ISR handles the interrupt, but defers actual work to a separate task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ISRs and Semaphores</a:t>
            </a:r>
            <a:endParaRPr/>
          </a:p>
        </p:txBody>
      </p:sp>
      <p:pic>
        <p:nvPicPr>
          <p:cNvPr id="319" name="Google Shape;31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250" y="1017725"/>
            <a:ext cx="681254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ISRs and Queues</a:t>
            </a:r>
            <a:endParaRPr/>
          </a:p>
        </p:txBody>
      </p:sp>
      <p:pic>
        <p:nvPicPr>
          <p:cNvPr id="325" name="Google Shape;32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475" y="1017725"/>
            <a:ext cx="6107423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ISRs and Task Notifications</a:t>
            </a:r>
            <a:endParaRPr/>
          </a:p>
        </p:txBody>
      </p:sp>
      <p:pic>
        <p:nvPicPr>
          <p:cNvPr id="331" name="Google Shape;33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7302446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Putting it all together</a:t>
            </a:r>
            <a:endParaRPr/>
          </a:p>
        </p:txBody>
      </p:sp>
      <p:sp>
        <p:nvSpPr>
          <p:cNvPr id="337" name="Google Shape;337;p5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5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 Task</a:t>
            </a:r>
            <a:endParaRPr/>
          </a:p>
        </p:txBody>
      </p:sp>
      <p:sp>
        <p:nvSpPr>
          <p:cNvPr id="344" name="Google Shape;344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b="1" lang="en"/>
              <a:t>sensor task</a:t>
            </a:r>
            <a:r>
              <a:rPr lang="en"/>
              <a:t> that periodically reads a simulated sensor value and sends the data to a </a:t>
            </a:r>
            <a:r>
              <a:rPr b="1" lang="en"/>
              <a:t>queue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b="1" lang="en"/>
              <a:t>processing task </a:t>
            </a:r>
            <a:r>
              <a:rPr lang="en"/>
              <a:t>that receives the sensor data from the queue and processes 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</a:t>
            </a:r>
            <a:r>
              <a:rPr b="1" lang="en"/>
              <a:t>interrupt service routine </a:t>
            </a:r>
            <a:r>
              <a:rPr lang="en"/>
              <a:t>(ISR) that signals an event, such as an external button press.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Semaphore </a:t>
            </a:r>
            <a:r>
              <a:rPr lang="en"/>
              <a:t>usage to synchronize tasks.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Stack overflow detection and dynamic memory allocation monitoring.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Embedded Systems Requirements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Limited hardware resources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Limited</a:t>
            </a:r>
            <a:r>
              <a:rPr lang="en"/>
              <a:t> number/type of processes that will run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Real-time response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Critical tasks with deadlines common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Deterministic behaviour highly desirable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May not need to deal with arbitrary programs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Real-time Operating System (RTOS)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 on </a:t>
            </a:r>
            <a:r>
              <a:rPr b="1" lang="en"/>
              <a:t>predictable </a:t>
            </a:r>
            <a:r>
              <a:rPr lang="en"/>
              <a:t>timing behaviour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Emphasizes determinism, predictability, reliability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Primary purpose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Manage hardware resources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 services to other applications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… in order to ensure timely response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Memory management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Usually more restrictive than general purpose 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Platform availability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General portability is not the main concern - only some platforms may be supported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 Concepts</a:t>
            </a:r>
            <a:endParaRPr/>
          </a:p>
        </p:txBody>
      </p:sp>
      <p:sp>
        <p:nvSpPr>
          <p:cNvPr id="92" name="Google Shape;92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Device drivers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Hardware abstraction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Operating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 ideas</a:t>
            </a:r>
            <a:endParaRPr/>
          </a:p>
        </p:txBody>
      </p:sp>
      <p:sp>
        <p:nvSpPr>
          <p:cNvPr id="93" name="Google Shape;93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Device Drivers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Interface with the specific hardware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Generic functions at higher level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Common interface functions: open(), close(), read(), 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How?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Detailed knowledge of specific hardware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Memory map, register settings, …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170125"/>
            <a:ext cx="4527598" cy="2397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Abstraction Layer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What?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Generic hardware abstraction - aim for independence from specific hardware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Close to hardware, but </a:t>
            </a:r>
            <a:r>
              <a:rPr lang="en"/>
              <a:t>more</a:t>
            </a:r>
            <a:r>
              <a:rPr lang="en"/>
              <a:t> abstract than driver level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How?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Generic defined functions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Conventions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170125"/>
            <a:ext cx="4527601" cy="2594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itin Bas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