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  <p:sldMasterId id="2147484045" r:id="rId5"/>
  </p:sldMasterIdLst>
  <p:notesMasterIdLst>
    <p:notesMasterId r:id="rId38"/>
  </p:notesMasterIdLst>
  <p:handoutMasterIdLst>
    <p:handoutMasterId r:id="rId39"/>
  </p:handoutMasterIdLst>
  <p:sldIdLst>
    <p:sldId id="256" r:id="rId6"/>
    <p:sldId id="409" r:id="rId7"/>
    <p:sldId id="412" r:id="rId8"/>
    <p:sldId id="413" r:id="rId9"/>
    <p:sldId id="311" r:id="rId10"/>
    <p:sldId id="446" r:id="rId11"/>
    <p:sldId id="321" r:id="rId12"/>
    <p:sldId id="430" r:id="rId13"/>
    <p:sldId id="408" r:id="rId14"/>
    <p:sldId id="414" r:id="rId15"/>
    <p:sldId id="415" r:id="rId16"/>
    <p:sldId id="419" r:id="rId17"/>
    <p:sldId id="416" r:id="rId18"/>
    <p:sldId id="417" r:id="rId19"/>
    <p:sldId id="420" r:id="rId20"/>
    <p:sldId id="421" r:id="rId21"/>
    <p:sldId id="422" r:id="rId22"/>
    <p:sldId id="424" r:id="rId23"/>
    <p:sldId id="426" r:id="rId24"/>
    <p:sldId id="433" r:id="rId25"/>
    <p:sldId id="435" r:id="rId26"/>
    <p:sldId id="427" r:id="rId27"/>
    <p:sldId id="436" r:id="rId28"/>
    <p:sldId id="438" r:id="rId29"/>
    <p:sldId id="439" r:id="rId30"/>
    <p:sldId id="440" r:id="rId31"/>
    <p:sldId id="443" r:id="rId32"/>
    <p:sldId id="444" r:id="rId33"/>
    <p:sldId id="441" r:id="rId34"/>
    <p:sldId id="445" r:id="rId35"/>
    <p:sldId id="314" r:id="rId36"/>
    <p:sldId id="332" r:id="rId37"/>
  </p:sldIdLst>
  <p:sldSz cx="10693400" cy="7561263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520700" indent="-635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042988" indent="-12858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563688" indent="-192088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85975" indent="-25717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99FF"/>
    <a:srgbClr val="FF99CC"/>
    <a:srgbClr val="000066"/>
    <a:srgbClr val="FFFFFF"/>
    <a:srgbClr val="000000"/>
    <a:srgbClr val="0A4098"/>
    <a:srgbClr val="C00000"/>
    <a:srgbClr val="B2C1DB"/>
    <a:srgbClr val="BAD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94015" autoAdjust="0"/>
  </p:normalViewPr>
  <p:slideViewPr>
    <p:cSldViewPr>
      <p:cViewPr varScale="1">
        <p:scale>
          <a:sx n="70" d="100"/>
          <a:sy n="70" d="100"/>
        </p:scale>
        <p:origin x="90" y="258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4F8E272-269C-4D88-A583-ECB73CD31C69}" type="datetimeFigureOut"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defRPr/>
              </a:pPr>
              <a:t>2019/11/18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FC0010-513E-41DE-956E-CB4F97D6B9BF}" type="slidenum"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defRPr/>
              </a:pPr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14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9938" y="746125"/>
            <a:ext cx="52673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dirty="0"/>
              <a:t>マスタ テキストの書式設定</a:t>
            </a:r>
          </a:p>
          <a:p>
            <a:pPr lvl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B7BB64AB-6A58-4EEE-98CD-2373C3874BE2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979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メイリオ" panose="020B0604030504040204" pitchFamily="50" charset="-128"/>
        <a:ea typeface="ＭＳ Ｐ明朝" charset="-128"/>
        <a:cs typeface="+mn-cs"/>
      </a:defRPr>
    </a:lvl1pPr>
    <a:lvl2pPr marL="5207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メイリオ" panose="020B0604030504040204" pitchFamily="50" charset="-128"/>
        <a:ea typeface="ＭＳ Ｐ明朝" charset="-128"/>
        <a:cs typeface="+mn-cs"/>
      </a:defRPr>
    </a:lvl2pPr>
    <a:lvl3pPr marL="104298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メイリオ" panose="020B0604030504040204" pitchFamily="50" charset="-128"/>
        <a:ea typeface="ＭＳ Ｐ明朝" charset="-128"/>
        <a:cs typeface="+mn-cs"/>
      </a:defRPr>
    </a:lvl3pPr>
    <a:lvl4pPr marL="156368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メイリオ" panose="020B0604030504040204" pitchFamily="50" charset="-128"/>
        <a:ea typeface="ＭＳ Ｐ明朝" charset="-128"/>
        <a:cs typeface="+mn-cs"/>
      </a:defRPr>
    </a:lvl4pPr>
    <a:lvl5pPr marL="2085975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メイリオ" panose="020B0604030504040204" pitchFamily="50" charset="-128"/>
        <a:ea typeface="ＭＳ Ｐ明朝" charset="-128"/>
        <a:cs typeface="+mn-cs"/>
      </a:defRPr>
    </a:lvl5pPr>
    <a:lvl6pPr marL="2607640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F2AD39E-5C0F-4FB7-AD88-B286F22C70D8}" type="slidenum"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0</a:t>
            </a:fld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05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B64AB-6A58-4EEE-98CD-2373C3874BE2}" type="slidenum">
              <a:rPr lang="en-US" altLang="ja-JP" smtClean="0"/>
              <a:pPr>
                <a:defRPr/>
              </a:pPr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431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B64AB-6A58-4EEE-98CD-2373C3874BE2}" type="slidenum">
              <a:rPr lang="en-US" altLang="ja-JP" smtClean="0"/>
              <a:pPr>
                <a:defRPr/>
              </a:pPr>
              <a:t>30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868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9525"/>
            <a:ext cx="4911725" cy="750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フッター プレースホルダ 3"/>
          <p:cNvSpPr txBox="1">
            <a:spLocks noGrp="1"/>
          </p:cNvSpPr>
          <p:nvPr userDrawn="1"/>
        </p:nvSpPr>
        <p:spPr bwMode="auto">
          <a:xfrm>
            <a:off x="127000" y="7115175"/>
            <a:ext cx="429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/>
          <a:p>
            <a:pPr eaLnBrk="1" hangingPunct="1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Copyright(C)  2018  SERIO </a:t>
            </a:r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Co.,ltd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All Rights Reserved.</a:t>
            </a:r>
          </a:p>
        </p:txBody>
      </p:sp>
      <p:pic>
        <p:nvPicPr>
          <p:cNvPr id="5" name="Picture 2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8625"/>
            <a:ext cx="369728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336674" y="2028031"/>
            <a:ext cx="8023635" cy="1842294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スライド番号プレースホルダー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3BD99-9E71-439D-B6B5-1DDD49F883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90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eaVert"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926FC-8CC3-4E73-A8D1-9AE7D2AA87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570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  <a:prstGeom prst="rect">
            <a:avLst/>
          </a:prstGeom>
        </p:spPr>
        <p:txBody>
          <a:bodyPr vert="eaVert"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  <a:prstGeom prst="rect">
            <a:avLst/>
          </a:prstGeom>
        </p:spPr>
        <p:txBody>
          <a:bodyPr vert="eaVert"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799F0-42DF-460D-AD97-09765748DE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414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2019-E1CC-4511-95AB-C78B842047B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066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05881-246F-49D0-9ABA-4ED3A91F34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413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1788" cy="31464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046E0-49A5-4F96-9342-17D241ADEB5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389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74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74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25B14-EE0B-41F6-BB79-0C73C5253F8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585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24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24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D1F4-9411-47BC-ACC5-83500B64A66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066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8D448-6B97-4884-863D-069A8D49BE9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789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6458-C2E8-4030-AE61-0C0E9BDC930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995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A612-32A4-4563-8975-195D189AF6E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470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ECDCA-9B1D-48C5-8CE6-54C5E944DD3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4685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B68EB-55F5-4DFA-899E-C50D4ABB902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8794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CE13-5E4B-475F-8215-BAA18E56B6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096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715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71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00A-EC34-4A2C-BD74-A2DB01D360D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928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  <a:prstGeom prst="rect">
            <a:avLst/>
          </a:prstGeom>
        </p:spPr>
        <p:txBody>
          <a:bodyPr lIns="104306" tIns="52153" rIns="104306" bIns="52153" anchor="t"/>
          <a:lstStyle>
            <a:lvl1pPr algn="l">
              <a:defRPr sz="4600" b="1" cap="all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  <a:prstGeom prst="rect">
            <a:avLst/>
          </a:prstGeom>
        </p:spPr>
        <p:txBody>
          <a:bodyPr lIns="104306" tIns="52153" rIns="104306" bIns="52153" anchor="b"/>
          <a:lstStyle>
            <a:lvl1pPr marL="0" indent="0">
              <a:buNone/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21528" indent="0">
              <a:buNone/>
              <a:defRPr sz="2100"/>
            </a:lvl2pPr>
            <a:lvl3pPr marL="1043056" indent="0">
              <a:buNone/>
              <a:defRPr sz="1800"/>
            </a:lvl3pPr>
            <a:lvl4pPr marL="1564584" indent="0">
              <a:buNone/>
              <a:defRPr sz="1600"/>
            </a:lvl4pPr>
            <a:lvl5pPr marL="2086112" indent="0">
              <a:buNone/>
              <a:defRPr sz="1600"/>
            </a:lvl5pPr>
            <a:lvl6pPr marL="2607640" indent="0">
              <a:buNone/>
              <a:defRPr sz="1600"/>
            </a:lvl6pPr>
            <a:lvl7pPr marL="3129168" indent="0">
              <a:buNone/>
              <a:defRPr sz="1600"/>
            </a:lvl7pPr>
            <a:lvl8pPr marL="3650696" indent="0">
              <a:buNone/>
              <a:defRPr sz="1600"/>
            </a:lvl8pPr>
            <a:lvl9pPr marL="4172224" indent="0">
              <a:buNone/>
              <a:defRPr sz="16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E2D2-57A9-43AA-AA5F-FAD468D260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33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7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21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1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7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21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1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B5B9-FC20-413E-A601-3BD557AAE20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84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lIns="104306" tIns="52153" rIns="104306" bIns="52153" anchor="b"/>
          <a:lstStyle>
            <a:lvl1pPr marL="0" indent="0">
              <a:buNone/>
              <a:defRPr sz="27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27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1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lIns="104306" tIns="52153" rIns="104306" bIns="52153" anchor="b"/>
          <a:lstStyle>
            <a:lvl1pPr marL="0" indent="0">
              <a:buNone/>
              <a:defRPr sz="27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27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1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5F89-2B69-484C-8C58-0F4D6EFCAE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51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01EEC-65EE-41C3-875E-9B6A073FA4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90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40050" y="7045325"/>
            <a:ext cx="2495550" cy="525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F6AF-8680-4B7B-B904-9E921468E6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23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  <a:prstGeom prst="rect">
            <a:avLst/>
          </a:prstGeom>
        </p:spPr>
        <p:txBody>
          <a:bodyPr lIns="104306" tIns="52153" rIns="104306" bIns="52153" anchor="b"/>
          <a:lstStyle>
            <a:lvl1pPr algn="l">
              <a:defRPr sz="23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 sz="37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7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3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3BEB-BEFB-444A-82A6-E93C43A505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2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  <a:prstGeom prst="rect">
            <a:avLst/>
          </a:prstGeom>
        </p:spPr>
        <p:txBody>
          <a:bodyPr lIns="104306" tIns="52153" rIns="104306" bIns="52153" anchor="b"/>
          <a:lstStyle>
            <a:lvl1pPr algn="l">
              <a:defRPr sz="23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>
              <a:buNone/>
              <a:defRPr sz="37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  <a:prstGeom prst="rect">
            <a:avLst/>
          </a:prstGeom>
        </p:spPr>
        <p:txBody>
          <a:bodyPr lIns="104306" tIns="52153" rIns="104306" bIns="52153"/>
          <a:lstStyle>
            <a:lvl1pPr marL="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C36C2-449B-440F-908A-0E97FD055E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0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40050" y="7035800"/>
            <a:ext cx="24955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954DCC50-290F-47A6-BE48-7F249E58226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7" name="Line 5"/>
          <p:cNvSpPr>
            <a:spLocks noChangeShapeType="1"/>
          </p:cNvSpPr>
          <p:nvPr userDrawn="1"/>
        </p:nvSpPr>
        <p:spPr bwMode="auto">
          <a:xfrm flipV="1">
            <a:off x="622300" y="0"/>
            <a:ext cx="1588" cy="7578725"/>
          </a:xfrm>
          <a:prstGeom prst="line">
            <a:avLst/>
          </a:prstGeom>
          <a:noFill/>
          <a:ln w="19050">
            <a:solidFill>
              <a:srgbClr val="EE86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 flipV="1">
            <a:off x="0" y="1114425"/>
            <a:ext cx="10693400" cy="0"/>
          </a:xfrm>
          <a:prstGeom prst="line">
            <a:avLst/>
          </a:prstGeom>
          <a:noFill/>
          <a:ln w="19050">
            <a:solidFill>
              <a:srgbClr val="EE86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9" name="Oval 7"/>
          <p:cNvSpPr>
            <a:spLocks noChangeArrowheads="1"/>
          </p:cNvSpPr>
          <p:nvPr userDrawn="1"/>
        </p:nvSpPr>
        <p:spPr bwMode="auto">
          <a:xfrm>
            <a:off x="8631238" y="1114425"/>
            <a:ext cx="152400" cy="144463"/>
          </a:xfrm>
          <a:prstGeom prst="ellipse">
            <a:avLst/>
          </a:prstGeom>
          <a:solidFill>
            <a:srgbClr val="0A40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Oval 8"/>
          <p:cNvSpPr>
            <a:spLocks noChangeArrowheads="1"/>
          </p:cNvSpPr>
          <p:nvPr userDrawn="1"/>
        </p:nvSpPr>
        <p:spPr bwMode="auto">
          <a:xfrm>
            <a:off x="8896350" y="842963"/>
            <a:ext cx="230188" cy="217487"/>
          </a:xfrm>
          <a:prstGeom prst="ellipse">
            <a:avLst/>
          </a:prstGeom>
          <a:solidFill>
            <a:srgbClr val="FFFFFF"/>
          </a:solidFill>
          <a:ln w="9360">
            <a:solidFill>
              <a:srgbClr val="0A4098"/>
            </a:solidFill>
            <a:miter lim="800000"/>
            <a:headEnd/>
            <a:tailEnd/>
          </a:ln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1" name="Oval 9"/>
          <p:cNvSpPr>
            <a:spLocks noChangeArrowheads="1"/>
          </p:cNvSpPr>
          <p:nvPr userDrawn="1"/>
        </p:nvSpPr>
        <p:spPr bwMode="auto">
          <a:xfrm>
            <a:off x="9253538" y="971550"/>
            <a:ext cx="303212" cy="287338"/>
          </a:xfrm>
          <a:prstGeom prst="ellipse">
            <a:avLst/>
          </a:prstGeom>
          <a:solidFill>
            <a:srgbClr val="EE8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2" name="Oval 10"/>
          <p:cNvSpPr>
            <a:spLocks noChangeArrowheads="1"/>
          </p:cNvSpPr>
          <p:nvPr userDrawn="1"/>
        </p:nvSpPr>
        <p:spPr bwMode="auto">
          <a:xfrm>
            <a:off x="496888" y="5605463"/>
            <a:ext cx="304800" cy="287337"/>
          </a:xfrm>
          <a:prstGeom prst="ellipse">
            <a:avLst/>
          </a:prstGeom>
          <a:solidFill>
            <a:srgbClr val="0A4098"/>
          </a:solidFill>
          <a:ln w="9525">
            <a:solidFill>
              <a:srgbClr val="0A4098"/>
            </a:solidFill>
            <a:round/>
            <a:headEnd/>
            <a:tailEnd/>
          </a:ln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3" name="Oval 11"/>
          <p:cNvSpPr>
            <a:spLocks noChangeArrowheads="1"/>
          </p:cNvSpPr>
          <p:nvPr userDrawn="1"/>
        </p:nvSpPr>
        <p:spPr bwMode="auto">
          <a:xfrm>
            <a:off x="715963" y="5986463"/>
            <a:ext cx="228600" cy="214312"/>
          </a:xfrm>
          <a:prstGeom prst="ellipse">
            <a:avLst/>
          </a:prstGeom>
          <a:solidFill>
            <a:srgbClr val="FFFFFF"/>
          </a:solidFill>
          <a:ln w="9360">
            <a:solidFill>
              <a:srgbClr val="0A4098"/>
            </a:solidFill>
            <a:miter lim="800000"/>
            <a:headEnd/>
            <a:tailEnd/>
          </a:ln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4" name="Oval 12"/>
          <p:cNvSpPr>
            <a:spLocks noChangeArrowheads="1"/>
          </p:cNvSpPr>
          <p:nvPr userDrawn="1"/>
        </p:nvSpPr>
        <p:spPr bwMode="auto">
          <a:xfrm>
            <a:off x="571500" y="6275388"/>
            <a:ext cx="153988" cy="144462"/>
          </a:xfrm>
          <a:prstGeom prst="ellipse">
            <a:avLst/>
          </a:prstGeom>
          <a:solidFill>
            <a:srgbClr val="EE8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5" name="Oval 13"/>
          <p:cNvSpPr>
            <a:spLocks noChangeArrowheads="1"/>
          </p:cNvSpPr>
          <p:nvPr userDrawn="1"/>
        </p:nvSpPr>
        <p:spPr bwMode="auto">
          <a:xfrm>
            <a:off x="342900" y="6583363"/>
            <a:ext cx="228600" cy="214312"/>
          </a:xfrm>
          <a:prstGeom prst="ellipse">
            <a:avLst/>
          </a:prstGeom>
          <a:solidFill>
            <a:srgbClr val="FFFFFF"/>
          </a:solidFill>
          <a:ln w="9360">
            <a:solidFill>
              <a:srgbClr val="0A4098"/>
            </a:solidFill>
            <a:miter lim="800000"/>
            <a:headEnd/>
            <a:tailEnd/>
          </a:ln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6" name="Oval 14"/>
          <p:cNvSpPr>
            <a:spLocks noChangeArrowheads="1"/>
          </p:cNvSpPr>
          <p:nvPr userDrawn="1"/>
        </p:nvSpPr>
        <p:spPr bwMode="auto">
          <a:xfrm>
            <a:off x="265113" y="611188"/>
            <a:ext cx="917575" cy="863600"/>
          </a:xfrm>
          <a:prstGeom prst="ellipse">
            <a:avLst/>
          </a:prstGeom>
          <a:solidFill>
            <a:srgbClr val="0A40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7" name="Oval 15"/>
          <p:cNvSpPr>
            <a:spLocks noChangeArrowheads="1"/>
          </p:cNvSpPr>
          <p:nvPr userDrawn="1"/>
        </p:nvSpPr>
        <p:spPr bwMode="auto">
          <a:xfrm>
            <a:off x="1030288" y="971550"/>
            <a:ext cx="304800" cy="287338"/>
          </a:xfrm>
          <a:prstGeom prst="ellipse">
            <a:avLst/>
          </a:prstGeom>
          <a:solidFill>
            <a:srgbClr val="FFFFFF"/>
          </a:solidFill>
          <a:ln w="9360">
            <a:solidFill>
              <a:srgbClr val="0A4098"/>
            </a:solidFill>
            <a:miter lim="800000"/>
            <a:headEnd/>
            <a:tailEnd/>
          </a:ln>
        </p:spPr>
        <p:txBody>
          <a:bodyPr wrap="none" lIns="94615" tIns="47308" rIns="94615" bIns="47308" anchor="ctr"/>
          <a:lstStyle/>
          <a:p>
            <a:pPr eaLnBrk="1" hangingPunct="1"/>
            <a:endParaRPr lang="ja-JP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8" name="フッター プレースホルダ 3"/>
          <p:cNvSpPr txBox="1">
            <a:spLocks noGrp="1"/>
          </p:cNvSpPr>
          <p:nvPr userDrawn="1"/>
        </p:nvSpPr>
        <p:spPr bwMode="auto">
          <a:xfrm>
            <a:off x="127000" y="7115175"/>
            <a:ext cx="429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/>
          <a:p>
            <a:pPr eaLnBrk="1" hangingPunct="1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Copyright(C)  2018  SERIO </a:t>
            </a:r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Co.,ltd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All Rights Reserved.</a:t>
            </a:r>
          </a:p>
        </p:txBody>
      </p:sp>
      <p:pic>
        <p:nvPicPr>
          <p:cNvPr id="1039" name="図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5" y="6691313"/>
            <a:ext cx="2038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512" r:id="rId7"/>
    <p:sldLayoutId id="2147484496" r:id="rId8"/>
    <p:sldLayoutId id="2147484497" r:id="rId9"/>
    <p:sldLayoutId id="2147484498" r:id="rId10"/>
    <p:sldLayoutId id="21474844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5pPr>
      <a:lvl6pPr marL="521528" algn="ctr" rtl="0" fontAlgn="base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6pPr>
      <a:lvl7pPr marL="1043056" algn="ctr" rtl="0" fontAlgn="base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7pPr>
      <a:lvl8pPr marL="1564584" algn="ctr" rtl="0" fontAlgn="base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8pPr>
      <a:lvl9pPr marL="2086112" algn="ctr" rtl="0" fontAlgn="base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0525" indent="-390525" algn="l" rtl="0" eaLnBrk="0" fontAlgn="base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3338" indent="-260350" algn="l" rtl="0" eaLnBrk="0" fontAlgn="base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824038" indent="-260350" algn="l" rtl="0" eaLnBrk="0" fontAlgn="base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46325" indent="-260350" algn="l" rtl="0" eaLnBrk="0" fontAlgn="base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868404" indent="-260764" algn="l" rtl="0" fontAlgn="base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389932" indent="-260764" algn="l" rtl="0" fontAlgn="base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911460" indent="-260764" algn="l" rtl="0" fontAlgn="base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432988" indent="-260764" algn="l" rtl="0" fontAlgn="base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735013" y="403225"/>
            <a:ext cx="92233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051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735013" y="2012950"/>
            <a:ext cx="922337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55DAF61C-95D7-4FE9-B4BB-C55DCA3210D9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メイリオ" panose="020B0604030504040204" pitchFamily="50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keta/ML_Study/blob/master/KNN/KN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kreemasonry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2"/>
          <p:cNvSpPr>
            <a:spLocks noGrp="1"/>
          </p:cNvSpPr>
          <p:nvPr>
            <p:ph type="ctrTitle"/>
          </p:nvPr>
        </p:nvSpPr>
        <p:spPr bwMode="auto">
          <a:xfrm>
            <a:off x="1336675" y="2027238"/>
            <a:ext cx="8023225" cy="30487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教師あり学習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教師なし学習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>
            <a:off x="9011164" y="7015541"/>
            <a:ext cx="1693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revision.2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C509-6E1B-4025-9218-410C2F7F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リンゴとミカンを分けるには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2619E3-D4A8-441A-88E8-EDF5522D9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2052" name="Picture 4" descr="リンゴのイラスト">
            <a:extLst>
              <a:ext uri="{FF2B5EF4-FFF2-40B4-BE49-F238E27FC236}">
                <a16:creationId xmlns:a16="http://schemas.microsoft.com/office/drawing/2014/main" id="{B3518ACE-0EBA-4BD0-94F5-3A58F861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153544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246B4385-F10F-4082-A360-765DA8D8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38" y="2278512"/>
            <a:ext cx="4267200" cy="42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6F522A2-7655-4E04-908E-C27642F6D800}"/>
              </a:ext>
            </a:extLst>
          </p:cNvPr>
          <p:cNvSpPr/>
          <p:nvPr/>
        </p:nvSpPr>
        <p:spPr bwMode="auto">
          <a:xfrm>
            <a:off x="4285507" y="2363959"/>
            <a:ext cx="1371600" cy="560287"/>
          </a:xfrm>
          <a:prstGeom prst="wedgeRoundRectCallout">
            <a:avLst>
              <a:gd name="adj1" fmla="val -27406"/>
              <a:gd name="adj2" fmla="val 92923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赤い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4074C75-5D7D-4301-A9F0-2A61E8BD56E4}"/>
              </a:ext>
            </a:extLst>
          </p:cNvPr>
          <p:cNvSpPr/>
          <p:nvPr/>
        </p:nvSpPr>
        <p:spPr bwMode="auto">
          <a:xfrm>
            <a:off x="698500" y="2278512"/>
            <a:ext cx="1371600" cy="560287"/>
          </a:xfrm>
          <a:prstGeom prst="wedgeRoundRectCallout">
            <a:avLst>
              <a:gd name="adj1" fmla="val 40200"/>
              <a:gd name="adj2" fmla="val 95222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丸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226DA08-6682-43D0-9AC5-FC65607FEBB1}"/>
              </a:ext>
            </a:extLst>
          </p:cNvPr>
          <p:cNvSpPr/>
          <p:nvPr/>
        </p:nvSpPr>
        <p:spPr bwMode="auto">
          <a:xfrm>
            <a:off x="958090" y="6475513"/>
            <a:ext cx="1371600" cy="560287"/>
          </a:xfrm>
          <a:prstGeom prst="wedgeRoundRectCallout">
            <a:avLst>
              <a:gd name="adj1" fmla="val 66491"/>
              <a:gd name="adj2" fmla="val -63383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少し黄色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43EDFC6-5E78-4DC9-BCC7-FE5D549AB6D4}"/>
              </a:ext>
            </a:extLst>
          </p:cNvPr>
          <p:cNvSpPr/>
          <p:nvPr/>
        </p:nvSpPr>
        <p:spPr bwMode="auto">
          <a:xfrm>
            <a:off x="8779438" y="2316838"/>
            <a:ext cx="1371600" cy="560287"/>
          </a:xfrm>
          <a:prstGeom prst="wedgeRoundRectCallout">
            <a:avLst>
              <a:gd name="adj1" fmla="val -35857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オレンジ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0956DBA-8DBE-4560-999E-F0240B3B78A8}"/>
              </a:ext>
            </a:extLst>
          </p:cNvPr>
          <p:cNvSpPr/>
          <p:nvPr/>
        </p:nvSpPr>
        <p:spPr bwMode="auto">
          <a:xfrm>
            <a:off x="6337300" y="2316838"/>
            <a:ext cx="1371600" cy="560287"/>
          </a:xfrm>
          <a:prstGeom prst="wedgeRoundRectCallout">
            <a:avLst>
              <a:gd name="adj1" fmla="val 41138"/>
              <a:gd name="adj2" fmla="val 81430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丸い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07277F9D-6EB4-40CD-83F8-6F5636647617}"/>
              </a:ext>
            </a:extLst>
          </p:cNvPr>
          <p:cNvSpPr/>
          <p:nvPr/>
        </p:nvSpPr>
        <p:spPr bwMode="auto">
          <a:xfrm>
            <a:off x="3008866" y="1697360"/>
            <a:ext cx="1791443" cy="560287"/>
          </a:xfrm>
          <a:prstGeom prst="wedgeRoundRectCallout">
            <a:avLst>
              <a:gd name="adj1" fmla="val -25704"/>
              <a:gd name="adj2" fmla="val 16647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上部に凹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み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57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C509-6E1B-4025-9218-410C2F7F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リンゴとミカンを分けるには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2619E3-D4A8-441A-88E8-EDF5522D9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2052" name="Picture 4" descr="リンゴのイラスト">
            <a:extLst>
              <a:ext uri="{FF2B5EF4-FFF2-40B4-BE49-F238E27FC236}">
                <a16:creationId xmlns:a16="http://schemas.microsoft.com/office/drawing/2014/main" id="{B3518ACE-0EBA-4BD0-94F5-3A58F861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153544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246B4385-F10F-4082-A360-765DA8D8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38" y="2278512"/>
            <a:ext cx="4267200" cy="42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6F522A2-7655-4E04-908E-C27642F6D800}"/>
              </a:ext>
            </a:extLst>
          </p:cNvPr>
          <p:cNvSpPr/>
          <p:nvPr/>
        </p:nvSpPr>
        <p:spPr bwMode="auto">
          <a:xfrm>
            <a:off x="4285507" y="2363959"/>
            <a:ext cx="1371600" cy="560287"/>
          </a:xfrm>
          <a:prstGeom prst="wedgeRoundRectCallout">
            <a:avLst>
              <a:gd name="adj1" fmla="val -27406"/>
              <a:gd name="adj2" fmla="val 92923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赤い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4074C75-5D7D-4301-A9F0-2A61E8BD56E4}"/>
              </a:ext>
            </a:extLst>
          </p:cNvPr>
          <p:cNvSpPr/>
          <p:nvPr/>
        </p:nvSpPr>
        <p:spPr bwMode="auto">
          <a:xfrm>
            <a:off x="698500" y="2278512"/>
            <a:ext cx="1371600" cy="560287"/>
          </a:xfrm>
          <a:prstGeom prst="wedgeRoundRectCallout">
            <a:avLst>
              <a:gd name="adj1" fmla="val 40200"/>
              <a:gd name="adj2" fmla="val 95222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丸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226DA08-6682-43D0-9AC5-FC65607FEBB1}"/>
              </a:ext>
            </a:extLst>
          </p:cNvPr>
          <p:cNvSpPr/>
          <p:nvPr/>
        </p:nvSpPr>
        <p:spPr bwMode="auto">
          <a:xfrm>
            <a:off x="958090" y="6475513"/>
            <a:ext cx="1371600" cy="560287"/>
          </a:xfrm>
          <a:prstGeom prst="wedgeRoundRectCallout">
            <a:avLst>
              <a:gd name="adj1" fmla="val 66491"/>
              <a:gd name="adj2" fmla="val -63383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少し黄色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43EDFC6-5E78-4DC9-BCC7-FE5D549AB6D4}"/>
              </a:ext>
            </a:extLst>
          </p:cNvPr>
          <p:cNvSpPr/>
          <p:nvPr/>
        </p:nvSpPr>
        <p:spPr bwMode="auto">
          <a:xfrm>
            <a:off x="8779438" y="2316838"/>
            <a:ext cx="1371600" cy="560287"/>
          </a:xfrm>
          <a:prstGeom prst="wedgeRoundRectCallout">
            <a:avLst>
              <a:gd name="adj1" fmla="val -35857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オレンジ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0956DBA-8DBE-4560-999E-F0240B3B78A8}"/>
              </a:ext>
            </a:extLst>
          </p:cNvPr>
          <p:cNvSpPr/>
          <p:nvPr/>
        </p:nvSpPr>
        <p:spPr bwMode="auto">
          <a:xfrm>
            <a:off x="6337300" y="2316838"/>
            <a:ext cx="1371600" cy="560287"/>
          </a:xfrm>
          <a:prstGeom prst="wedgeRoundRectCallout">
            <a:avLst>
              <a:gd name="adj1" fmla="val 41138"/>
              <a:gd name="adj2" fmla="val 81430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丸い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07277F9D-6EB4-40CD-83F8-6F5636647617}"/>
              </a:ext>
            </a:extLst>
          </p:cNvPr>
          <p:cNvSpPr/>
          <p:nvPr/>
        </p:nvSpPr>
        <p:spPr bwMode="auto">
          <a:xfrm>
            <a:off x="3008866" y="1697360"/>
            <a:ext cx="1791443" cy="560287"/>
          </a:xfrm>
          <a:prstGeom prst="wedgeRoundRectCallout">
            <a:avLst>
              <a:gd name="adj1" fmla="val -25704"/>
              <a:gd name="adj2" fmla="val 16647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上部に凹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み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Picture 8" descr="青りんごのイラスト">
            <a:extLst>
              <a:ext uri="{FF2B5EF4-FFF2-40B4-BE49-F238E27FC236}">
                <a16:creationId xmlns:a16="http://schemas.microsoft.com/office/drawing/2014/main" id="{B635DE26-860C-4001-BB42-2B8AFAA4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80" y="53036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2597C4-56AE-43B1-A150-6B5902366E10}"/>
              </a:ext>
            </a:extLst>
          </p:cNvPr>
          <p:cNvSpPr txBox="1"/>
          <p:nvPr/>
        </p:nvSpPr>
        <p:spPr>
          <a:xfrm>
            <a:off x="4154385" y="5799751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E4E3EA0-FACA-4BBD-8E8B-9D7776817506}"/>
              </a:ext>
            </a:extLst>
          </p:cNvPr>
          <p:cNvSpPr txBox="1"/>
          <p:nvPr/>
        </p:nvSpPr>
        <p:spPr>
          <a:xfrm>
            <a:off x="5198038" y="656401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5D3ECF-6F3A-4CB8-874C-04B4DB77F322}"/>
              </a:ext>
            </a:extLst>
          </p:cNvPr>
          <p:cNvSpPr txBox="1"/>
          <p:nvPr/>
        </p:nvSpPr>
        <p:spPr>
          <a:xfrm>
            <a:off x="5092700" y="5514535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9840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教師あり学習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pPr lvl="1"/>
            <a:r>
              <a:rPr lang="ja-JP" altLang="en-US" dirty="0">
                <a:solidFill>
                  <a:srgbClr val="00B0F0"/>
                </a:solidFill>
              </a:rPr>
              <a:t>正解ラベルとデータから学習</a:t>
            </a:r>
            <a:endParaRPr lang="en-US" altLang="ja-JP" dirty="0">
              <a:solidFill>
                <a:srgbClr val="00B0F0"/>
              </a:solidFill>
            </a:endParaRPr>
          </a:p>
          <a:p>
            <a:pPr lvl="1"/>
            <a:r>
              <a:rPr kumimoji="1" lang="ja-JP" altLang="en-US" dirty="0">
                <a:solidFill>
                  <a:srgbClr val="00B0F0"/>
                </a:solidFill>
              </a:rPr>
              <a:t>データの境界を定義する</a:t>
            </a:r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教師なし学習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データだけから学習</a:t>
            </a:r>
          </a:p>
          <a:p>
            <a:endParaRPr kumimoji="1" lang="en-US" altLang="ja-JP" dirty="0"/>
          </a:p>
          <a:p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強化学習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今回は置いておく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600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686C6-B705-4575-B0CE-3761AA4E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0FAFFA-628F-443D-8167-D5F0B8943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940050" y="7035800"/>
            <a:ext cx="2495550" cy="525463"/>
          </a:xfrm>
        </p:spPr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5" name="Picture 4" descr="リンゴのイラスト">
            <a:extLst>
              <a:ext uri="{FF2B5EF4-FFF2-40B4-BE49-F238E27FC236}">
                <a16:creationId xmlns:a16="http://schemas.microsoft.com/office/drawing/2014/main" id="{D58927BE-6749-4E3C-B2C7-9DD410A5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0" y="218282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青りんごのイラスト">
            <a:extLst>
              <a:ext uri="{FF2B5EF4-FFF2-40B4-BE49-F238E27FC236}">
                <a16:creationId xmlns:a16="http://schemas.microsoft.com/office/drawing/2014/main" id="{7C9C489F-DCF0-4B7E-ABC5-CE4C2BB1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0" y="3247231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9303C50-521C-4D61-9573-87ED77B2D516}"/>
              </a:ext>
            </a:extLst>
          </p:cNvPr>
          <p:cNvSpPr/>
          <p:nvPr/>
        </p:nvSpPr>
        <p:spPr bwMode="auto">
          <a:xfrm>
            <a:off x="2582119" y="1772245"/>
            <a:ext cx="1679589" cy="434739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正解：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リンゴ</a:t>
            </a:r>
          </a:p>
        </p:txBody>
      </p:sp>
      <p:pic>
        <p:nvPicPr>
          <p:cNvPr id="8" name="Picture 4" descr="リンゴのイラスト">
            <a:extLst>
              <a:ext uri="{FF2B5EF4-FFF2-40B4-BE49-F238E27FC236}">
                <a16:creationId xmlns:a16="http://schemas.microsoft.com/office/drawing/2014/main" id="{A744ABFC-7234-4726-A979-52A1F98E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2" y="2241662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リンゴのイラスト">
            <a:extLst>
              <a:ext uri="{FF2B5EF4-FFF2-40B4-BE49-F238E27FC236}">
                <a16:creationId xmlns:a16="http://schemas.microsoft.com/office/drawing/2014/main" id="{CC6C2006-A988-488A-BBCE-6573C50F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65" y="286147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青りんごのイラスト">
            <a:extLst>
              <a:ext uri="{FF2B5EF4-FFF2-40B4-BE49-F238E27FC236}">
                <a16:creationId xmlns:a16="http://schemas.microsoft.com/office/drawing/2014/main" id="{3120E79F-607B-46E3-B317-BC817A9D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36" y="3323676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みかん・オレンジのイラスト（フルーツ）">
            <a:extLst>
              <a:ext uri="{FF2B5EF4-FFF2-40B4-BE49-F238E27FC236}">
                <a16:creationId xmlns:a16="http://schemas.microsoft.com/office/drawing/2014/main" id="{CB87E915-DB0C-4F92-8916-E9ACBE87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7" y="5295438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みかん・オレンジのイラスト（フルーツ）">
            <a:extLst>
              <a:ext uri="{FF2B5EF4-FFF2-40B4-BE49-F238E27FC236}">
                <a16:creationId xmlns:a16="http://schemas.microsoft.com/office/drawing/2014/main" id="{BC63C655-3A83-4B9F-8A95-C0815FDA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32" y="495245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みかん・オレンジのイラスト（フルーツ）">
            <a:extLst>
              <a:ext uri="{FF2B5EF4-FFF2-40B4-BE49-F238E27FC236}">
                <a16:creationId xmlns:a16="http://schemas.microsoft.com/office/drawing/2014/main" id="{9C89EB8F-C55F-4611-834F-82051622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36" y="573801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F7EBE0A-2162-4C40-A1E7-813F3B2E1D25}"/>
              </a:ext>
            </a:extLst>
          </p:cNvPr>
          <p:cNvSpPr/>
          <p:nvPr/>
        </p:nvSpPr>
        <p:spPr bwMode="auto">
          <a:xfrm>
            <a:off x="2582120" y="4673609"/>
            <a:ext cx="1679589" cy="434739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正解：ミカン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C04059-D95D-4D92-8CD4-F23873E38AB6}"/>
              </a:ext>
            </a:extLst>
          </p:cNvPr>
          <p:cNvCxnSpPr>
            <a:cxnSpLocks/>
          </p:cNvCxnSpPr>
          <p:nvPr/>
        </p:nvCxnSpPr>
        <p:spPr>
          <a:xfrm flipV="1">
            <a:off x="5816600" y="2332831"/>
            <a:ext cx="0" cy="450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DFD4138-4B4B-4602-B092-AE10C987AD33}"/>
              </a:ext>
            </a:extLst>
          </p:cNvPr>
          <p:cNvCxnSpPr>
            <a:cxnSpLocks/>
          </p:cNvCxnSpPr>
          <p:nvPr/>
        </p:nvCxnSpPr>
        <p:spPr>
          <a:xfrm>
            <a:off x="5270500" y="6600031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リンゴのイラスト">
            <a:extLst>
              <a:ext uri="{FF2B5EF4-FFF2-40B4-BE49-F238E27FC236}">
                <a16:creationId xmlns:a16="http://schemas.microsoft.com/office/drawing/2014/main" id="{B2FE8DBA-7F40-4704-B6DC-82DC516E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85" y="2107587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青りんごのイラスト">
            <a:extLst>
              <a:ext uri="{FF2B5EF4-FFF2-40B4-BE49-F238E27FC236}">
                <a16:creationId xmlns:a16="http://schemas.microsoft.com/office/drawing/2014/main" id="{D83701CC-CC88-4CB6-B1B3-8BE900BE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75" y="3171989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リンゴのイラスト">
            <a:extLst>
              <a:ext uri="{FF2B5EF4-FFF2-40B4-BE49-F238E27FC236}">
                <a16:creationId xmlns:a16="http://schemas.microsoft.com/office/drawing/2014/main" id="{B1B7DC40-C05E-44DD-BA9E-CCA628FD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27" y="2166420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リンゴのイラスト">
            <a:extLst>
              <a:ext uri="{FF2B5EF4-FFF2-40B4-BE49-F238E27FC236}">
                <a16:creationId xmlns:a16="http://schemas.microsoft.com/office/drawing/2014/main" id="{CF85C1CB-4DA5-4A57-A321-04C29AF8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70" y="2786237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青りんごのイラスト">
            <a:extLst>
              <a:ext uri="{FF2B5EF4-FFF2-40B4-BE49-F238E27FC236}">
                <a16:creationId xmlns:a16="http://schemas.microsoft.com/office/drawing/2014/main" id="{7D178AA3-F597-49E0-B5F3-C9DF4FB3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41" y="3248434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みかん・オレンジのイラスト（フルーツ）">
            <a:extLst>
              <a:ext uri="{FF2B5EF4-FFF2-40B4-BE49-F238E27FC236}">
                <a16:creationId xmlns:a16="http://schemas.microsoft.com/office/drawing/2014/main" id="{E32E94AD-6791-4DCB-A33C-91221B95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52" y="4783573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31A43877-4CB2-47A1-BD6C-1BA85C8B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27" y="4440586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みかん・オレンジのイラスト（フルーツ）">
            <a:extLst>
              <a:ext uri="{FF2B5EF4-FFF2-40B4-BE49-F238E27FC236}">
                <a16:creationId xmlns:a16="http://schemas.microsoft.com/office/drawing/2014/main" id="{07BC54A3-D1FD-4ED9-BFA7-DBFAA0D0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531" y="5226146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47E5F56-622C-43E1-ABCB-C69EBC1CA8CE}"/>
              </a:ext>
            </a:extLst>
          </p:cNvPr>
          <p:cNvCxnSpPr>
            <a:cxnSpLocks/>
          </p:cNvCxnSpPr>
          <p:nvPr/>
        </p:nvCxnSpPr>
        <p:spPr>
          <a:xfrm flipH="1">
            <a:off x="5922875" y="3650056"/>
            <a:ext cx="4235855" cy="2323224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267ADA-3E6E-41B0-8816-4A4008CE6E8C}"/>
              </a:ext>
            </a:extLst>
          </p:cNvPr>
          <p:cNvSpPr txBox="1"/>
          <p:nvPr/>
        </p:nvSpPr>
        <p:spPr>
          <a:xfrm rot="16200000">
            <a:off x="4909922" y="276679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A5774D7-B149-4D82-AD4E-D52688AB8DE4}"/>
              </a:ext>
            </a:extLst>
          </p:cNvPr>
          <p:cNvSpPr txBox="1"/>
          <p:nvPr/>
        </p:nvSpPr>
        <p:spPr>
          <a:xfrm>
            <a:off x="9075531" y="661373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325178F3-E173-489D-B831-9533A99F4889}"/>
              </a:ext>
            </a:extLst>
          </p:cNvPr>
          <p:cNvSpPr/>
          <p:nvPr/>
        </p:nvSpPr>
        <p:spPr bwMode="auto">
          <a:xfrm>
            <a:off x="4343995" y="2762576"/>
            <a:ext cx="1065612" cy="3013354"/>
          </a:xfrm>
          <a:prstGeom prst="rightArrow">
            <a:avLst/>
          </a:prstGeom>
          <a:noFill/>
          <a:ln w="19050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CF4729-879B-44CF-AA98-3C5451CE377F}"/>
              </a:ext>
            </a:extLst>
          </p:cNvPr>
          <p:cNvSpPr/>
          <p:nvPr/>
        </p:nvSpPr>
        <p:spPr bwMode="auto">
          <a:xfrm>
            <a:off x="1166534" y="3354826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78766F8-63FF-4A89-B6D6-FF6EDECA66B0}"/>
              </a:ext>
            </a:extLst>
          </p:cNvPr>
          <p:cNvSpPr/>
          <p:nvPr/>
        </p:nvSpPr>
        <p:spPr bwMode="auto">
          <a:xfrm>
            <a:off x="1166534" y="3879214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02CF83E-4CA5-48BC-9C1D-C265DA095387}"/>
              </a:ext>
            </a:extLst>
          </p:cNvPr>
          <p:cNvSpPr/>
          <p:nvPr/>
        </p:nvSpPr>
        <p:spPr bwMode="auto">
          <a:xfrm>
            <a:off x="1166534" y="6124433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18C65CA-CD1A-4279-BAC7-0D7384342BEC}"/>
              </a:ext>
            </a:extLst>
          </p:cNvPr>
          <p:cNvSpPr/>
          <p:nvPr/>
        </p:nvSpPr>
        <p:spPr bwMode="auto">
          <a:xfrm>
            <a:off x="1166534" y="6648821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39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686C6-B705-4575-B0CE-3761AA4E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0FAFFA-628F-443D-8167-D5F0B8943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940050" y="7035800"/>
            <a:ext cx="2495550" cy="525463"/>
          </a:xfrm>
        </p:spPr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pic>
        <p:nvPicPr>
          <p:cNvPr id="5" name="Picture 4" descr="リンゴのイラスト">
            <a:extLst>
              <a:ext uri="{FF2B5EF4-FFF2-40B4-BE49-F238E27FC236}">
                <a16:creationId xmlns:a16="http://schemas.microsoft.com/office/drawing/2014/main" id="{D58927BE-6749-4E3C-B2C7-9DD410A5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0" y="218282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青りんごのイラスト">
            <a:extLst>
              <a:ext uri="{FF2B5EF4-FFF2-40B4-BE49-F238E27FC236}">
                <a16:creationId xmlns:a16="http://schemas.microsoft.com/office/drawing/2014/main" id="{7C9C489F-DCF0-4B7E-ABC5-CE4C2BB1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0" y="3247231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リンゴのイラスト">
            <a:extLst>
              <a:ext uri="{FF2B5EF4-FFF2-40B4-BE49-F238E27FC236}">
                <a16:creationId xmlns:a16="http://schemas.microsoft.com/office/drawing/2014/main" id="{A744ABFC-7234-4726-A979-52A1F98E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2" y="2241662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リンゴのイラスト">
            <a:extLst>
              <a:ext uri="{FF2B5EF4-FFF2-40B4-BE49-F238E27FC236}">
                <a16:creationId xmlns:a16="http://schemas.microsoft.com/office/drawing/2014/main" id="{CC6C2006-A988-488A-BBCE-6573C50F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65" y="286147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青りんごのイラスト">
            <a:extLst>
              <a:ext uri="{FF2B5EF4-FFF2-40B4-BE49-F238E27FC236}">
                <a16:creationId xmlns:a16="http://schemas.microsoft.com/office/drawing/2014/main" id="{3120E79F-607B-46E3-B317-BC817A9D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36" y="3323676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みかん・オレンジのイラスト（フルーツ）">
            <a:extLst>
              <a:ext uri="{FF2B5EF4-FFF2-40B4-BE49-F238E27FC236}">
                <a16:creationId xmlns:a16="http://schemas.microsoft.com/office/drawing/2014/main" id="{CB87E915-DB0C-4F92-8916-E9ACBE87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7" y="5295438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みかん・オレンジのイラスト（フルーツ）">
            <a:extLst>
              <a:ext uri="{FF2B5EF4-FFF2-40B4-BE49-F238E27FC236}">
                <a16:creationId xmlns:a16="http://schemas.microsoft.com/office/drawing/2014/main" id="{BC63C655-3A83-4B9F-8A95-C0815FDA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32" y="495245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みかん・オレンジのイラスト（フルーツ）">
            <a:extLst>
              <a:ext uri="{FF2B5EF4-FFF2-40B4-BE49-F238E27FC236}">
                <a16:creationId xmlns:a16="http://schemas.microsoft.com/office/drawing/2014/main" id="{9C89EB8F-C55F-4611-834F-82051622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36" y="573801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C04059-D95D-4D92-8CD4-F23873E38AB6}"/>
              </a:ext>
            </a:extLst>
          </p:cNvPr>
          <p:cNvCxnSpPr>
            <a:cxnSpLocks/>
          </p:cNvCxnSpPr>
          <p:nvPr/>
        </p:nvCxnSpPr>
        <p:spPr>
          <a:xfrm flipV="1">
            <a:off x="5816600" y="2332831"/>
            <a:ext cx="0" cy="450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DFD4138-4B4B-4602-B092-AE10C987AD33}"/>
              </a:ext>
            </a:extLst>
          </p:cNvPr>
          <p:cNvCxnSpPr>
            <a:cxnSpLocks/>
          </p:cNvCxnSpPr>
          <p:nvPr/>
        </p:nvCxnSpPr>
        <p:spPr>
          <a:xfrm>
            <a:off x="5270500" y="6600031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リンゴのイラスト">
            <a:extLst>
              <a:ext uri="{FF2B5EF4-FFF2-40B4-BE49-F238E27FC236}">
                <a16:creationId xmlns:a16="http://schemas.microsoft.com/office/drawing/2014/main" id="{B2FE8DBA-7F40-4704-B6DC-82DC516E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85" y="2107587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青りんごのイラスト">
            <a:extLst>
              <a:ext uri="{FF2B5EF4-FFF2-40B4-BE49-F238E27FC236}">
                <a16:creationId xmlns:a16="http://schemas.microsoft.com/office/drawing/2014/main" id="{D83701CC-CC88-4CB6-B1B3-8BE900BE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75" y="3171989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リンゴのイラスト">
            <a:extLst>
              <a:ext uri="{FF2B5EF4-FFF2-40B4-BE49-F238E27FC236}">
                <a16:creationId xmlns:a16="http://schemas.microsoft.com/office/drawing/2014/main" id="{B1B7DC40-C05E-44DD-BA9E-CCA628FD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27" y="2166420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リンゴのイラスト">
            <a:extLst>
              <a:ext uri="{FF2B5EF4-FFF2-40B4-BE49-F238E27FC236}">
                <a16:creationId xmlns:a16="http://schemas.microsoft.com/office/drawing/2014/main" id="{CF85C1CB-4DA5-4A57-A321-04C29AF8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70" y="2786237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青りんごのイラスト">
            <a:extLst>
              <a:ext uri="{FF2B5EF4-FFF2-40B4-BE49-F238E27FC236}">
                <a16:creationId xmlns:a16="http://schemas.microsoft.com/office/drawing/2014/main" id="{7D178AA3-F597-49E0-B5F3-C9DF4FB3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41" y="3248434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みかん・オレンジのイラスト（フルーツ）">
            <a:extLst>
              <a:ext uri="{FF2B5EF4-FFF2-40B4-BE49-F238E27FC236}">
                <a16:creationId xmlns:a16="http://schemas.microsoft.com/office/drawing/2014/main" id="{E32E94AD-6791-4DCB-A33C-91221B95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52" y="4783573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31A43877-4CB2-47A1-BD6C-1BA85C8B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27" y="4440586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みかん・オレンジのイラスト（フルーツ）">
            <a:extLst>
              <a:ext uri="{FF2B5EF4-FFF2-40B4-BE49-F238E27FC236}">
                <a16:creationId xmlns:a16="http://schemas.microsoft.com/office/drawing/2014/main" id="{07BC54A3-D1FD-4ED9-BFA7-DBFAA0D0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531" y="5226146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47E5F56-622C-43E1-ABCB-C69EBC1CA8CE}"/>
              </a:ext>
            </a:extLst>
          </p:cNvPr>
          <p:cNvCxnSpPr>
            <a:cxnSpLocks/>
          </p:cNvCxnSpPr>
          <p:nvPr/>
        </p:nvCxnSpPr>
        <p:spPr>
          <a:xfrm flipH="1">
            <a:off x="5922875" y="3650056"/>
            <a:ext cx="4235855" cy="2323224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267ADA-3E6E-41B0-8816-4A4008CE6E8C}"/>
              </a:ext>
            </a:extLst>
          </p:cNvPr>
          <p:cNvSpPr txBox="1"/>
          <p:nvPr/>
        </p:nvSpPr>
        <p:spPr>
          <a:xfrm rot="16200000">
            <a:off x="4909922" y="276679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A5774D7-B149-4D82-AD4E-D52688AB8DE4}"/>
              </a:ext>
            </a:extLst>
          </p:cNvPr>
          <p:cNvSpPr txBox="1"/>
          <p:nvPr/>
        </p:nvSpPr>
        <p:spPr>
          <a:xfrm>
            <a:off x="9075531" y="661373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325178F3-E173-489D-B831-9533A99F4889}"/>
              </a:ext>
            </a:extLst>
          </p:cNvPr>
          <p:cNvSpPr/>
          <p:nvPr/>
        </p:nvSpPr>
        <p:spPr bwMode="auto">
          <a:xfrm>
            <a:off x="4343995" y="2762576"/>
            <a:ext cx="1065612" cy="3013354"/>
          </a:xfrm>
          <a:prstGeom prst="rightArrow">
            <a:avLst/>
          </a:prstGeom>
          <a:noFill/>
          <a:ln w="19050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7FA5E77-1543-41A3-99B4-9A6B1A601ACA}"/>
              </a:ext>
            </a:extLst>
          </p:cNvPr>
          <p:cNvSpPr/>
          <p:nvPr/>
        </p:nvSpPr>
        <p:spPr bwMode="auto">
          <a:xfrm>
            <a:off x="4510102" y="6016348"/>
            <a:ext cx="3530700" cy="77903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この境界を見つけることが目的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093F8DE-24B6-4D07-820F-B504487D638D}"/>
              </a:ext>
            </a:extLst>
          </p:cNvPr>
          <p:cNvSpPr/>
          <p:nvPr/>
        </p:nvSpPr>
        <p:spPr bwMode="auto">
          <a:xfrm>
            <a:off x="2582119" y="1772245"/>
            <a:ext cx="1679589" cy="434739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正解：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リンゴ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A1142A05-F5C4-4DFF-9838-9E3953B48D67}"/>
              </a:ext>
            </a:extLst>
          </p:cNvPr>
          <p:cNvSpPr/>
          <p:nvPr/>
        </p:nvSpPr>
        <p:spPr bwMode="auto">
          <a:xfrm>
            <a:off x="2582120" y="4673609"/>
            <a:ext cx="1679589" cy="434739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正解：ミカン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E0A126A-4F13-4FDF-AC8A-BF92831E12B3}"/>
              </a:ext>
            </a:extLst>
          </p:cNvPr>
          <p:cNvSpPr/>
          <p:nvPr/>
        </p:nvSpPr>
        <p:spPr bwMode="auto">
          <a:xfrm>
            <a:off x="1166534" y="3354826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FDBCB4A-AFA2-4E4D-A527-19F112831326}"/>
              </a:ext>
            </a:extLst>
          </p:cNvPr>
          <p:cNvSpPr/>
          <p:nvPr/>
        </p:nvSpPr>
        <p:spPr bwMode="auto">
          <a:xfrm>
            <a:off x="1166534" y="3879214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9DB5FC5-0BAC-4FF3-B7E4-081E63DE46B8}"/>
              </a:ext>
            </a:extLst>
          </p:cNvPr>
          <p:cNvSpPr/>
          <p:nvPr/>
        </p:nvSpPr>
        <p:spPr bwMode="auto">
          <a:xfrm>
            <a:off x="1166534" y="6124433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6D76893-B82F-4A37-9751-660EB8E756C8}"/>
              </a:ext>
            </a:extLst>
          </p:cNvPr>
          <p:cNvSpPr/>
          <p:nvPr/>
        </p:nvSpPr>
        <p:spPr bwMode="auto">
          <a:xfrm>
            <a:off x="1166534" y="6648821"/>
            <a:ext cx="1600199" cy="434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6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教師あり学習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正解ラベルとデータから学習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lang="ja-JP" altLang="en-US" dirty="0">
                <a:solidFill>
                  <a:srgbClr val="00B0F0"/>
                </a:solidFill>
              </a:rPr>
              <a:t>教師なし学習</a:t>
            </a:r>
            <a:endParaRPr lang="en-US" altLang="ja-JP" dirty="0">
              <a:solidFill>
                <a:srgbClr val="00B0F0"/>
              </a:solidFill>
            </a:endParaRPr>
          </a:p>
          <a:p>
            <a:pPr lvl="1"/>
            <a:r>
              <a:rPr lang="ja-JP" altLang="en-US" dirty="0">
                <a:solidFill>
                  <a:srgbClr val="00B0F0"/>
                </a:solidFill>
              </a:rPr>
              <a:t>データだけから学習</a:t>
            </a:r>
            <a:endParaRPr lang="en-US" altLang="ja-JP" dirty="0">
              <a:solidFill>
                <a:srgbClr val="00B0F0"/>
              </a:solidFill>
            </a:endParaRPr>
          </a:p>
          <a:p>
            <a:pPr lvl="1"/>
            <a:r>
              <a:rPr lang="ja-JP" altLang="en-US" dirty="0">
                <a:solidFill>
                  <a:srgbClr val="00B0F0"/>
                </a:solidFill>
              </a:rPr>
              <a:t>データの分布を作ってくれる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強化学習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今回は置いておく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0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楕円 33">
            <a:extLst>
              <a:ext uri="{FF2B5EF4-FFF2-40B4-BE49-F238E27FC236}">
                <a16:creationId xmlns:a16="http://schemas.microsoft.com/office/drawing/2014/main" id="{ABDDC944-5D1D-4199-BC0F-07F0337085BA}"/>
              </a:ext>
            </a:extLst>
          </p:cNvPr>
          <p:cNvSpPr/>
          <p:nvPr/>
        </p:nvSpPr>
        <p:spPr bwMode="auto">
          <a:xfrm>
            <a:off x="7708900" y="4083360"/>
            <a:ext cx="2682113" cy="2592871"/>
          </a:xfrm>
          <a:prstGeom prst="ellipse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ffectLst>
            <a:softEdge rad="317500"/>
          </a:effectLst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EAFF2E9-6A64-4195-A21B-02F28EA9EC3E}"/>
              </a:ext>
            </a:extLst>
          </p:cNvPr>
          <p:cNvSpPr/>
          <p:nvPr/>
        </p:nvSpPr>
        <p:spPr bwMode="auto">
          <a:xfrm>
            <a:off x="5201637" y="1571743"/>
            <a:ext cx="3440139" cy="3302733"/>
          </a:xfrm>
          <a:prstGeom prst="ellipse">
            <a:avLst/>
          </a:prstGeom>
          <a:solidFill>
            <a:srgbClr val="FF99FF"/>
          </a:solidFill>
          <a:ln w="19050">
            <a:noFill/>
            <a:miter lim="800000"/>
            <a:headEnd/>
            <a:tailEnd/>
          </a:ln>
          <a:effectLst>
            <a:softEdge rad="317500"/>
          </a:effectLst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6686C6-B705-4575-B0CE-3761AA4E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教師なし学習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0FAFFA-628F-443D-8167-D5F0B8943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940050" y="7035800"/>
            <a:ext cx="2495550" cy="525463"/>
          </a:xfrm>
        </p:spPr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pic>
        <p:nvPicPr>
          <p:cNvPr id="5" name="Picture 4" descr="リンゴのイラスト">
            <a:extLst>
              <a:ext uri="{FF2B5EF4-FFF2-40B4-BE49-F238E27FC236}">
                <a16:creationId xmlns:a16="http://schemas.microsoft.com/office/drawing/2014/main" id="{D58927BE-6749-4E3C-B2C7-9DD410A5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0" y="218282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青りんごのイラスト">
            <a:extLst>
              <a:ext uri="{FF2B5EF4-FFF2-40B4-BE49-F238E27FC236}">
                <a16:creationId xmlns:a16="http://schemas.microsoft.com/office/drawing/2014/main" id="{7C9C489F-DCF0-4B7E-ABC5-CE4C2BB1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0" y="3247231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リンゴのイラスト">
            <a:extLst>
              <a:ext uri="{FF2B5EF4-FFF2-40B4-BE49-F238E27FC236}">
                <a16:creationId xmlns:a16="http://schemas.microsoft.com/office/drawing/2014/main" id="{A744ABFC-7234-4726-A979-52A1F98E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2" y="2241662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リンゴのイラスト">
            <a:extLst>
              <a:ext uri="{FF2B5EF4-FFF2-40B4-BE49-F238E27FC236}">
                <a16:creationId xmlns:a16="http://schemas.microsoft.com/office/drawing/2014/main" id="{CC6C2006-A988-488A-BBCE-6573C50F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65" y="286147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青りんごのイラスト">
            <a:extLst>
              <a:ext uri="{FF2B5EF4-FFF2-40B4-BE49-F238E27FC236}">
                <a16:creationId xmlns:a16="http://schemas.microsoft.com/office/drawing/2014/main" id="{3120E79F-607B-46E3-B317-BC817A9D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36" y="3323676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みかん・オレンジのイラスト（フルーツ）">
            <a:extLst>
              <a:ext uri="{FF2B5EF4-FFF2-40B4-BE49-F238E27FC236}">
                <a16:creationId xmlns:a16="http://schemas.microsoft.com/office/drawing/2014/main" id="{CB87E915-DB0C-4F92-8916-E9ACBE87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7" y="5295438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みかん・オレンジのイラスト（フルーツ）">
            <a:extLst>
              <a:ext uri="{FF2B5EF4-FFF2-40B4-BE49-F238E27FC236}">
                <a16:creationId xmlns:a16="http://schemas.microsoft.com/office/drawing/2014/main" id="{BC63C655-3A83-4B9F-8A95-C0815FDA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32" y="495245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みかん・オレンジのイラスト（フルーツ）">
            <a:extLst>
              <a:ext uri="{FF2B5EF4-FFF2-40B4-BE49-F238E27FC236}">
                <a16:creationId xmlns:a16="http://schemas.microsoft.com/office/drawing/2014/main" id="{9C89EB8F-C55F-4611-834F-82051622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36" y="573801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C04059-D95D-4D92-8CD4-F23873E38AB6}"/>
              </a:ext>
            </a:extLst>
          </p:cNvPr>
          <p:cNvCxnSpPr>
            <a:cxnSpLocks/>
          </p:cNvCxnSpPr>
          <p:nvPr/>
        </p:nvCxnSpPr>
        <p:spPr>
          <a:xfrm flipV="1">
            <a:off x="5132368" y="2256631"/>
            <a:ext cx="0" cy="450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DFD4138-4B4B-4602-B092-AE10C987AD33}"/>
              </a:ext>
            </a:extLst>
          </p:cNvPr>
          <p:cNvCxnSpPr>
            <a:cxnSpLocks/>
          </p:cNvCxnSpPr>
          <p:nvPr/>
        </p:nvCxnSpPr>
        <p:spPr>
          <a:xfrm>
            <a:off x="4586268" y="6523831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リンゴのイラスト">
            <a:extLst>
              <a:ext uri="{FF2B5EF4-FFF2-40B4-BE49-F238E27FC236}">
                <a16:creationId xmlns:a16="http://schemas.microsoft.com/office/drawing/2014/main" id="{B2FE8DBA-7F40-4704-B6DC-82DC516E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40" y="2003581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青りんごのイラスト">
            <a:extLst>
              <a:ext uri="{FF2B5EF4-FFF2-40B4-BE49-F238E27FC236}">
                <a16:creationId xmlns:a16="http://schemas.microsoft.com/office/drawing/2014/main" id="{D83701CC-CC88-4CB6-B1B3-8BE900BE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30" y="3067983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リンゴのイラスト">
            <a:extLst>
              <a:ext uri="{FF2B5EF4-FFF2-40B4-BE49-F238E27FC236}">
                <a16:creationId xmlns:a16="http://schemas.microsoft.com/office/drawing/2014/main" id="{B1B7DC40-C05E-44DD-BA9E-CCA628FD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82" y="2062414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リンゴのイラスト">
            <a:extLst>
              <a:ext uri="{FF2B5EF4-FFF2-40B4-BE49-F238E27FC236}">
                <a16:creationId xmlns:a16="http://schemas.microsoft.com/office/drawing/2014/main" id="{CF85C1CB-4DA5-4A57-A321-04C29AF8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25" y="2682231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青りんごのイラスト">
            <a:extLst>
              <a:ext uri="{FF2B5EF4-FFF2-40B4-BE49-F238E27FC236}">
                <a16:creationId xmlns:a16="http://schemas.microsoft.com/office/drawing/2014/main" id="{7D178AA3-F597-49E0-B5F3-C9DF4FB3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96" y="3144428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みかん・オレンジのイラスト（フルーツ）">
            <a:extLst>
              <a:ext uri="{FF2B5EF4-FFF2-40B4-BE49-F238E27FC236}">
                <a16:creationId xmlns:a16="http://schemas.microsoft.com/office/drawing/2014/main" id="{E32E94AD-6791-4DCB-A33C-91221B95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64" y="4743797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31A43877-4CB2-47A1-BD6C-1BA85C8B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39" y="4400810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みかん・オレンジのイラスト（フルーツ）">
            <a:extLst>
              <a:ext uri="{FF2B5EF4-FFF2-40B4-BE49-F238E27FC236}">
                <a16:creationId xmlns:a16="http://schemas.microsoft.com/office/drawing/2014/main" id="{07BC54A3-D1FD-4ED9-BFA7-DBFAA0D0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143" y="5186370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267ADA-3E6E-41B0-8816-4A4008CE6E8C}"/>
              </a:ext>
            </a:extLst>
          </p:cNvPr>
          <p:cNvSpPr txBox="1"/>
          <p:nvPr/>
        </p:nvSpPr>
        <p:spPr>
          <a:xfrm rot="16200000">
            <a:off x="4225690" y="269059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A5774D7-B149-4D82-AD4E-D52688AB8DE4}"/>
              </a:ext>
            </a:extLst>
          </p:cNvPr>
          <p:cNvSpPr txBox="1"/>
          <p:nvPr/>
        </p:nvSpPr>
        <p:spPr>
          <a:xfrm>
            <a:off x="8978369" y="653753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325178F3-E173-489D-B831-9533A99F4889}"/>
              </a:ext>
            </a:extLst>
          </p:cNvPr>
          <p:cNvSpPr/>
          <p:nvPr/>
        </p:nvSpPr>
        <p:spPr bwMode="auto">
          <a:xfrm>
            <a:off x="3659763" y="2686376"/>
            <a:ext cx="1065612" cy="3013354"/>
          </a:xfrm>
          <a:prstGeom prst="rightArrow">
            <a:avLst/>
          </a:prstGeom>
          <a:noFill/>
          <a:ln w="19050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35539DD7-FD2D-4A66-B4C7-EB338F51A95E}"/>
              </a:ext>
            </a:extLst>
          </p:cNvPr>
          <p:cNvSpPr/>
          <p:nvPr/>
        </p:nvSpPr>
        <p:spPr bwMode="auto">
          <a:xfrm>
            <a:off x="7913142" y="1522542"/>
            <a:ext cx="1980461" cy="560372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これはこの辺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6A8B601C-F2DA-478E-95C6-F53B926659E5}"/>
              </a:ext>
            </a:extLst>
          </p:cNvPr>
          <p:cNvSpPr/>
          <p:nvPr/>
        </p:nvSpPr>
        <p:spPr bwMode="auto">
          <a:xfrm>
            <a:off x="5754635" y="5008606"/>
            <a:ext cx="1980461" cy="560372"/>
          </a:xfrm>
          <a:prstGeom prst="wedgeRoundRectCallout">
            <a:avLst>
              <a:gd name="adj1" fmla="val 63916"/>
              <a:gd name="adj2" fmla="val 42027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こっちはこの辺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0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楕円 33">
            <a:extLst>
              <a:ext uri="{FF2B5EF4-FFF2-40B4-BE49-F238E27FC236}">
                <a16:creationId xmlns:a16="http://schemas.microsoft.com/office/drawing/2014/main" id="{ABDDC944-5D1D-4199-BC0F-07F0337085BA}"/>
              </a:ext>
            </a:extLst>
          </p:cNvPr>
          <p:cNvSpPr/>
          <p:nvPr/>
        </p:nvSpPr>
        <p:spPr bwMode="auto">
          <a:xfrm>
            <a:off x="7708900" y="4083360"/>
            <a:ext cx="2682113" cy="2592871"/>
          </a:xfrm>
          <a:prstGeom prst="ellipse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ffectLst>
            <a:softEdge rad="317500"/>
          </a:effectLst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EAFF2E9-6A64-4195-A21B-02F28EA9EC3E}"/>
              </a:ext>
            </a:extLst>
          </p:cNvPr>
          <p:cNvSpPr/>
          <p:nvPr/>
        </p:nvSpPr>
        <p:spPr bwMode="auto">
          <a:xfrm>
            <a:off x="5201637" y="1571743"/>
            <a:ext cx="3440139" cy="3302733"/>
          </a:xfrm>
          <a:prstGeom prst="ellipse">
            <a:avLst/>
          </a:prstGeom>
          <a:solidFill>
            <a:srgbClr val="FF99FF"/>
          </a:solidFill>
          <a:ln w="19050">
            <a:noFill/>
            <a:miter lim="800000"/>
            <a:headEnd/>
            <a:tailEnd/>
          </a:ln>
          <a:effectLst>
            <a:softEdge rad="317500"/>
          </a:effectLst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6686C6-B705-4575-B0CE-3761AA4E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教師なし学習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0FAFFA-628F-443D-8167-D5F0B8943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940050" y="7035800"/>
            <a:ext cx="2495550" cy="525463"/>
          </a:xfrm>
        </p:spPr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pic>
        <p:nvPicPr>
          <p:cNvPr id="5" name="Picture 4" descr="リンゴのイラスト">
            <a:extLst>
              <a:ext uri="{FF2B5EF4-FFF2-40B4-BE49-F238E27FC236}">
                <a16:creationId xmlns:a16="http://schemas.microsoft.com/office/drawing/2014/main" id="{D58927BE-6749-4E3C-B2C7-9DD410A5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0" y="218282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青りんごのイラスト">
            <a:extLst>
              <a:ext uri="{FF2B5EF4-FFF2-40B4-BE49-F238E27FC236}">
                <a16:creationId xmlns:a16="http://schemas.microsoft.com/office/drawing/2014/main" id="{7C9C489F-DCF0-4B7E-ABC5-CE4C2BB1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0" y="3247231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リンゴのイラスト">
            <a:extLst>
              <a:ext uri="{FF2B5EF4-FFF2-40B4-BE49-F238E27FC236}">
                <a16:creationId xmlns:a16="http://schemas.microsoft.com/office/drawing/2014/main" id="{A744ABFC-7234-4726-A979-52A1F98E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2" y="2241662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リンゴのイラスト">
            <a:extLst>
              <a:ext uri="{FF2B5EF4-FFF2-40B4-BE49-F238E27FC236}">
                <a16:creationId xmlns:a16="http://schemas.microsoft.com/office/drawing/2014/main" id="{CC6C2006-A988-488A-BBCE-6573C50F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65" y="2861479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青りんごのイラスト">
            <a:extLst>
              <a:ext uri="{FF2B5EF4-FFF2-40B4-BE49-F238E27FC236}">
                <a16:creationId xmlns:a16="http://schemas.microsoft.com/office/drawing/2014/main" id="{3120E79F-607B-46E3-B317-BC817A9D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36" y="3323676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みかん・オレンジのイラスト（フルーツ）">
            <a:extLst>
              <a:ext uri="{FF2B5EF4-FFF2-40B4-BE49-F238E27FC236}">
                <a16:creationId xmlns:a16="http://schemas.microsoft.com/office/drawing/2014/main" id="{CB87E915-DB0C-4F92-8916-E9ACBE87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7" y="5295438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みかん・オレンジのイラスト（フルーツ）">
            <a:extLst>
              <a:ext uri="{FF2B5EF4-FFF2-40B4-BE49-F238E27FC236}">
                <a16:creationId xmlns:a16="http://schemas.microsoft.com/office/drawing/2014/main" id="{BC63C655-3A83-4B9F-8A95-C0815FDA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32" y="495245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みかん・オレンジのイラスト（フルーツ）">
            <a:extLst>
              <a:ext uri="{FF2B5EF4-FFF2-40B4-BE49-F238E27FC236}">
                <a16:creationId xmlns:a16="http://schemas.microsoft.com/office/drawing/2014/main" id="{9C89EB8F-C55F-4611-834F-82051622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36" y="5738011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1C04059-D95D-4D92-8CD4-F23873E38AB6}"/>
              </a:ext>
            </a:extLst>
          </p:cNvPr>
          <p:cNvCxnSpPr>
            <a:cxnSpLocks/>
          </p:cNvCxnSpPr>
          <p:nvPr/>
        </p:nvCxnSpPr>
        <p:spPr>
          <a:xfrm flipV="1">
            <a:off x="5132368" y="2256631"/>
            <a:ext cx="0" cy="450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DFD4138-4B4B-4602-B092-AE10C987AD33}"/>
              </a:ext>
            </a:extLst>
          </p:cNvPr>
          <p:cNvCxnSpPr>
            <a:cxnSpLocks/>
          </p:cNvCxnSpPr>
          <p:nvPr/>
        </p:nvCxnSpPr>
        <p:spPr>
          <a:xfrm>
            <a:off x="4586268" y="6523831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リンゴのイラスト">
            <a:extLst>
              <a:ext uri="{FF2B5EF4-FFF2-40B4-BE49-F238E27FC236}">
                <a16:creationId xmlns:a16="http://schemas.microsoft.com/office/drawing/2014/main" id="{B2FE8DBA-7F40-4704-B6DC-82DC516E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40" y="2003581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青りんごのイラスト">
            <a:extLst>
              <a:ext uri="{FF2B5EF4-FFF2-40B4-BE49-F238E27FC236}">
                <a16:creationId xmlns:a16="http://schemas.microsoft.com/office/drawing/2014/main" id="{D83701CC-CC88-4CB6-B1B3-8BE900BE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30" y="3067983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リンゴのイラスト">
            <a:extLst>
              <a:ext uri="{FF2B5EF4-FFF2-40B4-BE49-F238E27FC236}">
                <a16:creationId xmlns:a16="http://schemas.microsoft.com/office/drawing/2014/main" id="{B1B7DC40-C05E-44DD-BA9E-CCA628FD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82" y="2062414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リンゴのイラスト">
            <a:extLst>
              <a:ext uri="{FF2B5EF4-FFF2-40B4-BE49-F238E27FC236}">
                <a16:creationId xmlns:a16="http://schemas.microsoft.com/office/drawing/2014/main" id="{CF85C1CB-4DA5-4A57-A321-04C29AF8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25" y="2682231"/>
            <a:ext cx="1192313" cy="11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青りんごのイラスト">
            <a:extLst>
              <a:ext uri="{FF2B5EF4-FFF2-40B4-BE49-F238E27FC236}">
                <a16:creationId xmlns:a16="http://schemas.microsoft.com/office/drawing/2014/main" id="{7D178AA3-F597-49E0-B5F3-C9DF4FB3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96" y="3144428"/>
            <a:ext cx="1192314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みかん・オレンジのイラスト（フルーツ）">
            <a:extLst>
              <a:ext uri="{FF2B5EF4-FFF2-40B4-BE49-F238E27FC236}">
                <a16:creationId xmlns:a16="http://schemas.microsoft.com/office/drawing/2014/main" id="{E32E94AD-6791-4DCB-A33C-91221B95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64" y="4743797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31A43877-4CB2-47A1-BD6C-1BA85C8B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39" y="4400810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みかん・オレンジのイラスト（フルーツ）">
            <a:extLst>
              <a:ext uri="{FF2B5EF4-FFF2-40B4-BE49-F238E27FC236}">
                <a16:creationId xmlns:a16="http://schemas.microsoft.com/office/drawing/2014/main" id="{07BC54A3-D1FD-4ED9-BFA7-DBFAA0D03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143" y="5186370"/>
            <a:ext cx="1028874" cy="102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267ADA-3E6E-41B0-8816-4A4008CE6E8C}"/>
              </a:ext>
            </a:extLst>
          </p:cNvPr>
          <p:cNvSpPr txBox="1"/>
          <p:nvPr/>
        </p:nvSpPr>
        <p:spPr>
          <a:xfrm rot="16200000">
            <a:off x="4225690" y="269059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A5774D7-B149-4D82-AD4E-D52688AB8DE4}"/>
              </a:ext>
            </a:extLst>
          </p:cNvPr>
          <p:cNvSpPr txBox="1"/>
          <p:nvPr/>
        </p:nvSpPr>
        <p:spPr>
          <a:xfrm>
            <a:off x="8978369" y="653753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325178F3-E173-489D-B831-9533A99F4889}"/>
              </a:ext>
            </a:extLst>
          </p:cNvPr>
          <p:cNvSpPr/>
          <p:nvPr/>
        </p:nvSpPr>
        <p:spPr bwMode="auto">
          <a:xfrm>
            <a:off x="3659763" y="2686376"/>
            <a:ext cx="1065612" cy="3013354"/>
          </a:xfrm>
          <a:prstGeom prst="rightArrow">
            <a:avLst/>
          </a:prstGeom>
          <a:noFill/>
          <a:ln w="19050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0B26BD1-9DCB-4593-9981-61634F8EFFA2}"/>
              </a:ext>
            </a:extLst>
          </p:cNvPr>
          <p:cNvSpPr/>
          <p:nvPr/>
        </p:nvSpPr>
        <p:spPr bwMode="auto">
          <a:xfrm>
            <a:off x="4510102" y="6016348"/>
            <a:ext cx="3530700" cy="77903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データの分布の特定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DFEAC0AE-9613-4D8A-ADE1-4AFAC807EDDF}"/>
              </a:ext>
            </a:extLst>
          </p:cNvPr>
          <p:cNvSpPr/>
          <p:nvPr/>
        </p:nvSpPr>
        <p:spPr bwMode="auto">
          <a:xfrm>
            <a:off x="7913142" y="1522542"/>
            <a:ext cx="1980461" cy="560372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これはこの辺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B034CD1D-EF2B-4785-B7CB-6EA7987737FC}"/>
              </a:ext>
            </a:extLst>
          </p:cNvPr>
          <p:cNvSpPr/>
          <p:nvPr/>
        </p:nvSpPr>
        <p:spPr bwMode="auto">
          <a:xfrm>
            <a:off x="5754635" y="5008606"/>
            <a:ext cx="1980461" cy="560372"/>
          </a:xfrm>
          <a:prstGeom prst="wedgeRoundRectCallout">
            <a:avLst>
              <a:gd name="adj1" fmla="val 63916"/>
              <a:gd name="adj2" fmla="val 42027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こっちはこの辺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240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7D13-FE50-4EB9-B9A8-EC88228E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どうやって使われるの？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88B03-53A2-4B0B-B168-042801D2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764295"/>
            <a:ext cx="9624060" cy="4990084"/>
          </a:xfrm>
        </p:spPr>
        <p:txBody>
          <a:bodyPr/>
          <a:lstStyle/>
          <a:p>
            <a:r>
              <a:rPr kumimoji="1" lang="ja-JP" altLang="en-US" dirty="0"/>
              <a:t>例１．異常検知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071965-CF8C-4878-AB3A-5F9C01F09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pic>
        <p:nvPicPr>
          <p:cNvPr id="1026" name="Picture 2" descr="自動生産ラインのイラスト">
            <a:extLst>
              <a:ext uri="{FF2B5EF4-FFF2-40B4-BE49-F238E27FC236}">
                <a16:creationId xmlns:a16="http://schemas.microsoft.com/office/drawing/2014/main" id="{8956086C-C1B1-4349-8D84-D7965644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1" y="3233019"/>
            <a:ext cx="3143250" cy="24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E988420-F4C0-4981-969E-65B85C876841}"/>
              </a:ext>
            </a:extLst>
          </p:cNvPr>
          <p:cNvCxnSpPr>
            <a:cxnSpLocks/>
          </p:cNvCxnSpPr>
          <p:nvPr/>
        </p:nvCxnSpPr>
        <p:spPr>
          <a:xfrm flipV="1">
            <a:off x="6413500" y="2180431"/>
            <a:ext cx="0" cy="19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6950F87-0F77-4E17-92BF-3652DE795FBF}"/>
              </a:ext>
            </a:extLst>
          </p:cNvPr>
          <p:cNvCxnSpPr/>
          <p:nvPr/>
        </p:nvCxnSpPr>
        <p:spPr>
          <a:xfrm>
            <a:off x="6184900" y="3933031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722AE73F-1CA9-4879-9525-30CD0E6F0D3B}"/>
              </a:ext>
            </a:extLst>
          </p:cNvPr>
          <p:cNvSpPr/>
          <p:nvPr/>
        </p:nvSpPr>
        <p:spPr bwMode="auto">
          <a:xfrm>
            <a:off x="6642101" y="1888636"/>
            <a:ext cx="1499882" cy="1439974"/>
          </a:xfrm>
          <a:prstGeom prst="ellipse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ffectLst>
            <a:softEdge rad="317500"/>
          </a:effectLst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FEAB40-3CCA-4156-90C9-F6D86774013C}"/>
              </a:ext>
            </a:extLst>
          </p:cNvPr>
          <p:cNvSpPr txBox="1"/>
          <p:nvPr/>
        </p:nvSpPr>
        <p:spPr>
          <a:xfrm>
            <a:off x="7785100" y="407467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23A139-A87A-4AE1-BBD9-E3B4791B09B0}"/>
              </a:ext>
            </a:extLst>
          </p:cNvPr>
          <p:cNvSpPr txBox="1"/>
          <p:nvPr/>
        </p:nvSpPr>
        <p:spPr>
          <a:xfrm>
            <a:off x="5148410" y="216743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27904C80-0AE6-4BBF-9482-74731405FC99}"/>
              </a:ext>
            </a:extLst>
          </p:cNvPr>
          <p:cNvSpPr/>
          <p:nvPr/>
        </p:nvSpPr>
        <p:spPr bwMode="auto">
          <a:xfrm>
            <a:off x="7616743" y="1559185"/>
            <a:ext cx="1600200" cy="434739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正常な値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53AD45D-F9EC-4CA4-9085-325B8E4264DE}"/>
              </a:ext>
            </a:extLst>
          </p:cNvPr>
          <p:cNvCxnSpPr>
            <a:cxnSpLocks/>
          </p:cNvCxnSpPr>
          <p:nvPr/>
        </p:nvCxnSpPr>
        <p:spPr>
          <a:xfrm flipV="1">
            <a:off x="6413500" y="4869083"/>
            <a:ext cx="0" cy="19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C10EB24-5EE7-4F53-B3D0-B008F9CF454A}"/>
              </a:ext>
            </a:extLst>
          </p:cNvPr>
          <p:cNvCxnSpPr/>
          <p:nvPr/>
        </p:nvCxnSpPr>
        <p:spPr>
          <a:xfrm>
            <a:off x="6184900" y="6621683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3FAB4696-0352-4B0C-9C24-A501990DB7A2}"/>
              </a:ext>
            </a:extLst>
          </p:cNvPr>
          <p:cNvSpPr/>
          <p:nvPr/>
        </p:nvSpPr>
        <p:spPr bwMode="auto">
          <a:xfrm>
            <a:off x="6642101" y="4577288"/>
            <a:ext cx="1499882" cy="1439974"/>
          </a:xfrm>
          <a:prstGeom prst="ellipse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ffectLst>
            <a:softEdge rad="317500"/>
          </a:effectLst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570076-68E4-4A46-8196-C01AA92EFDD3}"/>
              </a:ext>
            </a:extLst>
          </p:cNvPr>
          <p:cNvSpPr txBox="1"/>
          <p:nvPr/>
        </p:nvSpPr>
        <p:spPr>
          <a:xfrm>
            <a:off x="7785100" y="67633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4A1A1B-DFE7-4732-9B4E-3EB56CC21E56}"/>
              </a:ext>
            </a:extLst>
          </p:cNvPr>
          <p:cNvSpPr txBox="1"/>
          <p:nvPr/>
        </p:nvSpPr>
        <p:spPr>
          <a:xfrm>
            <a:off x="5148410" y="485608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E1953F6B-0865-4C53-BAE3-61B56BA31DF5}"/>
              </a:ext>
            </a:extLst>
          </p:cNvPr>
          <p:cNvSpPr/>
          <p:nvPr/>
        </p:nvSpPr>
        <p:spPr bwMode="auto">
          <a:xfrm>
            <a:off x="8201478" y="5557566"/>
            <a:ext cx="1793422" cy="434739"/>
          </a:xfrm>
          <a:prstGeom prst="wedgeRoundRectCallout">
            <a:avLst>
              <a:gd name="adj1" fmla="val -41892"/>
              <a:gd name="adj2" fmla="val 99819"/>
              <a:gd name="adj3" fmla="val 16667"/>
            </a:avLst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異常値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だ！！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4AC3D3B-9E84-4A70-80D5-54A060B26FC8}"/>
              </a:ext>
            </a:extLst>
          </p:cNvPr>
          <p:cNvSpPr/>
          <p:nvPr/>
        </p:nvSpPr>
        <p:spPr bwMode="auto">
          <a:xfrm>
            <a:off x="8075965" y="6150547"/>
            <a:ext cx="251028" cy="25102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OKサインを出す人のイラスト（男性）">
            <a:extLst>
              <a:ext uri="{FF2B5EF4-FFF2-40B4-BE49-F238E27FC236}">
                <a16:creationId xmlns:a16="http://schemas.microsoft.com/office/drawing/2014/main" id="{24A8549C-F8FE-487F-A73A-9927CA11B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18" y="2580639"/>
            <a:ext cx="1499882" cy="1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マークを出している男性のイラスト">
            <a:extLst>
              <a:ext uri="{FF2B5EF4-FFF2-40B4-BE49-F238E27FC236}">
                <a16:creationId xmlns:a16="http://schemas.microsoft.com/office/drawing/2014/main" id="{792AA685-A3A1-4D41-A7A6-1C6DB96F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26" y="5225417"/>
            <a:ext cx="1384690" cy="161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2BBB4DCB-7D74-4FE9-9BB7-DC609C32C97C}"/>
              </a:ext>
            </a:extLst>
          </p:cNvPr>
          <p:cNvSpPr/>
          <p:nvPr/>
        </p:nvSpPr>
        <p:spPr bwMode="auto">
          <a:xfrm>
            <a:off x="7467875" y="2254103"/>
            <a:ext cx="251028" cy="251028"/>
          </a:xfrm>
          <a:prstGeom prst="ellipse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10F7E8-92BF-4BD4-8174-34873592C775}"/>
              </a:ext>
            </a:extLst>
          </p:cNvPr>
          <p:cNvSpPr txBox="1"/>
          <p:nvPr/>
        </p:nvSpPr>
        <p:spPr>
          <a:xfrm>
            <a:off x="8778361" y="277644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正常時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E31A3C-5D8C-4909-94A4-FE3961B453B3}"/>
              </a:ext>
            </a:extLst>
          </p:cNvPr>
          <p:cNvSpPr txBox="1"/>
          <p:nvPr/>
        </p:nvSpPr>
        <p:spPr>
          <a:xfrm>
            <a:off x="8778361" y="502257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異常時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BF2E1F3-3F3E-48CE-A85C-35BC464FD900}"/>
              </a:ext>
            </a:extLst>
          </p:cNvPr>
          <p:cNvCxnSpPr/>
          <p:nvPr/>
        </p:nvCxnSpPr>
        <p:spPr>
          <a:xfrm>
            <a:off x="4295410" y="4542235"/>
            <a:ext cx="58633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6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いろんなアルゴリズム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839286-BFE2-437C-8EB1-F49835DA81E0}"/>
              </a:ext>
            </a:extLst>
          </p:cNvPr>
          <p:cNvSpPr/>
          <p:nvPr/>
        </p:nvSpPr>
        <p:spPr bwMode="auto">
          <a:xfrm>
            <a:off x="1612900" y="1726491"/>
            <a:ext cx="8077200" cy="1452733"/>
          </a:xfrm>
          <a:prstGeom prst="round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近傍方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76B2EF-5150-4412-BB79-D6D3F072CC29}"/>
              </a:ext>
            </a:extLst>
          </p:cNvPr>
          <p:cNvSpPr/>
          <p:nvPr/>
        </p:nvSpPr>
        <p:spPr bwMode="auto">
          <a:xfrm>
            <a:off x="1612900" y="3456341"/>
            <a:ext cx="8077200" cy="1452733"/>
          </a:xfrm>
          <a:prstGeom prst="round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オートエンコーダ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E5F931E-9781-45FD-8679-78B073522D16}"/>
              </a:ext>
            </a:extLst>
          </p:cNvPr>
          <p:cNvSpPr/>
          <p:nvPr/>
        </p:nvSpPr>
        <p:spPr bwMode="auto">
          <a:xfrm>
            <a:off x="1612900" y="5168371"/>
            <a:ext cx="8077200" cy="1452733"/>
          </a:xfrm>
          <a:prstGeom prst="round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GAN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2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FC66D-2B00-4638-B74A-25A932E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9D2A2B-DF2E-405E-9F84-0FF3D0B1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について少し具体的に理解する</a:t>
            </a:r>
            <a:endParaRPr lang="en-US" altLang="ja-JP" dirty="0"/>
          </a:p>
          <a:p>
            <a:pPr lvl="2"/>
            <a:r>
              <a:rPr lang="ja-JP" altLang="en-US" dirty="0"/>
              <a:t>教師あり・なし学習を区別できたり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目次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の簡単な概要</a:t>
            </a:r>
            <a:endParaRPr lang="en-US" altLang="ja-JP" dirty="0"/>
          </a:p>
          <a:p>
            <a:pPr lvl="1"/>
            <a:r>
              <a:rPr lang="ja-JP" altLang="en-US" dirty="0"/>
              <a:t>教師あり・教師なし学習の説明</a:t>
            </a:r>
            <a:endParaRPr lang="en-US" altLang="ja-JP" dirty="0"/>
          </a:p>
          <a:p>
            <a:pPr lvl="1"/>
            <a:r>
              <a:rPr lang="en-US" altLang="ja-JP" dirty="0"/>
              <a:t>K</a:t>
            </a:r>
            <a:r>
              <a:rPr lang="ja-JP" altLang="en-US" dirty="0"/>
              <a:t>近傍法やってみる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DDD83-88D5-4DDC-9275-0705D2271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203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いろんなアルゴリズム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839286-BFE2-437C-8EB1-F49835DA81E0}"/>
              </a:ext>
            </a:extLst>
          </p:cNvPr>
          <p:cNvSpPr/>
          <p:nvPr/>
        </p:nvSpPr>
        <p:spPr bwMode="auto">
          <a:xfrm>
            <a:off x="1612900" y="1726491"/>
            <a:ext cx="8077200" cy="1452733"/>
          </a:xfrm>
          <a:prstGeom prst="round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sz="5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sz="5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近傍方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76B2EF-5150-4412-BB79-D6D3F072CC29}"/>
              </a:ext>
            </a:extLst>
          </p:cNvPr>
          <p:cNvSpPr/>
          <p:nvPr/>
        </p:nvSpPr>
        <p:spPr bwMode="auto">
          <a:xfrm>
            <a:off x="1612900" y="3456341"/>
            <a:ext cx="8077200" cy="1452733"/>
          </a:xfrm>
          <a:prstGeom prst="round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sz="54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オートエンコーダ</a:t>
            </a:r>
            <a:endParaRPr kumimoji="1" lang="ja-JP" altLang="en-US" sz="5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E5F931E-9781-45FD-8679-78B073522D16}"/>
              </a:ext>
            </a:extLst>
          </p:cNvPr>
          <p:cNvSpPr/>
          <p:nvPr/>
        </p:nvSpPr>
        <p:spPr bwMode="auto">
          <a:xfrm>
            <a:off x="1612900" y="5168371"/>
            <a:ext cx="8077200" cy="1452733"/>
          </a:xfrm>
          <a:prstGeom prst="round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sz="54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GAN</a:t>
            </a:r>
            <a:endParaRPr kumimoji="1" lang="ja-JP" altLang="en-US" sz="5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642A9D-529F-4277-BFAE-2E5F25A3BCA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1612900" y="4182708"/>
            <a:ext cx="8077200" cy="17120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C402BA3-B351-439E-922E-F97AE8CC835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H="1" flipV="1">
            <a:off x="1612900" y="4182708"/>
            <a:ext cx="8077200" cy="17120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C2DD61B-E418-44AD-8330-B64A4569E03E}"/>
              </a:ext>
            </a:extLst>
          </p:cNvPr>
          <p:cNvSpPr/>
          <p:nvPr/>
        </p:nvSpPr>
        <p:spPr bwMode="auto">
          <a:xfrm>
            <a:off x="3441700" y="4234657"/>
            <a:ext cx="4419600" cy="14527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ja-JP" altLang="en-US" sz="5400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今回はパス</a:t>
            </a:r>
            <a:endParaRPr kumimoji="1" lang="ja-JP" altLang="en-US" sz="5400" dirty="0">
              <a:solidFill>
                <a:schemeClr val="bg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17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いろんなアルゴリズム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839286-BFE2-437C-8EB1-F49835DA81E0}"/>
              </a:ext>
            </a:extLst>
          </p:cNvPr>
          <p:cNvSpPr/>
          <p:nvPr/>
        </p:nvSpPr>
        <p:spPr bwMode="auto">
          <a:xfrm>
            <a:off x="1612900" y="1726491"/>
            <a:ext cx="8077200" cy="1452733"/>
          </a:xfrm>
          <a:prstGeom prst="round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sz="5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sz="5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近傍方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E5F931E-9781-45FD-8679-78B073522D16}"/>
              </a:ext>
            </a:extLst>
          </p:cNvPr>
          <p:cNvSpPr/>
          <p:nvPr/>
        </p:nvSpPr>
        <p:spPr bwMode="auto">
          <a:xfrm>
            <a:off x="1612900" y="4693221"/>
            <a:ext cx="8077200" cy="1452733"/>
          </a:xfrm>
          <a:prstGeom prst="round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615" tIns="47308" rIns="94615" bIns="47308"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データを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個含むグループを作る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45C4931-7A8A-4D4B-B621-202900AAEFF5}"/>
              </a:ext>
            </a:extLst>
          </p:cNvPr>
          <p:cNvGrpSpPr/>
          <p:nvPr/>
        </p:nvGrpSpPr>
        <p:grpSpPr>
          <a:xfrm>
            <a:off x="4889500" y="3402822"/>
            <a:ext cx="914400" cy="1066800"/>
            <a:chOff x="4584700" y="3371605"/>
            <a:chExt cx="914400" cy="10668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B3FF289-3709-4B2D-9D17-5D2A4FA691B1}"/>
                </a:ext>
              </a:extLst>
            </p:cNvPr>
            <p:cNvSpPr/>
            <p:nvPr/>
          </p:nvSpPr>
          <p:spPr bwMode="auto">
            <a:xfrm>
              <a:off x="4584700" y="3371605"/>
              <a:ext cx="304800" cy="106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FAADFF1-25F5-4D98-B565-C619DD4DDAEF}"/>
                </a:ext>
              </a:extLst>
            </p:cNvPr>
            <p:cNvSpPr/>
            <p:nvPr/>
          </p:nvSpPr>
          <p:spPr bwMode="auto">
            <a:xfrm>
              <a:off x="5194300" y="3371605"/>
              <a:ext cx="304800" cy="106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64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C13925-DCEC-4EC7-A2FC-440515DB15DB}"/>
              </a:ext>
            </a:extLst>
          </p:cNvPr>
          <p:cNvCxnSpPr>
            <a:cxnSpLocks/>
          </p:cNvCxnSpPr>
          <p:nvPr/>
        </p:nvCxnSpPr>
        <p:spPr>
          <a:xfrm flipV="1">
            <a:off x="1418853" y="1723231"/>
            <a:ext cx="0" cy="48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F18E6B-43ED-40D0-96C7-A941BF8F7F6E}"/>
              </a:ext>
            </a:extLst>
          </p:cNvPr>
          <p:cNvCxnSpPr>
            <a:cxnSpLocks/>
          </p:cNvCxnSpPr>
          <p:nvPr/>
        </p:nvCxnSpPr>
        <p:spPr>
          <a:xfrm>
            <a:off x="850900" y="610668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3456B7AB-AD74-4598-98CC-D25D06124AF8}"/>
              </a:ext>
            </a:extLst>
          </p:cNvPr>
          <p:cNvSpPr/>
          <p:nvPr/>
        </p:nvSpPr>
        <p:spPr bwMode="auto">
          <a:xfrm>
            <a:off x="2377212" y="4060009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726191AA-5912-4356-A311-E78DEE658234}"/>
              </a:ext>
            </a:extLst>
          </p:cNvPr>
          <p:cNvSpPr/>
          <p:nvPr/>
        </p:nvSpPr>
        <p:spPr bwMode="auto">
          <a:xfrm>
            <a:off x="3661641" y="2981221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F3D80B2B-972A-493A-92EF-23A25F8A9921}"/>
              </a:ext>
            </a:extLst>
          </p:cNvPr>
          <p:cNvSpPr/>
          <p:nvPr/>
        </p:nvSpPr>
        <p:spPr bwMode="auto">
          <a:xfrm>
            <a:off x="3823938" y="1988109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A2E903B2-9F7F-471F-A866-0F263B4B245B}"/>
              </a:ext>
            </a:extLst>
          </p:cNvPr>
          <p:cNvSpPr/>
          <p:nvPr/>
        </p:nvSpPr>
        <p:spPr bwMode="auto">
          <a:xfrm>
            <a:off x="3959225" y="4208653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8270467E-21F5-48DA-9350-67631E9623AB}"/>
              </a:ext>
            </a:extLst>
          </p:cNvPr>
          <p:cNvSpPr/>
          <p:nvPr/>
        </p:nvSpPr>
        <p:spPr bwMode="auto">
          <a:xfrm>
            <a:off x="2980321" y="4613916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CDBB4134-6BF7-4B5F-8994-1279DA941CFA}"/>
              </a:ext>
            </a:extLst>
          </p:cNvPr>
          <p:cNvSpPr/>
          <p:nvPr/>
        </p:nvSpPr>
        <p:spPr bwMode="auto">
          <a:xfrm>
            <a:off x="2633127" y="5063032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89E6904-6BCB-4024-974E-694B07AF30CD}"/>
              </a:ext>
            </a:extLst>
          </p:cNvPr>
          <p:cNvSpPr/>
          <p:nvPr/>
        </p:nvSpPr>
        <p:spPr bwMode="auto">
          <a:xfrm>
            <a:off x="3643799" y="3547013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8CB3501B-BEBA-44D9-B9A6-5681435F9BE2}"/>
              </a:ext>
            </a:extLst>
          </p:cNvPr>
          <p:cNvSpPr/>
          <p:nvPr/>
        </p:nvSpPr>
        <p:spPr bwMode="auto">
          <a:xfrm>
            <a:off x="3328736" y="2813537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5D6C993D-1483-4A77-88A9-E7A6F43D69A7}"/>
              </a:ext>
            </a:extLst>
          </p:cNvPr>
          <p:cNvSpPr/>
          <p:nvPr/>
        </p:nvSpPr>
        <p:spPr bwMode="auto">
          <a:xfrm>
            <a:off x="3214436" y="3419304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C4B8030B-CDFC-4950-9D45-EF18553BD1A2}"/>
              </a:ext>
            </a:extLst>
          </p:cNvPr>
          <p:cNvSpPr/>
          <p:nvPr/>
        </p:nvSpPr>
        <p:spPr bwMode="auto">
          <a:xfrm>
            <a:off x="2717918" y="3699413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AE4C96AE-8368-43E3-AF9F-BD2D27C35FC9}"/>
              </a:ext>
            </a:extLst>
          </p:cNvPr>
          <p:cNvSpPr/>
          <p:nvPr/>
        </p:nvSpPr>
        <p:spPr bwMode="auto">
          <a:xfrm>
            <a:off x="2768718" y="4175144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B332575B-9B05-44E8-90E7-EFC0E4F782C2}"/>
              </a:ext>
            </a:extLst>
          </p:cNvPr>
          <p:cNvSpPr/>
          <p:nvPr/>
        </p:nvSpPr>
        <p:spPr bwMode="auto">
          <a:xfrm>
            <a:off x="3407334" y="4077701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6F8573B0-D5B8-4D9D-99B6-351D10911A2E}"/>
              </a:ext>
            </a:extLst>
          </p:cNvPr>
          <p:cNvSpPr/>
          <p:nvPr/>
        </p:nvSpPr>
        <p:spPr bwMode="auto">
          <a:xfrm>
            <a:off x="3775941" y="3881998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結合子 51">
            <a:extLst>
              <a:ext uri="{FF2B5EF4-FFF2-40B4-BE49-F238E27FC236}">
                <a16:creationId xmlns:a16="http://schemas.microsoft.com/office/drawing/2014/main" id="{CBB4F7A5-A87E-4E04-8188-07FF5F56CB64}"/>
              </a:ext>
            </a:extLst>
          </p:cNvPr>
          <p:cNvSpPr/>
          <p:nvPr/>
        </p:nvSpPr>
        <p:spPr bwMode="auto">
          <a:xfrm>
            <a:off x="2327561" y="2922869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09E9ADE-D192-4500-A832-FE272517BD08}"/>
              </a:ext>
            </a:extLst>
          </p:cNvPr>
          <p:cNvSpPr txBox="1"/>
          <p:nvPr/>
        </p:nvSpPr>
        <p:spPr>
          <a:xfrm rot="16200000">
            <a:off x="769632" y="2018438"/>
            <a:ext cx="9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BC411E6-5F1F-46C3-A3EF-8D459C6F492D}"/>
              </a:ext>
            </a:extLst>
          </p:cNvPr>
          <p:cNvSpPr txBox="1"/>
          <p:nvPr/>
        </p:nvSpPr>
        <p:spPr>
          <a:xfrm>
            <a:off x="4379293" y="61212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体重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375610C-EF0D-4BF3-B067-5F0BC94F2CE7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</p:spTree>
    <p:extLst>
      <p:ext uri="{BB962C8B-B14F-4D97-AF65-F5344CB8AC3E}">
        <p14:creationId xmlns:p14="http://schemas.microsoft.com/office/powerpoint/2010/main" val="139101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4D7C2DF-1BC4-422D-A553-CF4E343C6DE0}"/>
              </a:ext>
            </a:extLst>
          </p:cNvPr>
          <p:cNvCxnSpPr>
            <a:cxnSpLocks/>
          </p:cNvCxnSpPr>
          <p:nvPr/>
        </p:nvCxnSpPr>
        <p:spPr>
          <a:xfrm flipV="1">
            <a:off x="1418853" y="1723231"/>
            <a:ext cx="0" cy="48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80FBD28-B6AE-4BE1-BD03-6B940230A0A3}"/>
              </a:ext>
            </a:extLst>
          </p:cNvPr>
          <p:cNvCxnSpPr>
            <a:cxnSpLocks/>
          </p:cNvCxnSpPr>
          <p:nvPr/>
        </p:nvCxnSpPr>
        <p:spPr>
          <a:xfrm>
            <a:off x="850900" y="610668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EA2BECAD-FE5B-4244-ADED-96C141F1129C}"/>
              </a:ext>
            </a:extLst>
          </p:cNvPr>
          <p:cNvSpPr/>
          <p:nvPr/>
        </p:nvSpPr>
        <p:spPr bwMode="auto">
          <a:xfrm>
            <a:off x="2377212" y="4060009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514020C2-FD1D-4922-AE9F-11BEBC153B8A}"/>
              </a:ext>
            </a:extLst>
          </p:cNvPr>
          <p:cNvSpPr/>
          <p:nvPr/>
        </p:nvSpPr>
        <p:spPr bwMode="auto">
          <a:xfrm>
            <a:off x="3661641" y="2981221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54647DE3-7E9D-45E1-93AA-7DBEA31FBA3D}"/>
              </a:ext>
            </a:extLst>
          </p:cNvPr>
          <p:cNvSpPr/>
          <p:nvPr/>
        </p:nvSpPr>
        <p:spPr bwMode="auto">
          <a:xfrm>
            <a:off x="3823938" y="1988109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D3256271-C789-4A2F-8C90-068FE57AFA9C}"/>
              </a:ext>
            </a:extLst>
          </p:cNvPr>
          <p:cNvSpPr/>
          <p:nvPr/>
        </p:nvSpPr>
        <p:spPr bwMode="auto">
          <a:xfrm>
            <a:off x="3959225" y="4208653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A6837D5D-D312-4FF4-AD80-14449F220D36}"/>
              </a:ext>
            </a:extLst>
          </p:cNvPr>
          <p:cNvSpPr/>
          <p:nvPr/>
        </p:nvSpPr>
        <p:spPr bwMode="auto">
          <a:xfrm>
            <a:off x="2980321" y="4613916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26D64C48-B88B-4793-BB09-11CD81F0E99D}"/>
              </a:ext>
            </a:extLst>
          </p:cNvPr>
          <p:cNvSpPr/>
          <p:nvPr/>
        </p:nvSpPr>
        <p:spPr bwMode="auto">
          <a:xfrm>
            <a:off x="2633127" y="5063032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A980E523-141D-4E6E-AA8C-F15AEBD8D866}"/>
              </a:ext>
            </a:extLst>
          </p:cNvPr>
          <p:cNvSpPr/>
          <p:nvPr/>
        </p:nvSpPr>
        <p:spPr bwMode="auto">
          <a:xfrm>
            <a:off x="3643799" y="3547013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34C734A8-4F0F-4851-9B2B-E75191847676}"/>
              </a:ext>
            </a:extLst>
          </p:cNvPr>
          <p:cNvSpPr/>
          <p:nvPr/>
        </p:nvSpPr>
        <p:spPr bwMode="auto">
          <a:xfrm>
            <a:off x="3328736" y="2813537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9F458668-9932-4E35-B4FD-557FE56D7515}"/>
              </a:ext>
            </a:extLst>
          </p:cNvPr>
          <p:cNvSpPr/>
          <p:nvPr/>
        </p:nvSpPr>
        <p:spPr bwMode="auto">
          <a:xfrm>
            <a:off x="3214436" y="3419304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759B0FCE-3DD9-4A1C-9FDD-D9D30A620118}"/>
              </a:ext>
            </a:extLst>
          </p:cNvPr>
          <p:cNvSpPr/>
          <p:nvPr/>
        </p:nvSpPr>
        <p:spPr bwMode="auto">
          <a:xfrm>
            <a:off x="2717918" y="3699413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9833C7C8-F1AB-4F29-875E-F508F25069AB}"/>
              </a:ext>
            </a:extLst>
          </p:cNvPr>
          <p:cNvSpPr/>
          <p:nvPr/>
        </p:nvSpPr>
        <p:spPr bwMode="auto">
          <a:xfrm>
            <a:off x="2768718" y="4175144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696359CD-A142-4D72-8633-8552CBC8FEFF}"/>
              </a:ext>
            </a:extLst>
          </p:cNvPr>
          <p:cNvSpPr/>
          <p:nvPr/>
        </p:nvSpPr>
        <p:spPr bwMode="auto">
          <a:xfrm>
            <a:off x="3407334" y="4077701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F11B552D-6316-497D-8A0D-34E154EF083E}"/>
              </a:ext>
            </a:extLst>
          </p:cNvPr>
          <p:cNvSpPr/>
          <p:nvPr/>
        </p:nvSpPr>
        <p:spPr bwMode="auto">
          <a:xfrm>
            <a:off x="3775941" y="3881998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B874AF77-29C3-4A81-90FE-B30901895464}"/>
              </a:ext>
            </a:extLst>
          </p:cNvPr>
          <p:cNvSpPr/>
          <p:nvPr/>
        </p:nvSpPr>
        <p:spPr bwMode="auto">
          <a:xfrm>
            <a:off x="2327561" y="2922869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010958-7331-4BA9-A9CB-BD16977FA4A9}"/>
              </a:ext>
            </a:extLst>
          </p:cNvPr>
          <p:cNvSpPr txBox="1"/>
          <p:nvPr/>
        </p:nvSpPr>
        <p:spPr>
          <a:xfrm rot="16200000">
            <a:off x="769632" y="2018438"/>
            <a:ext cx="9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34E85D8-4C8B-4217-B545-CA84F7A91430}"/>
              </a:ext>
            </a:extLst>
          </p:cNvPr>
          <p:cNvSpPr txBox="1"/>
          <p:nvPr/>
        </p:nvSpPr>
        <p:spPr>
          <a:xfrm>
            <a:off x="4379293" y="61212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体重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012F43F0-D51E-4FF4-BA40-08B51F0DCFDD}"/>
              </a:ext>
            </a:extLst>
          </p:cNvPr>
          <p:cNvSpPr/>
          <p:nvPr/>
        </p:nvSpPr>
        <p:spPr bwMode="auto">
          <a:xfrm>
            <a:off x="3415199" y="3759054"/>
            <a:ext cx="228600" cy="228600"/>
          </a:xfrm>
          <a:prstGeom prst="flowChartConnector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E40FEDA-C615-4123-BD2B-74546427B275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</p:spTree>
    <p:extLst>
      <p:ext uri="{BB962C8B-B14F-4D97-AF65-F5344CB8AC3E}">
        <p14:creationId xmlns:p14="http://schemas.microsoft.com/office/powerpoint/2010/main" val="2377473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710D17F-0567-44CF-B876-37130782C8F1}"/>
              </a:ext>
            </a:extLst>
          </p:cNvPr>
          <p:cNvGrpSpPr/>
          <p:nvPr/>
        </p:nvGrpSpPr>
        <p:grpSpPr>
          <a:xfrm>
            <a:off x="2327561" y="1988109"/>
            <a:ext cx="1860264" cy="3303523"/>
            <a:chOff x="2327561" y="1988109"/>
            <a:chExt cx="1860264" cy="3303523"/>
          </a:xfrm>
        </p:grpSpPr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EA2BECAD-FE5B-4244-ADED-96C141F1129C}"/>
                </a:ext>
              </a:extLst>
            </p:cNvPr>
            <p:cNvSpPr/>
            <p:nvPr/>
          </p:nvSpPr>
          <p:spPr bwMode="auto">
            <a:xfrm>
              <a:off x="2377212" y="4060009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54647DE3-7E9D-45E1-93AA-7DBEA31FBA3D}"/>
                </a:ext>
              </a:extLst>
            </p:cNvPr>
            <p:cNvSpPr/>
            <p:nvPr/>
          </p:nvSpPr>
          <p:spPr bwMode="auto">
            <a:xfrm>
              <a:off x="3823938" y="1988109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D3256271-C789-4A2F-8C90-068FE57AFA9C}"/>
                </a:ext>
              </a:extLst>
            </p:cNvPr>
            <p:cNvSpPr/>
            <p:nvPr/>
          </p:nvSpPr>
          <p:spPr bwMode="auto">
            <a:xfrm>
              <a:off x="3959225" y="4208653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A6837D5D-D312-4FF4-AD80-14449F220D36}"/>
                </a:ext>
              </a:extLst>
            </p:cNvPr>
            <p:cNvSpPr/>
            <p:nvPr/>
          </p:nvSpPr>
          <p:spPr bwMode="auto">
            <a:xfrm>
              <a:off x="2980321" y="4613916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26D64C48-B88B-4793-BB09-11CD81F0E99D}"/>
                </a:ext>
              </a:extLst>
            </p:cNvPr>
            <p:cNvSpPr/>
            <p:nvPr/>
          </p:nvSpPr>
          <p:spPr bwMode="auto">
            <a:xfrm>
              <a:off x="2633127" y="5063032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A980E523-141D-4E6E-AA8C-F15AEBD8D866}"/>
                </a:ext>
              </a:extLst>
            </p:cNvPr>
            <p:cNvSpPr/>
            <p:nvPr/>
          </p:nvSpPr>
          <p:spPr bwMode="auto">
            <a:xfrm>
              <a:off x="3643799" y="3547013"/>
              <a:ext cx="228600" cy="22860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34C734A8-4F0F-4851-9B2B-E75191847676}"/>
                </a:ext>
              </a:extLst>
            </p:cNvPr>
            <p:cNvSpPr/>
            <p:nvPr/>
          </p:nvSpPr>
          <p:spPr bwMode="auto">
            <a:xfrm>
              <a:off x="3328736" y="2813537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結合子 17">
              <a:extLst>
                <a:ext uri="{FF2B5EF4-FFF2-40B4-BE49-F238E27FC236}">
                  <a16:creationId xmlns:a16="http://schemas.microsoft.com/office/drawing/2014/main" id="{9F458668-9932-4E35-B4FD-557FE56D7515}"/>
                </a:ext>
              </a:extLst>
            </p:cNvPr>
            <p:cNvSpPr/>
            <p:nvPr/>
          </p:nvSpPr>
          <p:spPr bwMode="auto">
            <a:xfrm>
              <a:off x="3214436" y="3419304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結合子 18">
              <a:extLst>
                <a:ext uri="{FF2B5EF4-FFF2-40B4-BE49-F238E27FC236}">
                  <a16:creationId xmlns:a16="http://schemas.microsoft.com/office/drawing/2014/main" id="{759B0FCE-3DD9-4A1C-9FDD-D9D30A620118}"/>
                </a:ext>
              </a:extLst>
            </p:cNvPr>
            <p:cNvSpPr/>
            <p:nvPr/>
          </p:nvSpPr>
          <p:spPr bwMode="auto">
            <a:xfrm>
              <a:off x="2717918" y="3699413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9833C7C8-F1AB-4F29-875E-F508F25069AB}"/>
                </a:ext>
              </a:extLst>
            </p:cNvPr>
            <p:cNvSpPr/>
            <p:nvPr/>
          </p:nvSpPr>
          <p:spPr bwMode="auto">
            <a:xfrm>
              <a:off x="2768718" y="4175144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696359CD-A142-4D72-8633-8552CBC8FEFF}"/>
                </a:ext>
              </a:extLst>
            </p:cNvPr>
            <p:cNvSpPr/>
            <p:nvPr/>
          </p:nvSpPr>
          <p:spPr bwMode="auto">
            <a:xfrm>
              <a:off x="3407334" y="4077701"/>
              <a:ext cx="228600" cy="22860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F11B552D-6316-497D-8A0D-34E154EF083E}"/>
                </a:ext>
              </a:extLst>
            </p:cNvPr>
            <p:cNvSpPr/>
            <p:nvPr/>
          </p:nvSpPr>
          <p:spPr bwMode="auto">
            <a:xfrm>
              <a:off x="3775941" y="3881998"/>
              <a:ext cx="228600" cy="22860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74AF77-29C3-4A81-90FE-B30901895464}"/>
                </a:ext>
              </a:extLst>
            </p:cNvPr>
            <p:cNvSpPr/>
            <p:nvPr/>
          </p:nvSpPr>
          <p:spPr bwMode="auto">
            <a:xfrm>
              <a:off x="2327561" y="2922869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4D7C2DF-1BC4-422D-A553-CF4E343C6DE0}"/>
              </a:ext>
            </a:extLst>
          </p:cNvPr>
          <p:cNvCxnSpPr>
            <a:cxnSpLocks/>
          </p:cNvCxnSpPr>
          <p:nvPr/>
        </p:nvCxnSpPr>
        <p:spPr>
          <a:xfrm flipV="1">
            <a:off x="1418853" y="1723231"/>
            <a:ext cx="0" cy="48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80FBD28-B6AE-4BE1-BD03-6B940230A0A3}"/>
              </a:ext>
            </a:extLst>
          </p:cNvPr>
          <p:cNvCxnSpPr>
            <a:cxnSpLocks/>
          </p:cNvCxnSpPr>
          <p:nvPr/>
        </p:nvCxnSpPr>
        <p:spPr>
          <a:xfrm>
            <a:off x="850900" y="610668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514020C2-FD1D-4922-AE9F-11BEBC153B8A}"/>
              </a:ext>
            </a:extLst>
          </p:cNvPr>
          <p:cNvSpPr/>
          <p:nvPr/>
        </p:nvSpPr>
        <p:spPr bwMode="auto">
          <a:xfrm>
            <a:off x="3661641" y="2981221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010958-7331-4BA9-A9CB-BD16977FA4A9}"/>
              </a:ext>
            </a:extLst>
          </p:cNvPr>
          <p:cNvSpPr txBox="1"/>
          <p:nvPr/>
        </p:nvSpPr>
        <p:spPr>
          <a:xfrm rot="16200000">
            <a:off x="769632" y="2018438"/>
            <a:ext cx="9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34E85D8-4C8B-4217-B545-CA84F7A91430}"/>
              </a:ext>
            </a:extLst>
          </p:cNvPr>
          <p:cNvSpPr txBox="1"/>
          <p:nvPr/>
        </p:nvSpPr>
        <p:spPr>
          <a:xfrm>
            <a:off x="4379293" y="61212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体重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EED2422-0C3A-4122-AB56-AFC7BC5BC6DC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012F43F0-D51E-4FF4-BA40-08B51F0DCFDD}"/>
              </a:ext>
            </a:extLst>
          </p:cNvPr>
          <p:cNvSpPr/>
          <p:nvPr/>
        </p:nvSpPr>
        <p:spPr bwMode="auto">
          <a:xfrm>
            <a:off x="3415199" y="3759054"/>
            <a:ext cx="228600" cy="228600"/>
          </a:xfrm>
          <a:prstGeom prst="flowChartConnector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15C1B40A-6700-4567-86D2-013E0B671986}"/>
              </a:ext>
            </a:extLst>
          </p:cNvPr>
          <p:cNvSpPr/>
          <p:nvPr/>
        </p:nvSpPr>
        <p:spPr bwMode="auto">
          <a:xfrm>
            <a:off x="3111516" y="3445232"/>
            <a:ext cx="893024" cy="906025"/>
          </a:xfrm>
          <a:prstGeom prst="flowChartConnector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2663BA-AA6F-433A-BF55-19CE061D3840}"/>
              </a:ext>
            </a:extLst>
          </p:cNvPr>
          <p:cNvSpPr txBox="1"/>
          <p:nvPr/>
        </p:nvSpPr>
        <p:spPr>
          <a:xfrm>
            <a:off x="3830881" y="331157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3</a:t>
            </a:r>
            <a:endParaRPr kumimoji="1" lang="ja-JP" altLang="en-US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718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710D17F-0567-44CF-B876-37130782C8F1}"/>
              </a:ext>
            </a:extLst>
          </p:cNvPr>
          <p:cNvGrpSpPr/>
          <p:nvPr/>
        </p:nvGrpSpPr>
        <p:grpSpPr>
          <a:xfrm>
            <a:off x="2327561" y="1988109"/>
            <a:ext cx="1860264" cy="3303523"/>
            <a:chOff x="2327561" y="1988109"/>
            <a:chExt cx="1860264" cy="3303523"/>
          </a:xfrm>
        </p:grpSpPr>
        <p:sp>
          <p:nvSpPr>
            <p:cNvPr id="9" name="フローチャート: 結合子 8">
              <a:extLst>
                <a:ext uri="{FF2B5EF4-FFF2-40B4-BE49-F238E27FC236}">
                  <a16:creationId xmlns:a16="http://schemas.microsoft.com/office/drawing/2014/main" id="{EA2BECAD-FE5B-4244-ADED-96C141F1129C}"/>
                </a:ext>
              </a:extLst>
            </p:cNvPr>
            <p:cNvSpPr/>
            <p:nvPr/>
          </p:nvSpPr>
          <p:spPr bwMode="auto">
            <a:xfrm>
              <a:off x="2377212" y="4060009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54647DE3-7E9D-45E1-93AA-7DBEA31FBA3D}"/>
                </a:ext>
              </a:extLst>
            </p:cNvPr>
            <p:cNvSpPr/>
            <p:nvPr/>
          </p:nvSpPr>
          <p:spPr bwMode="auto">
            <a:xfrm>
              <a:off x="3823938" y="1988109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D3256271-C789-4A2F-8C90-068FE57AFA9C}"/>
                </a:ext>
              </a:extLst>
            </p:cNvPr>
            <p:cNvSpPr/>
            <p:nvPr/>
          </p:nvSpPr>
          <p:spPr bwMode="auto">
            <a:xfrm>
              <a:off x="3959225" y="4208653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A6837D5D-D312-4FF4-AD80-14449F220D36}"/>
                </a:ext>
              </a:extLst>
            </p:cNvPr>
            <p:cNvSpPr/>
            <p:nvPr/>
          </p:nvSpPr>
          <p:spPr bwMode="auto">
            <a:xfrm>
              <a:off x="2980321" y="4613916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26D64C48-B88B-4793-BB09-11CD81F0E99D}"/>
                </a:ext>
              </a:extLst>
            </p:cNvPr>
            <p:cNvSpPr/>
            <p:nvPr/>
          </p:nvSpPr>
          <p:spPr bwMode="auto">
            <a:xfrm>
              <a:off x="2633127" y="5063032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A980E523-141D-4E6E-AA8C-F15AEBD8D866}"/>
                </a:ext>
              </a:extLst>
            </p:cNvPr>
            <p:cNvSpPr/>
            <p:nvPr/>
          </p:nvSpPr>
          <p:spPr bwMode="auto">
            <a:xfrm>
              <a:off x="3643799" y="3547013"/>
              <a:ext cx="228600" cy="22860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34C734A8-4F0F-4851-9B2B-E75191847676}"/>
                </a:ext>
              </a:extLst>
            </p:cNvPr>
            <p:cNvSpPr/>
            <p:nvPr/>
          </p:nvSpPr>
          <p:spPr bwMode="auto">
            <a:xfrm>
              <a:off x="3328736" y="2813537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結合子 17">
              <a:extLst>
                <a:ext uri="{FF2B5EF4-FFF2-40B4-BE49-F238E27FC236}">
                  <a16:creationId xmlns:a16="http://schemas.microsoft.com/office/drawing/2014/main" id="{9F458668-9932-4E35-B4FD-557FE56D7515}"/>
                </a:ext>
              </a:extLst>
            </p:cNvPr>
            <p:cNvSpPr/>
            <p:nvPr/>
          </p:nvSpPr>
          <p:spPr bwMode="auto">
            <a:xfrm>
              <a:off x="3214436" y="3419304"/>
              <a:ext cx="228600" cy="228600"/>
            </a:xfrm>
            <a:prstGeom prst="flowChartConnecto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結合子 18">
              <a:extLst>
                <a:ext uri="{FF2B5EF4-FFF2-40B4-BE49-F238E27FC236}">
                  <a16:creationId xmlns:a16="http://schemas.microsoft.com/office/drawing/2014/main" id="{759B0FCE-3DD9-4A1C-9FDD-D9D30A620118}"/>
                </a:ext>
              </a:extLst>
            </p:cNvPr>
            <p:cNvSpPr/>
            <p:nvPr/>
          </p:nvSpPr>
          <p:spPr bwMode="auto">
            <a:xfrm>
              <a:off x="2717918" y="3699413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9833C7C8-F1AB-4F29-875E-F508F25069AB}"/>
                </a:ext>
              </a:extLst>
            </p:cNvPr>
            <p:cNvSpPr/>
            <p:nvPr/>
          </p:nvSpPr>
          <p:spPr bwMode="auto">
            <a:xfrm>
              <a:off x="2768718" y="4175144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696359CD-A142-4D72-8633-8552CBC8FEFF}"/>
                </a:ext>
              </a:extLst>
            </p:cNvPr>
            <p:cNvSpPr/>
            <p:nvPr/>
          </p:nvSpPr>
          <p:spPr bwMode="auto">
            <a:xfrm>
              <a:off x="3407334" y="4077701"/>
              <a:ext cx="228600" cy="22860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F11B552D-6316-497D-8A0D-34E154EF083E}"/>
                </a:ext>
              </a:extLst>
            </p:cNvPr>
            <p:cNvSpPr/>
            <p:nvPr/>
          </p:nvSpPr>
          <p:spPr bwMode="auto">
            <a:xfrm>
              <a:off x="3775941" y="3881998"/>
              <a:ext cx="228600" cy="228600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74AF77-29C3-4A81-90FE-B30901895464}"/>
                </a:ext>
              </a:extLst>
            </p:cNvPr>
            <p:cNvSpPr/>
            <p:nvPr/>
          </p:nvSpPr>
          <p:spPr bwMode="auto">
            <a:xfrm>
              <a:off x="2327561" y="2922869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4D7C2DF-1BC4-422D-A553-CF4E343C6DE0}"/>
              </a:ext>
            </a:extLst>
          </p:cNvPr>
          <p:cNvCxnSpPr>
            <a:cxnSpLocks/>
          </p:cNvCxnSpPr>
          <p:nvPr/>
        </p:nvCxnSpPr>
        <p:spPr>
          <a:xfrm flipV="1">
            <a:off x="1418853" y="1723231"/>
            <a:ext cx="0" cy="48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80FBD28-B6AE-4BE1-BD03-6B940230A0A3}"/>
              </a:ext>
            </a:extLst>
          </p:cNvPr>
          <p:cNvCxnSpPr>
            <a:cxnSpLocks/>
          </p:cNvCxnSpPr>
          <p:nvPr/>
        </p:nvCxnSpPr>
        <p:spPr>
          <a:xfrm>
            <a:off x="850900" y="610668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514020C2-FD1D-4922-AE9F-11BEBC153B8A}"/>
              </a:ext>
            </a:extLst>
          </p:cNvPr>
          <p:cNvSpPr/>
          <p:nvPr/>
        </p:nvSpPr>
        <p:spPr bwMode="auto">
          <a:xfrm>
            <a:off x="3661641" y="2981221"/>
            <a:ext cx="228600" cy="2286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010958-7331-4BA9-A9CB-BD16977FA4A9}"/>
              </a:ext>
            </a:extLst>
          </p:cNvPr>
          <p:cNvSpPr txBox="1"/>
          <p:nvPr/>
        </p:nvSpPr>
        <p:spPr>
          <a:xfrm rot="16200000">
            <a:off x="769632" y="2018438"/>
            <a:ext cx="9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34E85D8-4C8B-4217-B545-CA84F7A91430}"/>
              </a:ext>
            </a:extLst>
          </p:cNvPr>
          <p:cNvSpPr txBox="1"/>
          <p:nvPr/>
        </p:nvSpPr>
        <p:spPr>
          <a:xfrm>
            <a:off x="4379293" y="61212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体重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EED2422-0C3A-4122-AB56-AFC7BC5BC6DC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012F43F0-D51E-4FF4-BA40-08B51F0DCFDD}"/>
              </a:ext>
            </a:extLst>
          </p:cNvPr>
          <p:cNvSpPr/>
          <p:nvPr/>
        </p:nvSpPr>
        <p:spPr bwMode="auto">
          <a:xfrm>
            <a:off x="3415199" y="3759054"/>
            <a:ext cx="228600" cy="228600"/>
          </a:xfrm>
          <a:prstGeom prst="flowChartConnector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15C1B40A-6700-4567-86D2-013E0B671986}"/>
              </a:ext>
            </a:extLst>
          </p:cNvPr>
          <p:cNvSpPr/>
          <p:nvPr/>
        </p:nvSpPr>
        <p:spPr bwMode="auto">
          <a:xfrm>
            <a:off x="2992542" y="3322504"/>
            <a:ext cx="1134958" cy="1151482"/>
          </a:xfrm>
          <a:prstGeom prst="flowChartConnector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2663BA-AA6F-433A-BF55-19CE061D3840}"/>
              </a:ext>
            </a:extLst>
          </p:cNvPr>
          <p:cNvSpPr txBox="1"/>
          <p:nvPr/>
        </p:nvSpPr>
        <p:spPr>
          <a:xfrm>
            <a:off x="4045911" y="350888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3</a:t>
            </a:r>
            <a:endParaRPr kumimoji="1" lang="ja-JP" altLang="en-US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01C594DF-675D-4DF8-BB86-D875CFBED006}"/>
              </a:ext>
            </a:extLst>
          </p:cNvPr>
          <p:cNvSpPr/>
          <p:nvPr/>
        </p:nvSpPr>
        <p:spPr bwMode="auto">
          <a:xfrm>
            <a:off x="3113509" y="3445233"/>
            <a:ext cx="893024" cy="906025"/>
          </a:xfrm>
          <a:prstGeom prst="flowChartConnector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016E1FB-F8CD-4FB1-A64A-7DFBC51B1851}"/>
              </a:ext>
            </a:extLst>
          </p:cNvPr>
          <p:cNvSpPr txBox="1"/>
          <p:nvPr/>
        </p:nvSpPr>
        <p:spPr>
          <a:xfrm>
            <a:off x="3838971" y="312840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4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086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EED2422-0C3A-4122-AB56-AFC7BC5BC6DC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8A3CC2A-D14B-4A36-8649-4DAB9D750442}"/>
              </a:ext>
            </a:extLst>
          </p:cNvPr>
          <p:cNvGrpSpPr/>
          <p:nvPr/>
        </p:nvGrpSpPr>
        <p:grpSpPr>
          <a:xfrm>
            <a:off x="850900" y="1723231"/>
            <a:ext cx="4495800" cy="4859667"/>
            <a:chOff x="850900" y="1723231"/>
            <a:chExt cx="4495800" cy="48596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710D17F-0567-44CF-B876-37130782C8F1}"/>
                </a:ext>
              </a:extLst>
            </p:cNvPr>
            <p:cNvGrpSpPr/>
            <p:nvPr/>
          </p:nvGrpSpPr>
          <p:grpSpPr>
            <a:xfrm>
              <a:off x="2327561" y="1988109"/>
              <a:ext cx="1860264" cy="3303523"/>
              <a:chOff x="2327561" y="1988109"/>
              <a:chExt cx="1860264" cy="3303523"/>
            </a:xfrm>
          </p:grpSpPr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EA2BECAD-FE5B-4244-ADED-96C141F1129C}"/>
                  </a:ext>
                </a:extLst>
              </p:cNvPr>
              <p:cNvSpPr/>
              <p:nvPr/>
            </p:nvSpPr>
            <p:spPr bwMode="auto">
              <a:xfrm>
                <a:off x="2377212" y="406000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54647DE3-7E9D-45E1-93AA-7DBEA31FBA3D}"/>
                  </a:ext>
                </a:extLst>
              </p:cNvPr>
              <p:cNvSpPr/>
              <p:nvPr/>
            </p:nvSpPr>
            <p:spPr bwMode="auto">
              <a:xfrm>
                <a:off x="3823938" y="198810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D3256271-C789-4A2F-8C90-068FE57AFA9C}"/>
                  </a:ext>
                </a:extLst>
              </p:cNvPr>
              <p:cNvSpPr/>
              <p:nvPr/>
            </p:nvSpPr>
            <p:spPr bwMode="auto">
              <a:xfrm>
                <a:off x="3959225" y="4208653"/>
                <a:ext cx="228600" cy="2286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A6837D5D-D312-4FF4-AD80-14449F220D36}"/>
                  </a:ext>
                </a:extLst>
              </p:cNvPr>
              <p:cNvSpPr/>
              <p:nvPr/>
            </p:nvSpPr>
            <p:spPr bwMode="auto">
              <a:xfrm>
                <a:off x="2980321" y="4613916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26D64C48-B88B-4793-BB09-11CD81F0E99D}"/>
                  </a:ext>
                </a:extLst>
              </p:cNvPr>
              <p:cNvSpPr/>
              <p:nvPr/>
            </p:nvSpPr>
            <p:spPr bwMode="auto">
              <a:xfrm>
                <a:off x="2633127" y="5063032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ローチャート: 結合子 14">
                <a:extLst>
                  <a:ext uri="{FF2B5EF4-FFF2-40B4-BE49-F238E27FC236}">
                    <a16:creationId xmlns:a16="http://schemas.microsoft.com/office/drawing/2014/main" id="{A980E523-141D-4E6E-AA8C-F15AEBD8D866}"/>
                  </a:ext>
                </a:extLst>
              </p:cNvPr>
              <p:cNvSpPr/>
              <p:nvPr/>
            </p:nvSpPr>
            <p:spPr bwMode="auto">
              <a:xfrm>
                <a:off x="3643799" y="3547013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ローチャート: 結合子 16">
                <a:extLst>
                  <a:ext uri="{FF2B5EF4-FFF2-40B4-BE49-F238E27FC236}">
                    <a16:creationId xmlns:a16="http://schemas.microsoft.com/office/drawing/2014/main" id="{34C734A8-4F0F-4851-9B2B-E75191847676}"/>
                  </a:ext>
                </a:extLst>
              </p:cNvPr>
              <p:cNvSpPr/>
              <p:nvPr/>
            </p:nvSpPr>
            <p:spPr bwMode="auto">
              <a:xfrm>
                <a:off x="3328736" y="2813537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ローチャート: 結合子 17">
                <a:extLst>
                  <a:ext uri="{FF2B5EF4-FFF2-40B4-BE49-F238E27FC236}">
                    <a16:creationId xmlns:a16="http://schemas.microsoft.com/office/drawing/2014/main" id="{9F458668-9932-4E35-B4FD-557FE56D7515}"/>
                  </a:ext>
                </a:extLst>
              </p:cNvPr>
              <p:cNvSpPr/>
              <p:nvPr/>
            </p:nvSpPr>
            <p:spPr bwMode="auto">
              <a:xfrm>
                <a:off x="3214436" y="3419304"/>
                <a:ext cx="228600" cy="228600"/>
              </a:xfrm>
              <a:prstGeom prst="flowChart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ローチャート: 結合子 18">
                <a:extLst>
                  <a:ext uri="{FF2B5EF4-FFF2-40B4-BE49-F238E27FC236}">
                    <a16:creationId xmlns:a16="http://schemas.microsoft.com/office/drawing/2014/main" id="{759B0FCE-3DD9-4A1C-9FDD-D9D30A620118}"/>
                  </a:ext>
                </a:extLst>
              </p:cNvPr>
              <p:cNvSpPr/>
              <p:nvPr/>
            </p:nvSpPr>
            <p:spPr bwMode="auto">
              <a:xfrm>
                <a:off x="2717918" y="3699413"/>
                <a:ext cx="228600" cy="2286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ローチャート: 結合子 20">
                <a:extLst>
                  <a:ext uri="{FF2B5EF4-FFF2-40B4-BE49-F238E27FC236}">
                    <a16:creationId xmlns:a16="http://schemas.microsoft.com/office/drawing/2014/main" id="{9833C7C8-F1AB-4F29-875E-F508F25069AB}"/>
                  </a:ext>
                </a:extLst>
              </p:cNvPr>
              <p:cNvSpPr/>
              <p:nvPr/>
            </p:nvSpPr>
            <p:spPr bwMode="auto">
              <a:xfrm>
                <a:off x="2768718" y="4175144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フローチャート: 結合子 21">
                <a:extLst>
                  <a:ext uri="{FF2B5EF4-FFF2-40B4-BE49-F238E27FC236}">
                    <a16:creationId xmlns:a16="http://schemas.microsoft.com/office/drawing/2014/main" id="{696359CD-A142-4D72-8633-8552CBC8FEFF}"/>
                  </a:ext>
                </a:extLst>
              </p:cNvPr>
              <p:cNvSpPr/>
              <p:nvPr/>
            </p:nvSpPr>
            <p:spPr bwMode="auto">
              <a:xfrm>
                <a:off x="3407334" y="4077701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ローチャート: 結合子 23">
                <a:extLst>
                  <a:ext uri="{FF2B5EF4-FFF2-40B4-BE49-F238E27FC236}">
                    <a16:creationId xmlns:a16="http://schemas.microsoft.com/office/drawing/2014/main" id="{F11B552D-6316-497D-8A0D-34E154EF083E}"/>
                  </a:ext>
                </a:extLst>
              </p:cNvPr>
              <p:cNvSpPr/>
              <p:nvPr/>
            </p:nvSpPr>
            <p:spPr bwMode="auto">
              <a:xfrm>
                <a:off x="3775941" y="3881998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フローチャート: 結合子 25">
                <a:extLst>
                  <a:ext uri="{FF2B5EF4-FFF2-40B4-BE49-F238E27FC236}">
                    <a16:creationId xmlns:a16="http://schemas.microsoft.com/office/drawing/2014/main" id="{B874AF77-29C3-4A81-90FE-B30901895464}"/>
                  </a:ext>
                </a:extLst>
              </p:cNvPr>
              <p:cNvSpPr/>
              <p:nvPr/>
            </p:nvSpPr>
            <p:spPr bwMode="auto">
              <a:xfrm>
                <a:off x="2327561" y="292286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4D7C2DF-1BC4-422D-A553-CF4E343C6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8853" y="1723231"/>
              <a:ext cx="0" cy="4834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80FBD28-B6AE-4BE1-BD03-6B940230A0A3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" y="6106680"/>
              <a:ext cx="449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514020C2-FD1D-4922-AE9F-11BEBC153B8A}"/>
                </a:ext>
              </a:extLst>
            </p:cNvPr>
            <p:cNvSpPr/>
            <p:nvPr/>
          </p:nvSpPr>
          <p:spPr bwMode="auto">
            <a:xfrm>
              <a:off x="3661641" y="2981221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3010958-7331-4BA9-A9CB-BD16977FA4A9}"/>
                </a:ext>
              </a:extLst>
            </p:cNvPr>
            <p:cNvSpPr txBox="1"/>
            <p:nvPr/>
          </p:nvSpPr>
          <p:spPr>
            <a:xfrm rot="16200000">
              <a:off x="769632" y="2018438"/>
              <a:ext cx="92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身長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4E85D8-4C8B-4217-B545-CA84F7A91430}"/>
                </a:ext>
              </a:extLst>
            </p:cNvPr>
            <p:cNvSpPr txBox="1"/>
            <p:nvPr/>
          </p:nvSpPr>
          <p:spPr>
            <a:xfrm>
              <a:off x="4379293" y="61212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体重</a:t>
              </a:r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012F43F0-D51E-4FF4-BA40-08B51F0DCFDD}"/>
                </a:ext>
              </a:extLst>
            </p:cNvPr>
            <p:cNvSpPr/>
            <p:nvPr/>
          </p:nvSpPr>
          <p:spPr bwMode="auto">
            <a:xfrm>
              <a:off x="3415199" y="3759054"/>
              <a:ext cx="228600" cy="228600"/>
            </a:xfrm>
            <a:prstGeom prst="flowChartConnector">
              <a:avLst/>
            </a:prstGeom>
            <a:solidFill>
              <a:srgbClr val="00B0F0"/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15C1B40A-6700-4567-86D2-013E0B671986}"/>
                </a:ext>
              </a:extLst>
            </p:cNvPr>
            <p:cNvSpPr/>
            <p:nvPr/>
          </p:nvSpPr>
          <p:spPr bwMode="auto">
            <a:xfrm>
              <a:off x="2717918" y="3043882"/>
              <a:ext cx="1643751" cy="1667682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結合子 32">
              <a:extLst>
                <a:ext uri="{FF2B5EF4-FFF2-40B4-BE49-F238E27FC236}">
                  <a16:creationId xmlns:a16="http://schemas.microsoft.com/office/drawing/2014/main" id="{01C594DF-675D-4DF8-BB86-D875CFBED006}"/>
                </a:ext>
              </a:extLst>
            </p:cNvPr>
            <p:cNvSpPr/>
            <p:nvPr/>
          </p:nvSpPr>
          <p:spPr bwMode="auto">
            <a:xfrm>
              <a:off x="3113509" y="3445233"/>
              <a:ext cx="893024" cy="906025"/>
            </a:xfrm>
            <a:prstGeom prst="flowChartConnector">
              <a:avLst/>
            </a:prstGeom>
            <a:noFill/>
            <a:ln w="19050">
              <a:solidFill>
                <a:srgbClr val="00B0F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016E1FB-F8CD-4FB1-A64A-7DFBC51B1851}"/>
                </a:ext>
              </a:extLst>
            </p:cNvPr>
            <p:cNvSpPr txBox="1"/>
            <p:nvPr/>
          </p:nvSpPr>
          <p:spPr>
            <a:xfrm>
              <a:off x="3929245" y="3258139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4</a:t>
              </a:r>
              <a:endPara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フローチャート: 結合子 36">
              <a:extLst>
                <a:ext uri="{FF2B5EF4-FFF2-40B4-BE49-F238E27FC236}">
                  <a16:creationId xmlns:a16="http://schemas.microsoft.com/office/drawing/2014/main" id="{ECA9543E-BEB7-44FF-9649-D52ABD79AF20}"/>
                </a:ext>
              </a:extLst>
            </p:cNvPr>
            <p:cNvSpPr/>
            <p:nvPr/>
          </p:nvSpPr>
          <p:spPr bwMode="auto">
            <a:xfrm>
              <a:off x="2992542" y="3322504"/>
              <a:ext cx="1134958" cy="1151482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8B61815-5B15-4AB5-A25B-BC023DF59DD7}"/>
                </a:ext>
              </a:extLst>
            </p:cNvPr>
            <p:cNvSpPr txBox="1"/>
            <p:nvPr/>
          </p:nvSpPr>
          <p:spPr>
            <a:xfrm>
              <a:off x="3824942" y="2737424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6</a:t>
              </a:r>
              <a:endPara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42663BA-AA6F-433A-BF55-19CE061D3840}"/>
                </a:ext>
              </a:extLst>
            </p:cNvPr>
            <p:cNvSpPr txBox="1"/>
            <p:nvPr/>
          </p:nvSpPr>
          <p:spPr>
            <a:xfrm>
              <a:off x="3945489" y="3711473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3</a:t>
              </a:r>
              <a:endParaRPr kumimoji="1"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67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EED2422-0C3A-4122-AB56-AFC7BC5BC6DC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8A3CC2A-D14B-4A36-8649-4DAB9D750442}"/>
              </a:ext>
            </a:extLst>
          </p:cNvPr>
          <p:cNvGrpSpPr/>
          <p:nvPr/>
        </p:nvGrpSpPr>
        <p:grpSpPr>
          <a:xfrm>
            <a:off x="1268966" y="944423"/>
            <a:ext cx="2893459" cy="3374524"/>
            <a:chOff x="1553054" y="1453360"/>
            <a:chExt cx="3793646" cy="442437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710D17F-0567-44CF-B876-37130782C8F1}"/>
                </a:ext>
              </a:extLst>
            </p:cNvPr>
            <p:cNvGrpSpPr/>
            <p:nvPr/>
          </p:nvGrpSpPr>
          <p:grpSpPr>
            <a:xfrm>
              <a:off x="2327561" y="1988109"/>
              <a:ext cx="1860264" cy="3303523"/>
              <a:chOff x="2327561" y="1988109"/>
              <a:chExt cx="1860264" cy="3303523"/>
            </a:xfrm>
          </p:grpSpPr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EA2BECAD-FE5B-4244-ADED-96C141F1129C}"/>
                  </a:ext>
                </a:extLst>
              </p:cNvPr>
              <p:cNvSpPr/>
              <p:nvPr/>
            </p:nvSpPr>
            <p:spPr bwMode="auto">
              <a:xfrm>
                <a:off x="2377212" y="406000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54647DE3-7E9D-45E1-93AA-7DBEA31FBA3D}"/>
                  </a:ext>
                </a:extLst>
              </p:cNvPr>
              <p:cNvSpPr/>
              <p:nvPr/>
            </p:nvSpPr>
            <p:spPr bwMode="auto">
              <a:xfrm>
                <a:off x="3823938" y="198810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D3256271-C789-4A2F-8C90-068FE57AFA9C}"/>
                  </a:ext>
                </a:extLst>
              </p:cNvPr>
              <p:cNvSpPr/>
              <p:nvPr/>
            </p:nvSpPr>
            <p:spPr bwMode="auto">
              <a:xfrm>
                <a:off x="3959225" y="4208653"/>
                <a:ext cx="228600" cy="2286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A6837D5D-D312-4FF4-AD80-14449F220D36}"/>
                  </a:ext>
                </a:extLst>
              </p:cNvPr>
              <p:cNvSpPr/>
              <p:nvPr/>
            </p:nvSpPr>
            <p:spPr bwMode="auto">
              <a:xfrm>
                <a:off x="2980321" y="4613916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26D64C48-B88B-4793-BB09-11CD81F0E99D}"/>
                  </a:ext>
                </a:extLst>
              </p:cNvPr>
              <p:cNvSpPr/>
              <p:nvPr/>
            </p:nvSpPr>
            <p:spPr bwMode="auto">
              <a:xfrm>
                <a:off x="2633127" y="5063032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ローチャート: 結合子 14">
                <a:extLst>
                  <a:ext uri="{FF2B5EF4-FFF2-40B4-BE49-F238E27FC236}">
                    <a16:creationId xmlns:a16="http://schemas.microsoft.com/office/drawing/2014/main" id="{A980E523-141D-4E6E-AA8C-F15AEBD8D866}"/>
                  </a:ext>
                </a:extLst>
              </p:cNvPr>
              <p:cNvSpPr/>
              <p:nvPr/>
            </p:nvSpPr>
            <p:spPr bwMode="auto">
              <a:xfrm>
                <a:off x="3643799" y="3547013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ローチャート: 結合子 16">
                <a:extLst>
                  <a:ext uri="{FF2B5EF4-FFF2-40B4-BE49-F238E27FC236}">
                    <a16:creationId xmlns:a16="http://schemas.microsoft.com/office/drawing/2014/main" id="{34C734A8-4F0F-4851-9B2B-E75191847676}"/>
                  </a:ext>
                </a:extLst>
              </p:cNvPr>
              <p:cNvSpPr/>
              <p:nvPr/>
            </p:nvSpPr>
            <p:spPr bwMode="auto">
              <a:xfrm>
                <a:off x="3328736" y="2813537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ローチャート: 結合子 17">
                <a:extLst>
                  <a:ext uri="{FF2B5EF4-FFF2-40B4-BE49-F238E27FC236}">
                    <a16:creationId xmlns:a16="http://schemas.microsoft.com/office/drawing/2014/main" id="{9F458668-9932-4E35-B4FD-557FE56D7515}"/>
                  </a:ext>
                </a:extLst>
              </p:cNvPr>
              <p:cNvSpPr/>
              <p:nvPr/>
            </p:nvSpPr>
            <p:spPr bwMode="auto">
              <a:xfrm>
                <a:off x="3214436" y="3419304"/>
                <a:ext cx="228600" cy="228600"/>
              </a:xfrm>
              <a:prstGeom prst="flowChart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ローチャート: 結合子 18">
                <a:extLst>
                  <a:ext uri="{FF2B5EF4-FFF2-40B4-BE49-F238E27FC236}">
                    <a16:creationId xmlns:a16="http://schemas.microsoft.com/office/drawing/2014/main" id="{759B0FCE-3DD9-4A1C-9FDD-D9D30A620118}"/>
                  </a:ext>
                </a:extLst>
              </p:cNvPr>
              <p:cNvSpPr/>
              <p:nvPr/>
            </p:nvSpPr>
            <p:spPr bwMode="auto">
              <a:xfrm>
                <a:off x="2717918" y="3699413"/>
                <a:ext cx="228600" cy="2286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ローチャート: 結合子 20">
                <a:extLst>
                  <a:ext uri="{FF2B5EF4-FFF2-40B4-BE49-F238E27FC236}">
                    <a16:creationId xmlns:a16="http://schemas.microsoft.com/office/drawing/2014/main" id="{9833C7C8-F1AB-4F29-875E-F508F25069AB}"/>
                  </a:ext>
                </a:extLst>
              </p:cNvPr>
              <p:cNvSpPr/>
              <p:nvPr/>
            </p:nvSpPr>
            <p:spPr bwMode="auto">
              <a:xfrm>
                <a:off x="2768718" y="4175144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フローチャート: 結合子 21">
                <a:extLst>
                  <a:ext uri="{FF2B5EF4-FFF2-40B4-BE49-F238E27FC236}">
                    <a16:creationId xmlns:a16="http://schemas.microsoft.com/office/drawing/2014/main" id="{696359CD-A142-4D72-8633-8552CBC8FEFF}"/>
                  </a:ext>
                </a:extLst>
              </p:cNvPr>
              <p:cNvSpPr/>
              <p:nvPr/>
            </p:nvSpPr>
            <p:spPr bwMode="auto">
              <a:xfrm>
                <a:off x="3407334" y="4077701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ローチャート: 結合子 23">
                <a:extLst>
                  <a:ext uri="{FF2B5EF4-FFF2-40B4-BE49-F238E27FC236}">
                    <a16:creationId xmlns:a16="http://schemas.microsoft.com/office/drawing/2014/main" id="{F11B552D-6316-497D-8A0D-34E154EF083E}"/>
                  </a:ext>
                </a:extLst>
              </p:cNvPr>
              <p:cNvSpPr/>
              <p:nvPr/>
            </p:nvSpPr>
            <p:spPr bwMode="auto">
              <a:xfrm>
                <a:off x="3775941" y="3881998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フローチャート: 結合子 25">
                <a:extLst>
                  <a:ext uri="{FF2B5EF4-FFF2-40B4-BE49-F238E27FC236}">
                    <a16:creationId xmlns:a16="http://schemas.microsoft.com/office/drawing/2014/main" id="{B874AF77-29C3-4A81-90FE-B30901895464}"/>
                  </a:ext>
                </a:extLst>
              </p:cNvPr>
              <p:cNvSpPr/>
              <p:nvPr/>
            </p:nvSpPr>
            <p:spPr bwMode="auto">
              <a:xfrm>
                <a:off x="2327561" y="292286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4D7C2DF-1BC4-422D-A553-CF4E343C6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780" y="1781493"/>
              <a:ext cx="0" cy="393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80FBD28-B6AE-4BE1-BD03-6B940230A0A3}"/>
                </a:ext>
              </a:extLst>
            </p:cNvPr>
            <p:cNvCxnSpPr>
              <a:cxnSpLocks/>
            </p:cNvCxnSpPr>
            <p:nvPr/>
          </p:nvCxnSpPr>
          <p:spPr>
            <a:xfrm>
              <a:off x="1855700" y="5419778"/>
              <a:ext cx="349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514020C2-FD1D-4922-AE9F-11BEBC153B8A}"/>
                </a:ext>
              </a:extLst>
            </p:cNvPr>
            <p:cNvSpPr/>
            <p:nvPr/>
          </p:nvSpPr>
          <p:spPr bwMode="auto">
            <a:xfrm>
              <a:off x="3661641" y="2981221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3010958-7331-4BA9-A9CB-BD16977FA4A9}"/>
                </a:ext>
              </a:extLst>
            </p:cNvPr>
            <p:cNvSpPr txBox="1"/>
            <p:nvPr/>
          </p:nvSpPr>
          <p:spPr>
            <a:xfrm rot="16200000">
              <a:off x="1226991" y="1779423"/>
              <a:ext cx="1257419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身長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4E85D8-4C8B-4217-B545-CA84F7A91430}"/>
                </a:ext>
              </a:extLst>
            </p:cNvPr>
            <p:cNvSpPr txBox="1"/>
            <p:nvPr/>
          </p:nvSpPr>
          <p:spPr>
            <a:xfrm>
              <a:off x="4379293" y="5416072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体重</a:t>
              </a:r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012F43F0-D51E-4FF4-BA40-08B51F0DCFDD}"/>
                </a:ext>
              </a:extLst>
            </p:cNvPr>
            <p:cNvSpPr/>
            <p:nvPr/>
          </p:nvSpPr>
          <p:spPr bwMode="auto">
            <a:xfrm>
              <a:off x="3415199" y="3759054"/>
              <a:ext cx="228600" cy="228600"/>
            </a:xfrm>
            <a:prstGeom prst="flowChartConnector">
              <a:avLst/>
            </a:prstGeom>
            <a:solidFill>
              <a:srgbClr val="00B0F0"/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15C1B40A-6700-4567-86D2-013E0B671986}"/>
                </a:ext>
              </a:extLst>
            </p:cNvPr>
            <p:cNvSpPr/>
            <p:nvPr/>
          </p:nvSpPr>
          <p:spPr bwMode="auto">
            <a:xfrm>
              <a:off x="2717918" y="3043882"/>
              <a:ext cx="1643751" cy="1667682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結合子 32">
              <a:extLst>
                <a:ext uri="{FF2B5EF4-FFF2-40B4-BE49-F238E27FC236}">
                  <a16:creationId xmlns:a16="http://schemas.microsoft.com/office/drawing/2014/main" id="{01C594DF-675D-4DF8-BB86-D875CFBED006}"/>
                </a:ext>
              </a:extLst>
            </p:cNvPr>
            <p:cNvSpPr/>
            <p:nvPr/>
          </p:nvSpPr>
          <p:spPr bwMode="auto">
            <a:xfrm>
              <a:off x="3113509" y="3445233"/>
              <a:ext cx="893024" cy="906025"/>
            </a:xfrm>
            <a:prstGeom prst="flowChartConnector">
              <a:avLst/>
            </a:prstGeom>
            <a:noFill/>
            <a:ln w="19050">
              <a:solidFill>
                <a:srgbClr val="00B0F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016E1FB-F8CD-4FB1-A64A-7DFBC51B1851}"/>
                </a:ext>
              </a:extLst>
            </p:cNvPr>
            <p:cNvSpPr txBox="1"/>
            <p:nvPr/>
          </p:nvSpPr>
          <p:spPr>
            <a:xfrm>
              <a:off x="3929245" y="3258139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4</a:t>
              </a:r>
              <a:endPara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フローチャート: 結合子 36">
              <a:extLst>
                <a:ext uri="{FF2B5EF4-FFF2-40B4-BE49-F238E27FC236}">
                  <a16:creationId xmlns:a16="http://schemas.microsoft.com/office/drawing/2014/main" id="{ECA9543E-BEB7-44FF-9649-D52ABD79AF20}"/>
                </a:ext>
              </a:extLst>
            </p:cNvPr>
            <p:cNvSpPr/>
            <p:nvPr/>
          </p:nvSpPr>
          <p:spPr bwMode="auto">
            <a:xfrm>
              <a:off x="2992542" y="3322504"/>
              <a:ext cx="1134958" cy="1151482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8B61815-5B15-4AB5-A25B-BC023DF59DD7}"/>
                </a:ext>
              </a:extLst>
            </p:cNvPr>
            <p:cNvSpPr txBox="1"/>
            <p:nvPr/>
          </p:nvSpPr>
          <p:spPr>
            <a:xfrm>
              <a:off x="3824942" y="2737424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6</a:t>
              </a:r>
              <a:endPara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42663BA-AA6F-433A-BF55-19CE061D3840}"/>
                </a:ext>
              </a:extLst>
            </p:cNvPr>
            <p:cNvSpPr txBox="1"/>
            <p:nvPr/>
          </p:nvSpPr>
          <p:spPr>
            <a:xfrm>
              <a:off x="3945489" y="3711473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3</a:t>
              </a:r>
              <a:endParaRPr kumimoji="1"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01F68D54-C647-4FD2-9536-CB0F6FE2FB1D}"/>
              </a:ext>
            </a:extLst>
          </p:cNvPr>
          <p:cNvSpPr/>
          <p:nvPr/>
        </p:nvSpPr>
        <p:spPr bwMode="auto">
          <a:xfrm>
            <a:off x="1897561" y="6159182"/>
            <a:ext cx="174356" cy="174356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E4A43E79-F445-4427-BD77-A07D597249CD}"/>
              </a:ext>
            </a:extLst>
          </p:cNvPr>
          <p:cNvSpPr/>
          <p:nvPr/>
        </p:nvSpPr>
        <p:spPr bwMode="auto">
          <a:xfrm>
            <a:off x="3000997" y="4578919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61B8EBAF-34FB-4213-A944-E221117B599F}"/>
              </a:ext>
            </a:extLst>
          </p:cNvPr>
          <p:cNvSpPr/>
          <p:nvPr/>
        </p:nvSpPr>
        <p:spPr bwMode="auto">
          <a:xfrm>
            <a:off x="3104182" y="6272554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7608AFF6-BDB3-4F58-AC35-F68CAAC13EFD}"/>
              </a:ext>
            </a:extLst>
          </p:cNvPr>
          <p:cNvSpPr/>
          <p:nvPr/>
        </p:nvSpPr>
        <p:spPr bwMode="auto">
          <a:xfrm>
            <a:off x="2357560" y="6581653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1FAD4B51-6BBB-4B20-944C-2D08DE16A6DD}"/>
              </a:ext>
            </a:extLst>
          </p:cNvPr>
          <p:cNvSpPr/>
          <p:nvPr/>
        </p:nvSpPr>
        <p:spPr bwMode="auto">
          <a:xfrm>
            <a:off x="2092751" y="6924199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F7C91E2A-8569-4264-8C6E-C84C71546686}"/>
              </a:ext>
            </a:extLst>
          </p:cNvPr>
          <p:cNvSpPr/>
          <p:nvPr/>
        </p:nvSpPr>
        <p:spPr bwMode="auto">
          <a:xfrm>
            <a:off x="2863603" y="5767913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4D08362D-D6B9-4950-8A12-C833A166F808}"/>
              </a:ext>
            </a:extLst>
          </p:cNvPr>
          <p:cNvSpPr/>
          <p:nvPr/>
        </p:nvSpPr>
        <p:spPr bwMode="auto">
          <a:xfrm>
            <a:off x="2623300" y="5208483"/>
            <a:ext cx="174356" cy="17435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7CA6DB24-C243-41B8-A571-1BDD188D1071}"/>
              </a:ext>
            </a:extLst>
          </p:cNvPr>
          <p:cNvSpPr/>
          <p:nvPr/>
        </p:nvSpPr>
        <p:spPr bwMode="auto">
          <a:xfrm>
            <a:off x="2536122" y="5670508"/>
            <a:ext cx="174356" cy="17435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C45CE27A-443D-478E-BA4D-C1AAAC059293}"/>
              </a:ext>
            </a:extLst>
          </p:cNvPr>
          <p:cNvSpPr/>
          <p:nvPr/>
        </p:nvSpPr>
        <p:spPr bwMode="auto">
          <a:xfrm>
            <a:off x="2157422" y="5884151"/>
            <a:ext cx="174356" cy="17435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AA9EC49D-CAA0-46CD-BB47-BE636359C83E}"/>
              </a:ext>
            </a:extLst>
          </p:cNvPr>
          <p:cNvSpPr/>
          <p:nvPr/>
        </p:nvSpPr>
        <p:spPr bwMode="auto">
          <a:xfrm>
            <a:off x="2196168" y="6246996"/>
            <a:ext cx="174356" cy="174356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8D4B9407-317D-44C4-A8ED-6AA5390DC0EE}"/>
              </a:ext>
            </a:extLst>
          </p:cNvPr>
          <p:cNvSpPr/>
          <p:nvPr/>
        </p:nvSpPr>
        <p:spPr bwMode="auto">
          <a:xfrm>
            <a:off x="2683248" y="6172675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20AA41CD-046B-4AF5-ABA2-49ECAF8F8443}"/>
              </a:ext>
            </a:extLst>
          </p:cNvPr>
          <p:cNvSpPr/>
          <p:nvPr/>
        </p:nvSpPr>
        <p:spPr bwMode="auto">
          <a:xfrm>
            <a:off x="2964389" y="6023411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0BCD0552-807D-42F3-A91C-D5FB6100967E}"/>
              </a:ext>
            </a:extLst>
          </p:cNvPr>
          <p:cNvSpPr/>
          <p:nvPr/>
        </p:nvSpPr>
        <p:spPr bwMode="auto">
          <a:xfrm>
            <a:off x="1859692" y="5291871"/>
            <a:ext cx="174356" cy="174356"/>
          </a:xfrm>
          <a:prstGeom prst="flowChartConnector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B3331A6-9D4B-4C4B-8DFB-40DA565F2C07}"/>
              </a:ext>
            </a:extLst>
          </p:cNvPr>
          <p:cNvCxnSpPr>
            <a:cxnSpLocks/>
          </p:cNvCxnSpPr>
          <p:nvPr/>
        </p:nvCxnSpPr>
        <p:spPr>
          <a:xfrm flipV="1">
            <a:off x="1647825" y="4376895"/>
            <a:ext cx="0" cy="304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FA1661E-7C2B-44E1-A9CE-CE885EF4A592}"/>
              </a:ext>
            </a:extLst>
          </p:cNvPr>
          <p:cNvCxnSpPr>
            <a:cxnSpLocks/>
          </p:cNvCxnSpPr>
          <p:nvPr/>
        </p:nvCxnSpPr>
        <p:spPr>
          <a:xfrm>
            <a:off x="1499798" y="7196293"/>
            <a:ext cx="266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B072CD1B-7F69-4BD9-8F07-326EE9B26497}"/>
              </a:ext>
            </a:extLst>
          </p:cNvPr>
          <p:cNvSpPr/>
          <p:nvPr/>
        </p:nvSpPr>
        <p:spPr bwMode="auto">
          <a:xfrm>
            <a:off x="2877210" y="5336377"/>
            <a:ext cx="174356" cy="174356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FDE5F43-7C45-41B4-893E-07658B45377D}"/>
              </a:ext>
            </a:extLst>
          </p:cNvPr>
          <p:cNvSpPr txBox="1"/>
          <p:nvPr/>
        </p:nvSpPr>
        <p:spPr>
          <a:xfrm rot="16200000">
            <a:off x="1020273" y="4419753"/>
            <a:ext cx="95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8041B9E-E8AE-4F3C-8BFC-A6A249C62881}"/>
              </a:ext>
            </a:extLst>
          </p:cNvPr>
          <p:cNvSpPr txBox="1"/>
          <p:nvPr/>
        </p:nvSpPr>
        <p:spPr>
          <a:xfrm>
            <a:off x="3424572" y="7209146"/>
            <a:ext cx="610337" cy="35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体重</a:t>
            </a: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D6302BBE-1C5B-4F16-A51B-2F8F8791CA25}"/>
              </a:ext>
            </a:extLst>
          </p:cNvPr>
          <p:cNvSpPr/>
          <p:nvPr/>
        </p:nvSpPr>
        <p:spPr bwMode="auto">
          <a:xfrm>
            <a:off x="2689246" y="5929638"/>
            <a:ext cx="174356" cy="174356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9B41C1DD-FA6A-431B-A87B-44325EFCD747}"/>
              </a:ext>
            </a:extLst>
          </p:cNvPr>
          <p:cNvSpPr/>
          <p:nvPr/>
        </p:nvSpPr>
        <p:spPr bwMode="auto">
          <a:xfrm>
            <a:off x="810001" y="4188894"/>
            <a:ext cx="2265906" cy="2298898"/>
          </a:xfrm>
          <a:prstGeom prst="flowChartConnector">
            <a:avLst/>
          </a:prstGeom>
          <a:noFill/>
          <a:ln w="19050">
            <a:solidFill>
              <a:srgbClr val="00B05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A93564C2-1BDB-4F8A-AA93-A5F45449D5C1}"/>
              </a:ext>
            </a:extLst>
          </p:cNvPr>
          <p:cNvSpPr/>
          <p:nvPr/>
        </p:nvSpPr>
        <p:spPr bwMode="auto">
          <a:xfrm>
            <a:off x="1049890" y="4443584"/>
            <a:ext cx="1793216" cy="1819322"/>
          </a:xfrm>
          <a:prstGeom prst="flowChartConnector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E1B49F5-9B9C-48B9-ADDA-376A75A3B053}"/>
              </a:ext>
            </a:extLst>
          </p:cNvPr>
          <p:cNvSpPr txBox="1"/>
          <p:nvPr/>
        </p:nvSpPr>
        <p:spPr>
          <a:xfrm>
            <a:off x="2782479" y="4735098"/>
            <a:ext cx="788840" cy="35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4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739997DE-2378-4087-820E-9CD4E2DFF81A}"/>
              </a:ext>
            </a:extLst>
          </p:cNvPr>
          <p:cNvSpPr/>
          <p:nvPr/>
        </p:nvSpPr>
        <p:spPr bwMode="auto">
          <a:xfrm>
            <a:off x="941746" y="4332359"/>
            <a:ext cx="1998302" cy="2027396"/>
          </a:xfrm>
          <a:prstGeom prst="flowChartConnector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2680DC-FEF1-40A1-B315-4B2B03FE462F}"/>
              </a:ext>
            </a:extLst>
          </p:cNvPr>
          <p:cNvSpPr txBox="1"/>
          <p:nvPr/>
        </p:nvSpPr>
        <p:spPr>
          <a:xfrm>
            <a:off x="2674231" y="426700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7</a:t>
            </a:r>
            <a:endParaRPr kumimoji="1" lang="ja-JP" altLang="en-US" sz="2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4846B9-C6C7-4A11-9D76-C5F9A672C089}"/>
              </a:ext>
            </a:extLst>
          </p:cNvPr>
          <p:cNvSpPr txBox="1"/>
          <p:nvPr/>
        </p:nvSpPr>
        <p:spPr>
          <a:xfrm>
            <a:off x="1766934" y="4830135"/>
            <a:ext cx="788840" cy="35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3</a:t>
            </a:r>
            <a:endParaRPr kumimoji="1" lang="ja-JP" altLang="en-US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467F8F5-0AA9-4C6C-BA6B-8E9F29D1A3F3}"/>
              </a:ext>
            </a:extLst>
          </p:cNvPr>
          <p:cNvSpPr txBox="1"/>
          <p:nvPr/>
        </p:nvSpPr>
        <p:spPr>
          <a:xfrm>
            <a:off x="5803900" y="6190519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基準が違えば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ε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の値も違う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CF02F05-0B0D-4904-8EF7-51EB57BC5378}"/>
              </a:ext>
            </a:extLst>
          </p:cNvPr>
          <p:cNvCxnSpPr>
            <a:cxnSpLocks/>
            <a:stCxn id="65" idx="6"/>
            <a:endCxn id="48" idx="6"/>
          </p:cNvCxnSpPr>
          <p:nvPr/>
        </p:nvCxnSpPr>
        <p:spPr>
          <a:xfrm flipV="1">
            <a:off x="2034048" y="5353245"/>
            <a:ext cx="809058" cy="2580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2DC1308-6422-472C-9422-FE896E68B99E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863602" y="2783379"/>
            <a:ext cx="327757" cy="680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3D5216-558A-4A45-B0FB-2C78E5EB7B7B}"/>
              </a:ext>
            </a:extLst>
          </p:cNvPr>
          <p:cNvSpPr txBox="1"/>
          <p:nvPr/>
        </p:nvSpPr>
        <p:spPr>
          <a:xfrm>
            <a:off x="2254525" y="5279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ε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C74A531-3077-4062-803D-E1A5415E1393}"/>
              </a:ext>
            </a:extLst>
          </p:cNvPr>
          <p:cNvSpPr txBox="1"/>
          <p:nvPr/>
        </p:nvSpPr>
        <p:spPr>
          <a:xfrm>
            <a:off x="2875992" y="2728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ε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93BBCCE-F0D2-4359-AC56-D7C5C52D051B}"/>
              </a:ext>
            </a:extLst>
          </p:cNvPr>
          <p:cNvSpPr txBox="1"/>
          <p:nvPr/>
        </p:nvSpPr>
        <p:spPr>
          <a:xfrm>
            <a:off x="5803900" y="523539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近傍データを含む領域の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半径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ε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に注目する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8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A13DF-ADCA-42B3-AAAB-C4FF047B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近傍法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3FFD-AC45-481B-B248-AB2C01EBC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B145A4-4A7F-443D-90C8-C2BF4CF63755}"/>
              </a:ext>
            </a:extLst>
          </p:cNvPr>
          <p:cNvSpPr/>
          <p:nvPr/>
        </p:nvSpPr>
        <p:spPr bwMode="auto">
          <a:xfrm>
            <a:off x="5803900" y="1791205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左図のような分布があるとします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2705582-D710-40B2-AA06-F1DAF01C544D}"/>
              </a:ext>
            </a:extLst>
          </p:cNvPr>
          <p:cNvSpPr/>
          <p:nvPr/>
        </p:nvSpPr>
        <p:spPr bwMode="auto">
          <a:xfrm>
            <a:off x="5803900" y="3026920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１：基準を決める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EED2422-0C3A-4122-AB56-AFC7BC5BC6DC}"/>
              </a:ext>
            </a:extLst>
          </p:cNvPr>
          <p:cNvSpPr/>
          <p:nvPr/>
        </p:nvSpPr>
        <p:spPr bwMode="auto">
          <a:xfrm>
            <a:off x="5803900" y="4258306"/>
            <a:ext cx="4495752" cy="61782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CC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：データ数毎にまとめる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8A3CC2A-D14B-4A36-8649-4DAB9D750442}"/>
              </a:ext>
            </a:extLst>
          </p:cNvPr>
          <p:cNvGrpSpPr/>
          <p:nvPr/>
        </p:nvGrpSpPr>
        <p:grpSpPr>
          <a:xfrm>
            <a:off x="1268966" y="944423"/>
            <a:ext cx="2893459" cy="3374524"/>
            <a:chOff x="1553054" y="1453360"/>
            <a:chExt cx="3793646" cy="442437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710D17F-0567-44CF-B876-37130782C8F1}"/>
                </a:ext>
              </a:extLst>
            </p:cNvPr>
            <p:cNvGrpSpPr/>
            <p:nvPr/>
          </p:nvGrpSpPr>
          <p:grpSpPr>
            <a:xfrm>
              <a:off x="2327561" y="1988109"/>
              <a:ext cx="1860264" cy="3303523"/>
              <a:chOff x="2327561" y="1988109"/>
              <a:chExt cx="1860264" cy="3303523"/>
            </a:xfrm>
          </p:grpSpPr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EA2BECAD-FE5B-4244-ADED-96C141F1129C}"/>
                  </a:ext>
                </a:extLst>
              </p:cNvPr>
              <p:cNvSpPr/>
              <p:nvPr/>
            </p:nvSpPr>
            <p:spPr bwMode="auto">
              <a:xfrm>
                <a:off x="2377212" y="406000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54647DE3-7E9D-45E1-93AA-7DBEA31FBA3D}"/>
                  </a:ext>
                </a:extLst>
              </p:cNvPr>
              <p:cNvSpPr/>
              <p:nvPr/>
            </p:nvSpPr>
            <p:spPr bwMode="auto">
              <a:xfrm>
                <a:off x="3823938" y="198810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D3256271-C789-4A2F-8C90-068FE57AFA9C}"/>
                  </a:ext>
                </a:extLst>
              </p:cNvPr>
              <p:cNvSpPr/>
              <p:nvPr/>
            </p:nvSpPr>
            <p:spPr bwMode="auto">
              <a:xfrm>
                <a:off x="3959225" y="4208653"/>
                <a:ext cx="228600" cy="2286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A6837D5D-D312-4FF4-AD80-14449F220D36}"/>
                  </a:ext>
                </a:extLst>
              </p:cNvPr>
              <p:cNvSpPr/>
              <p:nvPr/>
            </p:nvSpPr>
            <p:spPr bwMode="auto">
              <a:xfrm>
                <a:off x="2980321" y="4613916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26D64C48-B88B-4793-BB09-11CD81F0E99D}"/>
                  </a:ext>
                </a:extLst>
              </p:cNvPr>
              <p:cNvSpPr/>
              <p:nvPr/>
            </p:nvSpPr>
            <p:spPr bwMode="auto">
              <a:xfrm>
                <a:off x="2633127" y="5063032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ローチャート: 結合子 14">
                <a:extLst>
                  <a:ext uri="{FF2B5EF4-FFF2-40B4-BE49-F238E27FC236}">
                    <a16:creationId xmlns:a16="http://schemas.microsoft.com/office/drawing/2014/main" id="{A980E523-141D-4E6E-AA8C-F15AEBD8D866}"/>
                  </a:ext>
                </a:extLst>
              </p:cNvPr>
              <p:cNvSpPr/>
              <p:nvPr/>
            </p:nvSpPr>
            <p:spPr bwMode="auto">
              <a:xfrm>
                <a:off x="3643799" y="3547013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ローチャート: 結合子 16">
                <a:extLst>
                  <a:ext uri="{FF2B5EF4-FFF2-40B4-BE49-F238E27FC236}">
                    <a16:creationId xmlns:a16="http://schemas.microsoft.com/office/drawing/2014/main" id="{34C734A8-4F0F-4851-9B2B-E75191847676}"/>
                  </a:ext>
                </a:extLst>
              </p:cNvPr>
              <p:cNvSpPr/>
              <p:nvPr/>
            </p:nvSpPr>
            <p:spPr bwMode="auto">
              <a:xfrm>
                <a:off x="3328736" y="2813537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ローチャート: 結合子 17">
                <a:extLst>
                  <a:ext uri="{FF2B5EF4-FFF2-40B4-BE49-F238E27FC236}">
                    <a16:creationId xmlns:a16="http://schemas.microsoft.com/office/drawing/2014/main" id="{9F458668-9932-4E35-B4FD-557FE56D7515}"/>
                  </a:ext>
                </a:extLst>
              </p:cNvPr>
              <p:cNvSpPr/>
              <p:nvPr/>
            </p:nvSpPr>
            <p:spPr bwMode="auto">
              <a:xfrm>
                <a:off x="3214436" y="3419304"/>
                <a:ext cx="228600" cy="228600"/>
              </a:xfrm>
              <a:prstGeom prst="flowChart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ローチャート: 結合子 18">
                <a:extLst>
                  <a:ext uri="{FF2B5EF4-FFF2-40B4-BE49-F238E27FC236}">
                    <a16:creationId xmlns:a16="http://schemas.microsoft.com/office/drawing/2014/main" id="{759B0FCE-3DD9-4A1C-9FDD-D9D30A620118}"/>
                  </a:ext>
                </a:extLst>
              </p:cNvPr>
              <p:cNvSpPr/>
              <p:nvPr/>
            </p:nvSpPr>
            <p:spPr bwMode="auto">
              <a:xfrm>
                <a:off x="2717918" y="3699413"/>
                <a:ext cx="228600" cy="2286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ローチャート: 結合子 20">
                <a:extLst>
                  <a:ext uri="{FF2B5EF4-FFF2-40B4-BE49-F238E27FC236}">
                    <a16:creationId xmlns:a16="http://schemas.microsoft.com/office/drawing/2014/main" id="{9833C7C8-F1AB-4F29-875E-F508F25069AB}"/>
                  </a:ext>
                </a:extLst>
              </p:cNvPr>
              <p:cNvSpPr/>
              <p:nvPr/>
            </p:nvSpPr>
            <p:spPr bwMode="auto">
              <a:xfrm>
                <a:off x="2768718" y="4175144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フローチャート: 結合子 21">
                <a:extLst>
                  <a:ext uri="{FF2B5EF4-FFF2-40B4-BE49-F238E27FC236}">
                    <a16:creationId xmlns:a16="http://schemas.microsoft.com/office/drawing/2014/main" id="{696359CD-A142-4D72-8633-8552CBC8FEFF}"/>
                  </a:ext>
                </a:extLst>
              </p:cNvPr>
              <p:cNvSpPr/>
              <p:nvPr/>
            </p:nvSpPr>
            <p:spPr bwMode="auto">
              <a:xfrm>
                <a:off x="3407334" y="4077701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ローチャート: 結合子 23">
                <a:extLst>
                  <a:ext uri="{FF2B5EF4-FFF2-40B4-BE49-F238E27FC236}">
                    <a16:creationId xmlns:a16="http://schemas.microsoft.com/office/drawing/2014/main" id="{F11B552D-6316-497D-8A0D-34E154EF083E}"/>
                  </a:ext>
                </a:extLst>
              </p:cNvPr>
              <p:cNvSpPr/>
              <p:nvPr/>
            </p:nvSpPr>
            <p:spPr bwMode="auto">
              <a:xfrm>
                <a:off x="3775941" y="3881998"/>
                <a:ext cx="228600" cy="2286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フローチャート: 結合子 25">
                <a:extLst>
                  <a:ext uri="{FF2B5EF4-FFF2-40B4-BE49-F238E27FC236}">
                    <a16:creationId xmlns:a16="http://schemas.microsoft.com/office/drawing/2014/main" id="{B874AF77-29C3-4A81-90FE-B30901895464}"/>
                  </a:ext>
                </a:extLst>
              </p:cNvPr>
              <p:cNvSpPr/>
              <p:nvPr/>
            </p:nvSpPr>
            <p:spPr bwMode="auto">
              <a:xfrm>
                <a:off x="2327561" y="2922869"/>
                <a:ext cx="228600" cy="228600"/>
              </a:xfrm>
              <a:prstGeom prst="flowChartConnector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  <a:extLst/>
            </p:spPr>
            <p:txBody>
              <a:bodyPr lIns="94615" tIns="47308" rIns="94615" bIns="47308"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4D7C2DF-1BC4-422D-A553-CF4E343C6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780" y="1781493"/>
              <a:ext cx="0" cy="393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80FBD28-B6AE-4BE1-BD03-6B940230A0A3}"/>
                </a:ext>
              </a:extLst>
            </p:cNvPr>
            <p:cNvCxnSpPr>
              <a:cxnSpLocks/>
            </p:cNvCxnSpPr>
            <p:nvPr/>
          </p:nvCxnSpPr>
          <p:spPr>
            <a:xfrm>
              <a:off x="1855700" y="5419778"/>
              <a:ext cx="349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514020C2-FD1D-4922-AE9F-11BEBC153B8A}"/>
                </a:ext>
              </a:extLst>
            </p:cNvPr>
            <p:cNvSpPr/>
            <p:nvPr/>
          </p:nvSpPr>
          <p:spPr bwMode="auto">
            <a:xfrm>
              <a:off x="3661641" y="2981221"/>
              <a:ext cx="228600" cy="228600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3010958-7331-4BA9-A9CB-BD16977FA4A9}"/>
                </a:ext>
              </a:extLst>
            </p:cNvPr>
            <p:cNvSpPr txBox="1"/>
            <p:nvPr/>
          </p:nvSpPr>
          <p:spPr>
            <a:xfrm rot="16200000">
              <a:off x="1226991" y="1779423"/>
              <a:ext cx="1257419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身長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4E85D8-4C8B-4217-B545-CA84F7A91430}"/>
                </a:ext>
              </a:extLst>
            </p:cNvPr>
            <p:cNvSpPr txBox="1"/>
            <p:nvPr/>
          </p:nvSpPr>
          <p:spPr>
            <a:xfrm>
              <a:off x="4379293" y="5416072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体重</a:t>
              </a:r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012F43F0-D51E-4FF4-BA40-08B51F0DCFDD}"/>
                </a:ext>
              </a:extLst>
            </p:cNvPr>
            <p:cNvSpPr/>
            <p:nvPr/>
          </p:nvSpPr>
          <p:spPr bwMode="auto">
            <a:xfrm>
              <a:off x="3415199" y="3759054"/>
              <a:ext cx="228600" cy="228600"/>
            </a:xfrm>
            <a:prstGeom prst="flowChartConnector">
              <a:avLst/>
            </a:prstGeom>
            <a:solidFill>
              <a:srgbClr val="00B0F0"/>
            </a:solidFill>
            <a:ln w="19050">
              <a:noFill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15C1B40A-6700-4567-86D2-013E0B671986}"/>
                </a:ext>
              </a:extLst>
            </p:cNvPr>
            <p:cNvSpPr/>
            <p:nvPr/>
          </p:nvSpPr>
          <p:spPr bwMode="auto">
            <a:xfrm>
              <a:off x="2717918" y="3043882"/>
              <a:ext cx="1643751" cy="1667682"/>
            </a:xfrm>
            <a:prstGeom prst="flowChartConnector">
              <a:avLst/>
            </a:prstGeom>
            <a:noFill/>
            <a:ln w="19050">
              <a:solidFill>
                <a:srgbClr val="00B05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結合子 32">
              <a:extLst>
                <a:ext uri="{FF2B5EF4-FFF2-40B4-BE49-F238E27FC236}">
                  <a16:creationId xmlns:a16="http://schemas.microsoft.com/office/drawing/2014/main" id="{01C594DF-675D-4DF8-BB86-D875CFBED006}"/>
                </a:ext>
              </a:extLst>
            </p:cNvPr>
            <p:cNvSpPr/>
            <p:nvPr/>
          </p:nvSpPr>
          <p:spPr bwMode="auto">
            <a:xfrm>
              <a:off x="3113509" y="3445233"/>
              <a:ext cx="893024" cy="906025"/>
            </a:xfrm>
            <a:prstGeom prst="flowChartConnector">
              <a:avLst/>
            </a:prstGeom>
            <a:noFill/>
            <a:ln w="19050">
              <a:solidFill>
                <a:srgbClr val="00B0F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016E1FB-F8CD-4FB1-A64A-7DFBC51B1851}"/>
                </a:ext>
              </a:extLst>
            </p:cNvPr>
            <p:cNvSpPr txBox="1"/>
            <p:nvPr/>
          </p:nvSpPr>
          <p:spPr>
            <a:xfrm>
              <a:off x="3929245" y="3258139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4</a:t>
              </a:r>
              <a:endPara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フローチャート: 結合子 36">
              <a:extLst>
                <a:ext uri="{FF2B5EF4-FFF2-40B4-BE49-F238E27FC236}">
                  <a16:creationId xmlns:a16="http://schemas.microsoft.com/office/drawing/2014/main" id="{ECA9543E-BEB7-44FF-9649-D52ABD79AF20}"/>
                </a:ext>
              </a:extLst>
            </p:cNvPr>
            <p:cNvSpPr/>
            <p:nvPr/>
          </p:nvSpPr>
          <p:spPr bwMode="auto">
            <a:xfrm>
              <a:off x="2992542" y="3322504"/>
              <a:ext cx="1134958" cy="1151482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  <a:headEnd/>
              <a:tailEnd/>
            </a:ln>
            <a:extLst/>
          </p:spPr>
          <p:txBody>
            <a:bodyPr lIns="94615" tIns="47308" rIns="94615" bIns="47308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8B61815-5B15-4AB5-A25B-BC023DF59DD7}"/>
                </a:ext>
              </a:extLst>
            </p:cNvPr>
            <p:cNvSpPr txBox="1"/>
            <p:nvPr/>
          </p:nvSpPr>
          <p:spPr>
            <a:xfrm>
              <a:off x="3824942" y="2737424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6</a:t>
              </a:r>
              <a:endPara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42663BA-AA6F-433A-BF55-19CE061D3840}"/>
                </a:ext>
              </a:extLst>
            </p:cNvPr>
            <p:cNvSpPr txBox="1"/>
            <p:nvPr/>
          </p:nvSpPr>
          <p:spPr>
            <a:xfrm>
              <a:off x="3945489" y="3711473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 = 3</a:t>
              </a:r>
              <a:endParaRPr kumimoji="1" lang="ja-JP" altLang="en-US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01F68D54-C647-4FD2-9536-CB0F6FE2FB1D}"/>
              </a:ext>
            </a:extLst>
          </p:cNvPr>
          <p:cNvSpPr/>
          <p:nvPr/>
        </p:nvSpPr>
        <p:spPr bwMode="auto">
          <a:xfrm>
            <a:off x="1897561" y="6159182"/>
            <a:ext cx="174356" cy="174356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E4A43E79-F445-4427-BD77-A07D597249CD}"/>
              </a:ext>
            </a:extLst>
          </p:cNvPr>
          <p:cNvSpPr/>
          <p:nvPr/>
        </p:nvSpPr>
        <p:spPr bwMode="auto">
          <a:xfrm>
            <a:off x="3000997" y="4578919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61B8EBAF-34FB-4213-A944-E221117B599F}"/>
              </a:ext>
            </a:extLst>
          </p:cNvPr>
          <p:cNvSpPr/>
          <p:nvPr/>
        </p:nvSpPr>
        <p:spPr bwMode="auto">
          <a:xfrm>
            <a:off x="3104182" y="6272554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7608AFF6-BDB3-4F58-AC35-F68CAAC13EFD}"/>
              </a:ext>
            </a:extLst>
          </p:cNvPr>
          <p:cNvSpPr/>
          <p:nvPr/>
        </p:nvSpPr>
        <p:spPr bwMode="auto">
          <a:xfrm>
            <a:off x="2357560" y="6581653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1FAD4B51-6BBB-4B20-944C-2D08DE16A6DD}"/>
              </a:ext>
            </a:extLst>
          </p:cNvPr>
          <p:cNvSpPr/>
          <p:nvPr/>
        </p:nvSpPr>
        <p:spPr bwMode="auto">
          <a:xfrm>
            <a:off x="2092751" y="6924199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F7C91E2A-8569-4264-8C6E-C84C71546686}"/>
              </a:ext>
            </a:extLst>
          </p:cNvPr>
          <p:cNvSpPr/>
          <p:nvPr/>
        </p:nvSpPr>
        <p:spPr bwMode="auto">
          <a:xfrm>
            <a:off x="2863603" y="5767913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4D08362D-D6B9-4950-8A12-C833A166F808}"/>
              </a:ext>
            </a:extLst>
          </p:cNvPr>
          <p:cNvSpPr/>
          <p:nvPr/>
        </p:nvSpPr>
        <p:spPr bwMode="auto">
          <a:xfrm>
            <a:off x="2623300" y="5208483"/>
            <a:ext cx="174356" cy="17435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7CA6DB24-C243-41B8-A571-1BDD188D1071}"/>
              </a:ext>
            </a:extLst>
          </p:cNvPr>
          <p:cNvSpPr/>
          <p:nvPr/>
        </p:nvSpPr>
        <p:spPr bwMode="auto">
          <a:xfrm>
            <a:off x="2536122" y="5670508"/>
            <a:ext cx="174356" cy="17435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C45CE27A-443D-478E-BA4D-C1AAAC059293}"/>
              </a:ext>
            </a:extLst>
          </p:cNvPr>
          <p:cNvSpPr/>
          <p:nvPr/>
        </p:nvSpPr>
        <p:spPr bwMode="auto">
          <a:xfrm>
            <a:off x="2157422" y="5884151"/>
            <a:ext cx="174356" cy="17435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AA9EC49D-CAA0-46CD-BB47-BE636359C83E}"/>
              </a:ext>
            </a:extLst>
          </p:cNvPr>
          <p:cNvSpPr/>
          <p:nvPr/>
        </p:nvSpPr>
        <p:spPr bwMode="auto">
          <a:xfrm>
            <a:off x="2196168" y="6246996"/>
            <a:ext cx="174356" cy="174356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8D4B9407-317D-44C4-A8ED-6AA5390DC0EE}"/>
              </a:ext>
            </a:extLst>
          </p:cNvPr>
          <p:cNvSpPr/>
          <p:nvPr/>
        </p:nvSpPr>
        <p:spPr bwMode="auto">
          <a:xfrm>
            <a:off x="2683248" y="6172675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20AA41CD-046B-4AF5-ABA2-49ECAF8F8443}"/>
              </a:ext>
            </a:extLst>
          </p:cNvPr>
          <p:cNvSpPr/>
          <p:nvPr/>
        </p:nvSpPr>
        <p:spPr bwMode="auto">
          <a:xfrm>
            <a:off x="2964389" y="6023411"/>
            <a:ext cx="174356" cy="174356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0BCD0552-807D-42F3-A91C-D5FB6100967E}"/>
              </a:ext>
            </a:extLst>
          </p:cNvPr>
          <p:cNvSpPr/>
          <p:nvPr/>
        </p:nvSpPr>
        <p:spPr bwMode="auto">
          <a:xfrm>
            <a:off x="1859692" y="5291871"/>
            <a:ext cx="174356" cy="174356"/>
          </a:xfrm>
          <a:prstGeom prst="flowChartConnector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B3331A6-9D4B-4C4B-8DFB-40DA565F2C07}"/>
              </a:ext>
            </a:extLst>
          </p:cNvPr>
          <p:cNvCxnSpPr>
            <a:cxnSpLocks/>
          </p:cNvCxnSpPr>
          <p:nvPr/>
        </p:nvCxnSpPr>
        <p:spPr>
          <a:xfrm flipV="1">
            <a:off x="1647825" y="4376895"/>
            <a:ext cx="0" cy="304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FA1661E-7C2B-44E1-A9CE-CE885EF4A592}"/>
              </a:ext>
            </a:extLst>
          </p:cNvPr>
          <p:cNvCxnSpPr>
            <a:cxnSpLocks/>
          </p:cNvCxnSpPr>
          <p:nvPr/>
        </p:nvCxnSpPr>
        <p:spPr>
          <a:xfrm>
            <a:off x="1499798" y="7196293"/>
            <a:ext cx="266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B072CD1B-7F69-4BD9-8F07-326EE9B26497}"/>
              </a:ext>
            </a:extLst>
          </p:cNvPr>
          <p:cNvSpPr/>
          <p:nvPr/>
        </p:nvSpPr>
        <p:spPr bwMode="auto">
          <a:xfrm>
            <a:off x="2877210" y="5336377"/>
            <a:ext cx="174356" cy="174356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FDE5F43-7C45-41B4-893E-07658B45377D}"/>
              </a:ext>
            </a:extLst>
          </p:cNvPr>
          <p:cNvSpPr txBox="1"/>
          <p:nvPr/>
        </p:nvSpPr>
        <p:spPr>
          <a:xfrm rot="16200000">
            <a:off x="1020273" y="4419753"/>
            <a:ext cx="95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身長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8041B9E-E8AE-4F3C-8BFC-A6A249C62881}"/>
              </a:ext>
            </a:extLst>
          </p:cNvPr>
          <p:cNvSpPr txBox="1"/>
          <p:nvPr/>
        </p:nvSpPr>
        <p:spPr>
          <a:xfrm>
            <a:off x="3424572" y="7209146"/>
            <a:ext cx="610337" cy="35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体重</a:t>
            </a: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D6302BBE-1C5B-4F16-A51B-2F8F8791CA25}"/>
              </a:ext>
            </a:extLst>
          </p:cNvPr>
          <p:cNvSpPr/>
          <p:nvPr/>
        </p:nvSpPr>
        <p:spPr bwMode="auto">
          <a:xfrm>
            <a:off x="2689246" y="5929638"/>
            <a:ext cx="174356" cy="174356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9B41C1DD-FA6A-431B-A87B-44325EFCD747}"/>
              </a:ext>
            </a:extLst>
          </p:cNvPr>
          <p:cNvSpPr/>
          <p:nvPr/>
        </p:nvSpPr>
        <p:spPr bwMode="auto">
          <a:xfrm>
            <a:off x="810001" y="4188894"/>
            <a:ext cx="2265906" cy="2298898"/>
          </a:xfrm>
          <a:prstGeom prst="flowChartConnector">
            <a:avLst/>
          </a:prstGeom>
          <a:noFill/>
          <a:ln w="19050">
            <a:solidFill>
              <a:srgbClr val="00B05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A93564C2-1BDB-4F8A-AA93-A5F45449D5C1}"/>
              </a:ext>
            </a:extLst>
          </p:cNvPr>
          <p:cNvSpPr/>
          <p:nvPr/>
        </p:nvSpPr>
        <p:spPr bwMode="auto">
          <a:xfrm>
            <a:off x="1049890" y="4443584"/>
            <a:ext cx="1793216" cy="1819322"/>
          </a:xfrm>
          <a:prstGeom prst="flowChartConnector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E1B49F5-9B9C-48B9-ADDA-376A75A3B053}"/>
              </a:ext>
            </a:extLst>
          </p:cNvPr>
          <p:cNvSpPr txBox="1"/>
          <p:nvPr/>
        </p:nvSpPr>
        <p:spPr>
          <a:xfrm>
            <a:off x="2782479" y="4735098"/>
            <a:ext cx="788840" cy="35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4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739997DE-2378-4087-820E-9CD4E2DFF81A}"/>
              </a:ext>
            </a:extLst>
          </p:cNvPr>
          <p:cNvSpPr/>
          <p:nvPr/>
        </p:nvSpPr>
        <p:spPr bwMode="auto">
          <a:xfrm>
            <a:off x="941746" y="4332359"/>
            <a:ext cx="1998302" cy="2027396"/>
          </a:xfrm>
          <a:prstGeom prst="flowChartConnector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2680DC-FEF1-40A1-B315-4B2B03FE462F}"/>
              </a:ext>
            </a:extLst>
          </p:cNvPr>
          <p:cNvSpPr txBox="1"/>
          <p:nvPr/>
        </p:nvSpPr>
        <p:spPr>
          <a:xfrm>
            <a:off x="2674231" y="426700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7</a:t>
            </a:r>
            <a:endParaRPr kumimoji="1" lang="ja-JP" altLang="en-US" sz="2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4846B9-C6C7-4A11-9D76-C5F9A672C089}"/>
              </a:ext>
            </a:extLst>
          </p:cNvPr>
          <p:cNvSpPr txBox="1"/>
          <p:nvPr/>
        </p:nvSpPr>
        <p:spPr>
          <a:xfrm>
            <a:off x="1766934" y="4830135"/>
            <a:ext cx="788840" cy="35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 = 3</a:t>
            </a:r>
            <a:endParaRPr kumimoji="1" lang="ja-JP" altLang="en-US" sz="24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467F8F5-0AA9-4C6C-BA6B-8E9F29D1A3F3}"/>
              </a:ext>
            </a:extLst>
          </p:cNvPr>
          <p:cNvSpPr txBox="1"/>
          <p:nvPr/>
        </p:nvSpPr>
        <p:spPr>
          <a:xfrm>
            <a:off x="5803900" y="6190519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基準が違えば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ε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の値も違う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CF02F05-0B0D-4904-8EF7-51EB57BC5378}"/>
              </a:ext>
            </a:extLst>
          </p:cNvPr>
          <p:cNvCxnSpPr>
            <a:cxnSpLocks/>
            <a:stCxn id="65" idx="6"/>
            <a:endCxn id="48" idx="6"/>
          </p:cNvCxnSpPr>
          <p:nvPr/>
        </p:nvCxnSpPr>
        <p:spPr>
          <a:xfrm flipV="1">
            <a:off x="2034048" y="5353245"/>
            <a:ext cx="809058" cy="2580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2DC1308-6422-472C-9422-FE896E68B99E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2863602" y="2783379"/>
            <a:ext cx="327757" cy="680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3D5216-558A-4A45-B0FB-2C78E5EB7B7B}"/>
              </a:ext>
            </a:extLst>
          </p:cNvPr>
          <p:cNvSpPr txBox="1"/>
          <p:nvPr/>
        </p:nvSpPr>
        <p:spPr>
          <a:xfrm>
            <a:off x="2254525" y="5279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ε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C74A531-3077-4062-803D-E1A5415E1393}"/>
              </a:ext>
            </a:extLst>
          </p:cNvPr>
          <p:cNvSpPr txBox="1"/>
          <p:nvPr/>
        </p:nvSpPr>
        <p:spPr>
          <a:xfrm>
            <a:off x="2875992" y="2728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ε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93BBCCE-F0D2-4359-AC56-D7C5C52D051B}"/>
              </a:ext>
            </a:extLst>
          </p:cNvPr>
          <p:cNvSpPr txBox="1"/>
          <p:nvPr/>
        </p:nvSpPr>
        <p:spPr>
          <a:xfrm>
            <a:off x="5803900" y="523539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近傍データを含む領域の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半径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ε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に注目する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2" name="Picture 4" descr="OKサインを出す人のイラスト（男性）">
            <a:extLst>
              <a:ext uri="{FF2B5EF4-FFF2-40B4-BE49-F238E27FC236}">
                <a16:creationId xmlns:a16="http://schemas.microsoft.com/office/drawing/2014/main" id="{DD506852-C3AA-4138-BA0D-3D7E1E65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58" y="1871167"/>
            <a:ext cx="1499882" cy="1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バツマークを出している男性のイラスト">
            <a:extLst>
              <a:ext uri="{FF2B5EF4-FFF2-40B4-BE49-F238E27FC236}">
                <a16:creationId xmlns:a16="http://schemas.microsoft.com/office/drawing/2014/main" id="{E597013D-825D-41FB-95E9-80908BB2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88" y="4700971"/>
            <a:ext cx="1384690" cy="161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5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275431"/>
            <a:ext cx="9624060" cy="126021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4670" y="3399631"/>
            <a:ext cx="9624060" cy="7620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5400" dirty="0"/>
              <a:t>やってみました！！</a:t>
            </a:r>
            <a:endParaRPr kumimoji="1" lang="ja-JP" altLang="en-US" sz="5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3676AE3-7509-4FDB-8E51-17C1EE79BF39}"/>
              </a:ext>
            </a:extLst>
          </p:cNvPr>
          <p:cNvSpPr txBox="1">
            <a:spLocks/>
          </p:cNvSpPr>
          <p:nvPr/>
        </p:nvSpPr>
        <p:spPr>
          <a:xfrm>
            <a:off x="623570" y="4662427"/>
            <a:ext cx="9624060" cy="525463"/>
          </a:xfrm>
          <a:prstGeom prst="rect">
            <a:avLst/>
          </a:prstGeom>
        </p:spPr>
        <p:txBody>
          <a:bodyPr lIns="104306" tIns="52153" rIns="104306" bIns="52153"/>
          <a:lstStyle>
            <a:lvl1pPr marL="390525" indent="-3905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846138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3033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824038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2346325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 marL="2868404" indent="-26076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6pPr>
            <a:lvl7pPr marL="3389932" indent="-26076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7pPr>
            <a:lvl8pPr marL="3911460" indent="-26076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8pPr>
            <a:lvl9pPr marL="4432988" indent="-26076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ja-JP" sz="1800" dirty="0">
                <a:hlinkClick r:id="rId3"/>
              </a:rPr>
              <a:t>https://github.com/Ruketa/ML_Study/blob/master/KNN/KNN.ipynb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3418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12A87-5A69-410B-84FC-64EE6D22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流行ってますね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524E9A-F917-47E5-B74B-7EC8D27B3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Picture 2" descr="困った顔で働く会社員のイラスト（男性）">
            <a:extLst>
              <a:ext uri="{FF2B5EF4-FFF2-40B4-BE49-F238E27FC236}">
                <a16:creationId xmlns:a16="http://schemas.microsoft.com/office/drawing/2014/main" id="{95A4F165-FC49-48B7-92AC-EB28AD56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979840"/>
            <a:ext cx="30353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機械学習 線画　着色」の画像検索結果">
            <a:extLst>
              <a:ext uri="{FF2B5EF4-FFF2-40B4-BE49-F238E27FC236}">
                <a16:creationId xmlns:a16="http://schemas.microsoft.com/office/drawing/2014/main" id="{25A4349B-4FB0-4441-BAA2-E794C5BFA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81" y="3502402"/>
            <a:ext cx="31735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「機械学習 物体検知」の画像検索結果">
            <a:extLst>
              <a:ext uri="{FF2B5EF4-FFF2-40B4-BE49-F238E27FC236}">
                <a16:creationId xmlns:a16="http://schemas.microsoft.com/office/drawing/2014/main" id="{E4B638BE-56F9-422C-B4E2-F03A9D81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/>
        </p:blipFill>
        <p:spPr bwMode="auto">
          <a:xfrm>
            <a:off x="5745752" y="1597128"/>
            <a:ext cx="2713751" cy="16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機械学習 異常検知」の画像検索結果">
            <a:extLst>
              <a:ext uri="{FF2B5EF4-FFF2-40B4-BE49-F238E27FC236}">
                <a16:creationId xmlns:a16="http://schemas.microsoft.com/office/drawing/2014/main" id="{85909B98-42B1-4EA0-8BE0-AD47FAFF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75" y="1397279"/>
            <a:ext cx="2159749" cy="21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機械学習 機械翻訳」の画像検索結果">
            <a:extLst>
              <a:ext uri="{FF2B5EF4-FFF2-40B4-BE49-F238E27FC236}">
                <a16:creationId xmlns:a16="http://schemas.microsoft.com/office/drawing/2014/main" id="{5362927A-7330-42FE-A825-61D47F39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1" y="3778627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0182B4-E8CD-4C7C-8D72-C736896DFD81}"/>
              </a:ext>
            </a:extLst>
          </p:cNvPr>
          <p:cNvSpPr txBox="1"/>
          <p:nvPr/>
        </p:nvSpPr>
        <p:spPr>
          <a:xfrm>
            <a:off x="3154789" y="339143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異常検知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3DB527-39A8-43AF-BD98-D4F9784E2A36}"/>
              </a:ext>
            </a:extLst>
          </p:cNvPr>
          <p:cNvSpPr txBox="1"/>
          <p:nvPr/>
        </p:nvSpPr>
        <p:spPr>
          <a:xfrm>
            <a:off x="6115050" y="339143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物体</a:t>
            </a:r>
            <a:r>
              <a:rPr kumimoji="1" lang="ja-JP" altLang="en-US" sz="28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検知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E071CB-7320-4166-80DC-89FA3C363E5F}"/>
              </a:ext>
            </a:extLst>
          </p:cNvPr>
          <p:cNvSpPr txBox="1"/>
          <p:nvPr/>
        </p:nvSpPr>
        <p:spPr>
          <a:xfrm>
            <a:off x="8062442" y="533295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線画着色</a:t>
            </a:r>
            <a:endParaRPr kumimoji="1" lang="ja-JP" altLang="en-US" sz="28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5E4FE0-5117-486B-843F-EB8A7B952807}"/>
              </a:ext>
            </a:extLst>
          </p:cNvPr>
          <p:cNvSpPr txBox="1"/>
          <p:nvPr/>
        </p:nvSpPr>
        <p:spPr>
          <a:xfrm>
            <a:off x="1285921" y="5307083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機械翻訳</a:t>
            </a:r>
            <a:endParaRPr kumimoji="1" lang="ja-JP" altLang="en-US" sz="28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294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274CD-7241-4EB6-A32A-BBAB66DB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63A443-BCA8-4E8D-94E3-8FBD9AAA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563012"/>
            <a:ext cx="9624060" cy="4990084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AI</a:t>
            </a:r>
            <a:r>
              <a:rPr kumimoji="1" lang="ja-JP" altLang="en-US" dirty="0"/>
              <a:t>」はとても抽象的な言葉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教師あり：データ＆ラベルから学習</a:t>
            </a:r>
            <a:endParaRPr kumimoji="1" lang="en-US" altLang="ja-JP" dirty="0"/>
          </a:p>
          <a:p>
            <a:r>
              <a:rPr lang="ja-JP" altLang="en-US" dirty="0"/>
              <a:t>教師なし：データから学習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K</a:t>
            </a:r>
            <a:r>
              <a:rPr kumimoji="1" lang="ja-JP" altLang="en-US" dirty="0"/>
              <a:t>近傍法紹介しました！</a:t>
            </a:r>
            <a:endParaRPr kumimoji="1" lang="en-US" altLang="ja-JP" dirty="0"/>
          </a:p>
          <a:p>
            <a:pPr lvl="1"/>
            <a:r>
              <a:rPr lang="en-US" altLang="ja-JP" dirty="0" err="1"/>
              <a:t>GoogleColaboratory</a:t>
            </a:r>
            <a:r>
              <a:rPr lang="ja-JP" altLang="en-US" dirty="0"/>
              <a:t>だと簡単に試せるので</a:t>
            </a:r>
            <a:br>
              <a:rPr lang="en-US" altLang="ja-JP" dirty="0"/>
            </a:br>
            <a:r>
              <a:rPr lang="ja-JP" altLang="en-US" dirty="0"/>
              <a:t>是非やってみてください。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1D08D6-3127-4B28-B43A-B46C76A14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8942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275431"/>
            <a:ext cx="9624060" cy="126021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おわり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18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BAD44-39B4-4A57-AA06-30C05AC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おまけ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7776D4-7DB2-4C5A-AB1A-724F2111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764295"/>
            <a:ext cx="9624060" cy="12602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勉強会してます。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誰でもご参加ください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↓をクリック！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 </a:t>
            </a:r>
            <a:r>
              <a:rPr lang="en-US" altLang="ja-JP" dirty="0">
                <a:hlinkClick r:id="rId2" tooltip="https://kreemasonry.slack.com"/>
              </a:rPr>
              <a:t>https://kreemasonry.slack.com</a:t>
            </a:r>
            <a:r>
              <a:rPr lang="en-US" altLang="ja-JP" dirty="0"/>
              <a:t> &gt;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CD7E1-76F9-434C-89C7-B5DDA5CED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00B20EB-E46F-43E2-9E88-204D9E4D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1673384"/>
            <a:ext cx="4446744" cy="42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F4D46-D8E4-4EDC-A7C5-074A916F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</a:t>
            </a:r>
            <a:r>
              <a:rPr kumimoji="1" lang="ja-JP" altLang="en-US" dirty="0" err="1"/>
              <a:t>、、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91007-7BD2-400B-97A1-1F8993DB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4400" dirty="0"/>
              <a:t>		</a:t>
            </a:r>
            <a:r>
              <a:rPr kumimoji="1" lang="ja-JP" altLang="en-US" sz="4400" dirty="0"/>
              <a:t>ディープラーニング</a:t>
            </a:r>
            <a:r>
              <a:rPr lang="ja-JP" altLang="en-US" sz="4400" dirty="0"/>
              <a:t>って</a:t>
            </a: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			</a:t>
            </a:r>
            <a:r>
              <a:rPr lang="ja-JP" altLang="en-US" sz="4400" dirty="0"/>
              <a:t>なんでしょう？</a:t>
            </a:r>
            <a:endParaRPr lang="en-US" altLang="ja-JP" sz="4400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52823C-9FB1-488A-AFD0-74CCB786D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244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22300" y="1764295"/>
            <a:ext cx="9536430" cy="549780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人工知能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(Artificial Intelligence)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2300" y="2954315"/>
            <a:ext cx="9536430" cy="430778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機械学習</a:t>
            </a: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(Machine Learning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2300" y="3628231"/>
            <a:ext cx="9536430" cy="3633866"/>
          </a:xfrm>
          <a:prstGeom prst="rect">
            <a:avLst/>
          </a:prstGeom>
          <a:solidFill>
            <a:srgbClr val="0A40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学習アルゴリズム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77B171-C07A-461F-9F62-E685EAE8924E}"/>
              </a:ext>
            </a:extLst>
          </p:cNvPr>
          <p:cNvSpPr/>
          <p:nvPr/>
        </p:nvSpPr>
        <p:spPr>
          <a:xfrm>
            <a:off x="5344698" y="4161631"/>
            <a:ext cx="4799350" cy="3096831"/>
          </a:xfrm>
          <a:prstGeom prst="rect">
            <a:avLst/>
          </a:prstGeom>
          <a:solidFill>
            <a:srgbClr val="0A40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教師なし学習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4E95B5-C849-4E0E-AB0D-69EEA77FCB59}"/>
              </a:ext>
            </a:extLst>
          </p:cNvPr>
          <p:cNvSpPr/>
          <p:nvPr/>
        </p:nvSpPr>
        <p:spPr>
          <a:xfrm>
            <a:off x="622300" y="4161631"/>
            <a:ext cx="4722398" cy="3096831"/>
          </a:xfrm>
          <a:prstGeom prst="rect">
            <a:avLst/>
          </a:prstGeom>
          <a:solidFill>
            <a:srgbClr val="0A40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教師あり学習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ディープラーニングって？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905740" y="5347254"/>
            <a:ext cx="8936760" cy="1911208"/>
          </a:xfrm>
          <a:prstGeom prst="rect">
            <a:avLst/>
          </a:prstGeom>
          <a:solidFill>
            <a:srgbClr val="002060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ニューラルネットワーク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142337" y="4671807"/>
            <a:ext cx="1697760" cy="47416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決定木</a:t>
            </a:r>
          </a:p>
        </p:txBody>
      </p:sp>
      <p:pic>
        <p:nvPicPr>
          <p:cNvPr id="1026" name="Picture 2" descr="仕事をする人工知能のイラスト">
            <a:extLst>
              <a:ext uri="{FF2B5EF4-FFF2-40B4-BE49-F238E27FC236}">
                <a16:creationId xmlns:a16="http://schemas.microsoft.com/office/drawing/2014/main" id="{749D7747-4E76-4BF1-A6F8-4A3200042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65" y="123981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C55319-0D26-4C9C-85CB-A877BD972BD5}"/>
              </a:ext>
            </a:extLst>
          </p:cNvPr>
          <p:cNvSpPr/>
          <p:nvPr/>
        </p:nvSpPr>
        <p:spPr>
          <a:xfrm>
            <a:off x="5566323" y="4678068"/>
            <a:ext cx="1678422" cy="47416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近傍法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C8A65D-E302-4A77-8092-09EEC522DFA1}"/>
              </a:ext>
            </a:extLst>
          </p:cNvPr>
          <p:cNvSpPr/>
          <p:nvPr/>
        </p:nvSpPr>
        <p:spPr>
          <a:xfrm>
            <a:off x="905740" y="4678068"/>
            <a:ext cx="1697760" cy="47416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SVM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7096E6C-F3CB-4C12-8470-EAEDB1A6F2CC}"/>
              </a:ext>
            </a:extLst>
          </p:cNvPr>
          <p:cNvSpPr/>
          <p:nvPr/>
        </p:nvSpPr>
        <p:spPr>
          <a:xfrm>
            <a:off x="7850084" y="4678068"/>
            <a:ext cx="1678422" cy="47416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LOF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6DBCCF-E2D9-44C8-945A-7E607683D466}"/>
              </a:ext>
            </a:extLst>
          </p:cNvPr>
          <p:cNvSpPr/>
          <p:nvPr/>
        </p:nvSpPr>
        <p:spPr>
          <a:xfrm>
            <a:off x="1502594" y="5914231"/>
            <a:ext cx="7882706" cy="13442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ディープラーニング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00276" y="6510384"/>
            <a:ext cx="1464167" cy="48385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CNN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483258" y="6510336"/>
            <a:ext cx="1534341" cy="525464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NN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26633E8-7213-43AB-968D-C72C0D6B5CD0}"/>
              </a:ext>
            </a:extLst>
          </p:cNvPr>
          <p:cNvSpPr/>
          <p:nvPr/>
        </p:nvSpPr>
        <p:spPr>
          <a:xfrm>
            <a:off x="5622339" y="6510336"/>
            <a:ext cx="1534341" cy="525464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CVAE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01562EF-CE9E-4E1B-AF42-DEED1A9ED258}"/>
              </a:ext>
            </a:extLst>
          </p:cNvPr>
          <p:cNvSpPr/>
          <p:nvPr/>
        </p:nvSpPr>
        <p:spPr>
          <a:xfrm>
            <a:off x="7503819" y="6510336"/>
            <a:ext cx="1534341" cy="525464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921F03-3C55-4826-AC62-F366B8932563}"/>
              </a:ext>
            </a:extLst>
          </p:cNvPr>
          <p:cNvCxnSpPr>
            <a:cxnSpLocks/>
          </p:cNvCxnSpPr>
          <p:nvPr/>
        </p:nvCxnSpPr>
        <p:spPr>
          <a:xfrm flipH="1" flipV="1">
            <a:off x="5346700" y="6371431"/>
            <a:ext cx="8347" cy="8870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今回の対象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8BB6765-0353-4F1D-9B8A-E10CD5ED6944}"/>
              </a:ext>
            </a:extLst>
          </p:cNvPr>
          <p:cNvGrpSpPr/>
          <p:nvPr/>
        </p:nvGrpSpPr>
        <p:grpSpPr>
          <a:xfrm>
            <a:off x="622300" y="1239814"/>
            <a:ext cx="9695165" cy="6022285"/>
            <a:chOff x="622300" y="1239814"/>
            <a:chExt cx="9695165" cy="6022285"/>
          </a:xfrm>
        </p:grpSpPr>
        <p:sp>
          <p:nvSpPr>
            <p:cNvPr id="7" name="正方形/長方形 6"/>
            <p:cNvSpPr/>
            <p:nvPr/>
          </p:nvSpPr>
          <p:spPr>
            <a:xfrm>
              <a:off x="622300" y="1764295"/>
              <a:ext cx="9536430" cy="549780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人工知能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(Artificial Intelligence)</a:t>
              </a:r>
              <a:endPara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22300" y="2954315"/>
              <a:ext cx="9536430" cy="43077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機械学習</a:t>
              </a:r>
              <a:r>
                <a:rPr kumimoji="1"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(Machine Learning</a:t>
              </a:r>
              <a:r>
                <a:rPr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22300" y="3628231"/>
              <a:ext cx="9536430" cy="3633866"/>
            </a:xfrm>
            <a:prstGeom prst="rect">
              <a:avLst/>
            </a:prstGeom>
            <a:solidFill>
              <a:srgbClr val="0A4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学習アルゴリズム</a:t>
              </a:r>
            </a:p>
          </p:txBody>
        </p:sp>
        <p:pic>
          <p:nvPicPr>
            <p:cNvPr id="1026" name="Picture 2" descr="仕事をする人工知能のイラスト">
              <a:extLst>
                <a:ext uri="{FF2B5EF4-FFF2-40B4-BE49-F238E27FC236}">
                  <a16:creationId xmlns:a16="http://schemas.microsoft.com/office/drawing/2014/main" id="{749D7747-4E76-4BF1-A6F8-4A3200042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2965" y="123981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F5BD392-AF64-4844-B6B2-7AD22E898EB5}"/>
                </a:ext>
              </a:extLst>
            </p:cNvPr>
            <p:cNvGrpSpPr/>
            <p:nvPr/>
          </p:nvGrpSpPr>
          <p:grpSpPr>
            <a:xfrm>
              <a:off x="622300" y="4161631"/>
              <a:ext cx="9521748" cy="3096831"/>
              <a:chOff x="622300" y="4161631"/>
              <a:chExt cx="9521748" cy="3096831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D77B171-C07A-461F-9F62-E685EAE8924E}"/>
                  </a:ext>
                </a:extLst>
              </p:cNvPr>
              <p:cNvSpPr/>
              <p:nvPr/>
            </p:nvSpPr>
            <p:spPr>
              <a:xfrm>
                <a:off x="5344698" y="4161631"/>
                <a:ext cx="4799350" cy="3096831"/>
              </a:xfrm>
              <a:prstGeom prst="rect">
                <a:avLst/>
              </a:prstGeom>
              <a:solidFill>
                <a:srgbClr val="0A409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教師なし学習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F4E95B5-C849-4E0E-AB0D-69EEA77FCB59}"/>
                  </a:ext>
                </a:extLst>
              </p:cNvPr>
              <p:cNvSpPr/>
              <p:nvPr/>
            </p:nvSpPr>
            <p:spPr>
              <a:xfrm>
                <a:off x="622300" y="4161631"/>
                <a:ext cx="4722398" cy="3096831"/>
              </a:xfrm>
              <a:prstGeom prst="rect">
                <a:avLst/>
              </a:prstGeom>
              <a:solidFill>
                <a:srgbClr val="0A409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教師あり学習</a:t>
                </a: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905740" y="5347254"/>
                <a:ext cx="8936760" cy="191120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FFFFFF"/>
                </a:solidFill>
              </a:ln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ニューラルネットワーク</a:t>
                </a: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3142337" y="4671807"/>
                <a:ext cx="1697760" cy="4741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決定木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CC55319-0D26-4C9C-85CB-A877BD972BD5}"/>
                  </a:ext>
                </a:extLst>
              </p:cNvPr>
              <p:cNvSpPr/>
              <p:nvPr/>
            </p:nvSpPr>
            <p:spPr>
              <a:xfrm>
                <a:off x="5566323" y="4678068"/>
                <a:ext cx="1678422" cy="4741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K</a:t>
                </a:r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近傍法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2C8A65D-E302-4A77-8092-09EEC522DFA1}"/>
                  </a:ext>
                </a:extLst>
              </p:cNvPr>
              <p:cNvSpPr/>
              <p:nvPr/>
            </p:nvSpPr>
            <p:spPr>
              <a:xfrm>
                <a:off x="905740" y="4678068"/>
                <a:ext cx="1697760" cy="4741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SVM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7096E6C-F3CB-4C12-8470-EAEDB1A6F2CC}"/>
                  </a:ext>
                </a:extLst>
              </p:cNvPr>
              <p:cNvSpPr/>
              <p:nvPr/>
            </p:nvSpPr>
            <p:spPr>
              <a:xfrm>
                <a:off x="7850084" y="4678068"/>
                <a:ext cx="1678422" cy="47416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LOF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3F65A88-0B23-4080-8F15-B425DFBDAE3A}"/>
                  </a:ext>
                </a:extLst>
              </p:cNvPr>
              <p:cNvGrpSpPr/>
              <p:nvPr/>
            </p:nvGrpSpPr>
            <p:grpSpPr>
              <a:xfrm>
                <a:off x="1502594" y="5914231"/>
                <a:ext cx="7882706" cy="1344230"/>
                <a:chOff x="1502594" y="5914231"/>
                <a:chExt cx="7882706" cy="1344230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F6DBCCF-E2D9-44C8-945A-7E607683D466}"/>
                    </a:ext>
                  </a:extLst>
                </p:cNvPr>
                <p:cNvSpPr/>
                <p:nvPr/>
              </p:nvSpPr>
              <p:spPr>
                <a:xfrm>
                  <a:off x="1502594" y="5914231"/>
                  <a:ext cx="7882706" cy="134423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rgbClr val="FFFFFF"/>
                  </a:solidFill>
                </a:ln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ja-JP" altLang="en-US" sz="2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ディープラーニング</a:t>
                  </a:r>
                  <a:endPara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>
                <a:xfrm>
                  <a:off x="1800276" y="6510384"/>
                  <a:ext cx="1464167" cy="4838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kumimoji="1" lang="en-US" altLang="ja-JP" sz="2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CNN</a:t>
                  </a:r>
                  <a:endPara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>
                  <a:off x="3483258" y="6510336"/>
                  <a:ext cx="1534341" cy="5254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ja-JP" sz="2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R</a:t>
                  </a:r>
                  <a:r>
                    <a:rPr kumimoji="1" lang="en-US" altLang="ja-JP" sz="2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NN</a:t>
                  </a:r>
                  <a:endPara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26633E8-7213-43AB-968D-C72C0D6B5CD0}"/>
                    </a:ext>
                  </a:extLst>
                </p:cNvPr>
                <p:cNvSpPr/>
                <p:nvPr/>
              </p:nvSpPr>
              <p:spPr>
                <a:xfrm>
                  <a:off x="5622339" y="6510336"/>
                  <a:ext cx="1534341" cy="5254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ja-JP" sz="2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CVAE</a:t>
                  </a:r>
                  <a:endPara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D01562EF-CE9E-4E1B-AF42-DEED1A9ED258}"/>
                    </a:ext>
                  </a:extLst>
                </p:cNvPr>
                <p:cNvSpPr/>
                <p:nvPr/>
              </p:nvSpPr>
              <p:spPr>
                <a:xfrm>
                  <a:off x="7503819" y="6510336"/>
                  <a:ext cx="1534341" cy="5254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kumimoji="1" lang="en-US" altLang="ja-JP" sz="2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GAN</a:t>
                  </a:r>
                  <a:endParaRPr kumimoji="1"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</p:grpSp>
      </p:grp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921F03-3C55-4826-AC62-F366B8932563}"/>
              </a:ext>
            </a:extLst>
          </p:cNvPr>
          <p:cNvCxnSpPr>
            <a:cxnSpLocks/>
          </p:cNvCxnSpPr>
          <p:nvPr/>
        </p:nvCxnSpPr>
        <p:spPr>
          <a:xfrm flipH="1" flipV="1">
            <a:off x="5346700" y="6371431"/>
            <a:ext cx="8347" cy="8870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C22FF67-99AA-48D1-A40B-66A1FB10504F}"/>
              </a:ext>
            </a:extLst>
          </p:cNvPr>
          <p:cNvSpPr/>
          <p:nvPr/>
        </p:nvSpPr>
        <p:spPr bwMode="auto">
          <a:xfrm>
            <a:off x="565805" y="3550419"/>
            <a:ext cx="9624060" cy="1714500"/>
          </a:xfrm>
          <a:prstGeom prst="roundRect">
            <a:avLst/>
          </a:prstGeom>
          <a:solidFill>
            <a:srgbClr val="F2F2F2">
              <a:alpha val="20000"/>
            </a:srgbClr>
          </a:solidFill>
          <a:ln w="76200">
            <a:solidFill>
              <a:srgbClr val="FF99FF"/>
            </a:solidFill>
            <a:prstDash val="dash"/>
            <a:miter lim="800000"/>
            <a:headEnd/>
            <a:tailEnd/>
          </a:ln>
          <a:extLst/>
        </p:spPr>
        <p:txBody>
          <a:bodyPr lIns="94615" tIns="47308" rIns="94615" bIns="47308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教師あり学習</a:t>
            </a:r>
            <a:endParaRPr kumimoji="1" lang="en-US" altLang="ja-JP" dirty="0"/>
          </a:p>
          <a:p>
            <a:pPr lvl="1"/>
            <a:r>
              <a:rPr lang="ja-JP" altLang="en-US" dirty="0"/>
              <a:t>正解ラベルとデータから学習</a:t>
            </a:r>
            <a:endParaRPr lang="en-US" altLang="ja-JP" dirty="0"/>
          </a:p>
          <a:p>
            <a:pPr lvl="1"/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教師なし学習</a:t>
            </a:r>
            <a:endParaRPr lang="en-US" altLang="ja-JP" dirty="0"/>
          </a:p>
          <a:p>
            <a:pPr lvl="1"/>
            <a:r>
              <a:rPr lang="ja-JP" altLang="en-US" dirty="0"/>
              <a:t>データだけから学習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強化学習</a:t>
            </a: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今回は置いておく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690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159D4-2798-4CF0-8D63-3B0115E6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480AF6-5277-4E41-A220-F56F9865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4400" dirty="0"/>
              <a:t>まずルールベースだと</a:t>
            </a:r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26BE9-C09F-4CCF-82E2-52B1D6B99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06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CC509-6E1B-4025-9218-410C2F7F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リンゴとミカンを分けるには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2619E3-D4A8-441A-88E8-EDF5522D9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ECDCA-9B1D-48C5-8CE6-54C5E944DD3C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2052" name="Picture 4" descr="リンゴのイラスト">
            <a:extLst>
              <a:ext uri="{FF2B5EF4-FFF2-40B4-BE49-F238E27FC236}">
                <a16:creationId xmlns:a16="http://schemas.microsoft.com/office/drawing/2014/main" id="{B3518ACE-0EBA-4BD0-94F5-3A58F861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153544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みかん・オレンジのイラスト（フルーツ）">
            <a:extLst>
              <a:ext uri="{FF2B5EF4-FFF2-40B4-BE49-F238E27FC236}">
                <a16:creationId xmlns:a16="http://schemas.microsoft.com/office/drawing/2014/main" id="{246B4385-F10F-4082-A360-765DA8D8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38" y="2278512"/>
            <a:ext cx="4267200" cy="42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5273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FF99CC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lIns="94615" tIns="47308" rIns="94615" bIns="47308" rtlCol="0" anchor="ctr"/>
      <a:lstStyle>
        <a:defPPr algn="ctr">
          <a:defRPr kumimoji="1"/>
        </a:defPPr>
      </a:lst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9E8435B58686D4FA3780C4EB4FD02FE" ma:contentTypeVersion="3" ma:contentTypeDescription="新しいドキュメントを作成します。" ma:contentTypeScope="" ma:versionID="90e347e1715d5c092785045e9324c4ab">
  <xsd:schema xmlns:xsd="http://www.w3.org/2001/XMLSchema" xmlns:xs="http://www.w3.org/2001/XMLSchema" xmlns:p="http://schemas.microsoft.com/office/2006/metadata/properties" xmlns:ns2="4937dd56-bde3-429e-81df-cebb93e06031" targetNamespace="http://schemas.microsoft.com/office/2006/metadata/properties" ma:root="true" ma:fieldsID="86e61dd6dad258ea7ab70d2111ee9c1d" ns2:_="">
    <xsd:import namespace="4937dd56-bde3-429e-81df-cebb93e060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7dd56-bde3-429e-81df-cebb93e060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共有のヒントのハッシュ" ma:internalName="SharingHintHash" ma:readOnly="true">
      <xsd:simpleType>
        <xsd:restriction base="dms:Text"/>
      </xsd:simpleType>
    </xsd:element>
    <xsd:element name="SharedWithDetails" ma:index="1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53256-6D6C-4B7A-B3D2-2C43AE35B3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37dd56-bde3-429e-81df-cebb93e060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B2FC3-F17D-480E-9FB5-1FFE6FD780F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B845144-10E8-4776-95A6-B4D3CF4059CE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4937dd56-bde3-429e-81df-cebb93e0603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34615</TotalTime>
  <Words>772</Words>
  <Application>Microsoft Office PowerPoint</Application>
  <PresentationFormat>ユーザー設定</PresentationFormat>
  <Paragraphs>286</Paragraphs>
  <Slides>32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Meiryo UI</vt:lpstr>
      <vt:lpstr>メイリオ</vt:lpstr>
      <vt:lpstr>Arial</vt:lpstr>
      <vt:lpstr>Calibri Light</vt:lpstr>
      <vt:lpstr>標準デザイン</vt:lpstr>
      <vt:lpstr>デザインの設定</vt:lpstr>
      <vt:lpstr>教師あり学習  教師なし学習</vt:lpstr>
      <vt:lpstr>目次</vt:lpstr>
      <vt:lpstr>AI流行ってますね</vt:lpstr>
      <vt:lpstr>そもそも、、</vt:lpstr>
      <vt:lpstr>ディープラーニングって？</vt:lpstr>
      <vt:lpstr>今回の対象</vt:lpstr>
      <vt:lpstr>機械学習の種類</vt:lpstr>
      <vt:lpstr>PowerPoint プレゼンテーション</vt:lpstr>
      <vt:lpstr>リンゴとミカンを分けるには</vt:lpstr>
      <vt:lpstr>リンゴとミカンを分けるには</vt:lpstr>
      <vt:lpstr>リンゴとミカンを分けるには</vt:lpstr>
      <vt:lpstr>機械学習の種類</vt:lpstr>
      <vt:lpstr>教師あり学習</vt:lpstr>
      <vt:lpstr>教師あり学習</vt:lpstr>
      <vt:lpstr>機械学習の種類</vt:lpstr>
      <vt:lpstr>教師なし学習</vt:lpstr>
      <vt:lpstr>教師なし学習</vt:lpstr>
      <vt:lpstr>どうやって使われるの？</vt:lpstr>
      <vt:lpstr>いろんなアルゴリズム</vt:lpstr>
      <vt:lpstr>いろんなアルゴリズム</vt:lpstr>
      <vt:lpstr>いろんなアルゴリズム</vt:lpstr>
      <vt:lpstr>K近傍法</vt:lpstr>
      <vt:lpstr>K近傍法</vt:lpstr>
      <vt:lpstr>K近傍法</vt:lpstr>
      <vt:lpstr>K近傍法</vt:lpstr>
      <vt:lpstr>K近傍法</vt:lpstr>
      <vt:lpstr>K近傍法</vt:lpstr>
      <vt:lpstr>K近傍法</vt:lpstr>
      <vt:lpstr>PowerPoint プレゼンテーション</vt:lpstr>
      <vt:lpstr>まとめ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Akiyama Ryuuichi</dc:creator>
  <cp:lastModifiedBy>栗原　健</cp:lastModifiedBy>
  <cp:revision>2651</cp:revision>
  <cp:lastPrinted>2017-06-16T00:03:04Z</cp:lastPrinted>
  <dcterms:created xsi:type="dcterms:W3CDTF">1601-01-01T00:00:00Z</dcterms:created>
  <dcterms:modified xsi:type="dcterms:W3CDTF">2019-11-18T03:52:55Z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SharedWithUsers">
    <vt:lpwstr/>
  </property>
</Properties>
</file>