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459b3f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459b3f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c6b1fa1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c6b1fa1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c6b1fa1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c6b1fa1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c6b1fa1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c6b1fa1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c6b1fa1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c6b1fa1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c6b1fa1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c6b1fa1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459b3fc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459b3fc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c6b1fa1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c6b1fa1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c6b1fa1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c6b1fa1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b3cf549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b3cf549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3cf549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3cf549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1da11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1da11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1da119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1da119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b3cf549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b3cf549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c1da119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c1da119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c1da119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c1da119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c7cef17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c7cef17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c7cef17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c7cef17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c7cef171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c7cef17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0a7e1c30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0a7e1c30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0a7e1c3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0a7e1c3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c6b1fa1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c6b1fa1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0a7e1c3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0a7e1c3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e9c6461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e9c6461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22c998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22c998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cf015e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cf015e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e9c6461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e9c6461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e9c6461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e9c6461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e9c6461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e9c6461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22c9980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22c9980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22c9980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22c9980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22c9980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122c9980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3cf549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3cf549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20e9ad7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20e9ad7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22c99803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22c9980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22c9980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22c9980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20e9ad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20e9ad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20e9ad7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20e9ad7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20e9ad7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20e9ad7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20e9ad7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20e9ad7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48035c3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048035c3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c7cef171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c7cef171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459b3fc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459b3fc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459b3fc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459b3fc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459b3fc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459b3fc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459b3fc3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459b3fc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59b3fc3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459b3fc3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youtube.com/watch?v=DQ_BkPHIl-g" TargetMode="External"/><Relationship Id="rId4" Type="http://schemas.openxmlformats.org/officeDocument/2006/relationships/image" Target="../media/image3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W1_D3 - Linear Algebra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Sivasankar Arul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- operations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Vectors for Data Science by Vishal Kumar Medium 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https://vish0709.medium.com/introduction-to-vectors-for-data-science-part-1-e9a3cef879c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75" y="125837"/>
            <a:ext cx="3400550" cy="4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0" y="770025"/>
            <a:ext cx="43597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Dot product 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50" y="1612400"/>
            <a:ext cx="4865749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Dot product -Geometric interpretation 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00" y="1395525"/>
            <a:ext cx="67532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Dot product -Geometric interpretation 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75" y="1256800"/>
            <a:ext cx="67532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Dot product</a:t>
            </a:r>
            <a:endParaRPr/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angle in the dot product reveal how the two vectors are related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" y="2051625"/>
            <a:ext cx="4590200" cy="19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04550" y="1152475"/>
            <a:ext cx="842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02_vector_application_nearness.ipynb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00150"/>
            <a:ext cx="6400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understanding it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39999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Start with the Basics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matrix</a:t>
            </a:r>
            <a:r>
              <a:rPr lang="en" sz="1100">
                <a:solidFill>
                  <a:schemeClr val="dk1"/>
                </a:solidFill>
              </a:rPr>
              <a:t> is just a way to organize </a:t>
            </a:r>
            <a:r>
              <a:rPr b="1" lang="en" sz="1100">
                <a:solidFill>
                  <a:schemeClr val="dk1"/>
                </a:solidFill>
              </a:rPr>
              <a:t>numbers</a:t>
            </a:r>
            <a:r>
              <a:rPr lang="en" sz="1100">
                <a:solidFill>
                  <a:schemeClr val="dk1"/>
                </a:solidFill>
              </a:rPr>
              <a:t> in a rectangular </a:t>
            </a:r>
            <a:r>
              <a:rPr b="1" lang="en" sz="1100">
                <a:solidFill>
                  <a:schemeClr val="dk1"/>
                </a:solidFill>
              </a:rPr>
              <a:t>grid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table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It’s like a </a:t>
            </a:r>
            <a:r>
              <a:rPr b="1" lang="en" sz="1100">
                <a:solidFill>
                  <a:schemeClr val="dk1"/>
                </a:solidFill>
              </a:rPr>
              <a:t>spreadsheet</a:t>
            </a:r>
            <a:r>
              <a:rPr lang="en" sz="1100">
                <a:solidFill>
                  <a:schemeClr val="dk1"/>
                </a:solidFill>
              </a:rPr>
              <a:t> where numbers are arranged in </a:t>
            </a:r>
            <a:r>
              <a:rPr b="1" lang="en" sz="1100">
                <a:solidFill>
                  <a:schemeClr val="dk1"/>
                </a:solidFill>
              </a:rPr>
              <a:t>rows</a:t>
            </a:r>
            <a:r>
              <a:rPr lang="en" sz="1100">
                <a:solidFill>
                  <a:schemeClr val="dk1"/>
                </a:solidFill>
              </a:rPr>
              <a:t> (horizontal) and </a:t>
            </a:r>
            <a:r>
              <a:rPr b="1" lang="en" sz="1100">
                <a:solidFill>
                  <a:schemeClr val="dk1"/>
                </a:solidFill>
              </a:rPr>
              <a:t>columns</a:t>
            </a:r>
            <a:r>
              <a:rPr lang="en" sz="1100">
                <a:solidFill>
                  <a:schemeClr val="dk1"/>
                </a:solidFill>
              </a:rPr>
              <a:t> (vertical).</a:t>
            </a:r>
            <a:endParaRPr/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311700" y="2653975"/>
            <a:ext cx="3999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Introduce Dimensions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size of a matrix is called its </a:t>
            </a:r>
            <a:r>
              <a:rPr b="1" lang="en" sz="1100">
                <a:solidFill>
                  <a:schemeClr val="dk1"/>
                </a:solidFill>
              </a:rPr>
              <a:t>dimensions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For example, a 2x3 matrix has </a:t>
            </a:r>
            <a:r>
              <a:rPr b="1" lang="en" sz="1100">
                <a:solidFill>
                  <a:schemeClr val="dk1"/>
                </a:solidFill>
              </a:rPr>
              <a:t>2 rows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3 columns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It looks like this: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25" y="4060263"/>
            <a:ext cx="12382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1. A Vector is Like a Directed Arrow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Imagine you are standing in a park, and I ask you to walk in a specific direction for a certain distance:</a:t>
            </a:r>
            <a:br>
              <a:rPr lang="en" sz="4800">
                <a:solidFill>
                  <a:schemeClr val="dk1"/>
                </a:solidFill>
              </a:rPr>
            </a:b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Direction: I might point towards a tree.</a:t>
            </a: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Distance: I might tell you to walk 10 steps.</a:t>
            </a:r>
            <a:br>
              <a:rPr lang="en" sz="4800">
                <a:solidFill>
                  <a:schemeClr val="dk1"/>
                </a:solidFill>
              </a:rPr>
            </a:b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This combination of direction and distance is what a vector represents. You can think of it as an arrow:</a:t>
            </a:r>
            <a:br>
              <a:rPr lang="en" sz="4800">
                <a:solidFill>
                  <a:schemeClr val="dk1"/>
                </a:solidFill>
              </a:rPr>
            </a:b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- The arrow points in the direction you should walk.</a:t>
            </a: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- The length of the arrow represents how far you should walk.</a:t>
            </a:r>
            <a:br>
              <a:rPr lang="en" sz="4800">
                <a:solidFill>
                  <a:schemeClr val="dk1"/>
                </a:solidFill>
              </a:rPr>
            </a:b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So, a vector has two important things:</a:t>
            </a:r>
            <a:br>
              <a:rPr lang="en" sz="4800">
                <a:solidFill>
                  <a:schemeClr val="dk1"/>
                </a:solidFill>
              </a:rPr>
            </a:b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- Magnitude (the length of the arrow) – how far.</a:t>
            </a:r>
            <a:br>
              <a:rPr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- Direction (which way the arrow is pointing) – where to go.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400" y="3357475"/>
            <a:ext cx="3074949" cy="1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66775" y="823800"/>
            <a:ext cx="39999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Examples in Everyday Life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Vectors show up in many common situations: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- Wind: If someone says the wind is blowing 20 km/h to the east, that’s a vector: it has both speed (20 km/h) and direction (east).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- Walking: If you walk 5 meters north, that’s also a vector: the distance (5 meters) and the direction (north) together form the vector.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understanding it</a:t>
            </a:r>
            <a:endParaRPr/>
          </a:p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388175" y="1112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Real-life Analogy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Think of a </a:t>
            </a:r>
            <a:r>
              <a:rPr b="1" lang="en" sz="1100">
                <a:solidFill>
                  <a:schemeClr val="dk1"/>
                </a:solidFill>
              </a:rPr>
              <a:t>matrix</a:t>
            </a:r>
            <a:r>
              <a:rPr lang="en" sz="1100">
                <a:solidFill>
                  <a:schemeClr val="dk1"/>
                </a:solidFill>
              </a:rPr>
              <a:t> like a list of things organized neatly.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you were tracking </a:t>
            </a:r>
            <a:r>
              <a:rPr b="1" lang="en" sz="1100">
                <a:solidFill>
                  <a:schemeClr val="dk1"/>
                </a:solidFill>
              </a:rPr>
              <a:t>students' scores in different subjects</a:t>
            </a:r>
            <a:r>
              <a:rPr lang="en" sz="1100">
                <a:solidFill>
                  <a:schemeClr val="dk1"/>
                </a:solidFill>
              </a:rPr>
              <a:t>, a matrix could show the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Rows represent each </a:t>
            </a:r>
            <a:r>
              <a:rPr b="1" lang="en" sz="1100">
                <a:solidFill>
                  <a:schemeClr val="dk1"/>
                </a:solidFill>
              </a:rPr>
              <a:t>student</a:t>
            </a:r>
            <a:r>
              <a:rPr lang="en" sz="1100">
                <a:solidFill>
                  <a:schemeClr val="dk1"/>
                </a:solidFill>
              </a:rPr>
              <a:t> and columns represent </a:t>
            </a:r>
            <a:r>
              <a:rPr b="1" lang="en" sz="1100">
                <a:solidFill>
                  <a:schemeClr val="dk1"/>
                </a:solidFill>
              </a:rPr>
              <a:t>subjects</a:t>
            </a:r>
            <a:r>
              <a:rPr lang="en" sz="1100">
                <a:solidFill>
                  <a:schemeClr val="dk1"/>
                </a:solidFill>
              </a:rPr>
              <a:t> like Math, Science, etc.</a:t>
            </a:r>
            <a:endParaRPr/>
          </a:p>
        </p:txBody>
      </p:sp>
      <p:grpSp>
        <p:nvGrpSpPr>
          <p:cNvPr id="197" name="Google Shape;197;p32"/>
          <p:cNvGrpSpPr/>
          <p:nvPr/>
        </p:nvGrpSpPr>
        <p:grpSpPr>
          <a:xfrm>
            <a:off x="5751975" y="1399050"/>
            <a:ext cx="2417275" cy="1284063"/>
            <a:chOff x="1113900" y="2230650"/>
            <a:chExt cx="2417275" cy="1284063"/>
          </a:xfrm>
        </p:grpSpPr>
        <p:pic>
          <p:nvPicPr>
            <p:cNvPr id="198" name="Google Shape;19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4400" y="2571738"/>
              <a:ext cx="1066800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32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32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Image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50" y="1346550"/>
            <a:ext cx="334416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529" y="584203"/>
            <a:ext cx="3135875" cy="21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4103250" y="3340375"/>
            <a:ext cx="6357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4947025" y="3378275"/>
            <a:ext cx="410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6935050" y="3221575"/>
            <a:ext cx="635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7802450" y="4177275"/>
            <a:ext cx="8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170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935050" y="4177275"/>
            <a:ext cx="635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4103250" y="4177275"/>
            <a:ext cx="635700" cy="57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4947025" y="4244050"/>
            <a:ext cx="8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7752550" y="3278400"/>
            <a:ext cx="8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subtraction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64443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If you have 3 students and you record their scores in 2 subjects, a matrix could look like:</a:t>
            </a:r>
            <a:endParaRPr/>
          </a:p>
        </p:txBody>
      </p:sp>
      <p:grpSp>
        <p:nvGrpSpPr>
          <p:cNvPr id="225" name="Google Shape;225;p34"/>
          <p:cNvGrpSpPr/>
          <p:nvPr/>
        </p:nvGrpSpPr>
        <p:grpSpPr>
          <a:xfrm>
            <a:off x="1079225" y="2375125"/>
            <a:ext cx="2417275" cy="1284063"/>
            <a:chOff x="1113900" y="2230650"/>
            <a:chExt cx="2417275" cy="1284063"/>
          </a:xfrm>
        </p:grpSpPr>
        <p:pic>
          <p:nvPicPr>
            <p:cNvPr id="226" name="Google Shape;22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4400" y="2571738"/>
              <a:ext cx="1066800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4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28" name="Google Shape;228;p34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34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34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1" name="Google Shape;231;p34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32" name="Google Shape;232;p34"/>
          <p:cNvSpPr txBox="1"/>
          <p:nvPr/>
        </p:nvSpPr>
        <p:spPr>
          <a:xfrm>
            <a:off x="158930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1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33" name="Google Shape;233;p34"/>
          <p:cNvGrpSpPr/>
          <p:nvPr/>
        </p:nvGrpSpPr>
        <p:grpSpPr>
          <a:xfrm>
            <a:off x="4710700" y="2375125"/>
            <a:ext cx="2417275" cy="1229625"/>
            <a:chOff x="1113900" y="2230650"/>
            <a:chExt cx="2417275" cy="1229625"/>
          </a:xfrm>
        </p:grpSpPr>
        <p:sp>
          <p:nvSpPr>
            <p:cNvPr id="234" name="Google Shape;234;p34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5" name="Google Shape;235;p34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38" name="Google Shape;238;p34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39" name="Google Shape;239;p34"/>
          <p:cNvSpPr txBox="1"/>
          <p:nvPr/>
        </p:nvSpPr>
        <p:spPr>
          <a:xfrm>
            <a:off x="534215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925" y="2716213"/>
            <a:ext cx="10668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subtraction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64443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If you have 3 students and you record their scores in 2 subjects, a matrix could look like:</a:t>
            </a:r>
            <a:endParaRPr/>
          </a:p>
        </p:txBody>
      </p:sp>
      <p:grpSp>
        <p:nvGrpSpPr>
          <p:cNvPr id="247" name="Google Shape;247;p35"/>
          <p:cNvGrpSpPr/>
          <p:nvPr/>
        </p:nvGrpSpPr>
        <p:grpSpPr>
          <a:xfrm>
            <a:off x="1079225" y="2375125"/>
            <a:ext cx="2417275" cy="1284063"/>
            <a:chOff x="1113900" y="2230650"/>
            <a:chExt cx="2417275" cy="1284063"/>
          </a:xfrm>
        </p:grpSpPr>
        <p:pic>
          <p:nvPicPr>
            <p:cNvPr id="248" name="Google Shape;24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4400" y="2571738"/>
              <a:ext cx="1066800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5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0" name="Google Shape;250;p35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35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54" name="Google Shape;254;p35"/>
          <p:cNvSpPr txBox="1"/>
          <p:nvPr/>
        </p:nvSpPr>
        <p:spPr>
          <a:xfrm>
            <a:off x="158930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1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55" name="Google Shape;255;p35"/>
          <p:cNvGrpSpPr/>
          <p:nvPr/>
        </p:nvGrpSpPr>
        <p:grpSpPr>
          <a:xfrm>
            <a:off x="4710700" y="2375125"/>
            <a:ext cx="2417275" cy="1229625"/>
            <a:chOff x="1113900" y="2230650"/>
            <a:chExt cx="2417275" cy="1229625"/>
          </a:xfrm>
        </p:grpSpPr>
        <p:sp>
          <p:nvSpPr>
            <p:cNvPr id="256" name="Google Shape;256;p35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35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35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35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35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61" name="Google Shape;261;p35"/>
          <p:cNvSpPr txBox="1"/>
          <p:nvPr/>
        </p:nvSpPr>
        <p:spPr>
          <a:xfrm>
            <a:off x="534215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925" y="2716213"/>
            <a:ext cx="10668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3768050" y="3109225"/>
            <a:ext cx="5316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525" y="3945688"/>
            <a:ext cx="2152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635125" y="3109225"/>
            <a:ext cx="6645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- subtraction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152475"/>
            <a:ext cx="64443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If you have 3 students and you record their scores in 2 subjects, a matrix could look like:</a:t>
            </a:r>
            <a:endParaRPr/>
          </a:p>
        </p:txBody>
      </p:sp>
      <p:grpSp>
        <p:nvGrpSpPr>
          <p:cNvPr id="272" name="Google Shape;272;p36"/>
          <p:cNvGrpSpPr/>
          <p:nvPr/>
        </p:nvGrpSpPr>
        <p:grpSpPr>
          <a:xfrm>
            <a:off x="1079225" y="2375125"/>
            <a:ext cx="2417275" cy="1284063"/>
            <a:chOff x="1113900" y="2230650"/>
            <a:chExt cx="2417275" cy="1284063"/>
          </a:xfrm>
        </p:grpSpPr>
        <p:pic>
          <p:nvPicPr>
            <p:cNvPr id="273" name="Google Shape;27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4400" y="2571738"/>
              <a:ext cx="1066800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6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76" name="Google Shape;276;p36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77" name="Google Shape;277;p36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79" name="Google Shape;279;p36"/>
          <p:cNvSpPr txBox="1"/>
          <p:nvPr/>
        </p:nvSpPr>
        <p:spPr>
          <a:xfrm>
            <a:off x="158930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1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80" name="Google Shape;280;p36"/>
          <p:cNvGrpSpPr/>
          <p:nvPr/>
        </p:nvGrpSpPr>
        <p:grpSpPr>
          <a:xfrm>
            <a:off x="4710700" y="2375125"/>
            <a:ext cx="2417275" cy="1229625"/>
            <a:chOff x="1113900" y="2230650"/>
            <a:chExt cx="2417275" cy="1229625"/>
          </a:xfrm>
        </p:grpSpPr>
        <p:sp>
          <p:nvSpPr>
            <p:cNvPr id="281" name="Google Shape;281;p36"/>
            <p:cNvSpPr txBox="1"/>
            <p:nvPr/>
          </p:nvSpPr>
          <p:spPr>
            <a:xfrm>
              <a:off x="1113900" y="2626950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1113900" y="2902763"/>
              <a:ext cx="9537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83" name="Google Shape;283;p36"/>
            <p:cNvSpPr txBox="1"/>
            <p:nvPr/>
          </p:nvSpPr>
          <p:spPr>
            <a:xfrm>
              <a:off x="1113900" y="3178575"/>
              <a:ext cx="9537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Student 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84" name="Google Shape;284;p36"/>
            <p:cNvSpPr txBox="1"/>
            <p:nvPr/>
          </p:nvSpPr>
          <p:spPr>
            <a:xfrm>
              <a:off x="2214175" y="2230650"/>
              <a:ext cx="5010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Math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2765275" y="2230650"/>
              <a:ext cx="765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science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286" name="Google Shape;286;p36"/>
          <p:cNvSpPr txBox="1"/>
          <p:nvPr/>
        </p:nvSpPr>
        <p:spPr>
          <a:xfrm>
            <a:off x="5342150" y="1976500"/>
            <a:ext cx="1699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925" y="2716213"/>
            <a:ext cx="10668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35125" y="3109225"/>
            <a:ext cx="6645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525" y="3945688"/>
            <a:ext cx="21526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725" y="3945700"/>
            <a:ext cx="14097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5480825" y="4093825"/>
            <a:ext cx="3642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80825" y="4246225"/>
            <a:ext cx="3642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35718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Let's</a:t>
            </a:r>
            <a:r>
              <a:rPr lang="en" sz="1100">
                <a:solidFill>
                  <a:schemeClr val="dk1"/>
                </a:solidFill>
              </a:rPr>
              <a:t> say we have materials wood, metal, and fabric.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are making a chair, table, desk.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chair needs 5 wood, 2 metal and 1 fabric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table needs 8</a:t>
            </a:r>
            <a:r>
              <a:rPr lang="en" sz="1100">
                <a:solidFill>
                  <a:schemeClr val="dk1"/>
                </a:solidFill>
              </a:rPr>
              <a:t> wood, 4 metal and 2 fabric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desk needs 10 wood, 5 metal and 3 fabric.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Now let’s write it as matrix.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4790725" y="1152475"/>
            <a:ext cx="35718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Let's</a:t>
            </a:r>
            <a:r>
              <a:rPr lang="en" sz="1100">
                <a:solidFill>
                  <a:schemeClr val="dk1"/>
                </a:solidFill>
              </a:rPr>
              <a:t> say these are costs: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wood = $10, metal = $15, fabric = $8.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Let’s write this as vector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50" y="3447450"/>
            <a:ext cx="11144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781525" y="34474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chair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781525" y="37197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table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781525" y="39920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desk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419025" y="3205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wood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869100" y="3205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metal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2381475" y="3205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fabric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307" name="Google Shape;3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925" y="3295175"/>
            <a:ext cx="571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5101975" y="324672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wood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129750" y="35275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metal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129750" y="382822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fabric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definition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9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</a:t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6250"/>
            <a:ext cx="8839200" cy="336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125" y="247175"/>
            <a:ext cx="571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 txBox="1"/>
          <p:nvPr/>
        </p:nvSpPr>
        <p:spPr>
          <a:xfrm>
            <a:off x="7845175" y="19872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wood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7872950" y="4795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metal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7872950" y="78022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fabric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5650" y="399450"/>
            <a:ext cx="11144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5048725" y="3994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chair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5048725" y="6717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table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5048725" y="944050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desk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5686225" y="157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wood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6136300" y="157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metal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6648675" y="157075"/>
            <a:ext cx="6375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fabric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- graphical</a:t>
            </a:r>
            <a:endParaRPr/>
          </a:p>
        </p:txBody>
      </p:sp>
      <p:sp>
        <p:nvSpPr>
          <p:cNvPr id="339" name="Google Shape;339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9600"/>
            <a:ext cx="4311349" cy="26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1654525" y="1190700"/>
            <a:ext cx="2949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x 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1723800" y="1688263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vector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0" y="3198425"/>
            <a:ext cx="4267200" cy="174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- graphical</a:t>
            </a:r>
            <a:endParaRPr/>
          </a:p>
        </p:txBody>
      </p:sp>
      <p:sp>
        <p:nvSpPr>
          <p:cNvPr id="349" name="Google Shape;349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X 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X X ]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1654525" y="1190700"/>
            <a:ext cx="2949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1079900" y="1439900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matrix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1723800" y="1688263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2416150" y="1509138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plotting it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975" y="13898"/>
            <a:ext cx="2482674" cy="1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50" y="2538602"/>
            <a:ext cx="3540524" cy="2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47650" y="1918700"/>
            <a:ext cx="2661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 Dimensional space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375" y="2571753"/>
            <a:ext cx="3613137" cy="2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470988" y="2036400"/>
            <a:ext cx="2661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</a:t>
            </a:r>
            <a:r>
              <a:rPr lang="en" sz="1800">
                <a:solidFill>
                  <a:schemeClr val="dk2"/>
                </a:solidFill>
              </a:rPr>
              <a:t>Dimensional space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- graphical</a:t>
            </a:r>
            <a:endParaRPr/>
          </a:p>
        </p:txBody>
      </p:sp>
      <p:sp>
        <p:nvSpPr>
          <p:cNvPr id="359" name="Google Shape;359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38" y="2234250"/>
            <a:ext cx="62960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9600"/>
            <a:ext cx="4311349" cy="26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2"/>
          <p:cNvSpPr txBox="1"/>
          <p:nvPr/>
        </p:nvSpPr>
        <p:spPr>
          <a:xfrm>
            <a:off x="1654525" y="1190700"/>
            <a:ext cx="2949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 x  =  b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1079900" y="1439900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matrix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1723800" y="1688263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vector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2416150" y="1509138"/>
            <a:ext cx="1038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vector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</a:t>
            </a:r>
            <a:endParaRPr/>
          </a:p>
        </p:txBody>
      </p:sp>
      <p:sp>
        <p:nvSpPr>
          <p:cNvPr id="371" name="Google Shape;371;p43"/>
          <p:cNvSpPr txBox="1"/>
          <p:nvPr>
            <p:ph idx="2" type="body"/>
          </p:nvPr>
        </p:nvSpPr>
        <p:spPr>
          <a:xfrm>
            <a:off x="404550" y="1152475"/>
            <a:ext cx="842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03_matrix_vector_multiplication_illustration.ipynb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of vector on matrix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03c_vector_matrix_projection.ipynb</a:t>
            </a:r>
            <a:endParaRPr/>
          </a:p>
        </p:txBody>
      </p:sp>
      <p:sp>
        <p:nvSpPr>
          <p:cNvPr id="378" name="Google Shape;37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vectors</a:t>
            </a:r>
            <a:endParaRPr/>
          </a:p>
        </p:txBody>
      </p:sp>
      <p:sp>
        <p:nvSpPr>
          <p:cNvPr id="384" name="Google Shape;384;p45"/>
          <p:cNvSpPr txBox="1"/>
          <p:nvPr>
            <p:ph idx="2" type="body"/>
          </p:nvPr>
        </p:nvSpPr>
        <p:spPr>
          <a:xfrm>
            <a:off x="353475" y="1117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04_eigenvector_demo.ipynb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value</a:t>
            </a:r>
            <a:endParaRPr/>
          </a:p>
        </p:txBody>
      </p:sp>
      <p:sp>
        <p:nvSpPr>
          <p:cNvPr id="390" name="Google Shape;390;p46"/>
          <p:cNvSpPr txBox="1"/>
          <p:nvPr>
            <p:ph idx="2" type="body"/>
          </p:nvPr>
        </p:nvSpPr>
        <p:spPr>
          <a:xfrm>
            <a:off x="353475" y="1117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eigenvalue is the amount by which the eigenvector is stretched or compressed.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vectors</a:t>
            </a:r>
            <a:endParaRPr/>
          </a:p>
        </p:txBody>
      </p:sp>
      <p:sp>
        <p:nvSpPr>
          <p:cNvPr id="396" name="Google Shape;39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941825"/>
            <a:ext cx="59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https://wiki.pathmind.com/eigenvector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Eigen 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311700" y="1152475"/>
            <a:ext cx="82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Eigenvectors help us: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Understand the core structure or pattern in large datasets (like in facial recognition or machine learning).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Simplify complex transformations into manageable parts (e.g., reducing a 10-dimensional dataset to a 2D plot without losing significant information).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Analyze and predict behavior in complex systems (e.g., in finance for stock trend predictions).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 - covariance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Covariance measures how much two variables change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matrix showing variances on the diagonal and covariances off the diagonal.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Positive covariance: Variables increase/decrease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Negative covariance: One variable increases as the other decreases.</a:t>
            </a:r>
            <a:endParaRPr/>
          </a:p>
        </p:txBody>
      </p:sp>
      <p:sp>
        <p:nvSpPr>
          <p:cNvPr id="410" name="Google Shape;41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with values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[1, 3, 5]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[5, 4, 8].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   | X |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     	              1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2                     3    4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      	              5    8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 - covariance</a:t>
            </a:r>
            <a:endParaRPr/>
          </a:p>
        </p:txBody>
      </p:sp>
      <p:sp>
        <p:nvSpPr>
          <p:cNvPr id="416" name="Google Shape;416;p50"/>
          <p:cNvSpPr txBox="1"/>
          <p:nvPr>
            <p:ph idx="2" type="body"/>
          </p:nvPr>
        </p:nvSpPr>
        <p:spPr>
          <a:xfrm>
            <a:off x="311700" y="1224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with values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[1, 3, 5]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[5, 4, 8].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   | X |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      	              1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2                     3    4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      	              5    8</a:t>
            </a:r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550" y="275725"/>
            <a:ext cx="4527601" cy="374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125" y="4109275"/>
            <a:ext cx="3724176" cy="8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 - covariance</a:t>
            </a:r>
            <a:endParaRPr/>
          </a:p>
        </p:txBody>
      </p:sp>
      <p:sp>
        <p:nvSpPr>
          <p:cNvPr id="424" name="Google Shape;424;p51"/>
          <p:cNvSpPr txBox="1"/>
          <p:nvPr>
            <p:ph idx="2" type="body"/>
          </p:nvPr>
        </p:nvSpPr>
        <p:spPr>
          <a:xfrm>
            <a:off x="311700" y="1224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with values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[1, 3, 5]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[5, 4, 8].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   | X |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      	              1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2                     3    4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      	              5    8</a:t>
            </a: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288" y="4221363"/>
            <a:ext cx="51339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>
            <p:ph idx="2" type="body"/>
          </p:nvPr>
        </p:nvSpPr>
        <p:spPr>
          <a:xfrm>
            <a:off x="4707650" y="477375"/>
            <a:ext cx="39999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Interpretation</a:t>
            </a:r>
            <a:endParaRPr b="1" sz="13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The diagonal elements (4 and 4.343) represent the variances of X and Y, indicating how much each variable varies by itself.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The off-diagonal elements (3) says how X and Y changes in relation to each other: represent the covariance between X and Y, 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lphaLcPeriod"/>
            </a:pPr>
            <a:r>
              <a:rPr lang="en" sz="1100">
                <a:solidFill>
                  <a:srgbClr val="434343"/>
                </a:solidFill>
              </a:rPr>
              <a:t>Value &gt; 0 mean X and Y are positively correlated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lphaLcPeriod"/>
            </a:pPr>
            <a:r>
              <a:rPr lang="en" sz="1100">
                <a:solidFill>
                  <a:srgbClr val="434343"/>
                </a:solidFill>
              </a:rPr>
              <a:t>Value &lt; 0 mean they are negatively correlated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lphaLcPeriod"/>
            </a:pPr>
            <a:r>
              <a:rPr lang="en" sz="1100">
                <a:solidFill>
                  <a:srgbClr val="434343"/>
                </a:solidFill>
              </a:rPr>
              <a:t>Value = 0 mean they are not correlated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shows that they have some positive correlation, but the values are different from the variances.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This matrix provides a more realistic representation of a dataset where variables have differing degrees of variability and covariances.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in Everyday Life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" y="1657050"/>
            <a:ext cx="4076550" cy="2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550" y="51000"/>
            <a:ext cx="3108698" cy="2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775" y="3073700"/>
            <a:ext cx="2431422" cy="18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432" name="Google Shape;432;p5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https://www.geeksforgeeks.org/covariance-matrix/</a:t>
            </a:r>
            <a:endParaRPr/>
          </a:p>
        </p:txBody>
      </p:sp>
      <p:sp>
        <p:nvSpPr>
          <p:cNvPr id="433" name="Google Shape;43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 - covariance - eigen vectors</a:t>
            </a:r>
            <a:endParaRPr/>
          </a:p>
        </p:txBody>
      </p:sp>
      <p:sp>
        <p:nvSpPr>
          <p:cNvPr id="439" name="Google Shape;439;p53"/>
          <p:cNvSpPr txBox="1"/>
          <p:nvPr>
            <p:ph idx="2" type="body"/>
          </p:nvPr>
        </p:nvSpPr>
        <p:spPr>
          <a:xfrm>
            <a:off x="311700" y="1224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with values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[1, 3, 5]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[5, 4, 8].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   | X |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      	              1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2                     3    4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      	              5    8</a:t>
            </a:r>
            <a:endParaRPr/>
          </a:p>
        </p:txBody>
      </p:sp>
      <p:sp>
        <p:nvSpPr>
          <p:cNvPr id="440" name="Google Shape;440;p53"/>
          <p:cNvSpPr txBox="1"/>
          <p:nvPr/>
        </p:nvSpPr>
        <p:spPr>
          <a:xfrm>
            <a:off x="4375100" y="1253000"/>
            <a:ext cx="45411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The </a:t>
            </a:r>
            <a:r>
              <a:rPr b="1" lang="en" sz="1100">
                <a:solidFill>
                  <a:schemeClr val="dk2"/>
                </a:solidFill>
              </a:rPr>
              <a:t>eigenvalues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b="1" lang="en" sz="1100">
                <a:solidFill>
                  <a:schemeClr val="dk2"/>
                </a:solidFill>
              </a:rPr>
              <a:t>eigenvectors</a:t>
            </a:r>
            <a:r>
              <a:rPr lang="en" sz="1100">
                <a:solidFill>
                  <a:schemeClr val="dk2"/>
                </a:solidFill>
              </a:rPr>
              <a:t> of the covariance matrix provide insight into the </a:t>
            </a:r>
            <a:r>
              <a:rPr b="1" lang="en" sz="1100">
                <a:solidFill>
                  <a:schemeClr val="dk2"/>
                </a:solidFill>
              </a:rPr>
              <a:t>principal directions of variation</a:t>
            </a:r>
            <a:r>
              <a:rPr lang="en" sz="1100">
                <a:solidFill>
                  <a:schemeClr val="dk2"/>
                </a:solidFill>
              </a:rPr>
              <a:t> in the data. Here’s how: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Eigenvectors</a:t>
            </a:r>
            <a:r>
              <a:rPr lang="en" sz="1100">
                <a:solidFill>
                  <a:schemeClr val="dk2"/>
                </a:solidFill>
              </a:rPr>
              <a:t>: Each eigenvector represents a direction in the data’s space. These directions are the axes along which the data varies the most.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Eigenvalues</a:t>
            </a:r>
            <a:r>
              <a:rPr lang="en" sz="1100">
                <a:solidFill>
                  <a:schemeClr val="dk2"/>
                </a:solidFill>
              </a:rPr>
              <a:t>: Each eigenvalue represents the magnitude of variance in the direction of its corresponding eigenvector. Larger eigenvalues mean that more variance (more "spread") exists along that eigenvector.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- eigen vector - principal axes</a:t>
            </a:r>
            <a:endParaRPr/>
          </a:p>
        </p:txBody>
      </p:sp>
      <p:sp>
        <p:nvSpPr>
          <p:cNvPr id="446" name="Google Shape;446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04b_eigenvec_anomaly.ipynb</a:t>
            </a:r>
            <a:endParaRPr/>
          </a:p>
        </p:txBody>
      </p:sp>
      <p:sp>
        <p:nvSpPr>
          <p:cNvPr id="447" name="Google Shape;447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in Data Science</a:t>
            </a:r>
            <a:endParaRPr/>
          </a:p>
        </p:txBody>
      </p:sp>
      <p:sp>
        <p:nvSpPr>
          <p:cNvPr id="453" name="Google Shape;453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Introduction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we’re diving into why data transformations are central to data science, especially when dealing with complex datasets.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Idea</a:t>
            </a:r>
            <a:r>
              <a:rPr lang="en" sz="1100">
                <a:solidFill>
                  <a:schemeClr val="dk1"/>
                </a:solidFill>
              </a:rPr>
              <a:t>: Transformations allow us to reveal patterns, simplify data structures, and make data more interpretable or usable for algorithms.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Application Examples</a:t>
            </a:r>
            <a:r>
              <a:rPr lang="en" sz="1100">
                <a:solidFill>
                  <a:schemeClr val="dk1"/>
                </a:solidFill>
              </a:rPr>
              <a:t>: When you scale a dataset, normalize features, or reduce dimensions, you’re performing transformations. This process helps data align with analysis goals.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5"/>
          <p:cNvSpPr txBox="1"/>
          <p:nvPr>
            <p:ph idx="2" type="body"/>
          </p:nvPr>
        </p:nvSpPr>
        <p:spPr>
          <a:xfrm>
            <a:off x="4832400" y="1152475"/>
            <a:ext cx="39999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Why Transformations are Essential in Data Science 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Reveal Patterns and Trends</a:t>
            </a:r>
            <a:endParaRPr b="1"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Complex Data</a:t>
            </a:r>
            <a:r>
              <a:rPr lang="en" sz="1100">
                <a:solidFill>
                  <a:schemeClr val="dk1"/>
                </a:solidFill>
              </a:rPr>
              <a:t>: Most real-world data is messy or complex, and transformation is the first step to uncovering meaningful patterns.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Rotating a 3D shape reveals a hidden side. Similarly, transforming data can expose correlations or dependencies between variables that were not visible initially.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Enable Preprocessing for Algorithms</a:t>
            </a:r>
            <a:endParaRPr b="1"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Preparing Data</a:t>
            </a:r>
            <a:r>
              <a:rPr lang="en" sz="1100">
                <a:solidFill>
                  <a:schemeClr val="dk1"/>
                </a:solidFill>
              </a:rPr>
              <a:t>: Many algorithms expect data in a specific format or scale. For example, normalization ensures all features are weighted equally, which is critical in machine learning.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Simplify Data for Analysis</a:t>
            </a:r>
            <a:endParaRPr b="1"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Dimensionality Reduction</a:t>
            </a:r>
            <a:r>
              <a:rPr lang="en" sz="1100">
                <a:solidFill>
                  <a:schemeClr val="dk1"/>
                </a:solidFill>
              </a:rPr>
              <a:t>: Techniques like Principal Component Analysis (PCA) use transformations to condense data into lower dimensions, aiding both visualization and computational efficiency.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in Data Science</a:t>
            </a:r>
            <a:endParaRPr/>
          </a:p>
        </p:txBody>
      </p:sp>
      <p:sp>
        <p:nvSpPr>
          <p:cNvPr id="460" name="Google Shape;460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Linear Transformations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Defining Linear Transformations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linear transformation</a:t>
            </a:r>
            <a:r>
              <a:rPr lang="en" sz="1100">
                <a:solidFill>
                  <a:schemeClr val="dk1"/>
                </a:solidFill>
              </a:rPr>
              <a:t> takes a vector and transforms it to another vector, preserving proportions and linear structure.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Imagine stretching, rotating, or reflecting vectors. This is the essence of linear transformations—changing appearance without breaking linearity.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Why "Linear"?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name "linear" comes from two key properties: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Proportional Scaling</a:t>
            </a:r>
            <a:r>
              <a:rPr lang="en" sz="1100">
                <a:solidFill>
                  <a:schemeClr val="dk1"/>
                </a:solidFill>
              </a:rPr>
              <a:t>: Doubling a vector’s length doubles the length of its transformed version.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Straight-Line Preservation</a:t>
            </a:r>
            <a:r>
              <a:rPr lang="en" sz="1100">
                <a:solidFill>
                  <a:schemeClr val="dk1"/>
                </a:solidFill>
              </a:rPr>
              <a:t>: Linear transformations keep lines straight, although they may stretch, shrink, or rotate them.</a:t>
            </a:r>
            <a:endParaRPr/>
          </a:p>
        </p:txBody>
      </p:sp>
      <p:sp>
        <p:nvSpPr>
          <p:cNvPr id="461" name="Google Shape;461;p56"/>
          <p:cNvSpPr txBox="1"/>
          <p:nvPr>
            <p:ph idx="2" type="body"/>
          </p:nvPr>
        </p:nvSpPr>
        <p:spPr>
          <a:xfrm>
            <a:off x="4832400" y="1152475"/>
            <a:ext cx="39999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Applications in Data Analysis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New Perspectives</a:t>
            </a:r>
            <a:r>
              <a:rPr lang="en" sz="1100">
                <a:solidFill>
                  <a:schemeClr val="dk1"/>
                </a:solidFill>
              </a:rPr>
              <a:t>: By transforming data, we can reveal patterns not visible in the original format, similar to rotating a 3D object for a better view.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Dimensionality Reduction</a:t>
            </a:r>
            <a:r>
              <a:rPr lang="en" sz="1100">
                <a:solidFill>
                  <a:schemeClr val="dk1"/>
                </a:solidFill>
              </a:rPr>
              <a:t>: Techniques like PCA rely on linear transformations to reduce data dimensions, simplifying analysis.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Normalization</a:t>
            </a:r>
            <a:r>
              <a:rPr lang="en" sz="1100">
                <a:solidFill>
                  <a:schemeClr val="dk1"/>
                </a:solidFill>
              </a:rPr>
              <a:t>: Scaling data before inputting it into algorithms ensures each feature has equal importance. This is a linear transformation that’s especially relevant in machine learning, where algorithms like gradient descent rely on balanced feature scaling.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in Data Science</a:t>
            </a:r>
            <a:endParaRPr/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Non </a:t>
            </a:r>
            <a:r>
              <a:rPr b="1" lang="en" sz="1300">
                <a:solidFill>
                  <a:schemeClr val="dk1"/>
                </a:solidFill>
              </a:rPr>
              <a:t>Linear Transformations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Importance of Non-Linear Transformations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Some patterns in data are not apparent when using linear transformations alone. Non-linear transformations help uncover complex, non-linear relationships.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If the relationship between two features is exponential, applying a non-linear transformation (e.g., logarithmic or polynomial) can make this relationship linear and easier to analyze.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Utility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Improved Algorithm Performance</a:t>
            </a:r>
            <a:r>
              <a:rPr lang="en" sz="1100">
                <a:solidFill>
                  <a:schemeClr val="dk1"/>
                </a:solidFill>
              </a:rPr>
              <a:t>: Non-linear transformations can make data more suitable for machine learning models that struggle with complex or skewed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Enhanced Interpretability</a:t>
            </a:r>
            <a:r>
              <a:rPr lang="en" sz="1100">
                <a:solidFill>
                  <a:schemeClr val="dk1"/>
                </a:solidFill>
              </a:rPr>
              <a:t>: Transforming data in ways that reveal structure or patterns can clarify relationships that weren’t initially visible.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Suppose we have data points clustered in a circular pattern. Applying a logarithmic transformation can change this circular data into a more linear format, making it easier to fit with linear models.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 in Data Science</a:t>
            </a:r>
            <a:endParaRPr/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Nonlinear_tranformation_log.ipynb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&lt;-&gt; SVD</a:t>
            </a:r>
            <a:endParaRPr/>
          </a:p>
        </p:txBody>
      </p:sp>
      <p:sp>
        <p:nvSpPr>
          <p:cNvPr id="479" name="Google Shape;47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ull video list and slides: https://www.kamperh.com/data414/&#10;&#10;Errata:&#10;1:35 - Both the rows and columns of U are actually orthonormal." id="480" name="Google Shape;480;p59" title="PCA 6 - Relationship to SV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25" y="1057750"/>
            <a:ext cx="6242025" cy="35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Vector multiplication - solving equation</a:t>
            </a:r>
            <a:endParaRPr/>
          </a:p>
        </p:txBody>
      </p:sp>
      <p:sp>
        <p:nvSpPr>
          <p:cNvPr id="486" name="Google Shape;486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equation?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Lets take a equation with two variable x and 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 4x + 4y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" y="1657050"/>
            <a:ext cx="4076550" cy="2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721225" y="1152475"/>
            <a:ext cx="34197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color says the amplitude( strength of wind)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Red indicates strong wind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Green indicates slow wind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75" y="3073700"/>
            <a:ext cx="2431422" cy="18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63825" y="2014475"/>
            <a:ext cx="43890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strength can also be seen from the </a:t>
            </a:r>
            <a:r>
              <a:rPr lang="en" sz="1800">
                <a:solidFill>
                  <a:schemeClr val="dk2"/>
                </a:solidFill>
              </a:rPr>
              <a:t>length</a:t>
            </a:r>
            <a:r>
              <a:rPr lang="en" sz="1800">
                <a:solidFill>
                  <a:schemeClr val="dk2"/>
                </a:solidFill>
              </a:rPr>
              <a:t> of the vector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Propellor vector is longer - is stronger than wind vector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 - 01_vector_demo.ipynb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3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63825" y="2014475"/>
            <a:ext cx="43890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1640650" y="4388825"/>
            <a:ext cx="0" cy="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flipH="1" rot="10800000">
            <a:off x="1647575" y="4984300"/>
            <a:ext cx="678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664575" y="4485875"/>
            <a:ext cx="9207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423025" y="4755850"/>
            <a:ext cx="13497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Romance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5" y="1555625"/>
            <a:ext cx="8639925" cy="2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Examples 3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77250" y="2758550"/>
            <a:ext cx="43890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The preference of a person for a genre can be easily understood from the score.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The score also reveals which among 4 have similar preference for a genre.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625" y="2034875"/>
            <a:ext cx="3553151" cy="319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13" y="1040525"/>
            <a:ext cx="58959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- understanding it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3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49975" y="1522975"/>
            <a:ext cx="43890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It can also be found from the angle between the two vectors.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If the angle between two vectors is small, then it means they are closely related. 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1 and 3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2 and 4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If the angle between two vectors is 90 degree, it means there is not relation. 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1 and 4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If the angle is 180 degree, it means they are opposite relation.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25" y="1170125"/>
            <a:ext cx="38503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