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 Mon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Mono-bold.fntdata"/><Relationship Id="rId12" Type="http://schemas.openxmlformats.org/officeDocument/2006/relationships/font" Target="fonts/RobotoMon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Mono-boldItalic.fntdata"/><Relationship Id="rId14" Type="http://schemas.openxmlformats.org/officeDocument/2006/relationships/font" Target="fonts/RobotoMon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172ce6bd7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172ce6bd7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172ce6bd7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172ce6bd7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172ce6bd79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172ce6bd7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172ce6bd79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172ce6bd79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172ce6bd79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172ce6bd79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W3 D5 Webscrapping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Sivasankar Arul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Scraping - Is it legal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</a:rPr>
              <a:t>Checking a website’s </a:t>
            </a:r>
            <a:r>
              <a:rPr lang="en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robots.txt</a:t>
            </a:r>
            <a:r>
              <a:rPr lang="en" sz="1300">
                <a:solidFill>
                  <a:schemeClr val="dk1"/>
                </a:solidFill>
              </a:rPr>
              <a:t> file for rules about scraping. This file specifies what parts of the website are open to automated tools and what are off-limits.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</a:rPr>
              <a:t>Avoiding overloading a website’s server with excessive requests, which can disrupt its normal operation.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</a:rPr>
              <a:t>Ensuring compliance with the website’s terms of service and any applicable laws, like copyright or data privacy regulations.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462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1. Tags</a:t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HTML documents are composed of </a:t>
            </a:r>
            <a:r>
              <a:rPr b="1" lang="en" sz="1100">
                <a:solidFill>
                  <a:schemeClr val="dk1"/>
                </a:solidFill>
              </a:rPr>
              <a:t>tags</a:t>
            </a:r>
            <a:r>
              <a:rPr lang="en" sz="1100">
                <a:solidFill>
                  <a:schemeClr val="dk1"/>
                </a:solidFill>
              </a:rPr>
              <a:t> enclosed in angle brackets (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&lt;tag&gt;</a:t>
            </a:r>
            <a:r>
              <a:rPr lang="en" sz="1100">
                <a:solidFill>
                  <a:schemeClr val="dk1"/>
                </a:solidFill>
              </a:rPr>
              <a:t>).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Common tags include: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&lt;div&gt;</a:t>
            </a:r>
            <a:r>
              <a:rPr lang="en" sz="1100">
                <a:solidFill>
                  <a:schemeClr val="dk1"/>
                </a:solidFill>
              </a:rPr>
              <a:t>: A container for block-level content.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&lt;span&gt;</a:t>
            </a:r>
            <a:r>
              <a:rPr lang="en" sz="1100">
                <a:solidFill>
                  <a:schemeClr val="dk1"/>
                </a:solidFill>
              </a:rPr>
              <a:t>: An inline container for text or other elements.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&lt;p&gt;</a:t>
            </a:r>
            <a:r>
              <a:rPr lang="en" sz="1100">
                <a:solidFill>
                  <a:schemeClr val="dk1"/>
                </a:solidFill>
              </a:rPr>
              <a:t>: A paragraph of text.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&lt;a&gt;</a:t>
            </a:r>
            <a:r>
              <a:rPr lang="en" sz="1100">
                <a:solidFill>
                  <a:schemeClr val="dk1"/>
                </a:solidFill>
              </a:rPr>
              <a:t>: A hyperlink to another page.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&lt;img&gt;</a:t>
            </a:r>
            <a:r>
              <a:rPr lang="en" sz="1100">
                <a:solidFill>
                  <a:schemeClr val="dk1"/>
                </a:solidFill>
              </a:rPr>
              <a:t>: An image.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&lt;table&gt;</a:t>
            </a:r>
            <a:r>
              <a:rPr lang="en" sz="1100">
                <a:solidFill>
                  <a:schemeClr val="dk1"/>
                </a:solidFill>
              </a:rPr>
              <a:t>: A table of data.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&lt;ul&gt;</a:t>
            </a:r>
            <a:r>
              <a:rPr lang="en" sz="1100">
                <a:solidFill>
                  <a:schemeClr val="dk1"/>
                </a:solidFill>
              </a:rPr>
              <a:t> and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&lt;ol&gt;</a:t>
            </a:r>
            <a:r>
              <a:rPr lang="en" sz="1100">
                <a:solidFill>
                  <a:schemeClr val="dk1"/>
                </a:solidFill>
              </a:rPr>
              <a:t>: Unordered and ordered lists.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&lt;li&gt;</a:t>
            </a:r>
            <a:r>
              <a:rPr lang="en" sz="1100">
                <a:solidFill>
                  <a:schemeClr val="dk1"/>
                </a:solidFill>
              </a:rPr>
              <a:t>: A list item.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836525"/>
            <a:ext cx="3897600" cy="104970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4783525" y="1152475"/>
            <a:ext cx="4215900" cy="30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. Attributes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Attributes provide additional information about elements. They are defined within the opening tag.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Common attributes: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id</a:t>
            </a:r>
            <a:r>
              <a:rPr lang="en" sz="1100">
                <a:solidFill>
                  <a:schemeClr val="dk1"/>
                </a:solidFill>
              </a:rPr>
              <a:t>: A unique identifier for an element.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" sz="1100">
                <a:solidFill>
                  <a:schemeClr val="dk1"/>
                </a:solidFill>
              </a:rPr>
              <a:t>: A class name that can be shared by multiple elements.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href</a:t>
            </a:r>
            <a:r>
              <a:rPr lang="en" sz="1100">
                <a:solidFill>
                  <a:schemeClr val="dk1"/>
                </a:solidFill>
              </a:rPr>
              <a:t>: The URL in a hyperlink (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&lt;a&gt;</a:t>
            </a:r>
            <a:r>
              <a:rPr lang="en" sz="1100">
                <a:solidFill>
                  <a:schemeClr val="dk1"/>
                </a:solidFill>
              </a:rPr>
              <a:t> tag).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src</a:t>
            </a:r>
            <a:r>
              <a:rPr lang="en" sz="1100">
                <a:solidFill>
                  <a:schemeClr val="dk1"/>
                </a:solidFill>
              </a:rPr>
              <a:t>: The source file for an image (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&lt;img&gt;</a:t>
            </a:r>
            <a:r>
              <a:rPr lang="en" sz="1100">
                <a:solidFill>
                  <a:schemeClr val="dk1"/>
                </a:solidFill>
              </a:rPr>
              <a:t> tag).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alt</a:t>
            </a:r>
            <a:r>
              <a:rPr lang="en" sz="1100">
                <a:solidFill>
                  <a:schemeClr val="dk1"/>
                </a:solidFill>
              </a:rPr>
              <a:t>: Alternative text for images.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73100" y="3836525"/>
            <a:ext cx="2319549" cy="2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462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3</a:t>
            </a:r>
            <a:r>
              <a:rPr b="1" lang="en" sz="1300">
                <a:solidFill>
                  <a:schemeClr val="dk1"/>
                </a:solidFill>
              </a:rPr>
              <a:t>. Heirarchy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In this example: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&lt;div&gt;</a:t>
            </a:r>
            <a:r>
              <a:rPr lang="en" sz="1100">
                <a:solidFill>
                  <a:schemeClr val="dk1"/>
                </a:solidFill>
              </a:rPr>
              <a:t> is the parent of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&lt;h1&gt;</a:t>
            </a:r>
            <a:r>
              <a:rPr lang="en" sz="1100">
                <a:solidFill>
                  <a:schemeClr val="dk1"/>
                </a:solidFill>
              </a:rPr>
              <a:t>,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&lt;p&gt;</a:t>
            </a:r>
            <a:r>
              <a:rPr lang="en" sz="1100">
                <a:solidFill>
                  <a:schemeClr val="dk1"/>
                </a:solidFill>
              </a:rPr>
              <a:t>, and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&lt;ul&gt;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&lt;ul&gt;</a:t>
            </a:r>
            <a:r>
              <a:rPr lang="en" sz="1100">
                <a:solidFill>
                  <a:schemeClr val="dk1"/>
                </a:solidFill>
              </a:rPr>
              <a:t> is the parent of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&lt;li&gt;</a:t>
            </a:r>
            <a:r>
              <a:rPr lang="en" sz="1100">
                <a:solidFill>
                  <a:schemeClr val="dk1"/>
                </a:solidFill>
              </a:rPr>
              <a:t> elements.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 txBox="1"/>
          <p:nvPr/>
        </p:nvSpPr>
        <p:spPr>
          <a:xfrm>
            <a:off x="4783525" y="1152475"/>
            <a:ext cx="4215900" cy="10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4. CSS Selectors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CSS selectors are used to style elements but are equally important for web scraping to identify elements.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513" y="2745025"/>
            <a:ext cx="2466975" cy="19431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/>
        </p:nvSpPr>
        <p:spPr>
          <a:xfrm>
            <a:off x="4783525" y="2221825"/>
            <a:ext cx="4302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ID Selector</a:t>
            </a:r>
            <a:r>
              <a:rPr lang="en" sz="1100">
                <a:solidFill>
                  <a:schemeClr val="dk1"/>
                </a:solidFill>
              </a:rPr>
              <a:t>: Selects an element with a specific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id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/>
          </a:p>
        </p:txBody>
      </p:sp>
      <p:sp>
        <p:nvSpPr>
          <p:cNvPr id="80" name="Google Shape;80;p16"/>
          <p:cNvSpPr txBox="1"/>
          <p:nvPr/>
        </p:nvSpPr>
        <p:spPr>
          <a:xfrm>
            <a:off x="4854575" y="25758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#unique-id { color: red; }</a:t>
            </a:r>
            <a:endParaRPr i="1"/>
          </a:p>
        </p:txBody>
      </p:sp>
      <p:sp>
        <p:nvSpPr>
          <p:cNvPr id="81" name="Google Shape;81;p16"/>
          <p:cNvSpPr txBox="1"/>
          <p:nvPr/>
        </p:nvSpPr>
        <p:spPr>
          <a:xfrm>
            <a:off x="4783525" y="3217075"/>
            <a:ext cx="4143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Class Selector</a:t>
            </a:r>
            <a:r>
              <a:rPr lang="en" sz="1100">
                <a:solidFill>
                  <a:schemeClr val="dk1"/>
                </a:solidFill>
              </a:rPr>
              <a:t>: Selects all elements with a specific class.</a:t>
            </a:r>
            <a:endParaRPr/>
          </a:p>
        </p:txBody>
      </p:sp>
      <p:sp>
        <p:nvSpPr>
          <p:cNvPr id="82" name="Google Shape;82;p16"/>
          <p:cNvSpPr txBox="1"/>
          <p:nvPr/>
        </p:nvSpPr>
        <p:spPr>
          <a:xfrm>
            <a:off x="4854575" y="35710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.class-name { font-size: 16px; }</a:t>
            </a:r>
            <a:endParaRPr i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152475"/>
            <a:ext cx="5180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Tables represent tabular data, often used in web scraping for structured content.</a:t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4525" y="634950"/>
            <a:ext cx="1638300" cy="421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When scraping: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" sz="1100">
                <a:solidFill>
                  <a:schemeClr val="dk1"/>
                </a:solidFill>
              </a:rPr>
              <a:t>Identify the Target Data</a:t>
            </a:r>
            <a:r>
              <a:rPr lang="en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Locate the element tags that hold the data (e.g.,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&lt;div&gt;</a:t>
            </a:r>
            <a:r>
              <a:rPr lang="en" sz="1100">
                <a:solidFill>
                  <a:schemeClr val="dk1"/>
                </a:solidFill>
              </a:rPr>
              <a:t>,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&lt;span&gt;</a:t>
            </a:r>
            <a:r>
              <a:rPr lang="en" sz="1100">
                <a:solidFill>
                  <a:schemeClr val="dk1"/>
                </a:solidFill>
              </a:rPr>
              <a:t>,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&lt;table&gt;</a:t>
            </a:r>
            <a:r>
              <a:rPr lang="en" sz="1100">
                <a:solidFill>
                  <a:schemeClr val="dk1"/>
                </a:solidFill>
              </a:rPr>
              <a:t>).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" sz="1100">
                <a:solidFill>
                  <a:schemeClr val="dk1"/>
                </a:solidFill>
              </a:rPr>
              <a:t>Inspect Attributes</a:t>
            </a:r>
            <a:r>
              <a:rPr lang="en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Use attributes like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id</a:t>
            </a:r>
            <a:r>
              <a:rPr lang="en" sz="1100">
                <a:solidFill>
                  <a:schemeClr val="dk1"/>
                </a:solidFill>
              </a:rPr>
              <a:t> and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" sz="1100">
                <a:solidFill>
                  <a:schemeClr val="dk1"/>
                </a:solidFill>
              </a:rPr>
              <a:t> to pinpoint specific elements.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" sz="1100">
                <a:solidFill>
                  <a:schemeClr val="dk1"/>
                </a:solidFill>
              </a:rPr>
              <a:t>Leverage the Hierarchy</a:t>
            </a:r>
            <a:r>
              <a:rPr lang="en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Traverse the HTML tree to find nested elements.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Browser Developer Tools</a:t>
            </a:r>
            <a:r>
              <a:rPr lang="en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Right-click on a webpage and select "Inspect" to view its HTML structure.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Highlight Elements</a:t>
            </a:r>
            <a:r>
              <a:rPr lang="en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Use the "Select Element" tool to hover over and inspect specific parts of the page.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