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D6743B-5C4F-4B0B-953A-074C60526715}">
  <a:tblStyle styleId="{EFD6743B-5C4F-4B0B-953A-074C60526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f0f6ed6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6f0f6ed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f0f6ed6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f0f6ed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f0f6ed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f0f6ed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6f0f6ed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6f0f6ed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faf5d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faf5d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faf5de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faf5de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e09f59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e09f59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e09f59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e09f59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e09f5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e09f5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f0f6e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6f0f6e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6f0f6ed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6f0f6ed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f0f6ed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6f0f6ed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6f0f6ed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6f0f6ed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6f0f6ed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6f0f6ed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_tgB-ri9-8c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W3_D4 - Time series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Sivasankar Arul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91295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S(t-2)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44190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S(t-1)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63750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02875" y="3123725"/>
            <a:ext cx="2796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Partial </a:t>
            </a:r>
            <a:r>
              <a:rPr lang="en" sz="1800">
                <a:solidFill>
                  <a:schemeClr val="dk2"/>
                </a:solidFill>
              </a:rPr>
              <a:t>auto correlation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(t-2) 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2101250" y="1961975"/>
            <a:ext cx="7680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249850" y="2028775"/>
            <a:ext cx="7680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637525" y="1269650"/>
            <a:ext cx="5260200" cy="440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852125" y="913775"/>
            <a:ext cx="37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Food festival every 2 months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912450" y="2753425"/>
            <a:ext cx="2898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ACF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Only direct effect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Direct route (t-2) -&gt; 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779225" y="3796725"/>
            <a:ext cx="388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s(t)</a:t>
            </a:r>
            <a:r>
              <a:rPr lang="en" sz="1800">
                <a:solidFill>
                  <a:schemeClr val="dk2"/>
                </a:solidFill>
              </a:rPr>
              <a:t> = a*s(t-1) + </a:t>
            </a:r>
            <a:r>
              <a:rPr b="1" lang="en" sz="1800">
                <a:solidFill>
                  <a:schemeClr val="dk2"/>
                </a:solidFill>
              </a:rPr>
              <a:t>b*(t-2)</a:t>
            </a:r>
            <a:r>
              <a:rPr lang="en" sz="1800">
                <a:solidFill>
                  <a:schemeClr val="dk2"/>
                </a:solidFill>
              </a:rPr>
              <a:t> + 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After fitting this, 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 tell me direct effect of t-2 to 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Because </a:t>
            </a:r>
            <a:r>
              <a:rPr i="1" lang="en" sz="1800">
                <a:solidFill>
                  <a:schemeClr val="dk2"/>
                </a:solidFill>
              </a:rPr>
              <a:t>a</a:t>
            </a:r>
            <a:r>
              <a:rPr lang="en" sz="1800">
                <a:solidFill>
                  <a:schemeClr val="dk2"/>
                </a:solidFill>
              </a:rPr>
              <a:t> took effect of t-1 on 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361575" y="4303900"/>
            <a:ext cx="14493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Determines AR terms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to determine if MA is good model for data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How to find the order of your Moving Average Model" id="144" name="Google Shape;144;p23" title="Time Series Talk : Moving Average and ACF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300" y="118355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sharp cutoff in </a:t>
            </a:r>
            <a:r>
              <a:rPr b="1" lang="en" sz="1100">
                <a:solidFill>
                  <a:schemeClr val="dk1"/>
                </a:solidFill>
              </a:rPr>
              <a:t>ACF</a:t>
            </a:r>
            <a:r>
              <a:rPr lang="en" sz="1100">
                <a:solidFill>
                  <a:schemeClr val="dk1"/>
                </a:solidFill>
              </a:rPr>
              <a:t> suggests an </a:t>
            </a:r>
            <a:r>
              <a:rPr b="1" lang="en" sz="1100">
                <a:solidFill>
                  <a:schemeClr val="dk1"/>
                </a:solidFill>
              </a:rPr>
              <a:t>MA</a:t>
            </a:r>
            <a:r>
              <a:rPr lang="en" sz="1100">
                <a:solidFill>
                  <a:schemeClr val="dk1"/>
                </a:solidFill>
              </a:rPr>
              <a:t>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sharp cutoff in </a:t>
            </a:r>
            <a:r>
              <a:rPr b="1" lang="en" sz="1100">
                <a:solidFill>
                  <a:schemeClr val="dk1"/>
                </a:solidFill>
              </a:rPr>
              <a:t>PACF</a:t>
            </a:r>
            <a:r>
              <a:rPr lang="en" sz="1100">
                <a:solidFill>
                  <a:schemeClr val="dk1"/>
                </a:solidFill>
              </a:rPr>
              <a:t> suggests an </a:t>
            </a:r>
            <a:r>
              <a:rPr b="1" lang="en" sz="1100">
                <a:solidFill>
                  <a:schemeClr val="dk1"/>
                </a:solidFill>
              </a:rPr>
              <a:t>AR</a:t>
            </a:r>
            <a:r>
              <a:rPr lang="en" sz="1100">
                <a:solidFill>
                  <a:schemeClr val="dk1"/>
                </a:solidFill>
              </a:rPr>
              <a:t>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Slowly decaying </a:t>
            </a:r>
            <a:r>
              <a:rPr b="1" lang="en" sz="1100">
                <a:solidFill>
                  <a:schemeClr val="dk1"/>
                </a:solidFill>
              </a:rPr>
              <a:t>ACF</a:t>
            </a:r>
            <a:r>
              <a:rPr lang="en" sz="1100">
                <a:solidFill>
                  <a:schemeClr val="dk1"/>
                </a:solidFill>
              </a:rPr>
              <a:t> suggests a trend.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Seasonality appears as periodic spikes in </a:t>
            </a:r>
            <a:r>
              <a:rPr b="1" lang="en" sz="1100">
                <a:solidFill>
                  <a:schemeClr val="dk1"/>
                </a:solidFill>
              </a:rPr>
              <a:t>both ACF and PACF</a:t>
            </a:r>
            <a:r>
              <a:rPr lang="en" sz="1100">
                <a:solidFill>
                  <a:schemeClr val="dk1"/>
                </a:solidFill>
              </a:rPr>
              <a:t> at seasonal lags.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Why This Model?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SARIMA model captures both the </a:t>
            </a:r>
            <a:r>
              <a:rPr b="1" lang="en" sz="1100">
                <a:solidFill>
                  <a:schemeClr val="dk1"/>
                </a:solidFill>
              </a:rPr>
              <a:t>trend</a:t>
            </a:r>
            <a:r>
              <a:rPr lang="en" sz="1100">
                <a:solidFill>
                  <a:schemeClr val="dk1"/>
                </a:solidFill>
              </a:rPr>
              <a:t> (non-seasonal ARIMA components) and </a:t>
            </a:r>
            <a:r>
              <a:rPr b="1" lang="en" sz="1100">
                <a:solidFill>
                  <a:schemeClr val="dk1"/>
                </a:solidFill>
              </a:rPr>
              <a:t>seasonality</a:t>
            </a:r>
            <a:r>
              <a:rPr lang="en" sz="1100">
                <a:solidFill>
                  <a:schemeClr val="dk1"/>
                </a:solidFill>
              </a:rPr>
              <a:t> (seasonal ARIMA components).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It’s tailored for datasets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AirPassengers</a:t>
            </a:r>
            <a:r>
              <a:rPr lang="en" sz="1100">
                <a:solidFill>
                  <a:schemeClr val="dk1"/>
                </a:solidFill>
              </a:rPr>
              <a:t> that have both a strong seasonal pattern and a clear trend over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6" y="1283975"/>
            <a:ext cx="6137374" cy="38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69" y="0"/>
            <a:ext cx="66318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Mean, variance and autocorrelation doesnot </a:t>
            </a:r>
            <a:r>
              <a:rPr lang="en"/>
              <a:t>change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Augmented Dickey-Fuller (ADF) test and the Kwiatkowski-Phillips-Schmidt-Shin (KPSS)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made stationary - by differencing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Multiplicative seasonality is not appropriate for zero and negative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between additive and multiplicative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48625"/>
            <a:ext cx="40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1. Additive Model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additive model assumes the components combine linearly: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When to Use: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magnitude of the seasonal variations is constant over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Temperature data where seasonal fluctuations (highs and lows) remain roughly the same year after year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985375" y="1116025"/>
            <a:ext cx="40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50"/>
              <a:t>2. </a:t>
            </a:r>
            <a:r>
              <a:rPr b="1" lang="en" sz="1250"/>
              <a:t>Multiplicative Model</a:t>
            </a:r>
            <a:endParaRPr b="1" sz="12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additive model assumes the components combine proportionally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When to Use:</a:t>
            </a:r>
            <a:endParaRPr sz="1400"/>
          </a:p>
          <a:p>
            <a:pPr indent="-31083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magnitude of seasonal variations changes proportionally with the level of the trend.</a:t>
            </a:r>
            <a:endParaRPr sz="1400"/>
          </a:p>
          <a:p>
            <a:pPr indent="-3108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Example: Sales data where seasonal spikes grow as the overall trend increases (e.g., higher sales in December proportional to yearly growth).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63725" y="3796725"/>
            <a:ext cx="8187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Check for Proportionality: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If the seasonal variations grow/shrink with the trend, use a multiplicative model.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If the seasonal variations are independent of the trend, use an additive model.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ADF test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 for presence of unit root.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P.S. If series has unit root property, it is not stationary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Null</a:t>
            </a:r>
            <a:r>
              <a:rPr lang="en"/>
              <a:t>: series has unit root, it is non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Alternate</a:t>
            </a:r>
            <a:r>
              <a:rPr lang="en"/>
              <a:t>: not have unit root, meaning it is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 &lt; 0.05: the probability of getting a sample as extreme as the current one is less. Therefore null hypothesis is rejected. Alternate hypothesis is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series does not have unit root, therefore it is stationary.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75" y="929935"/>
            <a:ext cx="9143999" cy="375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" y="1017725"/>
            <a:ext cx="8431749" cy="39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029"/>
            <a:ext cx="9144000" cy="331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17725"/>
            <a:ext cx="6201239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652" y="2353700"/>
            <a:ext cx="3654901" cy="229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1295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S(t-2)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44190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S(t-1)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6637500" y="1956325"/>
            <a:ext cx="1188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794425" y="2999700"/>
            <a:ext cx="2057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 correlation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(t-2) (t)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101250" y="1961975"/>
            <a:ext cx="7680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249850" y="2028775"/>
            <a:ext cx="7680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637525" y="1269650"/>
            <a:ext cx="5260200" cy="440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852125" y="913775"/>
            <a:ext cx="37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Food festival every 2 months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122875" y="31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{EFD6743B-5C4F-4B0B-953A-074C60526715}</a:tableStyleId>
              </a:tblPr>
              <a:tblGrid>
                <a:gridCol w="1293650"/>
                <a:gridCol w="12936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3322425" y="2753425"/>
            <a:ext cx="2188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Pearson correlation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912450" y="2753425"/>
            <a:ext cx="2898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 effect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Direct route (t-2) -&gt; 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Indirect route (t-2) through (t-1) to 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Considers both effect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46350" y="3912650"/>
            <a:ext cx="2188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