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64413d128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64413d128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64413d1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64413d1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64413d12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64413d12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64413d12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64413d12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64413d12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64413d12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64413d12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64413d12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64413d12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64413d12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64413d12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64413d12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64413d128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64413d128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W2_D5 - ANN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Sivasankar Arul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dk2"/>
                </a:solidFill>
              </a:rPr>
              <a:t>Summary - CV</a:t>
            </a:r>
            <a:endParaRPr>
              <a:solidFill>
                <a:schemeClr val="dk2"/>
              </a:solidFill>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t>Best Practices:</a:t>
            </a:r>
            <a:endParaRPr b="1" sz="1100"/>
          </a:p>
          <a:p>
            <a:pPr indent="-298450" lvl="0" marL="457200" rtl="0" algn="l">
              <a:spcBef>
                <a:spcPts val="1200"/>
              </a:spcBef>
              <a:spcAft>
                <a:spcPts val="0"/>
              </a:spcAft>
              <a:buClr>
                <a:schemeClr val="dk2"/>
              </a:buClr>
              <a:buSzPts val="1100"/>
              <a:buChar char="●"/>
            </a:pPr>
            <a:r>
              <a:rPr lang="en" sz="1100"/>
              <a:t>Use </a:t>
            </a:r>
            <a:r>
              <a:rPr b="1" lang="en" sz="1100"/>
              <a:t>pipelines</a:t>
            </a:r>
            <a:r>
              <a:rPr lang="en" sz="1100"/>
              <a:t> to prevent data leakage (e.g., preprocessing steps fit only on training data).</a:t>
            </a:r>
            <a:endParaRPr sz="1100"/>
          </a:p>
          <a:p>
            <a:pPr indent="-298450" lvl="0" marL="457200" rtl="0" algn="l">
              <a:spcBef>
                <a:spcPts val="0"/>
              </a:spcBef>
              <a:spcAft>
                <a:spcPts val="0"/>
              </a:spcAft>
              <a:buClr>
                <a:schemeClr val="dk2"/>
              </a:buClr>
              <a:buSzPts val="1100"/>
              <a:buChar char="●"/>
            </a:pPr>
            <a:r>
              <a:rPr lang="en" sz="1100"/>
              <a:t>Perform sensitivity analysis for choosing appropriate </a:t>
            </a:r>
            <a:r>
              <a:rPr lang="en" sz="1100">
                <a:latin typeface="Roboto Mono"/>
                <a:ea typeface="Roboto Mono"/>
                <a:cs typeface="Roboto Mono"/>
                <a:sym typeface="Roboto Mono"/>
              </a:rPr>
              <a:t>k</a:t>
            </a:r>
            <a:r>
              <a:rPr lang="en" sz="1100"/>
              <a:t> in K-Fold.</a:t>
            </a:r>
            <a:endParaRPr sz="1100"/>
          </a:p>
          <a:p>
            <a:pPr indent="-298450" lvl="0" marL="457200" rtl="0" algn="l">
              <a:spcBef>
                <a:spcPts val="0"/>
              </a:spcBef>
              <a:spcAft>
                <a:spcPts val="0"/>
              </a:spcAft>
              <a:buClr>
                <a:schemeClr val="dk2"/>
              </a:buClr>
              <a:buSzPts val="1100"/>
              <a:buChar char="●"/>
            </a:pPr>
            <a:r>
              <a:rPr lang="en" sz="1100"/>
              <a:t>For regression, use </a:t>
            </a:r>
            <a:r>
              <a:rPr b="1" lang="en" sz="1100"/>
              <a:t>Stratified K-Fold</a:t>
            </a:r>
            <a:r>
              <a:rPr lang="en" sz="1100"/>
              <a:t> with binned targets to maintain distribution.</a:t>
            </a:r>
            <a:endParaRPr sz="1100"/>
          </a:p>
          <a:p>
            <a:pPr indent="-298450" lvl="0" marL="457200" rtl="0" algn="l">
              <a:spcBef>
                <a:spcPts val="0"/>
              </a:spcBef>
              <a:spcAft>
                <a:spcPts val="0"/>
              </a:spcAft>
              <a:buClr>
                <a:schemeClr val="dk2"/>
              </a:buClr>
              <a:buSzPts val="1100"/>
              <a:buChar char="●"/>
            </a:pPr>
            <a:r>
              <a:rPr lang="en" sz="1100"/>
              <a:t>Validate time-series models with </a:t>
            </a:r>
            <a:r>
              <a:rPr b="1" lang="en" sz="1100"/>
              <a:t>TimeSeriesSplit</a:t>
            </a:r>
            <a:r>
              <a:rPr lang="en" sz="1100"/>
              <a:t> to ensure temporal consistency.</a:t>
            </a:r>
            <a:endParaRPr sz="1100"/>
          </a:p>
          <a:p>
            <a:pPr indent="0" lvl="0" marL="0" rtl="0" algn="l">
              <a:spcBef>
                <a:spcPts val="1200"/>
              </a:spcBef>
              <a:spcAft>
                <a:spcPts val="0"/>
              </a:spcAft>
              <a:buClr>
                <a:schemeClr val="dk1"/>
              </a:buClr>
              <a:buSzPts val="1100"/>
              <a:buFont typeface="Arial"/>
              <a:buNone/>
            </a:pPr>
            <a:r>
              <a:rPr b="1" lang="en" sz="1100"/>
              <a:t>Common Mistakes to Avoid:</a:t>
            </a:r>
            <a:endParaRPr b="1" sz="1100"/>
          </a:p>
          <a:p>
            <a:pPr indent="-298450" lvl="0" marL="457200" rtl="0" algn="l">
              <a:spcBef>
                <a:spcPts val="1200"/>
              </a:spcBef>
              <a:spcAft>
                <a:spcPts val="0"/>
              </a:spcAft>
              <a:buClr>
                <a:schemeClr val="dk2"/>
              </a:buClr>
              <a:buSzPts val="1100"/>
              <a:buChar char="●"/>
            </a:pPr>
            <a:r>
              <a:rPr lang="en" sz="1100"/>
              <a:t>Oversampling before cross-validation, leading to data overlap and overestimation.</a:t>
            </a:r>
            <a:endParaRPr sz="1100"/>
          </a:p>
          <a:p>
            <a:pPr indent="-298450" lvl="0" marL="457200" rtl="0" algn="l">
              <a:spcBef>
                <a:spcPts val="0"/>
              </a:spcBef>
              <a:spcAft>
                <a:spcPts val="0"/>
              </a:spcAft>
              <a:buClr>
                <a:schemeClr val="dk2"/>
              </a:buClr>
              <a:buSzPts val="1100"/>
              <a:buChar char="●"/>
            </a:pPr>
            <a:r>
              <a:rPr lang="en" sz="1100"/>
              <a:t>Random splits in time-series data, disrupting temporal structure.</a:t>
            </a:r>
            <a:endParaRPr sz="1100"/>
          </a:p>
          <a:p>
            <a:pPr indent="-298450" lvl="0" marL="457200" rtl="0" algn="l">
              <a:spcBef>
                <a:spcPts val="0"/>
              </a:spcBef>
              <a:spcAft>
                <a:spcPts val="0"/>
              </a:spcAft>
              <a:buClr>
                <a:schemeClr val="dk2"/>
              </a:buClr>
              <a:buSzPts val="1100"/>
              <a:buChar char="●"/>
            </a:pPr>
            <a:r>
              <a:rPr lang="en" sz="1100"/>
              <a:t>Feature engineering on the whole dataset before splitting (e.g., PCA).</a:t>
            </a:r>
            <a:endParaRPr sz="1100"/>
          </a:p>
          <a:p>
            <a:pPr indent="0" lvl="0" marL="0" rtl="0" algn="l">
              <a:spcBef>
                <a:spcPts val="1200"/>
              </a:spcBef>
              <a:spcAft>
                <a:spcPts val="0"/>
              </a:spcAft>
              <a:buClr>
                <a:schemeClr val="dk1"/>
              </a:buClr>
              <a:buSzPts val="1100"/>
              <a:buFont typeface="Arial"/>
              <a:buNone/>
            </a:pPr>
            <a:r>
              <a:rPr b="1" lang="en" sz="1100"/>
              <a:t>Advanced Considerations:</a:t>
            </a:r>
            <a:endParaRPr b="1" sz="1100"/>
          </a:p>
          <a:p>
            <a:pPr indent="-298450" lvl="0" marL="457200" rtl="0" algn="l">
              <a:spcBef>
                <a:spcPts val="1200"/>
              </a:spcBef>
              <a:spcAft>
                <a:spcPts val="0"/>
              </a:spcAft>
              <a:buClr>
                <a:schemeClr val="dk2"/>
              </a:buClr>
              <a:buSzPts val="1100"/>
              <a:buChar char="●"/>
            </a:pPr>
            <a:r>
              <a:rPr lang="en" sz="1100"/>
              <a:t>For deep learning models, use multiple random seeds in cross-validation to account for variability in performance estimates.</a:t>
            </a:r>
            <a:endParaRPr sz="1100"/>
          </a:p>
          <a:p>
            <a:pPr indent="-298450" lvl="0" marL="457200" rtl="0" algn="l">
              <a:spcBef>
                <a:spcPts val="0"/>
              </a:spcBef>
              <a:spcAft>
                <a:spcPts val="0"/>
              </a:spcAft>
              <a:buClr>
                <a:schemeClr val="dk2"/>
              </a:buClr>
              <a:buSzPts val="1100"/>
              <a:buChar char="●"/>
            </a:pPr>
            <a:r>
              <a:rPr lang="en" sz="1100"/>
              <a:t>Combine Group K-Fold with stratification for hierarchical or imbalanced datasets.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fold</a:t>
            </a:r>
            <a:endParaRPr/>
          </a:p>
        </p:txBody>
      </p:sp>
      <p:pic>
        <p:nvPicPr>
          <p:cNvPr id="61" name="Google Shape;61;p14"/>
          <p:cNvPicPr preferRelativeResize="0"/>
          <p:nvPr/>
        </p:nvPicPr>
        <p:blipFill>
          <a:blip r:embed="rId3">
            <a:alphaModFix/>
          </a:blip>
          <a:stretch>
            <a:fillRect/>
          </a:stretch>
        </p:blipFill>
        <p:spPr>
          <a:xfrm>
            <a:off x="2886063" y="-34600"/>
            <a:ext cx="625792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Tile series K fold</a:t>
            </a:r>
            <a:endParaRPr/>
          </a:p>
        </p:txBody>
      </p:sp>
      <p:pic>
        <p:nvPicPr>
          <p:cNvPr id="67" name="Google Shape;67;p15"/>
          <p:cNvPicPr preferRelativeResize="0"/>
          <p:nvPr/>
        </p:nvPicPr>
        <p:blipFill>
          <a:blip r:embed="rId3">
            <a:alphaModFix/>
          </a:blip>
          <a:stretch>
            <a:fillRect/>
          </a:stretch>
        </p:blipFill>
        <p:spPr>
          <a:xfrm>
            <a:off x="468475" y="1191713"/>
            <a:ext cx="8096250" cy="343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 fold</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39400" y="12147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0"/>
              </a:spcBef>
              <a:spcAft>
                <a:spcPts val="0"/>
              </a:spcAft>
              <a:buNone/>
            </a:pPr>
            <a:r>
              <a:rPr lang="en" sz="3800"/>
              <a:t>KFold cross-validation, the 'shuffle=True' parameter specifies that the data should be shuffled before splitting it into folds. This helps ensure that the data is randomly distributed in each fold, reducing the potential for bias or unrepresentative splits.</a:t>
            </a:r>
            <a:endParaRPr sz="3800"/>
          </a:p>
          <a:p>
            <a:pPr indent="0" lvl="0" marL="0" rtl="0" algn="l">
              <a:lnSpc>
                <a:spcPct val="100000"/>
              </a:lnSpc>
              <a:spcBef>
                <a:spcPts val="0"/>
              </a:spcBef>
              <a:spcAft>
                <a:spcPts val="0"/>
              </a:spcAft>
              <a:buClr>
                <a:schemeClr val="dk1"/>
              </a:buClr>
              <a:buSzPct val="28947"/>
              <a:buFont typeface="Arial"/>
              <a:buNone/>
            </a:pPr>
            <a:r>
              <a:t/>
            </a:r>
            <a:endParaRPr sz="3800"/>
          </a:p>
          <a:p>
            <a:pPr indent="0" lvl="0" marL="0" rtl="0" algn="l">
              <a:lnSpc>
                <a:spcPct val="100000"/>
              </a:lnSpc>
              <a:spcBef>
                <a:spcPts val="0"/>
              </a:spcBef>
              <a:spcAft>
                <a:spcPts val="0"/>
              </a:spcAft>
              <a:buClr>
                <a:schemeClr val="dk1"/>
              </a:buClr>
              <a:buSzPct val="28947"/>
              <a:buFont typeface="Arial"/>
              <a:buNone/>
            </a:pPr>
            <a:r>
              <a:rPr b="1" lang="en" sz="3800"/>
              <a:t>Key Points:</a:t>
            </a:r>
            <a:endParaRPr b="1" sz="3800"/>
          </a:p>
          <a:p>
            <a:pPr indent="0" lvl="0" marL="0" rtl="0" algn="l">
              <a:lnSpc>
                <a:spcPct val="100000"/>
              </a:lnSpc>
              <a:spcBef>
                <a:spcPts val="0"/>
              </a:spcBef>
              <a:spcAft>
                <a:spcPts val="0"/>
              </a:spcAft>
              <a:buClr>
                <a:schemeClr val="dk1"/>
              </a:buClr>
              <a:buSzPct val="28947"/>
              <a:buFont typeface="Arial"/>
              <a:buNone/>
            </a:pPr>
            <a:r>
              <a:rPr lang="en" sz="3800"/>
              <a:t>- Default Behavior: By default, shuffle=False, meaning the data is split in the order it is provided.</a:t>
            </a:r>
            <a:endParaRPr sz="3800"/>
          </a:p>
          <a:p>
            <a:pPr indent="0" lvl="0" marL="0" rtl="0" algn="l">
              <a:lnSpc>
                <a:spcPct val="100000"/>
              </a:lnSpc>
              <a:spcBef>
                <a:spcPts val="0"/>
              </a:spcBef>
              <a:spcAft>
                <a:spcPts val="0"/>
              </a:spcAft>
              <a:buClr>
                <a:schemeClr val="dk1"/>
              </a:buClr>
              <a:buSzPct val="28947"/>
              <a:buFont typeface="Arial"/>
              <a:buNone/>
            </a:pPr>
            <a:r>
              <a:rPr lang="en" sz="3800"/>
              <a:t>  If the data is sorted or structured, this may lead to unrepresentative folds.</a:t>
            </a:r>
            <a:endParaRPr sz="3800"/>
          </a:p>
          <a:p>
            <a:pPr indent="0" lvl="0" marL="0" rtl="0" algn="l">
              <a:lnSpc>
                <a:spcPct val="100000"/>
              </a:lnSpc>
              <a:spcBef>
                <a:spcPts val="0"/>
              </a:spcBef>
              <a:spcAft>
                <a:spcPts val="0"/>
              </a:spcAft>
              <a:buClr>
                <a:schemeClr val="dk1"/>
              </a:buClr>
              <a:buSzPct val="28947"/>
              <a:buFont typeface="Arial"/>
              <a:buNone/>
            </a:pPr>
            <a:r>
              <a:rPr lang="en" sz="3800"/>
              <a:t>- Shuffling: Setting shuffle=True randomizes the order of the data before splitting it into folds,</a:t>
            </a:r>
            <a:endParaRPr sz="3800"/>
          </a:p>
          <a:p>
            <a:pPr indent="0" lvl="0" marL="0" rtl="0" algn="l">
              <a:lnSpc>
                <a:spcPct val="100000"/>
              </a:lnSpc>
              <a:spcBef>
                <a:spcPts val="0"/>
              </a:spcBef>
              <a:spcAft>
                <a:spcPts val="0"/>
              </a:spcAft>
              <a:buClr>
                <a:schemeClr val="dk1"/>
              </a:buClr>
              <a:buSzPct val="28947"/>
              <a:buFont typeface="Arial"/>
              <a:buNone/>
            </a:pPr>
            <a:r>
              <a:rPr lang="en" sz="3800"/>
              <a:t>  ensuring an unbiased distribution.</a:t>
            </a:r>
            <a:endParaRPr sz="3800"/>
          </a:p>
          <a:p>
            <a:pPr indent="0" lvl="0" marL="0" rtl="0" algn="l">
              <a:lnSpc>
                <a:spcPct val="100000"/>
              </a:lnSpc>
              <a:spcBef>
                <a:spcPts val="0"/>
              </a:spcBef>
              <a:spcAft>
                <a:spcPts val="0"/>
              </a:spcAft>
              <a:buClr>
                <a:schemeClr val="dk1"/>
              </a:buClr>
              <a:buSzPct val="28947"/>
              <a:buFont typeface="Arial"/>
              <a:buNone/>
            </a:pPr>
            <a:r>
              <a:rPr lang="en" sz="3800"/>
              <a:t>- Random Seed: The random_state=42 ensures that the shuffling is reproducible.</a:t>
            </a:r>
            <a:endParaRPr sz="3800"/>
          </a:p>
          <a:p>
            <a:pPr indent="0" lvl="0" marL="0" rtl="0" algn="l">
              <a:lnSpc>
                <a:spcPct val="100000"/>
              </a:lnSpc>
              <a:spcBef>
                <a:spcPts val="0"/>
              </a:spcBef>
              <a:spcAft>
                <a:spcPts val="0"/>
              </a:spcAft>
              <a:buClr>
                <a:schemeClr val="dk1"/>
              </a:buClr>
              <a:buSzPct val="28947"/>
              <a:buFont typeface="Arial"/>
              <a:buNone/>
            </a:pPr>
            <a:r>
              <a:t/>
            </a:r>
            <a:endParaRPr sz="3800"/>
          </a:p>
          <a:p>
            <a:pPr indent="0" lvl="0" marL="0" rtl="0" algn="l">
              <a:lnSpc>
                <a:spcPct val="100000"/>
              </a:lnSpc>
              <a:spcBef>
                <a:spcPts val="0"/>
              </a:spcBef>
              <a:spcAft>
                <a:spcPts val="0"/>
              </a:spcAft>
              <a:buClr>
                <a:schemeClr val="dk1"/>
              </a:buClr>
              <a:buSzPct val="28947"/>
              <a:buFont typeface="Arial"/>
              <a:buNone/>
            </a:pPr>
            <a:r>
              <a:rPr b="1" lang="en" sz="3800"/>
              <a:t>Example:</a:t>
            </a:r>
            <a:endParaRPr b="1" sz="3800"/>
          </a:p>
          <a:p>
            <a:pPr indent="0" lvl="0" marL="0" rtl="0" algn="l">
              <a:lnSpc>
                <a:spcPct val="100000"/>
              </a:lnSpc>
              <a:spcBef>
                <a:spcPts val="0"/>
              </a:spcBef>
              <a:spcAft>
                <a:spcPts val="0"/>
              </a:spcAft>
              <a:buClr>
                <a:schemeClr val="dk1"/>
              </a:buClr>
              <a:buSzPct val="28947"/>
              <a:buFont typeface="Arial"/>
              <a:buNone/>
            </a:pPr>
            <a:r>
              <a:rPr lang="en" sz="3800"/>
              <a:t>Suppose you have a dataset sorted by class labels:</a:t>
            </a:r>
            <a:endParaRPr sz="3800"/>
          </a:p>
          <a:p>
            <a:pPr indent="0" lvl="0" marL="0" rtl="0" algn="l">
              <a:lnSpc>
                <a:spcPct val="100000"/>
              </a:lnSpc>
              <a:spcBef>
                <a:spcPts val="0"/>
              </a:spcBef>
              <a:spcAft>
                <a:spcPts val="0"/>
              </a:spcAft>
              <a:buClr>
                <a:schemeClr val="dk1"/>
              </a:buClr>
              <a:buSzPct val="28947"/>
              <a:buFont typeface="Arial"/>
              <a:buNone/>
            </a:pPr>
            <a:r>
              <a:rPr lang="en" sz="3800"/>
              <a:t>X = [1, 2, 3, 4, 5, 6, 7, 8, 9, 10]  # Features</a:t>
            </a:r>
            <a:endParaRPr sz="3800"/>
          </a:p>
          <a:p>
            <a:pPr indent="0" lvl="0" marL="0" rtl="0" algn="l">
              <a:lnSpc>
                <a:spcPct val="100000"/>
              </a:lnSpc>
              <a:spcBef>
                <a:spcPts val="0"/>
              </a:spcBef>
              <a:spcAft>
                <a:spcPts val="0"/>
              </a:spcAft>
              <a:buNone/>
            </a:pPr>
            <a:r>
              <a:rPr lang="en" sz="3800"/>
              <a:t>y = [0, 0, 0, 0, 1, 1, 1, 1, 2, 2]  # Labels</a:t>
            </a:r>
            <a:endParaRPr sz="3800"/>
          </a:p>
          <a:p>
            <a:pPr indent="0" lvl="0" marL="0" rtl="0" algn="l">
              <a:lnSpc>
                <a:spcPct val="100000"/>
              </a:lnSpc>
              <a:spcBef>
                <a:spcPts val="0"/>
              </a:spcBef>
              <a:spcAft>
                <a:spcPts val="0"/>
              </a:spcAft>
              <a:buClr>
                <a:schemeClr val="dk1"/>
              </a:buClr>
              <a:buSzPct val="28947"/>
              <a:buFont typeface="Arial"/>
              <a:buNone/>
            </a:pPr>
            <a:r>
              <a:t/>
            </a:r>
            <a:endParaRPr sz="3800"/>
          </a:p>
          <a:p>
            <a:pPr indent="0" lvl="0" marL="0" rtl="0" algn="l">
              <a:lnSpc>
                <a:spcPct val="100000"/>
              </a:lnSpc>
              <a:spcBef>
                <a:spcPts val="0"/>
              </a:spcBef>
              <a:spcAft>
                <a:spcPts val="0"/>
              </a:spcAft>
              <a:buClr>
                <a:schemeClr val="dk1"/>
              </a:buClr>
              <a:buSzPct val="28947"/>
              <a:buFont typeface="Arial"/>
              <a:buNone/>
            </a:pPr>
            <a:r>
              <a:rPr lang="en" sz="3800"/>
              <a:t>- Without shuffling: Fold 1 = [1, 2], Fold 2 = [3, 4], ... Fold 5 = [9, 10].</a:t>
            </a:r>
            <a:endParaRPr sz="3800"/>
          </a:p>
          <a:p>
            <a:pPr indent="0" lvl="0" marL="0" rtl="0" algn="l">
              <a:lnSpc>
                <a:spcPct val="100000"/>
              </a:lnSpc>
              <a:spcBef>
                <a:spcPts val="0"/>
              </a:spcBef>
              <a:spcAft>
                <a:spcPts val="0"/>
              </a:spcAft>
              <a:buNone/>
            </a:pPr>
            <a:r>
              <a:rPr lang="en" sz="3800"/>
              <a:t>- With shuffling: Fold 1 = [7, 3], Fold 2 = [2, 9], ... Fold 5 = [8, 4].</a:t>
            </a:r>
            <a:endParaRPr sz="3800"/>
          </a:p>
          <a:p>
            <a:pPr indent="0" lvl="0" marL="0" rtl="0" algn="l">
              <a:lnSpc>
                <a:spcPct val="100000"/>
              </a:lnSpc>
              <a:spcBef>
                <a:spcPts val="0"/>
              </a:spcBef>
              <a:spcAft>
                <a:spcPts val="0"/>
              </a:spcAft>
              <a:buClr>
                <a:schemeClr val="dk1"/>
              </a:buClr>
              <a:buSzPct val="28947"/>
              <a:buFont typeface="Arial"/>
              <a:buNone/>
            </a:pPr>
            <a:r>
              <a:t/>
            </a:r>
            <a:endParaRPr sz="3800"/>
          </a:p>
          <a:p>
            <a:pPr indent="0" lvl="0" marL="0" rtl="0" algn="l">
              <a:lnSpc>
                <a:spcPct val="100000"/>
              </a:lnSpc>
              <a:spcBef>
                <a:spcPts val="0"/>
              </a:spcBef>
              <a:spcAft>
                <a:spcPts val="0"/>
              </a:spcAft>
              <a:buClr>
                <a:schemeClr val="dk1"/>
              </a:buClr>
              <a:buSzPct val="28947"/>
              <a:buFont typeface="Arial"/>
              <a:buNone/>
            </a:pPr>
            <a:r>
              <a:rPr lang="en" sz="3800"/>
              <a:t>Each fold is more likely to represent the overall dataset distribution.</a:t>
            </a:r>
            <a:endParaRPr sz="3800"/>
          </a:p>
          <a:p>
            <a:pPr indent="0" lvl="0" marL="0" rtl="0" algn="l">
              <a:lnSpc>
                <a:spcPct val="100000"/>
              </a:lnSpc>
              <a:spcBef>
                <a:spcPts val="0"/>
              </a:spcBef>
              <a:spcAft>
                <a:spcPts val="0"/>
              </a:spcAft>
              <a:buClr>
                <a:schemeClr val="dk1"/>
              </a:buClr>
              <a:buSzPct val="28947"/>
              <a:buFont typeface="Arial"/>
              <a:buNone/>
            </a:pPr>
            <a:r>
              <a:t/>
            </a:r>
            <a:endParaRPr sz="3800"/>
          </a:p>
          <a:p>
            <a:pPr indent="0" lvl="0" marL="0" rtl="0" algn="l">
              <a:lnSpc>
                <a:spcPct val="100000"/>
              </a:lnSpc>
              <a:spcBef>
                <a:spcPts val="0"/>
              </a:spcBef>
              <a:spcAft>
                <a:spcPts val="0"/>
              </a:spcAft>
              <a:buClr>
                <a:schemeClr val="dk1"/>
              </a:buClr>
              <a:buSzPct val="28947"/>
              <a:buFont typeface="Arial"/>
              <a:buNone/>
            </a:pPr>
            <a:r>
              <a:rPr lang="en" sz="3800"/>
              <a:t>Why It Matters:</a:t>
            </a:r>
            <a:endParaRPr sz="3800"/>
          </a:p>
          <a:p>
            <a:pPr indent="0" lvl="0" marL="0" rtl="0" algn="l">
              <a:lnSpc>
                <a:spcPct val="100000"/>
              </a:lnSpc>
              <a:spcBef>
                <a:spcPts val="0"/>
              </a:spcBef>
              <a:spcAft>
                <a:spcPts val="0"/>
              </a:spcAft>
              <a:buClr>
                <a:schemeClr val="dk1"/>
              </a:buClr>
              <a:buSzPct val="28947"/>
              <a:buFont typeface="Arial"/>
              <a:buNone/>
            </a:pPr>
            <a:r>
              <a:rPr lang="en" sz="3800"/>
              <a:t>Shuffling is important when:</a:t>
            </a:r>
            <a:endParaRPr sz="3800"/>
          </a:p>
          <a:p>
            <a:pPr indent="0" lvl="0" marL="0" rtl="0" algn="l">
              <a:lnSpc>
                <a:spcPct val="100000"/>
              </a:lnSpc>
              <a:spcBef>
                <a:spcPts val="0"/>
              </a:spcBef>
              <a:spcAft>
                <a:spcPts val="0"/>
              </a:spcAft>
              <a:buClr>
                <a:schemeClr val="dk1"/>
              </a:buClr>
              <a:buSzPct val="28947"/>
              <a:buFont typeface="Arial"/>
              <a:buNone/>
            </a:pPr>
            <a:r>
              <a:rPr lang="en" sz="3800"/>
              <a:t>- The data has some inherent order (e.g., sorted by time, labels, or feature values).</a:t>
            </a:r>
            <a:endParaRPr sz="3800"/>
          </a:p>
          <a:p>
            <a:pPr indent="0" lvl="0" marL="0" rtl="0" algn="l">
              <a:lnSpc>
                <a:spcPct val="100000"/>
              </a:lnSpc>
              <a:spcBef>
                <a:spcPts val="0"/>
              </a:spcBef>
              <a:spcAft>
                <a:spcPts val="0"/>
              </a:spcAft>
              <a:buNone/>
            </a:pPr>
            <a:r>
              <a:rPr lang="en" sz="3800"/>
              <a:t>- You want each fold to be representative of the overall data for better training and evaluation.</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Stratified K fold - issues</a:t>
            </a:r>
            <a:endParaRPr/>
          </a:p>
        </p:txBody>
      </p:sp>
      <p:sp>
        <p:nvSpPr>
          <p:cNvPr id="79" name="Google Shape;79;p17"/>
          <p:cNvSpPr txBox="1"/>
          <p:nvPr>
            <p:ph idx="1" type="body"/>
          </p:nvPr>
        </p:nvSpPr>
        <p:spPr>
          <a:xfrm>
            <a:off x="311700" y="1017725"/>
            <a:ext cx="4146000" cy="400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en" sz="1100">
                <a:solidFill>
                  <a:schemeClr val="dk1"/>
                </a:solidFill>
              </a:rPr>
              <a:t>Assumption of IID Data:</a:t>
            </a:r>
            <a:endParaRPr b="1" sz="1100">
              <a:solidFill>
                <a:schemeClr val="dk1"/>
              </a:solidFill>
            </a:endParaRPr>
          </a:p>
          <a:p>
            <a:pPr indent="-277495" lvl="0" marL="457200" rtl="0" algn="l">
              <a:spcBef>
                <a:spcPts val="1200"/>
              </a:spcBef>
              <a:spcAft>
                <a:spcPts val="0"/>
              </a:spcAft>
              <a:buClr>
                <a:schemeClr val="dk1"/>
              </a:buClr>
              <a:buSzPct val="100000"/>
              <a:buChar char="●"/>
            </a:pPr>
            <a:r>
              <a:rPr lang="en" sz="1100">
                <a:solidFill>
                  <a:schemeClr val="dk1"/>
                </a:solidFill>
              </a:rPr>
              <a:t>Stratified k-fold assumes data samples are </a:t>
            </a:r>
            <a:r>
              <a:rPr b="1" lang="en" sz="1100">
                <a:solidFill>
                  <a:schemeClr val="dk1"/>
                </a:solidFill>
              </a:rPr>
              <a:t>Independent and Identically Distributed (IID):</a:t>
            </a:r>
            <a:endParaRPr b="1" sz="1100">
              <a:solidFill>
                <a:schemeClr val="dk1"/>
              </a:solidFill>
            </a:endParaRPr>
          </a:p>
          <a:p>
            <a:pPr indent="-277494" lvl="1" marL="914400" rtl="0" algn="l">
              <a:spcBef>
                <a:spcPts val="0"/>
              </a:spcBef>
              <a:spcAft>
                <a:spcPts val="0"/>
              </a:spcAft>
              <a:buClr>
                <a:schemeClr val="dk1"/>
              </a:buClr>
              <a:buSzPct val="100000"/>
              <a:buChar char="○"/>
            </a:pPr>
            <a:r>
              <a:rPr b="1" lang="en" sz="1100">
                <a:solidFill>
                  <a:schemeClr val="dk1"/>
                </a:solidFill>
              </a:rPr>
              <a:t>Independent:</a:t>
            </a:r>
            <a:r>
              <a:rPr lang="en" sz="1100">
                <a:solidFill>
                  <a:schemeClr val="dk1"/>
                </a:solidFill>
              </a:rPr>
              <a:t> Each sample is unrelated to others.</a:t>
            </a:r>
            <a:endParaRPr sz="1100">
              <a:solidFill>
                <a:schemeClr val="dk1"/>
              </a:solidFill>
            </a:endParaRPr>
          </a:p>
          <a:p>
            <a:pPr indent="-277494" lvl="1" marL="914400" rtl="0" algn="l">
              <a:spcBef>
                <a:spcPts val="0"/>
              </a:spcBef>
              <a:spcAft>
                <a:spcPts val="0"/>
              </a:spcAft>
              <a:buClr>
                <a:schemeClr val="dk1"/>
              </a:buClr>
              <a:buSzPct val="100000"/>
              <a:buChar char="○"/>
            </a:pPr>
            <a:r>
              <a:rPr b="1" lang="en" sz="1100">
                <a:solidFill>
                  <a:schemeClr val="dk1"/>
                </a:solidFill>
              </a:rPr>
              <a:t>Identically distributed:</a:t>
            </a:r>
            <a:r>
              <a:rPr lang="en" sz="1100">
                <a:solidFill>
                  <a:schemeClr val="dk1"/>
                </a:solidFill>
              </a:rPr>
              <a:t> Samples come from the same, consistent distribution.</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Under this assumption, stratification ensures a representative dataset for evaluation and learning.</a:t>
            </a:r>
            <a:endParaRPr sz="1100">
              <a:solidFill>
                <a:schemeClr val="dk1"/>
              </a:solidFill>
            </a:endParaRPr>
          </a:p>
          <a:p>
            <a:pPr indent="0" lvl="0" marL="0" rtl="0" algn="l">
              <a:spcBef>
                <a:spcPts val="1400"/>
              </a:spcBef>
              <a:spcAft>
                <a:spcPts val="0"/>
              </a:spcAft>
              <a:buNone/>
            </a:pPr>
            <a:r>
              <a:rPr b="1" lang="en" sz="1300">
                <a:solidFill>
                  <a:schemeClr val="dk1"/>
                </a:solidFill>
              </a:rPr>
              <a:t>The Potential Issue</a:t>
            </a:r>
            <a:endParaRPr b="1" sz="1300">
              <a:solidFill>
                <a:schemeClr val="dk1"/>
              </a:solidFill>
            </a:endParaRPr>
          </a:p>
          <a:p>
            <a:pPr indent="0" lvl="0" marL="0" rtl="0" algn="l">
              <a:spcBef>
                <a:spcPts val="1200"/>
              </a:spcBef>
              <a:spcAft>
                <a:spcPts val="0"/>
              </a:spcAft>
              <a:buNone/>
            </a:pPr>
            <a:r>
              <a:rPr lang="en" sz="1100">
                <a:solidFill>
                  <a:schemeClr val="dk1"/>
                </a:solidFill>
              </a:rPr>
              <a:t>Not all datasets adhere to the IID assumption. Dependencies or distribution shifts may make stratified k-fold unsuitable. Examples include:</a:t>
            </a:r>
            <a:endParaRPr sz="1100">
              <a:solidFill>
                <a:schemeClr val="dk1"/>
              </a:solidFill>
            </a:endParaRPr>
          </a:p>
          <a:p>
            <a:pPr indent="-277495" lvl="0" marL="457200" rtl="0" algn="l">
              <a:spcBef>
                <a:spcPts val="1200"/>
              </a:spcBef>
              <a:spcAft>
                <a:spcPts val="0"/>
              </a:spcAft>
              <a:buClr>
                <a:schemeClr val="dk1"/>
              </a:buClr>
              <a:buSzPct val="100000"/>
              <a:buChar char="●"/>
            </a:pPr>
            <a:r>
              <a:rPr b="1" lang="en" sz="1100">
                <a:solidFill>
                  <a:schemeClr val="dk1"/>
                </a:solidFill>
              </a:rPr>
              <a:t>Temporal Dependencies:</a:t>
            </a:r>
            <a:br>
              <a:rPr b="1" lang="en" sz="1100">
                <a:solidFill>
                  <a:schemeClr val="dk1"/>
                </a:solidFill>
              </a:rPr>
            </a:br>
            <a:r>
              <a:rPr lang="en" sz="1100">
                <a:solidFill>
                  <a:schemeClr val="dk1"/>
                </a:solidFill>
              </a:rPr>
              <a:t>Data collected over time often exhibits patterns, making samples correlated.</a:t>
            </a:r>
            <a:br>
              <a:rPr lang="en" sz="1100">
                <a:solidFill>
                  <a:schemeClr val="dk1"/>
                </a:solidFill>
              </a:rPr>
            </a:br>
            <a:r>
              <a:rPr i="1" lang="en" sz="1100">
                <a:solidFill>
                  <a:schemeClr val="dk1"/>
                </a:solidFill>
              </a:rPr>
              <a:t>Example:</a:t>
            </a:r>
            <a:r>
              <a:rPr lang="en" sz="1100">
                <a:solidFill>
                  <a:schemeClr val="dk1"/>
                </a:solidFill>
              </a:rPr>
              <a:t> Stock prices or weather data where today's values affect tomorrow's.</a:t>
            </a:r>
            <a:endParaRPr sz="1100">
              <a:solidFill>
                <a:schemeClr val="dk1"/>
              </a:solidFill>
            </a:endParaRPr>
          </a:p>
          <a:p>
            <a:pPr indent="-277495" lvl="0" marL="457200" rtl="0" algn="l">
              <a:spcBef>
                <a:spcPts val="0"/>
              </a:spcBef>
              <a:spcAft>
                <a:spcPts val="0"/>
              </a:spcAft>
              <a:buClr>
                <a:schemeClr val="dk1"/>
              </a:buClr>
              <a:buSzPct val="100000"/>
              <a:buChar char="●"/>
            </a:pPr>
            <a:r>
              <a:rPr b="1" lang="en" sz="1100">
                <a:solidFill>
                  <a:schemeClr val="dk1"/>
                </a:solidFill>
              </a:rPr>
              <a:t>Spatial Dependencies:</a:t>
            </a:r>
            <a:br>
              <a:rPr b="1" lang="en" sz="1100">
                <a:solidFill>
                  <a:schemeClr val="dk1"/>
                </a:solidFill>
              </a:rPr>
            </a:br>
            <a:r>
              <a:rPr lang="en" sz="1100">
                <a:solidFill>
                  <a:schemeClr val="dk1"/>
                </a:solidFill>
              </a:rPr>
              <a:t>Geographic data may have correlations between adjacent regions.</a:t>
            </a:r>
            <a:br>
              <a:rPr lang="en" sz="1100">
                <a:solidFill>
                  <a:schemeClr val="dk1"/>
                </a:solidFill>
              </a:rPr>
            </a:br>
            <a:r>
              <a:rPr i="1" lang="en" sz="1100">
                <a:solidFill>
                  <a:schemeClr val="dk1"/>
                </a:solidFill>
              </a:rPr>
              <a:t>Example:</a:t>
            </a:r>
            <a:r>
              <a:rPr lang="en" sz="1100">
                <a:solidFill>
                  <a:schemeClr val="dk1"/>
                </a:solidFill>
              </a:rPr>
              <a:t> Satellite imagery where neighboring areas share characteristics.</a:t>
            </a:r>
            <a:endParaRPr sz="1100">
              <a:solidFill>
                <a:schemeClr val="dk1"/>
              </a:solidFill>
            </a:endParaRPr>
          </a:p>
          <a:p>
            <a:pPr indent="-277495" lvl="0" marL="457200" rtl="0" algn="l">
              <a:spcBef>
                <a:spcPts val="0"/>
              </a:spcBef>
              <a:spcAft>
                <a:spcPts val="0"/>
              </a:spcAft>
              <a:buClr>
                <a:schemeClr val="dk1"/>
              </a:buClr>
              <a:buSzPct val="100000"/>
              <a:buChar char="●"/>
            </a:pPr>
            <a:r>
              <a:rPr b="1" lang="en" sz="1100">
                <a:solidFill>
                  <a:schemeClr val="dk1"/>
                </a:solidFill>
              </a:rPr>
              <a:t>Distribution Shifts:</a:t>
            </a:r>
            <a:br>
              <a:rPr b="1" lang="en" sz="1100">
                <a:solidFill>
                  <a:schemeClr val="dk1"/>
                </a:solidFill>
              </a:rPr>
            </a:br>
            <a:r>
              <a:rPr lang="en" sz="1100">
                <a:solidFill>
                  <a:schemeClr val="dk1"/>
                </a:solidFill>
              </a:rPr>
              <a:t>Training and testing distributions may differ.</a:t>
            </a:r>
            <a:br>
              <a:rPr lang="en" sz="1100">
                <a:solidFill>
                  <a:schemeClr val="dk1"/>
                </a:solidFill>
              </a:rPr>
            </a:br>
            <a:r>
              <a:rPr i="1" lang="en" sz="1100">
                <a:solidFill>
                  <a:schemeClr val="dk1"/>
                </a:solidFill>
              </a:rPr>
              <a:t>Example:</a:t>
            </a:r>
            <a:r>
              <a:rPr lang="en" sz="1100">
                <a:solidFill>
                  <a:schemeClr val="dk1"/>
                </a:solidFill>
              </a:rPr>
              <a:t> User behavior predictions where training data is from winter, and testing data is from summer.</a:t>
            </a:r>
            <a:endParaRPr sz="1100">
              <a:solidFill>
                <a:schemeClr val="dk1"/>
              </a:solidFill>
            </a:endParaRPr>
          </a:p>
          <a:p>
            <a:pPr indent="-277495" lvl="0" marL="457200" rtl="0" algn="l">
              <a:spcBef>
                <a:spcPts val="0"/>
              </a:spcBef>
              <a:spcAft>
                <a:spcPts val="0"/>
              </a:spcAft>
              <a:buClr>
                <a:schemeClr val="dk1"/>
              </a:buClr>
              <a:buSzPct val="100000"/>
              <a:buChar char="●"/>
            </a:pPr>
            <a:r>
              <a:rPr b="1" lang="en" sz="1100">
                <a:solidFill>
                  <a:schemeClr val="dk1"/>
                </a:solidFill>
              </a:rPr>
              <a:t>Grouped or Clustered Data:</a:t>
            </a:r>
            <a:br>
              <a:rPr b="1" lang="en" sz="1100">
                <a:solidFill>
                  <a:schemeClr val="dk1"/>
                </a:solidFill>
              </a:rPr>
            </a:br>
            <a:r>
              <a:rPr lang="en" sz="1100">
                <a:solidFill>
                  <a:schemeClr val="dk1"/>
                </a:solidFill>
              </a:rPr>
              <a:t>Samples within a group may not be independent.</a:t>
            </a:r>
            <a:br>
              <a:rPr lang="en" sz="1100">
                <a:solidFill>
                  <a:schemeClr val="dk1"/>
                </a:solidFill>
              </a:rPr>
            </a:br>
            <a:r>
              <a:rPr i="1" lang="en" sz="1100">
                <a:solidFill>
                  <a:schemeClr val="dk1"/>
                </a:solidFill>
              </a:rPr>
              <a:t>Example:</a:t>
            </a:r>
            <a:r>
              <a:rPr lang="en" sz="1100">
                <a:solidFill>
                  <a:schemeClr val="dk1"/>
                </a:solidFill>
              </a:rPr>
              <a:t> Medical data with multiple samples from the same patient.</a:t>
            </a:r>
            <a:endParaRPr sz="1100">
              <a:solidFill>
                <a:schemeClr val="dk1"/>
              </a:solidFill>
            </a:endParaRPr>
          </a:p>
          <a:p>
            <a:pPr indent="0" lvl="0" marL="0" rtl="0" algn="l">
              <a:spcBef>
                <a:spcPts val="1200"/>
              </a:spcBef>
              <a:spcAft>
                <a:spcPts val="1200"/>
              </a:spcAft>
              <a:buNone/>
            </a:pPr>
            <a:r>
              <a:rPr lang="en" sz="1100">
                <a:solidFill>
                  <a:schemeClr val="dk1"/>
                </a:solidFill>
              </a:rPr>
              <a:t>In these cases, stratified k-fold can lead to data leakage or overestimated performance, as training and test samples may not be truly independent.</a:t>
            </a:r>
            <a:endParaRPr/>
          </a:p>
        </p:txBody>
      </p:sp>
      <p:sp>
        <p:nvSpPr>
          <p:cNvPr id="80" name="Google Shape;80;p17"/>
          <p:cNvSpPr txBox="1"/>
          <p:nvPr>
            <p:ph idx="1" type="body"/>
          </p:nvPr>
        </p:nvSpPr>
        <p:spPr>
          <a:xfrm>
            <a:off x="4457700" y="1242575"/>
            <a:ext cx="4686300" cy="370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1400"/>
              </a:spcBef>
              <a:spcAft>
                <a:spcPts val="0"/>
              </a:spcAft>
              <a:buClr>
                <a:schemeClr val="dk1"/>
              </a:buClr>
              <a:buSzPct val="84615"/>
              <a:buFont typeface="Arial"/>
              <a:buNone/>
            </a:pPr>
            <a:r>
              <a:rPr b="1" lang="en" sz="1300">
                <a:solidFill>
                  <a:schemeClr val="dk1"/>
                </a:solidFill>
              </a:rPr>
              <a:t>What to Do Instead</a:t>
            </a:r>
            <a:endParaRPr b="1" sz="13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For datasets that violate the IID assumption, consider these alternatives:</a:t>
            </a:r>
            <a:endParaRPr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Group k-Fold Cross-Validation:</a:t>
            </a:r>
            <a:br>
              <a:rPr b="1" lang="en" sz="1100">
                <a:solidFill>
                  <a:schemeClr val="dk1"/>
                </a:solidFill>
              </a:rPr>
            </a:br>
            <a:r>
              <a:rPr lang="en" sz="1100">
                <a:solidFill>
                  <a:schemeClr val="dk1"/>
                </a:solidFill>
              </a:rPr>
              <a:t>Ensures all samples from the same group (e.g., a patient, region, or time period) are in either the training or testing fold but not both.</a:t>
            </a: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Time Series Split:</a:t>
            </a:r>
            <a:br>
              <a:rPr b="1" lang="en" sz="1100">
                <a:solidFill>
                  <a:schemeClr val="dk1"/>
                </a:solidFill>
              </a:rPr>
            </a:br>
            <a:r>
              <a:rPr lang="en" sz="1100">
                <a:solidFill>
                  <a:schemeClr val="dk1"/>
                </a:solidFill>
              </a:rPr>
              <a:t>For time-dependent data, ensures training data precedes testing data chronologically.</a:t>
            </a: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Custom Splits:</a:t>
            </a:r>
            <a:br>
              <a:rPr b="1" lang="en" sz="1100">
                <a:solidFill>
                  <a:schemeClr val="dk1"/>
                </a:solidFill>
              </a:rPr>
            </a:br>
            <a:r>
              <a:rPr lang="en" sz="1100">
                <a:solidFill>
                  <a:schemeClr val="dk1"/>
                </a:solidFill>
              </a:rPr>
              <a:t>Tailor train-test splits to reflect dependencies or distribution changes in the data.</a:t>
            </a: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Domain-Specific Adjustments:</a:t>
            </a:r>
            <a:br>
              <a:rPr b="1" lang="en" sz="1100">
                <a:solidFill>
                  <a:schemeClr val="dk1"/>
                </a:solidFill>
              </a:rPr>
            </a:br>
            <a:r>
              <a:rPr lang="en" sz="1100">
                <a:solidFill>
                  <a:schemeClr val="dk1"/>
                </a:solidFill>
              </a:rPr>
              <a:t>Adapt the validation strategy using domain knowledge, e.g., splitting by geographic regions or experimental conditions.</a:t>
            </a:r>
            <a:endParaRPr sz="1100">
              <a:solidFill>
                <a:schemeClr val="dk1"/>
              </a:solidFill>
            </a:endParaRPr>
          </a:p>
          <a:p>
            <a:pPr indent="0" lvl="0" marL="0" rtl="0" algn="l">
              <a:spcBef>
                <a:spcPts val="1400"/>
              </a:spcBef>
              <a:spcAft>
                <a:spcPts val="0"/>
              </a:spcAft>
              <a:buClr>
                <a:schemeClr val="dk1"/>
              </a:buClr>
              <a:buSzPct val="84615"/>
              <a:buFont typeface="Arial"/>
              <a:buNone/>
            </a:pPr>
            <a:r>
              <a:rPr b="1" lang="en" sz="1300">
                <a:solidFill>
                  <a:schemeClr val="dk1"/>
                </a:solidFill>
              </a:rPr>
              <a:t>Why It Matters</a:t>
            </a:r>
            <a:endParaRPr b="1" sz="13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Using stratified k-fold without considering the data’s nature can result in:</a:t>
            </a:r>
            <a:endParaRPr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Overestimation of performance:</a:t>
            </a:r>
            <a:r>
              <a:rPr lang="en" sz="1100">
                <a:solidFill>
                  <a:schemeClr val="dk1"/>
                </a:solidFill>
              </a:rPr>
              <a:t> Dependency or leakage allows the model to "see" patterns in the test set.</a:t>
            </a: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Poor real-world generalization:</a:t>
            </a:r>
            <a:r>
              <a:rPr lang="en" sz="1100">
                <a:solidFill>
                  <a:schemeClr val="dk1"/>
                </a:solidFill>
              </a:rPr>
              <a:t> A mismatched validation strategy may lead to model failure in deployment.</a:t>
            </a:r>
            <a:endParaRPr sz="1100">
              <a:solidFill>
                <a:schemeClr val="dk1"/>
              </a:solidFill>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1100">
                <a:solidFill>
                  <a:schemeClr val="dk2"/>
                </a:solidFill>
              </a:rPr>
              <a:t>K-Fold vs Stratified K-Fold </a:t>
            </a:r>
            <a:endParaRPr>
              <a:solidFill>
                <a:schemeClr val="dk2"/>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t>For example, if you have a dataset with 80% Class A and 20% Class B:</a:t>
            </a:r>
            <a:endParaRPr sz="1100"/>
          </a:p>
          <a:p>
            <a:pPr indent="-298450" lvl="0" marL="457200" rtl="0" algn="l">
              <a:spcBef>
                <a:spcPts val="1200"/>
              </a:spcBef>
              <a:spcAft>
                <a:spcPts val="0"/>
              </a:spcAft>
              <a:buClr>
                <a:schemeClr val="dk2"/>
              </a:buClr>
              <a:buSzPts val="1100"/>
              <a:buChar char="●"/>
            </a:pPr>
            <a:r>
              <a:rPr b="1" lang="en" sz="1100"/>
              <a:t>K-Fold</a:t>
            </a:r>
            <a:r>
              <a:rPr lang="en" sz="1100"/>
              <a:t> might result in folds with very different proportions, e.g., Fold 1 = 90% A, 10% B.</a:t>
            </a:r>
            <a:endParaRPr sz="1100"/>
          </a:p>
          <a:p>
            <a:pPr indent="-298450" lvl="0" marL="457200" rtl="0" algn="l">
              <a:spcBef>
                <a:spcPts val="0"/>
              </a:spcBef>
              <a:spcAft>
                <a:spcPts val="0"/>
              </a:spcAft>
              <a:buClr>
                <a:schemeClr val="dk2"/>
              </a:buClr>
              <a:buSzPts val="1100"/>
              <a:buChar char="●"/>
            </a:pPr>
            <a:r>
              <a:rPr b="1" lang="en" sz="1100"/>
              <a:t>Stratified K-Fold</a:t>
            </a:r>
            <a:r>
              <a:rPr lang="en" sz="1100"/>
              <a:t> will maintain 80% A and 20% B in every fold.</a:t>
            </a:r>
            <a:endParaRPr sz="11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leakage - scaling </a:t>
            </a:r>
            <a:endParaRPr/>
          </a:p>
        </p:txBody>
      </p:sp>
      <p:pic>
        <p:nvPicPr>
          <p:cNvPr id="92" name="Google Shape;92;p19"/>
          <p:cNvPicPr preferRelativeResize="0"/>
          <p:nvPr/>
        </p:nvPicPr>
        <p:blipFill>
          <a:blip r:embed="rId3">
            <a:alphaModFix/>
          </a:blip>
          <a:stretch>
            <a:fillRect/>
          </a:stretch>
        </p:blipFill>
        <p:spPr>
          <a:xfrm>
            <a:off x="311705" y="1330725"/>
            <a:ext cx="4375002" cy="2947451"/>
          </a:xfrm>
          <a:prstGeom prst="rect">
            <a:avLst/>
          </a:prstGeom>
          <a:noFill/>
          <a:ln>
            <a:noFill/>
          </a:ln>
        </p:spPr>
      </p:pic>
      <p:cxnSp>
        <p:nvCxnSpPr>
          <p:cNvPr id="93" name="Google Shape;93;p19"/>
          <p:cNvCxnSpPr/>
          <p:nvPr/>
        </p:nvCxnSpPr>
        <p:spPr>
          <a:xfrm flipH="1">
            <a:off x="2097525" y="2422900"/>
            <a:ext cx="1100700" cy="1592100"/>
          </a:xfrm>
          <a:prstGeom prst="straightConnector1">
            <a:avLst/>
          </a:prstGeom>
          <a:noFill/>
          <a:ln cap="flat" cmpd="sng" w="76200">
            <a:solidFill>
              <a:srgbClr val="FF0000"/>
            </a:solidFill>
            <a:prstDash val="solid"/>
            <a:round/>
            <a:headEnd len="med" w="med" type="none"/>
            <a:tailEnd len="med" w="med" type="none"/>
          </a:ln>
        </p:spPr>
      </p:cxnSp>
      <p:cxnSp>
        <p:nvCxnSpPr>
          <p:cNvPr id="94" name="Google Shape;94;p19"/>
          <p:cNvCxnSpPr/>
          <p:nvPr/>
        </p:nvCxnSpPr>
        <p:spPr>
          <a:xfrm>
            <a:off x="2014475" y="2457525"/>
            <a:ext cx="1315200" cy="1502100"/>
          </a:xfrm>
          <a:prstGeom prst="straightConnector1">
            <a:avLst/>
          </a:prstGeom>
          <a:noFill/>
          <a:ln cap="flat" cmpd="sng" w="76200">
            <a:solidFill>
              <a:srgbClr val="FF0000"/>
            </a:solidFill>
            <a:prstDash val="solid"/>
            <a:round/>
            <a:headEnd len="med" w="med" type="none"/>
            <a:tailEnd len="med" w="med" type="none"/>
          </a:ln>
        </p:spPr>
      </p:cxnSp>
      <p:pic>
        <p:nvPicPr>
          <p:cNvPr id="95" name="Google Shape;95;p19"/>
          <p:cNvPicPr preferRelativeResize="0"/>
          <p:nvPr/>
        </p:nvPicPr>
        <p:blipFill>
          <a:blip r:embed="rId4">
            <a:alphaModFix/>
          </a:blip>
          <a:stretch>
            <a:fillRect/>
          </a:stretch>
        </p:blipFill>
        <p:spPr>
          <a:xfrm>
            <a:off x="4852956" y="699375"/>
            <a:ext cx="1457325" cy="2095500"/>
          </a:xfrm>
          <a:prstGeom prst="rect">
            <a:avLst/>
          </a:prstGeom>
          <a:noFill/>
          <a:ln>
            <a:noFill/>
          </a:ln>
        </p:spPr>
      </p:pic>
      <p:pic>
        <p:nvPicPr>
          <p:cNvPr id="96" name="Google Shape;96;p19"/>
          <p:cNvPicPr preferRelativeResize="0"/>
          <p:nvPr/>
        </p:nvPicPr>
        <p:blipFill>
          <a:blip r:embed="rId5">
            <a:alphaModFix/>
          </a:blip>
          <a:stretch>
            <a:fillRect/>
          </a:stretch>
        </p:blipFill>
        <p:spPr>
          <a:xfrm>
            <a:off x="7686681" y="775550"/>
            <a:ext cx="1457325" cy="2095500"/>
          </a:xfrm>
          <a:prstGeom prst="rect">
            <a:avLst/>
          </a:prstGeom>
          <a:noFill/>
          <a:ln>
            <a:noFill/>
          </a:ln>
        </p:spPr>
      </p:pic>
      <p:sp>
        <p:nvSpPr>
          <p:cNvPr id="97" name="Google Shape;97;p19"/>
          <p:cNvSpPr txBox="1"/>
          <p:nvPr/>
        </p:nvSpPr>
        <p:spPr>
          <a:xfrm>
            <a:off x="6476525" y="1301450"/>
            <a:ext cx="13152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B5394"/>
                </a:solidFill>
              </a:rPr>
              <a:t>Scalar</a:t>
            </a:r>
            <a:endParaRPr sz="1800">
              <a:solidFill>
                <a:srgbClr val="0B5394"/>
              </a:solidFill>
            </a:endParaRPr>
          </a:p>
          <a:p>
            <a:pPr indent="0" lvl="0" marL="0" rtl="0" algn="l">
              <a:spcBef>
                <a:spcPts val="0"/>
              </a:spcBef>
              <a:spcAft>
                <a:spcPts val="0"/>
              </a:spcAft>
              <a:buNone/>
            </a:pPr>
            <a:r>
              <a:rPr lang="en" sz="1800">
                <a:solidFill>
                  <a:srgbClr val="0B5394"/>
                </a:solidFill>
              </a:rPr>
              <a:t>Fit</a:t>
            </a:r>
            <a:endParaRPr sz="1800">
              <a:solidFill>
                <a:srgbClr val="0B5394"/>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98" name="Google Shape;98;p19"/>
          <p:cNvSpPr txBox="1"/>
          <p:nvPr/>
        </p:nvSpPr>
        <p:spPr>
          <a:xfrm>
            <a:off x="6476525" y="2125250"/>
            <a:ext cx="126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Transform</a:t>
            </a:r>
            <a:endParaRPr/>
          </a:p>
        </p:txBody>
      </p:sp>
      <p:pic>
        <p:nvPicPr>
          <p:cNvPr id="99" name="Google Shape;99;p19"/>
          <p:cNvPicPr preferRelativeResize="0"/>
          <p:nvPr/>
        </p:nvPicPr>
        <p:blipFill>
          <a:blip r:embed="rId6">
            <a:alphaModFix/>
          </a:blip>
          <a:stretch>
            <a:fillRect/>
          </a:stretch>
        </p:blipFill>
        <p:spPr>
          <a:xfrm>
            <a:off x="5053706" y="2926550"/>
            <a:ext cx="1368411" cy="1967650"/>
          </a:xfrm>
          <a:prstGeom prst="rect">
            <a:avLst/>
          </a:prstGeom>
          <a:noFill/>
          <a:ln>
            <a:noFill/>
          </a:ln>
        </p:spPr>
      </p:pic>
      <p:sp>
        <p:nvSpPr>
          <p:cNvPr id="100" name="Google Shape;100;p19"/>
          <p:cNvSpPr txBox="1"/>
          <p:nvPr/>
        </p:nvSpPr>
        <p:spPr>
          <a:xfrm>
            <a:off x="6476525" y="32468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rPr>
              <a:t>Scalar</a:t>
            </a:r>
            <a:endParaRPr sz="1800">
              <a:solidFill>
                <a:srgbClr val="0B5394"/>
              </a:solidFill>
            </a:endParaRPr>
          </a:p>
        </p:txBody>
      </p:sp>
      <p:sp>
        <p:nvSpPr>
          <p:cNvPr id="101" name="Google Shape;101;p19"/>
          <p:cNvSpPr txBox="1"/>
          <p:nvPr/>
        </p:nvSpPr>
        <p:spPr>
          <a:xfrm>
            <a:off x="6476525" y="3738325"/>
            <a:ext cx="136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Transform</a:t>
            </a:r>
            <a:endParaRPr>
              <a:solidFill>
                <a:schemeClr val="dk1"/>
              </a:solidFill>
            </a:endParaRPr>
          </a:p>
        </p:txBody>
      </p:sp>
      <p:pic>
        <p:nvPicPr>
          <p:cNvPr id="102" name="Google Shape;102;p19"/>
          <p:cNvPicPr preferRelativeResize="0"/>
          <p:nvPr/>
        </p:nvPicPr>
        <p:blipFill>
          <a:blip r:embed="rId6">
            <a:alphaModFix/>
          </a:blip>
          <a:stretch>
            <a:fillRect/>
          </a:stretch>
        </p:blipFill>
        <p:spPr>
          <a:xfrm>
            <a:off x="7731131" y="3044350"/>
            <a:ext cx="1368411" cy="1967650"/>
          </a:xfrm>
          <a:prstGeom prst="rect">
            <a:avLst/>
          </a:prstGeom>
          <a:noFill/>
          <a:ln>
            <a:noFill/>
          </a:ln>
        </p:spPr>
      </p:pic>
      <p:sp>
        <p:nvSpPr>
          <p:cNvPr id="103" name="Google Shape;103;p19"/>
          <p:cNvSpPr txBox="1"/>
          <p:nvPr/>
        </p:nvSpPr>
        <p:spPr>
          <a:xfrm>
            <a:off x="7844825" y="29265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B5394"/>
                </a:solidFill>
              </a:rPr>
              <a:t>Scaled</a:t>
            </a:r>
            <a:endParaRPr/>
          </a:p>
        </p:txBody>
      </p:sp>
      <p:cxnSp>
        <p:nvCxnSpPr>
          <p:cNvPr id="104" name="Google Shape;104;p19"/>
          <p:cNvCxnSpPr/>
          <p:nvPr/>
        </p:nvCxnSpPr>
        <p:spPr>
          <a:xfrm>
            <a:off x="4838900" y="519200"/>
            <a:ext cx="13800" cy="438210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leakage - oversampling</a:t>
            </a:r>
            <a:endParaRPr/>
          </a:p>
        </p:txBody>
      </p:sp>
      <p:pic>
        <p:nvPicPr>
          <p:cNvPr id="110" name="Google Shape;110;p20"/>
          <p:cNvPicPr preferRelativeResize="0"/>
          <p:nvPr/>
        </p:nvPicPr>
        <p:blipFill>
          <a:blip r:embed="rId3">
            <a:alphaModFix/>
          </a:blip>
          <a:stretch>
            <a:fillRect/>
          </a:stretch>
        </p:blipFill>
        <p:spPr>
          <a:xfrm>
            <a:off x="775350" y="1128400"/>
            <a:ext cx="7372575" cy="371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Summary - CV</a:t>
            </a:r>
            <a:endParaRPr>
              <a:solidFill>
                <a:schemeClr val="dk2"/>
              </a:solidFill>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100000"/>
              <a:buFont typeface="Arial"/>
              <a:buNone/>
            </a:pPr>
            <a:r>
              <a:rPr b="1" lang="en" sz="1100"/>
              <a:t>What is Cross-Validation?</a:t>
            </a:r>
            <a:endParaRPr b="1" sz="1100"/>
          </a:p>
          <a:p>
            <a:pPr indent="-287972" lvl="0" marL="457200" rtl="0" algn="l">
              <a:spcBef>
                <a:spcPts val="1200"/>
              </a:spcBef>
              <a:spcAft>
                <a:spcPts val="0"/>
              </a:spcAft>
              <a:buClr>
                <a:schemeClr val="dk2"/>
              </a:buClr>
              <a:buSzPct val="100000"/>
              <a:buChar char="●"/>
            </a:pPr>
            <a:r>
              <a:rPr lang="en" sz="1100"/>
              <a:t>A statistical method for estimating machine learning model performance.</a:t>
            </a:r>
            <a:endParaRPr sz="1100"/>
          </a:p>
          <a:p>
            <a:pPr indent="-287972" lvl="0" marL="457200" rtl="0" algn="l">
              <a:spcBef>
                <a:spcPts val="0"/>
              </a:spcBef>
              <a:spcAft>
                <a:spcPts val="0"/>
              </a:spcAft>
              <a:buClr>
                <a:schemeClr val="dk2"/>
              </a:buClr>
              <a:buSzPct val="100000"/>
              <a:buChar char="●"/>
            </a:pPr>
            <a:r>
              <a:rPr lang="en" sz="1100"/>
              <a:t>Splits dataset into training and testing parts, repeating the process with multiple splits for a comprehensive evaluation.</a:t>
            </a:r>
            <a:endParaRPr sz="1100"/>
          </a:p>
          <a:p>
            <a:pPr indent="0" lvl="0" marL="0" rtl="0" algn="l">
              <a:spcBef>
                <a:spcPts val="1200"/>
              </a:spcBef>
              <a:spcAft>
                <a:spcPts val="0"/>
              </a:spcAft>
              <a:buClr>
                <a:schemeClr val="dk1"/>
              </a:buClr>
              <a:buSzPct val="100000"/>
              <a:buFont typeface="Arial"/>
              <a:buNone/>
            </a:pPr>
            <a:r>
              <a:rPr b="1" lang="en" sz="1100"/>
              <a:t>Common Techniques:</a:t>
            </a:r>
            <a:endParaRPr b="1" sz="1100"/>
          </a:p>
          <a:p>
            <a:pPr indent="-287972" lvl="0" marL="457200" rtl="0" algn="l">
              <a:spcBef>
                <a:spcPts val="1200"/>
              </a:spcBef>
              <a:spcAft>
                <a:spcPts val="0"/>
              </a:spcAft>
              <a:buClr>
                <a:schemeClr val="dk2"/>
              </a:buClr>
              <a:buSzPct val="100000"/>
              <a:buChar char="●"/>
            </a:pPr>
            <a:r>
              <a:rPr b="1" lang="en" sz="1100"/>
              <a:t>K-Fold Cross-Validation:</a:t>
            </a:r>
            <a:r>
              <a:rPr lang="en" sz="1100"/>
              <a:t> Divides data into ‘k’ folds; trains on ‘k-1’ folds and tests on 1. Repeats for each fold. Balances bias and variance.</a:t>
            </a:r>
            <a:endParaRPr sz="1100"/>
          </a:p>
          <a:p>
            <a:pPr indent="-287972" lvl="0" marL="457200" rtl="0" algn="l">
              <a:spcBef>
                <a:spcPts val="0"/>
              </a:spcBef>
              <a:spcAft>
                <a:spcPts val="0"/>
              </a:spcAft>
              <a:buClr>
                <a:schemeClr val="dk2"/>
              </a:buClr>
              <a:buSzPct val="100000"/>
              <a:buChar char="●"/>
            </a:pPr>
            <a:r>
              <a:rPr b="1" lang="en" sz="1100"/>
              <a:t>Leave-One-Out (LOO):</a:t>
            </a:r>
            <a:r>
              <a:rPr lang="en" sz="1100"/>
              <a:t> Uses a single data point for testing and the rest for training. Best for small datasets but computationally expensive.</a:t>
            </a:r>
            <a:endParaRPr sz="1100"/>
          </a:p>
          <a:p>
            <a:pPr indent="-287972" lvl="0" marL="457200" rtl="0" algn="l">
              <a:spcBef>
                <a:spcPts val="0"/>
              </a:spcBef>
              <a:spcAft>
                <a:spcPts val="0"/>
              </a:spcAft>
              <a:buClr>
                <a:schemeClr val="dk2"/>
              </a:buClr>
              <a:buSzPct val="100000"/>
              <a:buChar char="●"/>
            </a:pPr>
            <a:r>
              <a:rPr b="1" lang="en" sz="1100"/>
              <a:t>Stratified K-Fold:</a:t>
            </a:r>
            <a:r>
              <a:rPr lang="en" sz="1100"/>
              <a:t> Maintains class distribution in folds, ideal for imbalanced datasets.</a:t>
            </a:r>
            <a:endParaRPr sz="1100"/>
          </a:p>
          <a:p>
            <a:pPr indent="-287972" lvl="0" marL="457200" rtl="0" algn="l">
              <a:spcBef>
                <a:spcPts val="0"/>
              </a:spcBef>
              <a:spcAft>
                <a:spcPts val="0"/>
              </a:spcAft>
              <a:buClr>
                <a:schemeClr val="dk2"/>
              </a:buClr>
              <a:buSzPct val="100000"/>
              <a:buChar char="●"/>
            </a:pPr>
            <a:r>
              <a:rPr b="1" lang="en" sz="1100"/>
              <a:t>Time-Series Split:</a:t>
            </a:r>
            <a:r>
              <a:rPr lang="en" sz="1100"/>
              <a:t> Ensures training on past and testing on future data; essential for temporal datasets.</a:t>
            </a:r>
            <a:endParaRPr sz="1100"/>
          </a:p>
          <a:p>
            <a:pPr indent="0" lvl="0" marL="0" rtl="0" algn="l">
              <a:spcBef>
                <a:spcPts val="1200"/>
              </a:spcBef>
              <a:spcAft>
                <a:spcPts val="0"/>
              </a:spcAft>
              <a:buClr>
                <a:schemeClr val="dk1"/>
              </a:buClr>
              <a:buSzPct val="100000"/>
              <a:buFont typeface="Arial"/>
              <a:buNone/>
            </a:pPr>
            <a:r>
              <a:rPr b="1" lang="en" sz="1100"/>
              <a:t>Advantages:</a:t>
            </a:r>
            <a:endParaRPr b="1" sz="1100"/>
          </a:p>
          <a:p>
            <a:pPr indent="-287972" lvl="0" marL="457200" rtl="0" algn="l">
              <a:spcBef>
                <a:spcPts val="1200"/>
              </a:spcBef>
              <a:spcAft>
                <a:spcPts val="0"/>
              </a:spcAft>
              <a:buClr>
                <a:schemeClr val="dk2"/>
              </a:buClr>
              <a:buSzPct val="100000"/>
              <a:buChar char="●"/>
            </a:pPr>
            <a:r>
              <a:rPr lang="en" sz="1100"/>
              <a:t>Reliable out-of-sample performance estimate.</a:t>
            </a:r>
            <a:endParaRPr sz="1100"/>
          </a:p>
          <a:p>
            <a:pPr indent="-287972" lvl="0" marL="457200" rtl="0" algn="l">
              <a:spcBef>
                <a:spcPts val="0"/>
              </a:spcBef>
              <a:spcAft>
                <a:spcPts val="0"/>
              </a:spcAft>
              <a:buClr>
                <a:schemeClr val="dk2"/>
              </a:buClr>
              <a:buSzPct val="100000"/>
              <a:buChar char="●"/>
            </a:pPr>
            <a:r>
              <a:rPr lang="en" sz="1100"/>
              <a:t>Reduces overfitting risk.</a:t>
            </a:r>
            <a:endParaRPr sz="1100"/>
          </a:p>
          <a:p>
            <a:pPr indent="-287972" lvl="0" marL="457200" rtl="0" algn="l">
              <a:spcBef>
                <a:spcPts val="0"/>
              </a:spcBef>
              <a:spcAft>
                <a:spcPts val="0"/>
              </a:spcAft>
              <a:buClr>
                <a:schemeClr val="dk2"/>
              </a:buClr>
              <a:buSzPct val="100000"/>
              <a:buChar char="●"/>
            </a:pPr>
            <a:r>
              <a:rPr lang="en" sz="1100"/>
              <a:t>Suitable for diverse data types (with the right technique).</a:t>
            </a:r>
            <a:endParaRPr sz="1100"/>
          </a:p>
          <a:p>
            <a:pPr indent="0" lvl="0" marL="0" rtl="0" algn="l">
              <a:spcBef>
                <a:spcPts val="1200"/>
              </a:spcBef>
              <a:spcAft>
                <a:spcPts val="0"/>
              </a:spcAft>
              <a:buClr>
                <a:schemeClr val="dk1"/>
              </a:buClr>
              <a:buSzPct val="100000"/>
              <a:buFont typeface="Arial"/>
              <a:buNone/>
            </a:pPr>
            <a:r>
              <a:rPr b="1" lang="en" sz="1100"/>
              <a:t>Disadvantages:</a:t>
            </a:r>
            <a:endParaRPr b="1" sz="1100"/>
          </a:p>
          <a:p>
            <a:pPr indent="-287972" lvl="0" marL="457200" rtl="0" algn="l">
              <a:spcBef>
                <a:spcPts val="1200"/>
              </a:spcBef>
              <a:spcAft>
                <a:spcPts val="0"/>
              </a:spcAft>
              <a:buClr>
                <a:schemeClr val="dk2"/>
              </a:buClr>
              <a:buSzPct val="100000"/>
              <a:buChar char="●"/>
            </a:pPr>
            <a:r>
              <a:rPr lang="en" sz="1100"/>
              <a:t>Computationally intensive, especially for large datasets.</a:t>
            </a:r>
            <a:endParaRPr sz="1100"/>
          </a:p>
          <a:p>
            <a:pPr indent="-287972" lvl="0" marL="457200" rtl="0" algn="l">
              <a:spcBef>
                <a:spcPts val="0"/>
              </a:spcBef>
              <a:spcAft>
                <a:spcPts val="0"/>
              </a:spcAft>
              <a:buClr>
                <a:schemeClr val="dk2"/>
              </a:buClr>
              <a:buSzPct val="100000"/>
              <a:buChar char="●"/>
            </a:pPr>
            <a:r>
              <a:rPr lang="en" sz="1100"/>
              <a:t>Specific methods required for time-series or imbalanced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