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71" r:id="rId5"/>
    <p:sldId id="286" r:id="rId6"/>
    <p:sldId id="293" r:id="rId7"/>
    <p:sldId id="294" r:id="rId8"/>
    <p:sldId id="295" r:id="rId9"/>
    <p:sldId id="296" r:id="rId10"/>
    <p:sldId id="297" r:id="rId11"/>
    <p:sldId id="287" r:id="rId12"/>
    <p:sldId id="288" r:id="rId13"/>
    <p:sldId id="289" r:id="rId14"/>
    <p:sldId id="290" r:id="rId15"/>
    <p:sldId id="291" r:id="rId16"/>
    <p:sldId id="292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7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/>
    <p:restoredTop sz="69954" autoAdjust="0"/>
  </p:normalViewPr>
  <p:slideViewPr>
    <p:cSldViewPr snapToGrid="0" snapToObjects="1">
      <p:cViewPr varScale="1">
        <p:scale>
          <a:sx n="81" d="100"/>
          <a:sy n="81" d="100"/>
        </p:scale>
        <p:origin x="2154" y="7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03/26/2024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вечер!</a:t>
            </a:r>
            <a:br>
              <a:rPr lang="ru-RU" dirty="0" smtClean="0"/>
            </a:br>
            <a:r>
              <a:rPr lang="ru-RU" dirty="0" smtClean="0"/>
              <a:t>Меня</a:t>
            </a:r>
            <a:r>
              <a:rPr lang="ru-RU" baseline="0" dirty="0" smtClean="0"/>
              <a:t> зовут Игорь Рухович, я выполняю работу</a:t>
            </a:r>
            <a:endParaRPr lang="en-US" baseline="0" dirty="0" smtClean="0"/>
          </a:p>
          <a:p>
            <a:r>
              <a:rPr lang="ru-RU" b="1" dirty="0" smtClean="0"/>
              <a:t>Прогнозирование временных рядов</a:t>
            </a:r>
            <a:r>
              <a:rPr lang="en-US" b="1" baseline="0" dirty="0" smtClean="0"/>
              <a:t> </a:t>
            </a:r>
            <a:r>
              <a:rPr lang="ru-RU" b="1" dirty="0" smtClean="0"/>
              <a:t>с помощью рекуррентных нейронных сетей.</a:t>
            </a:r>
            <a:endParaRPr lang="en-US" b="1" dirty="0" smtClean="0"/>
          </a:p>
          <a:p>
            <a:r>
              <a:rPr lang="ru-RU" dirty="0" smtClean="0"/>
              <a:t>Мой руководитель – Санжар </a:t>
            </a:r>
            <a:r>
              <a:rPr lang="ru-RU" dirty="0" err="1" smtClean="0"/>
              <a:t>Досов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smtClean="0"/>
              <a:t>Хочу</a:t>
            </a:r>
            <a:r>
              <a:rPr lang="ru-RU" baseline="0" smtClean="0"/>
              <a:t> </a:t>
            </a:r>
            <a:r>
              <a:rPr lang="ru-RU" baseline="0" dirty="0" smtClean="0"/>
              <a:t>упомянуть, что я сменил тему работы. У меня была </a:t>
            </a:r>
            <a:r>
              <a:rPr lang="ru-RU" b="1" baseline="0" dirty="0" smtClean="0"/>
              <a:t>классификация финансовых новостей</a:t>
            </a:r>
            <a:r>
              <a:rPr lang="ru-RU" baseline="0" dirty="0" smtClean="0"/>
              <a:t>. Решил, что новая тема мне более интересна, с руководителем я это согласовал.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Итак, перейдем к теме</a:t>
            </a:r>
            <a:r>
              <a:rPr lang="en-US" baseline="0" dirty="0" smtClean="0"/>
              <a:t>: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26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</a:p>
          <a:p>
            <a:endParaRPr lang="ru-RU" dirty="0" smtClean="0"/>
          </a:p>
          <a:p>
            <a:r>
              <a:rPr lang="ru-RU" dirty="0" smtClean="0"/>
              <a:t>Проблема</a:t>
            </a:r>
            <a:r>
              <a:rPr lang="ru-RU" baseline="0" dirty="0" smtClean="0"/>
              <a:t> прогнозирования временных рядов всегда была и будет актуальной. Дело в том, что временные ряды окружают нас повсюду, и часто необходимо оценивать, какое значение примет та или иная величина в последующие промежутки времени. Иногда нам нужно сделать упор на качественные предсказания, а иногда помимо качества требуется и высокая скорость обработки, например, если данных очень много.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Нам приходится прогнозировать тренды, продажи, различные пассажиропотоки, поломки агрегатов, потребление электроэнергии.  Также нужно рассчитывать нагрузку на сайты, формировать бюджеты, исходя из расходов. Этот список можно долго продолжать.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 из особенностей этой области машинного обучения в том, что тут нет какого-то единого, лучшего алгоритма</a:t>
            </a:r>
            <a:r>
              <a:rPr lang="ru-RU" baseline="0" dirty="0" smtClean="0"/>
              <a:t>, в отличие, например, от обработки натурального языка (</a:t>
            </a:r>
            <a:r>
              <a:rPr lang="en-US" baseline="0" dirty="0" smtClean="0"/>
              <a:t>NLP)</a:t>
            </a:r>
            <a:r>
              <a:rPr lang="ru-RU" baseline="0" dirty="0" smtClean="0"/>
              <a:t>, где всех с отрывом побеждают тяжеловесные </a:t>
            </a:r>
            <a:r>
              <a:rPr lang="en-US" baseline="0" dirty="0" smtClean="0"/>
              <a:t>GPT-</a:t>
            </a:r>
            <a:r>
              <a:rPr lang="ru-RU" baseline="0" dirty="0" smtClean="0"/>
              <a:t> или </a:t>
            </a:r>
            <a:r>
              <a:rPr lang="en-US" baseline="0" dirty="0" smtClean="0"/>
              <a:t>BERT-</a:t>
            </a:r>
            <a:r>
              <a:rPr lang="ru-RU" baseline="0" dirty="0" smtClean="0"/>
              <a:t>модели. Здесь же разные подходы показывают себя по разному, в зависимости от исходных данных и требований к </a:t>
            </a:r>
            <a:r>
              <a:rPr lang="en-US" baseline="0" dirty="0" smtClean="0"/>
              <a:t>[</a:t>
            </a:r>
            <a:r>
              <a:rPr lang="ru-RU" baseline="0" dirty="0" smtClean="0"/>
              <a:t>прогнозирующим</a:t>
            </a:r>
            <a:r>
              <a:rPr lang="en-US" baseline="0" dirty="0" smtClean="0"/>
              <a:t>]</a:t>
            </a:r>
            <a:r>
              <a:rPr lang="ru-RU" baseline="0" dirty="0" smtClean="0"/>
              <a:t> моделям.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699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r>
              <a:rPr lang="ru-RU" baseline="0" dirty="0" smtClean="0"/>
              <a:t> работы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- Во-первых,</a:t>
            </a:r>
            <a:r>
              <a:rPr lang="ru-RU" baseline="0" dirty="0" smtClean="0"/>
              <a:t> п</a:t>
            </a:r>
            <a:r>
              <a:rPr lang="ru-RU" dirty="0" smtClean="0"/>
              <a:t>роанализировать</a:t>
            </a:r>
            <a:r>
              <a:rPr lang="ru-RU" baseline="0" dirty="0" smtClean="0"/>
              <a:t> существующие решения, выбрать данные и воспроизвести результаты найденных алгоритмов в равных условиях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Затем, предложить собственный метод, как некоторый компромисс между высоким быстродействием и одновременно хорошим качеством работы. Нужна подходящая нетривиальная модель, не требующая в то же время больших вычислительных ресурсов для обучения и дальнейшей работы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Далее потребуется сравнить предложенный метод с существующими в равных условиях (то есть на одном </a:t>
            </a:r>
            <a:r>
              <a:rPr lang="en-US" baseline="0" dirty="0" smtClean="0"/>
              <a:t>“</a:t>
            </a:r>
            <a:r>
              <a:rPr lang="ru-RU" baseline="0" dirty="0" smtClean="0"/>
              <a:t>вычислительном устройстве</a:t>
            </a:r>
            <a:r>
              <a:rPr lang="en-US" baseline="0" dirty="0" smtClean="0"/>
              <a:t>”</a:t>
            </a:r>
            <a:r>
              <a:rPr lang="ru-RU" baseline="0" dirty="0" smtClean="0"/>
              <a:t>) и на данных разной природы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И, по окончании, нужно будет сделать вывод о пользе предложенного метода для решения данной задачи, а также опубликовать метод и результаты сравнения в открытый доступ, чтобы исследователи (разумеется, в случае успеха модели) могли использовать это решение в своих задачах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07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существующим решениям.</a:t>
            </a:r>
            <a:endParaRPr lang="en-US" dirty="0" smtClean="0"/>
          </a:p>
          <a:p>
            <a:endParaRPr lang="en-US" dirty="0" smtClean="0"/>
          </a:p>
          <a:p>
            <a:r>
              <a:rPr lang="ru-RU" baseline="0" dirty="0" smtClean="0"/>
              <a:t> - При произнесении слов </a:t>
            </a:r>
            <a:r>
              <a:rPr lang="en-US" baseline="0" dirty="0" smtClean="0"/>
              <a:t>Time Series Forecasting (</a:t>
            </a:r>
            <a:r>
              <a:rPr lang="ru-RU" baseline="0" dirty="0" smtClean="0"/>
              <a:t>или </a:t>
            </a:r>
            <a:r>
              <a:rPr lang="en-US" baseline="0" dirty="0" smtClean="0"/>
              <a:t>TSF)</a:t>
            </a:r>
            <a:r>
              <a:rPr lang="ru-RU" baseline="0" dirty="0" smtClean="0"/>
              <a:t>, многим первой в голову придёт известная модель </a:t>
            </a:r>
            <a:r>
              <a:rPr lang="en-US" baseline="0" dirty="0" smtClean="0"/>
              <a:t>ARIMA</a:t>
            </a:r>
            <a:r>
              <a:rPr lang="ru-RU" baseline="0" dirty="0" smtClean="0"/>
              <a:t>, предложенная аж в 70-х годах прошлого столетия с многочисленными дальнейшими модификациями (такими как </a:t>
            </a:r>
            <a:r>
              <a:rPr lang="en-US" baseline="0" dirty="0" smtClean="0"/>
              <a:t>TBATS </a:t>
            </a:r>
            <a:r>
              <a:rPr lang="ru-RU" baseline="0" dirty="0" smtClean="0"/>
              <a:t>и другие). Не буду сейчас углубляться в архитектуру этих моделей, лишь скажу, что это </a:t>
            </a:r>
            <a:r>
              <a:rPr lang="ru-RU" baseline="0" dirty="0" err="1" smtClean="0"/>
              <a:t>авторегрессионные</a:t>
            </a:r>
            <a:r>
              <a:rPr lang="ru-RU" baseline="0" dirty="0" smtClean="0"/>
              <a:t> подходы (то есть их предсказания линейно зависят от нескольких предыдущих значений). Эти подходы неплохо зарекомендовали себя в своё время, но всё же они довольно простые и могут не обнаружить некоторые сложные зависимости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Среди </a:t>
            </a:r>
            <a:r>
              <a:rPr lang="ru-RU" baseline="0" dirty="0" err="1" smtClean="0"/>
              <a:t>нейросетевых</a:t>
            </a:r>
            <a:r>
              <a:rPr lang="ru-RU" baseline="0" dirty="0" smtClean="0"/>
              <a:t> подходов я выделил два наиболее интересных и недавно выпущенных. Это </a:t>
            </a:r>
            <a:r>
              <a:rPr lang="en-US" baseline="0" dirty="0" smtClean="0"/>
              <a:t>N-BEATS – </a:t>
            </a:r>
            <a:r>
              <a:rPr lang="ru-RU" baseline="0" dirty="0" smtClean="0"/>
              <a:t>сложная модель, основанная на рекуррентной сети собственного изобретения некоторых канадских исследователей. А также </a:t>
            </a:r>
            <a:r>
              <a:rPr lang="en-US" baseline="0" dirty="0" smtClean="0"/>
              <a:t>LTSF-Linear</a:t>
            </a:r>
            <a:r>
              <a:rPr lang="ru-RU" baseline="0" dirty="0" smtClean="0"/>
              <a:t> - большой ансамбль однослойных персептронов, который, по заверениям авторов, обгоняет многие, в том числе </a:t>
            </a:r>
            <a:r>
              <a:rPr lang="ru-RU" baseline="0" dirty="0" err="1" smtClean="0"/>
              <a:t>трансформенные</a:t>
            </a:r>
            <a:r>
              <a:rPr lang="ru-RU" baseline="0" dirty="0" smtClean="0"/>
              <a:t> модели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И последняя категория – это </a:t>
            </a:r>
            <a:r>
              <a:rPr lang="ru-RU" baseline="0" dirty="0" err="1" smtClean="0"/>
              <a:t>нейросетевые</a:t>
            </a:r>
            <a:r>
              <a:rPr lang="ru-RU" baseline="0" dirty="0" smtClean="0"/>
              <a:t> методы, использующие механизм </a:t>
            </a:r>
            <a:r>
              <a:rPr lang="en-US" baseline="0" dirty="0" smtClean="0"/>
              <a:t>attention</a:t>
            </a:r>
            <a:r>
              <a:rPr lang="ru-RU" baseline="0" dirty="0" smtClean="0"/>
              <a:t> (или </a:t>
            </a:r>
            <a:r>
              <a:rPr lang="ru-RU" baseline="0" dirty="0" err="1" smtClean="0"/>
              <a:t>трансформеры</a:t>
            </a:r>
            <a:r>
              <a:rPr lang="ru-RU" baseline="0" dirty="0" smtClean="0"/>
              <a:t>). Я также нашел две наиболее интересных, свежих, и многообещающих модели. Здесь упомяну, что механизм </a:t>
            </a:r>
            <a:r>
              <a:rPr lang="en-US" baseline="0" dirty="0" smtClean="0"/>
              <a:t>attention </a:t>
            </a:r>
            <a:r>
              <a:rPr lang="ru-RU" baseline="0" dirty="0" smtClean="0"/>
              <a:t>работает за квадратичное от размера последовательности время, и в целом может не принести большой пользы именно в данной задаче. Не говоря уже о том, что </a:t>
            </a:r>
            <a:r>
              <a:rPr lang="ru-RU" baseline="0" dirty="0" err="1" smtClean="0"/>
              <a:t>трансформенные</a:t>
            </a:r>
            <a:r>
              <a:rPr lang="ru-RU" baseline="0" dirty="0" smtClean="0"/>
              <a:t> модели имеют значительно больше обучаемых параметров со всеми вытекающими.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554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план работы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- </a:t>
            </a:r>
            <a:r>
              <a:rPr lang="ru-RU" dirty="0" smtClean="0"/>
              <a:t>Выбрать</a:t>
            </a:r>
            <a:r>
              <a:rPr lang="ru-RU" baseline="0" dirty="0" smtClean="0"/>
              <a:t> модели и временные ряды из разных сфер деятельности человека для анализа. В открытом доступе тут достаточно данных. Их, разумеется, придется подготовить, привести к общему виду и в удобную для моделей форму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Затем в планах обучить несколько </a:t>
            </a:r>
            <a:r>
              <a:rPr lang="en-US" baseline="0" dirty="0" smtClean="0"/>
              <a:t>RNN </a:t>
            </a:r>
            <a:r>
              <a:rPr lang="ru-RU" baseline="0" dirty="0" smtClean="0"/>
              <a:t>(то есть рекуррентных) моделей. Тут есть классический </a:t>
            </a:r>
            <a:r>
              <a:rPr lang="en-US" baseline="0" dirty="0" smtClean="0"/>
              <a:t>RNN</a:t>
            </a:r>
            <a:r>
              <a:rPr lang="ru-RU" baseline="0" dirty="0" smtClean="0"/>
              <a:t>, сравнимый по возрасту с </a:t>
            </a:r>
            <a:r>
              <a:rPr lang="en-US" baseline="0" dirty="0" smtClean="0"/>
              <a:t>ARIMA –</a:t>
            </a:r>
            <a:r>
              <a:rPr lang="ru-RU" baseline="0" dirty="0" smtClean="0"/>
              <a:t> его, скорее, будем использовать как образец, больших надежд я на него не держу. Затем это </a:t>
            </a:r>
            <a:r>
              <a:rPr lang="en-US" baseline="0" dirty="0" smtClean="0"/>
              <a:t>LSTM</a:t>
            </a:r>
            <a:r>
              <a:rPr lang="ru-RU" baseline="0" dirty="0" smtClean="0"/>
              <a:t>-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GRU-</a:t>
            </a:r>
            <a:r>
              <a:rPr lang="ru-RU" baseline="0" dirty="0" smtClean="0"/>
              <a:t>модели, где лучше проработан механизм долгосрочной </a:t>
            </a:r>
            <a:r>
              <a:rPr lang="en-US" baseline="0" dirty="0" smtClean="0"/>
              <a:t>“</a:t>
            </a:r>
            <a:r>
              <a:rPr lang="ru-RU" baseline="0" dirty="0" smtClean="0"/>
              <a:t>памяти</a:t>
            </a:r>
            <a:r>
              <a:rPr lang="en-US" baseline="0" dirty="0" smtClean="0"/>
              <a:t>”</a:t>
            </a:r>
            <a:r>
              <a:rPr lang="ru-RU" baseline="0" dirty="0" smtClean="0"/>
              <a:t>. На них я делаю основную ставку.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Разумеется, и модели, и данные придется модифицировать, чтобы добиться достойного качества. Про это у нас третий шаг. Попытаемся изменять числа параметров, рекуррентных слоев, попробуем двунаправленные модели, другие функции активации, а также собственные внутренние слои.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Каждое улучшение будет включено в эксперимент, и затем мы сравним качество лучших предложенных моделей с известными подходами, которые я перечислял на предыдущем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В конце будут сделаны выводы о пользе предложенных моделей для задачи прогнозирования временных рядов. Всё затем будет опубликовано в </a:t>
            </a:r>
            <a:r>
              <a:rPr lang="ru-RU" baseline="0" dirty="0" err="1" smtClean="0"/>
              <a:t>репозитории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463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Результаты,</a:t>
            </a:r>
            <a:r>
              <a:rPr lang="ru-RU" baseline="0" dirty="0" smtClean="0"/>
              <a:t> которые я ожидаю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Во-первых, хочется верить, что предложенные рекуррентные модели с легкостью победят классические подходы типа </a:t>
            </a:r>
            <a:r>
              <a:rPr lang="en-US" baseline="0" dirty="0" smtClean="0"/>
              <a:t>ARIMA</a:t>
            </a:r>
            <a:r>
              <a:rPr lang="ru-RU" baseline="0" dirty="0" smtClean="0"/>
              <a:t>. На то есть основания, ведь, как минимум, рекуррентные сети найдут нелинейные зависимости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ru-RU" baseline="0" dirty="0" smtClean="0"/>
              <a:t>С другой стороны, есть понимание, что тяжеловесные и </a:t>
            </a:r>
            <a:r>
              <a:rPr lang="en-US" baseline="0" dirty="0" smtClean="0"/>
              <a:t>“</a:t>
            </a:r>
            <a:r>
              <a:rPr lang="ru-RU" baseline="0" dirty="0" smtClean="0"/>
              <a:t>вездесущие</a:t>
            </a:r>
            <a:r>
              <a:rPr lang="en-US" baseline="0" dirty="0" smtClean="0"/>
              <a:t>”</a:t>
            </a:r>
            <a:r>
              <a:rPr lang="ru-RU" baseline="0" dirty="0" smtClean="0"/>
              <a:t> сейчас </a:t>
            </a:r>
            <a:r>
              <a:rPr lang="ru-RU" baseline="0" dirty="0" err="1" smtClean="0"/>
              <a:t>трансформеры</a:t>
            </a:r>
            <a:r>
              <a:rPr lang="ru-RU" baseline="0" dirty="0" smtClean="0"/>
              <a:t>, скорее всего, обойдут по качеству наши модели. Ожидаю однако, что отрыв будет минимальным, а время работы, и, тем более, обучения</a:t>
            </a:r>
            <a:r>
              <a:rPr lang="en-US" baseline="0" dirty="0" smtClean="0"/>
              <a:t> </a:t>
            </a:r>
            <a:r>
              <a:rPr lang="ru-RU" baseline="0" dirty="0" smtClean="0"/>
              <a:t>рекуррентной сети будет значительно меньше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 - И, последнее, в сравнении со свежими </a:t>
            </a:r>
            <a:r>
              <a:rPr lang="ru-RU" baseline="0" dirty="0" err="1" smtClean="0"/>
              <a:t>нейросетевыми</a:t>
            </a:r>
            <a:r>
              <a:rPr lang="ru-RU" baseline="0" dirty="0" smtClean="0"/>
              <a:t> моделями без механизма внимания, результат пока не известен. Одна из главных задач тут – максимально приблизиться, а лучше обогнать их по качеству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267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у меня всё,</a:t>
            </a:r>
            <a:r>
              <a:rPr lang="ru-RU" baseline="0" dirty="0" smtClean="0"/>
              <a:t> спасибо!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Готов ответить на ваши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406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03/26/2024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61" y="1982640"/>
            <a:ext cx="7634059" cy="1978323"/>
          </a:xfrm>
        </p:spPr>
        <p:txBody>
          <a:bodyPr>
            <a:noAutofit/>
          </a:bodyPr>
          <a:lstStyle/>
          <a:p>
            <a:r>
              <a:rPr lang="ru-RU" dirty="0"/>
              <a:t>Прогнозирование временных </a:t>
            </a:r>
            <a:r>
              <a:rPr lang="ru-RU" dirty="0" smtClean="0"/>
              <a:t>рядов</a:t>
            </a:r>
            <a:br>
              <a:rPr lang="ru-RU" dirty="0" smtClean="0"/>
            </a:br>
            <a:r>
              <a:rPr lang="ru-RU" dirty="0" smtClean="0"/>
              <a:t>с помощью </a:t>
            </a:r>
            <a:r>
              <a:rPr lang="ru-RU" dirty="0"/>
              <a:t>рекуррентных нейронных сетей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Выполняет</a:t>
            </a:r>
            <a:r>
              <a:rPr lang="en-US" dirty="0" smtClean="0"/>
              <a:t>: </a:t>
            </a:r>
            <a:r>
              <a:rPr lang="ru-RU" dirty="0"/>
              <a:t>студент группы 22 МАГ ИАД </a:t>
            </a:r>
            <a:r>
              <a:rPr lang="ru-RU" dirty="0" err="1"/>
              <a:t>Рухович</a:t>
            </a:r>
            <a:r>
              <a:rPr lang="ru-RU" dirty="0"/>
              <a:t> Игорь Владимирович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smtClean="0"/>
              <a:t>аспирант, приглашённый преподаватель </a:t>
            </a:r>
            <a:r>
              <a:rPr lang="ru-RU" dirty="0" err="1"/>
              <a:t>Досов</a:t>
            </a:r>
            <a:r>
              <a:rPr lang="ru-RU" dirty="0"/>
              <a:t> Санжар </a:t>
            </a:r>
            <a:r>
              <a:rPr lang="ru-RU" dirty="0" err="1"/>
              <a:t>Музаффарович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Наш подход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6518660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 fontScale="85000" lnSpcReduction="1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Получены данные о российском рынке акций, начиная с 2015 года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Данные разбиты на промежутки по 500 торговых дней, с пересечением каждой пары в 450 дней (как предложено</a:t>
                </a:r>
                <a:r>
                  <a:rPr lang="en-US" sz="1800" dirty="0"/>
                  <a:t> </a:t>
                </a:r>
                <a:r>
                  <a:rPr lang="ru-RU" sz="1800" dirty="0"/>
                  <a:t>в статье</a:t>
                </a:r>
                <a:r>
                  <a:rPr lang="en-US" sz="1800" dirty="0"/>
                  <a:t>*)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Для отсутствия пропусков, из рассмотрения исключили бумаги, не вошедшие хотя бы в 1 промежуток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Для построения рыночных графов использовали корреляции Пирсона 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-</a:t>
                </a:r>
                <a:r>
                  <a:rPr lang="ru-RU" sz="1800" dirty="0"/>
                  <a:t>Кендалла (совпадения рангов искусственно избегались)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В полученных графах эвристическими методами находили максимальные клики и строили их объединения с учетом </a:t>
                </a:r>
                <a:r>
                  <a:rPr lang="en-US" sz="1800" dirty="0"/>
                  <a:t>“</a:t>
                </a:r>
                <a:r>
                  <a:rPr lang="ru-RU" sz="1800" dirty="0"/>
                  <a:t>вкладов</a:t>
                </a:r>
                <a:r>
                  <a:rPr lang="en-US" sz="1800" dirty="0"/>
                  <a:t>”</a:t>
                </a:r>
                <a:r>
                  <a:rPr lang="ru-RU" sz="1800" dirty="0"/>
                  <a:t> вершин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6518660" cy="3393234"/>
              </a:xfrm>
              <a:prstGeom prst="rect">
                <a:avLst/>
              </a:prstGeom>
              <a:blipFill>
                <a:blip r:embed="rId2"/>
                <a:stretch>
                  <a:fillRect l="-1682" t="-2513" r="-3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4107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Что было сделано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7EFE6-6C79-8A3F-F154-497568FD152E}"/>
              </a:ext>
            </a:extLst>
          </p:cNvPr>
          <p:cNvSpPr txBox="1"/>
          <p:nvPr/>
        </p:nvSpPr>
        <p:spPr>
          <a:xfrm>
            <a:off x="697686" y="6317096"/>
            <a:ext cx="10871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ru-RU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Vizgunov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A.N.,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Goldengorin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Kalyagin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Pardalos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P.M.: Network approach for the Russian stock market //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Sci. 11:45–55, (2014)</a:t>
            </a:r>
            <a:endParaRPr lang="ru-RU" sz="105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F1264D-56B7-F336-BBC3-DB5BF206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87" y="4306286"/>
            <a:ext cx="3239597" cy="17904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7E255-7CF1-70AA-D777-8D98CF66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942" y="1371177"/>
            <a:ext cx="3053026" cy="2714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AEA6E6-0051-2CD4-A55C-E313C23D2D5F}"/>
              </a:ext>
            </a:extLst>
          </p:cNvPr>
          <p:cNvSpPr txBox="1"/>
          <p:nvPr/>
        </p:nvSpPr>
        <p:spPr>
          <a:xfrm>
            <a:off x="10426564" y="2313074"/>
            <a:ext cx="1370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latin typeface="HSE Sans" panose="02000000000000000000" pitchFamily="2" charset="0"/>
              </a:rPr>
              <a:t>Полученные промежутки длиной 500 торговых дней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012A8-EB4E-A444-9B91-68C962F81B4A}"/>
              </a:ext>
            </a:extLst>
          </p:cNvPr>
          <p:cNvSpPr txBox="1"/>
          <p:nvPr/>
        </p:nvSpPr>
        <p:spPr>
          <a:xfrm>
            <a:off x="7294942" y="4785814"/>
            <a:ext cx="1262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latin typeface="HSE Sans" panose="02000000000000000000" pitchFamily="2" charset="0"/>
              </a:rPr>
              <a:t>Пример объединения максимальных клик рыночного графа</a:t>
            </a:r>
          </a:p>
        </p:txBody>
      </p:sp>
    </p:spTree>
    <p:extLst>
      <p:ext uri="{BB962C8B-B14F-4D97-AF65-F5344CB8AC3E}">
        <p14:creationId xmlns:p14="http://schemas.microsoft.com/office/powerpoint/2010/main" val="169626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/>
        </p:nvSpPr>
        <p:spPr>
          <a:xfrm>
            <a:off x="697686" y="2408243"/>
            <a:ext cx="6518660" cy="339323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Для каждого рыночного графа были вычислены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максимальной клики (сверху справа)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клик максимального размера (снизу)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объединения вершин из максимальных клик (снизу справа)</a:t>
            </a:r>
          </a:p>
          <a:p>
            <a:r>
              <a:rPr lang="ru-RU" sz="1600" dirty="0"/>
              <a:t>Для наглядности, характеристики представлены на тепловых картах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445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896BA-D4E0-60E6-77B0-B9A7A0605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3"/>
          <a:stretch/>
        </p:blipFill>
        <p:spPr bwMode="auto">
          <a:xfrm>
            <a:off x="6298892" y="4300151"/>
            <a:ext cx="5307211" cy="2052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DF4748-00AA-F943-4D56-0B6AD3F0F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1"/>
          <a:stretch/>
        </p:blipFill>
        <p:spPr bwMode="auto">
          <a:xfrm>
            <a:off x="697686" y="4300151"/>
            <a:ext cx="5278618" cy="2052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667DD-4897-00FD-EB15-BCBC68411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49"/>
          <a:stretch/>
        </p:blipFill>
        <p:spPr bwMode="auto">
          <a:xfrm>
            <a:off x="5873578" y="1263259"/>
            <a:ext cx="5732525" cy="2226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04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4831577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 fontScale="70000" lnSpcReduction="2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1600" dirty="0"/>
                  <a:t>Несмотря на известность общепринятого коэффициента Пирсона, он интерпретируется только для класса эллиптических распределений, к которому может не относиться доходность акций</a:t>
                </a:r>
                <a:r>
                  <a:rPr lang="en-US" sz="1600" dirty="0"/>
                  <a:t>**</a:t>
                </a:r>
                <a:r>
                  <a:rPr lang="ru-RU" sz="1600" dirty="0"/>
                  <a:t>. Поэтому была дополнительно рассмотрена другая мера.</a:t>
                </a:r>
              </a:p>
              <a:p>
                <a:r>
                  <a:rPr lang="ru-RU" sz="1600" dirty="0"/>
                  <a:t>Сверху – карта размеров максимальных клик в классических пороговых рыночных графах</a:t>
                </a:r>
              </a:p>
              <a:p>
                <a:r>
                  <a:rPr lang="ru-RU" sz="1600" dirty="0"/>
                  <a:t>Снизу – аналогичная карта размеров максимальных клик в пороговых графах, на основе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1600" dirty="0"/>
                  <a:t>-Кендалла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4831577" cy="3393234"/>
              </a:xfrm>
              <a:prstGeom prst="rect">
                <a:avLst/>
              </a:prstGeom>
              <a:blipFill>
                <a:blip r:embed="rId2"/>
                <a:stretch>
                  <a:fillRect l="-1765" t="-2334" r="-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B2F98-1BD8-DB7F-B12E-2E43ADE83F79}"/>
                  </a:ext>
                </a:extLst>
              </p:cNvPr>
              <p:cNvSpPr txBox="1"/>
              <p:nvPr/>
            </p:nvSpPr>
            <p:spPr>
              <a:xfrm>
                <a:off x="585897" y="1447790"/>
                <a:ext cx="55056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4000" dirty="0">
                    <a:latin typeface="HSE Sans" panose="02000000000000000000" pitchFamily="2" charset="0"/>
                  </a:rPr>
                  <a:t>Сравнение с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4000" dirty="0">
                    <a:latin typeface="HSE Sans" panose="02000000000000000000" pitchFamily="2" charset="0"/>
                  </a:rPr>
                  <a:t>-Кендалла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B2F98-1BD8-DB7F-B12E-2E43ADE8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7" y="1447790"/>
                <a:ext cx="5505610" cy="707886"/>
              </a:xfrm>
              <a:prstGeom prst="rect">
                <a:avLst/>
              </a:prstGeom>
              <a:blipFill>
                <a:blip r:embed="rId3"/>
                <a:stretch>
                  <a:fillRect l="-3917" t="-12281" r="-2995" b="-3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667DD-4897-00FD-EB15-BCBC68411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49"/>
          <a:stretch/>
        </p:blipFill>
        <p:spPr bwMode="auto">
          <a:xfrm>
            <a:off x="5993465" y="2009970"/>
            <a:ext cx="5779070" cy="224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14B7CF-4194-734D-24AF-1B13C42D4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49"/>
          <a:stretch/>
        </p:blipFill>
        <p:spPr bwMode="auto">
          <a:xfrm>
            <a:off x="6013085" y="4254060"/>
            <a:ext cx="5759450" cy="224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D5D6B3-D7F3-7D91-D266-D67F368178E1}"/>
              </a:ext>
            </a:extLst>
          </p:cNvPr>
          <p:cNvSpPr txBox="1"/>
          <p:nvPr/>
        </p:nvSpPr>
        <p:spPr>
          <a:xfrm>
            <a:off x="419465" y="6028555"/>
            <a:ext cx="550561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US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(*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*).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Bautin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Kalyagin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A.P.,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Koldanov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P.A.,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Pardalos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P.M.: Simple Measure of Similarity for the Market Graph Construction // Computational Management Science. Vol. 10. P. 105—124, (2013)</a:t>
            </a:r>
            <a:endParaRPr lang="ru-RU" sz="105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0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7701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Объединения максимальных клик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B8F97-863B-8604-BF60-4438AAF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1" y="2198925"/>
            <a:ext cx="5039995" cy="3984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FC9F61-A4CE-AB7C-55C2-2A18AAF7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65" y="2444000"/>
            <a:ext cx="5039995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A6ED0-EA56-31B5-C51A-069C9C256751}"/>
                  </a:ext>
                </a:extLst>
              </p:cNvPr>
              <p:cNvSpPr txBox="1"/>
              <p:nvPr/>
            </p:nvSpPr>
            <p:spPr>
              <a:xfrm>
                <a:off x="6528564" y="5276100"/>
                <a:ext cx="5039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Вклады компаний в макс. клики в различных рыночных графах.</a:t>
                </a:r>
                <a: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/>
                </a:r>
                <a:b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12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Кендалла не менее 0.4. Показаны вклады от 3%</a:t>
                </a:r>
                <a:r>
                  <a:rPr lang="ru-RU" sz="1200" dirty="0">
                    <a:effectLst/>
                  </a:rPr>
                  <a:t> </a:t>
                </a:r>
                <a:endParaRPr lang="ru-RU" sz="12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A6ED0-EA56-31B5-C51A-069C9C25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564" y="5276100"/>
                <a:ext cx="5039995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BA650-BE43-98AC-C4A8-46A19C1986FE}"/>
                  </a:ext>
                </a:extLst>
              </p:cNvPr>
              <p:cNvSpPr txBox="1"/>
              <p:nvPr/>
            </p:nvSpPr>
            <p:spPr>
              <a:xfrm>
                <a:off x="623440" y="5537219"/>
                <a:ext cx="3870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Вклады компаний в макс. клики в различных рыночных графах. </a:t>
                </a:r>
                <a14:m>
                  <m:oMath xmlns:m="http://schemas.openxmlformats.org/officeDocument/2006/math">
                    <m:r>
                      <a:rPr lang="ru-RU" sz="1200" b="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ru-RU" sz="12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-Пирсона не менее 0.3. Показаны вклады от 10%</a:t>
                </a:r>
                <a:r>
                  <a:rPr lang="ru-RU" sz="1200" dirty="0">
                    <a:effectLst/>
                  </a:rPr>
                  <a:t> </a:t>
                </a:r>
                <a:endParaRPr lang="ru-RU" sz="12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BA650-BE43-98AC-C4A8-46A19C19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40" y="5537219"/>
                <a:ext cx="3870773" cy="646331"/>
              </a:xfrm>
              <a:prstGeom prst="rect">
                <a:avLst/>
              </a:prstGeom>
              <a:blipFill>
                <a:blip r:embed="rId5"/>
                <a:stretch>
                  <a:fillRect r="-654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3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Тексттфывф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  <a:r>
              <a:rPr lang="ru-RU" dirty="0" err="1"/>
              <a:t>фыв</a:t>
            </a:r>
            <a:r>
              <a:rPr lang="ru-RU" dirty="0"/>
              <a:t>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334968" cy="408109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Актуальность и важность общей темы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Вокруг нас много временных рядов</a:t>
            </a:r>
            <a:r>
              <a:rPr lang="ru-RU" dirty="0" smtClean="0"/>
              <a:t>, часто требуется решать</a:t>
            </a:r>
            <a:r>
              <a:rPr lang="en-US" dirty="0" smtClean="0"/>
              <a:t> </a:t>
            </a:r>
            <a:r>
              <a:rPr lang="ru-RU" dirty="0" smtClean="0"/>
              <a:t>задачи их прогнозирования</a:t>
            </a:r>
          </a:p>
          <a:p>
            <a:r>
              <a:rPr lang="ru-RU" dirty="0" smtClean="0"/>
              <a:t>Это </a:t>
            </a:r>
            <a:r>
              <a:rPr lang="ru-RU" dirty="0"/>
              <a:t>п</a:t>
            </a:r>
            <a:r>
              <a:rPr lang="ru-RU" dirty="0" smtClean="0"/>
              <a:t>омогает предсказывать тренды, продажи, поломки, рассчитывать нагрузку, формировать бюджеты</a:t>
            </a:r>
          </a:p>
          <a:p>
            <a:r>
              <a:rPr lang="ru-RU" dirty="0" smtClean="0"/>
              <a:t>В отличие от других сфер </a:t>
            </a:r>
            <a:r>
              <a:rPr lang="en-US" dirty="0" smtClean="0"/>
              <a:t>ML</a:t>
            </a:r>
            <a:r>
              <a:rPr lang="ru-RU" dirty="0" smtClean="0"/>
              <a:t>, нет единого лучшего алгоритма для прогнозирования временных рядов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Актуальность</a:t>
            </a:r>
            <a:endParaRPr lang="ru-RU" sz="4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24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Конкретная задача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Провести анализ существующих популярных алгоритмов прогнозирования временных рядов</a:t>
            </a:r>
          </a:p>
          <a:p>
            <a:r>
              <a:rPr lang="ru-RU" dirty="0" smtClean="0"/>
              <a:t>Предложить легковесный метод, дающий хороший компромисс между качеством, и временем работы / сложностью обучения</a:t>
            </a:r>
          </a:p>
          <a:p>
            <a:r>
              <a:rPr lang="ru-RU" dirty="0" smtClean="0"/>
              <a:t>Сравнить предложенный метод с существующими в равных условиях и на различных данных</a:t>
            </a:r>
          </a:p>
          <a:p>
            <a:r>
              <a:rPr lang="ru-RU" dirty="0" smtClean="0"/>
              <a:t>Опубликовать полученную модель в открытый доступ для свободного использования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Задачи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361346" cy="408109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Известные подходы к решению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Классические модели</a:t>
            </a:r>
            <a:r>
              <a:rPr lang="en-US" dirty="0" smtClean="0"/>
              <a:t>: ARIMA (1970), TBATS (2010), modifications</a:t>
            </a:r>
            <a:r>
              <a:rPr lang="ru-RU" dirty="0" smtClean="0"/>
              <a:t> – слишком простые, могли устареть</a:t>
            </a:r>
            <a:endParaRPr lang="en-US" dirty="0" smtClean="0"/>
          </a:p>
          <a:p>
            <a:r>
              <a:rPr lang="ru-RU" dirty="0" err="1" smtClean="0"/>
              <a:t>Нейросетевые</a:t>
            </a:r>
            <a:r>
              <a:rPr lang="ru-RU" dirty="0" smtClean="0"/>
              <a:t> </a:t>
            </a:r>
            <a:r>
              <a:rPr lang="ru-RU" dirty="0" smtClean="0"/>
              <a:t>без </a:t>
            </a:r>
            <a:r>
              <a:rPr lang="en-US" dirty="0" smtClean="0"/>
              <a:t>attention: </a:t>
            </a:r>
            <a:r>
              <a:rPr lang="en-US" dirty="0" smtClean="0"/>
              <a:t>N-BEATS (2020), </a:t>
            </a:r>
            <a:r>
              <a:rPr lang="en-US" dirty="0" smtClean="0"/>
              <a:t>LTSF-Linear (2022)</a:t>
            </a:r>
            <a:r>
              <a:rPr lang="ru-RU" dirty="0" smtClean="0"/>
              <a:t> – интересные,</a:t>
            </a:r>
            <a:r>
              <a:rPr lang="en-US" dirty="0" smtClean="0"/>
              <a:t> </a:t>
            </a:r>
            <a:r>
              <a:rPr lang="ru-RU" dirty="0" smtClean="0"/>
              <a:t>достаточно сложные имплементации</a:t>
            </a:r>
            <a:endParaRPr lang="en-US" dirty="0" smtClean="0"/>
          </a:p>
          <a:p>
            <a:r>
              <a:rPr lang="ru-RU" dirty="0" err="1" smtClean="0"/>
              <a:t>Нейросетевые</a:t>
            </a:r>
            <a:r>
              <a:rPr lang="ru-RU" dirty="0" smtClean="0"/>
              <a:t> с </a:t>
            </a:r>
            <a:r>
              <a:rPr lang="en-US" dirty="0" smtClean="0"/>
              <a:t>attention: PI-Transformer (2023), </a:t>
            </a:r>
            <a:r>
              <a:rPr lang="en-US" dirty="0" err="1"/>
              <a:t>iTransformer</a:t>
            </a:r>
            <a:r>
              <a:rPr lang="en-US" dirty="0"/>
              <a:t> (2024</a:t>
            </a:r>
            <a:r>
              <a:rPr lang="en-US" dirty="0" smtClean="0"/>
              <a:t>)</a:t>
            </a:r>
            <a:r>
              <a:rPr lang="ru-RU" dirty="0" smtClean="0"/>
              <a:t> – тяжеловесные,</a:t>
            </a:r>
            <a:r>
              <a:rPr lang="en-US" dirty="0" smtClean="0"/>
              <a:t> </a:t>
            </a:r>
            <a:r>
              <a:rPr lang="ru-RU" dirty="0" smtClean="0"/>
              <a:t>механизм </a:t>
            </a:r>
            <a:r>
              <a:rPr lang="en-US" dirty="0" smtClean="0"/>
              <a:t>attention</a:t>
            </a:r>
            <a:r>
              <a:rPr lang="ru-RU" dirty="0" smtClean="0"/>
              <a:t> работает за квадратичное время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Существующие решения</a:t>
            </a:r>
            <a:endParaRPr lang="ru-RU" sz="4000" dirty="0" smtClean="0">
              <a:latin typeface="HSE Sans" panose="02000000000000000000" pitchFamily="2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70137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0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Предлагаемый подход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Предлагаемый подход</a:t>
            </a:r>
            <a:endParaRPr lang="ru-RU" sz="4000" dirty="0" smtClean="0">
              <a:latin typeface="HSE Sans" panose="02000000000000000000" pitchFamily="2" charset="0"/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Выбрать временные ряды из разных сфер для анализа. Подготовить данные</a:t>
            </a:r>
          </a:p>
          <a:p>
            <a:r>
              <a:rPr lang="ru-RU" dirty="0" smtClean="0"/>
              <a:t>Обучить несколько </a:t>
            </a:r>
            <a:r>
              <a:rPr lang="en-US" dirty="0" smtClean="0"/>
              <a:t>RNN-</a:t>
            </a:r>
            <a:r>
              <a:rPr lang="ru-RU" dirty="0" smtClean="0"/>
              <a:t>моделей</a:t>
            </a:r>
            <a:r>
              <a:rPr lang="en-US" dirty="0" smtClean="0"/>
              <a:t>: RNN (1972),</a:t>
            </a:r>
            <a:r>
              <a:rPr lang="ru-RU" dirty="0" smtClean="0"/>
              <a:t> </a:t>
            </a:r>
            <a:r>
              <a:rPr lang="en-US" dirty="0" smtClean="0"/>
              <a:t>LSTM (1997), GRU (2014)</a:t>
            </a:r>
          </a:p>
          <a:p>
            <a:r>
              <a:rPr lang="ru-RU" dirty="0" smtClean="0"/>
              <a:t>Попробовать модификации, попытаться улучшить качество</a:t>
            </a:r>
          </a:p>
          <a:p>
            <a:r>
              <a:rPr lang="ru-RU" dirty="0" smtClean="0"/>
              <a:t>Сравнить результаты с известными подходами</a:t>
            </a:r>
          </a:p>
          <a:p>
            <a:r>
              <a:rPr lang="ru-RU" dirty="0" smtClean="0"/>
              <a:t>Сделать выводы об использовании </a:t>
            </a:r>
            <a:r>
              <a:rPr lang="en-US" dirty="0" smtClean="0"/>
              <a:t>RNN</a:t>
            </a:r>
            <a:r>
              <a:rPr lang="ru-RU" dirty="0" smtClean="0"/>
              <a:t> для </a:t>
            </a:r>
            <a:r>
              <a:rPr lang="en-US" dirty="0" smtClean="0"/>
              <a:t>TSF,</a:t>
            </a:r>
            <a:r>
              <a:rPr lang="ru-RU" dirty="0" smtClean="0"/>
              <a:t> выявить их преимущества и недостатки</a:t>
            </a:r>
            <a:endParaRPr lang="en-US" dirty="0" smtClean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52552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1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Ожидаемые результаты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Рекуррентные модели с отрывом победят классические методы по всем показателям</a:t>
            </a:r>
          </a:p>
          <a:p>
            <a:r>
              <a:rPr lang="en-US" dirty="0" smtClean="0"/>
              <a:t>RNN </a:t>
            </a:r>
            <a:r>
              <a:rPr lang="ru-RU" dirty="0" smtClean="0"/>
              <a:t>немного проиграют </a:t>
            </a:r>
            <a:r>
              <a:rPr lang="ru-RU" dirty="0" err="1" smtClean="0"/>
              <a:t>трансформерным</a:t>
            </a:r>
            <a:r>
              <a:rPr lang="ru-RU" dirty="0" smtClean="0"/>
              <a:t> моделям в качестве, но выиграют во времени обучения и времени предсказания</a:t>
            </a:r>
          </a:p>
          <a:p>
            <a:r>
              <a:rPr lang="ru-RU" dirty="0" smtClean="0"/>
              <a:t>Результат сравнения с </a:t>
            </a:r>
            <a:r>
              <a:rPr lang="ru-RU" dirty="0" err="1" smtClean="0"/>
              <a:t>нейросетевыми</a:t>
            </a:r>
            <a:r>
              <a:rPr lang="ru-RU" dirty="0" smtClean="0"/>
              <a:t> моделями без </a:t>
            </a:r>
            <a:r>
              <a:rPr lang="en-US" dirty="0" smtClean="0"/>
              <a:t>attention </a:t>
            </a:r>
            <a:r>
              <a:rPr lang="ru-RU" dirty="0" smtClean="0"/>
              <a:t>пока не известен. Задача – приблизиться или обогнать их по качеству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D4DE4-C1B1-2B7D-D240-2CBFC5FD9E2F}"/>
              </a:ext>
            </a:extLst>
          </p:cNvPr>
          <p:cNvSpPr txBox="1"/>
          <p:nvPr/>
        </p:nvSpPr>
        <p:spPr>
          <a:xfrm>
            <a:off x="585897" y="144779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Ожидаемые результаты</a:t>
            </a:r>
            <a:endParaRPr lang="ru-RU" sz="4000" dirty="0" smtClean="0">
              <a:latin typeface="HSE Sans" panose="02000000000000000000" pitchFamily="2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9275"/>
            <a:ext cx="2361345" cy="407988"/>
          </a:xfrm>
        </p:spPr>
        <p:txBody>
          <a:bodyPr/>
          <a:lstStyle/>
          <a:p>
            <a:r>
              <a:rPr lang="ru-RU" dirty="0"/>
              <a:t>Прогнозирование временных рядов</a:t>
            </a:r>
            <a:br>
              <a:rPr lang="ru-RU" dirty="0"/>
            </a:br>
            <a:r>
              <a:rPr lang="ru-RU" dirty="0"/>
              <a:t>с помощью рекуррентных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4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8155C5-C1E4-7ECF-856E-968CF9D607E2}"/>
              </a:ext>
            </a:extLst>
          </p:cNvPr>
          <p:cNvSpPr txBox="1">
            <a:spLocks/>
          </p:cNvSpPr>
          <p:nvPr/>
        </p:nvSpPr>
        <p:spPr>
          <a:xfrm>
            <a:off x="585897" y="2379663"/>
            <a:ext cx="9520211" cy="339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Понять, как устроен и чем полезен граф рынка</a:t>
            </a:r>
          </a:p>
          <a:p>
            <a:r>
              <a:rPr lang="ru-RU" dirty="0"/>
              <a:t>Получить некоторые реальные рыночные данные</a:t>
            </a:r>
          </a:p>
          <a:p>
            <a:r>
              <a:rPr lang="ru-RU" dirty="0"/>
              <a:t>Провести анализ изменений рыночного графа во времени</a:t>
            </a:r>
          </a:p>
          <a:p>
            <a:r>
              <a:rPr lang="ru-RU" dirty="0"/>
              <a:t>Попробовать разные модификации графа рынка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074D6-70A6-DC27-F2B9-498BBF47B71C}"/>
              </a:ext>
            </a:extLst>
          </p:cNvPr>
          <p:cNvSpPr txBox="1"/>
          <p:nvPr/>
        </p:nvSpPr>
        <p:spPr>
          <a:xfrm>
            <a:off x="585897" y="144779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 smtClean="0">
                <a:latin typeface="HSE Sans" panose="02000000000000000000" pitchFamily="2" charset="0"/>
              </a:rPr>
              <a:t>Наша задача</a:t>
            </a:r>
            <a:endParaRPr lang="ru-RU" sz="4000" dirty="0">
              <a:latin typeface="HSE Sans" panose="02000000000000000000" pitchFamily="2" charset="0"/>
            </a:endParaRP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58060" cy="408109"/>
          </a:xfrm>
        </p:spPr>
        <p:txBody>
          <a:bodyPr/>
          <a:lstStyle/>
          <a:p>
            <a:r>
              <a:rPr lang="ru-RU" dirty="0"/>
              <a:t>Применение рекуррентных нейронных сетей для прогнозирования временных рядов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415925"/>
          </a:xfrm>
        </p:spPr>
        <p:txBody>
          <a:bodyPr/>
          <a:lstStyle/>
          <a:p>
            <a:r>
              <a:rPr lang="ru-RU" dirty="0"/>
              <a:t>Магистерская программа </a:t>
            </a:r>
            <a:r>
              <a:rPr lang="en-US" dirty="0"/>
              <a:t>”</a:t>
            </a:r>
            <a:r>
              <a:rPr lang="ru-RU" dirty="0"/>
              <a:t>Интеллектуальный анализ данных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динамики связей на рыночном графе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Известные подходы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97686" y="2408243"/>
                <a:ext cx="6526898" cy="3393234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 fontScale="92500" lnSpcReduction="1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1600" dirty="0">
                    <a:effectLst/>
                  </a:rPr>
                  <a:t> - Доходность бумаги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ru-RU" sz="1600" dirty="0"/>
                  <a:t>на конец торгового дня </a:t>
                </a:r>
                <a:r>
                  <a:rPr lang="en-US" sz="1600" dirty="0"/>
                  <a:t>t.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24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ru-RU" sz="240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ru-RU" sz="24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4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ru-RU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sz="1600" dirty="0">
                    <a:effectLst/>
                  </a:rPr>
                  <a:t>  </a:t>
                </a:r>
                <a:r>
                  <a:rPr lang="en-US" sz="1600" dirty="0">
                    <a:effectLst/>
                  </a:rPr>
                  <a:t> - </a:t>
                </a:r>
                <a:r>
                  <a:rPr lang="ru-RU" sz="1600" dirty="0">
                    <a:effectLst/>
                  </a:rPr>
                  <a:t>Корреляция Пирсона между двумя ценными бумагами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1600" dirty="0">
                    <a:effectLst/>
                  </a:rPr>
                  <a:t>  - Граф рынка с порогом</a:t>
                </a:r>
                <a:r>
                  <a:rPr lang="en-US" sz="16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Клика в графе – подмножество вершин, в котором между каждой парой есть ребро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Максимальная клика – клика, которая при добавлении любой новой вершины перестаёт быть таковой</a:t>
                </a:r>
              </a:p>
            </p:txBody>
          </p:sp>
        </mc:Choice>
        <mc:Fallback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" y="2408243"/>
                <a:ext cx="6526898" cy="3393234"/>
              </a:xfrm>
              <a:prstGeom prst="rect">
                <a:avLst/>
              </a:prstGeom>
              <a:blipFill>
                <a:blip r:embed="rId2"/>
                <a:stretch>
                  <a:fillRect l="-1681" t="-359" r="-3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686207-E236-5FD0-64B5-22AC8981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77" y="1935891"/>
            <a:ext cx="4442725" cy="2992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0738C2-7E28-F4F4-0AC2-CB7E069C6C79}"/>
              </a:ext>
            </a:extLst>
          </p:cNvPr>
          <p:cNvSpPr txBox="1"/>
          <p:nvPr/>
        </p:nvSpPr>
        <p:spPr>
          <a:xfrm>
            <a:off x="7543530" y="4928073"/>
            <a:ext cx="368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Пример некоторого графа российского рынка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B2F98-1BD8-DB7F-B12E-2E43ADE83F79}"/>
              </a:ext>
            </a:extLst>
          </p:cNvPr>
          <p:cNvSpPr txBox="1"/>
          <p:nvPr/>
        </p:nvSpPr>
        <p:spPr>
          <a:xfrm>
            <a:off x="585897" y="1447790"/>
            <a:ext cx="2680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000" dirty="0">
                <a:latin typeface="HSE Sans" panose="02000000000000000000" pitchFamily="2" charset="0"/>
              </a:rPr>
              <a:t>Граф рынка</a:t>
            </a:r>
          </a:p>
        </p:txBody>
      </p:sp>
    </p:spTree>
    <p:extLst>
      <p:ext uri="{BB962C8B-B14F-4D97-AF65-F5344CB8AC3E}">
        <p14:creationId xmlns:p14="http://schemas.microsoft.com/office/powerpoint/2010/main" val="4450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2007</Words>
  <Application>Microsoft Office PowerPoint</Application>
  <PresentationFormat>Широкоэкранный</PresentationFormat>
  <Paragraphs>227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HSE Sans</vt:lpstr>
      <vt:lpstr>Times New Roman</vt:lpstr>
      <vt:lpstr>Office Theme</vt:lpstr>
      <vt:lpstr>Прогнозирование временных рядов с помощью рекуррентных нейронных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Заголовок</vt:lpstr>
      <vt:lpstr>Презентация PowerPoint</vt:lpstr>
      <vt:lpstr>фыв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Igor</cp:lastModifiedBy>
  <cp:revision>51</cp:revision>
  <cp:lastPrinted>2021-11-11T13:08:42Z</cp:lastPrinted>
  <dcterms:created xsi:type="dcterms:W3CDTF">2021-11-11T08:52:47Z</dcterms:created>
  <dcterms:modified xsi:type="dcterms:W3CDTF">2024-03-27T12:41:11Z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