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71" r:id="rId5"/>
    <p:sldId id="286" r:id="rId6"/>
    <p:sldId id="293" r:id="rId7"/>
    <p:sldId id="294" r:id="rId8"/>
    <p:sldId id="295" r:id="rId9"/>
    <p:sldId id="296" r:id="rId10"/>
    <p:sldId id="297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7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5"/>
    <p:restoredTop sz="69990" autoAdjust="0"/>
  </p:normalViewPr>
  <p:slideViewPr>
    <p:cSldViewPr snapToGrid="0" snapToObjects="1">
      <p:cViewPr varScale="1">
        <p:scale>
          <a:sx n="116" d="100"/>
          <a:sy n="116" d="100"/>
        </p:scale>
        <p:origin x="2208" y="19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</a:p>
        </c:rich>
      </c:tx>
      <c:layout>
        <c:manualLayout>
          <c:xMode val="edge"/>
          <c:yMode val="edge"/>
          <c:x val="0.13063871409555111"/>
          <c:y val="7.89733546803216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376246841772368"/>
          <c:y val="0.10958869184472636"/>
          <c:w val="0.79262705246283227"/>
          <c:h val="0.735136634267554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39-BB44-A38F-FDE984D880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656A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39-BB44-A38F-FDE984D880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02D6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39-BB44-A38F-FDE984D88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55724448"/>
        <c:axId val="955630256"/>
      </c:barChart>
      <c:catAx>
        <c:axId val="955724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630256"/>
        <c:crosses val="autoZero"/>
        <c:auto val="1"/>
        <c:lblAlgn val="ctr"/>
        <c:lblOffset val="100"/>
        <c:noMultiLvlLbl val="0"/>
      </c:catAx>
      <c:valAx>
        <c:axId val="95563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72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</a:p>
        </c:rich>
      </c:tx>
      <c:layout>
        <c:manualLayout>
          <c:xMode val="edge"/>
          <c:yMode val="edge"/>
          <c:x val="0.13063871409555111"/>
          <c:y val="7.89733546803216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376246841772368"/>
          <c:y val="0.10958869184472636"/>
          <c:w val="0.79262705246283227"/>
          <c:h val="0.735136634267554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CE-9845-A0E3-DAA648CD0F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656A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CE-9845-A0E3-DAA648CD0F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02D6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CE-9845-A0E3-DAA648CD0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55724448"/>
        <c:axId val="955630256"/>
      </c:barChart>
      <c:catAx>
        <c:axId val="955724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630256"/>
        <c:crosses val="autoZero"/>
        <c:auto val="1"/>
        <c:lblAlgn val="ctr"/>
        <c:lblOffset val="100"/>
        <c:noMultiLvlLbl val="0"/>
      </c:catAx>
      <c:valAx>
        <c:axId val="95563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72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Название графика, может быть набрано и здесь</a:t>
            </a:r>
            <a:endParaRPr lang="en-RU" sz="16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0" i="0" u="none" strike="noStrike" kern="120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656A6"/>
            </a:solidFill>
          </c:spPr>
          <c:dPt>
            <c:idx val="0"/>
            <c:bubble3D val="0"/>
            <c:spPr>
              <a:solidFill>
                <a:srgbClr val="102D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609-E04A-A1C9-FFCFDA6CEE25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609-E04A-A1C9-FFCFDA6CEE25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609-E04A-A1C9-FFCFDA6CEE25}"/>
              </c:ext>
            </c:extLst>
          </c:dPt>
          <c:dPt>
            <c:idx val="3"/>
            <c:bubble3D val="0"/>
            <c:spPr>
              <a:solidFill>
                <a:srgbClr val="1656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609-E04A-A1C9-FFCFDA6CEE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09-E04A-A1C9-FFCFDA6CEE2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102D69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>
                <a:solidFill>
                  <a:srgbClr val="0E2D69"/>
                </a:solidFill>
              </a:rPr>
              <a:t>Название графика</a:t>
            </a:r>
            <a:endParaRPr lang="en-GB" sz="1600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9.7466984111306623E-2"/>
          <c:y val="2.14281345501251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CD5A5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D5A5A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AF-B047-A821-8AF749D3C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FFD74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D746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10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AF-B047-A821-8AF749D3C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E61F3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61F3D"/>
              </a:solidFill>
              <a:ln w="635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</c:v>
                </c:pt>
                <c:pt idx="1">
                  <c:v>15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AF-B047-A821-8AF749D3CE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ln w="28575" cap="rnd">
              <a:solidFill>
                <a:srgbClr val="11A0D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1A0D7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12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AF-B047-A821-8AF749D3CE2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ln w="28575" cap="rnd">
              <a:solidFill>
                <a:srgbClr val="7D4EB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6628C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2</c:v>
                </c:pt>
                <c:pt idx="2">
                  <c:v>6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AF-B047-A821-8AF749D3CE2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ln w="28575" cap="rnd">
              <a:solidFill>
                <a:srgbClr val="029C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29C63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12</c:v>
                </c:pt>
                <c:pt idx="1">
                  <c:v>9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AF-B047-A821-8AF749D3C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4565504"/>
        <c:axId val="1021066896"/>
      </c:lineChart>
      <c:catAx>
        <c:axId val="137456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1021066896"/>
        <c:crosses val="autoZero"/>
        <c:auto val="1"/>
        <c:lblAlgn val="ctr"/>
        <c:lblOffset val="100"/>
        <c:noMultiLvlLbl val="0"/>
      </c:catAx>
      <c:valAx>
        <c:axId val="102106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137456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E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b="0">
                <a:solidFill>
                  <a:srgbClr val="0E2D69"/>
                </a:solidFill>
              </a:rPr>
              <a:t>Название диаграммы</a:t>
            </a:r>
            <a:endParaRPr lang="en-US" sz="1600" b="0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0.123203125"/>
          <c:y val="3.45249494515844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baseline="0">
              <a:solidFill>
                <a:srgbClr val="0E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E2D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9C-1A40-9C59-B90F7073FE10}"/>
              </c:ext>
            </c:extLst>
          </c:dPt>
          <c:dPt>
            <c:idx val="1"/>
            <c:bubble3D val="0"/>
            <c:spPr>
              <a:solidFill>
                <a:srgbClr val="234A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9C-1A40-9C59-B90F7073FE10}"/>
              </c:ext>
            </c:extLst>
          </c:dPt>
          <c:dPt>
            <c:idx val="2"/>
            <c:bubble3D val="0"/>
            <c:spPr>
              <a:solidFill>
                <a:srgbClr val="E61F3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9C-1A40-9C59-B90F7073FE10}"/>
              </c:ext>
            </c:extLst>
          </c:dPt>
          <c:dPt>
            <c:idx val="3"/>
            <c:bubble3D val="0"/>
            <c:spPr>
              <a:solidFill>
                <a:srgbClr val="11A0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9C-1A40-9C59-B90F7073FE10}"/>
              </c:ext>
            </c:extLst>
          </c:dPt>
          <c:dPt>
            <c:idx val="4"/>
            <c:bubble3D val="0"/>
            <c:spPr>
              <a:solidFill>
                <a:srgbClr val="FFD7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A9C-1A40-9C59-B90F7073FE10}"/>
              </c:ext>
            </c:extLst>
          </c:dPt>
          <c:dPt>
            <c:idx val="5"/>
            <c:bubble3D val="0"/>
            <c:spPr>
              <a:solidFill>
                <a:srgbClr val="029C6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A9C-1A40-9C59-B90F7073FE10}"/>
              </c:ext>
            </c:extLst>
          </c:dPt>
          <c:dPt>
            <c:idx val="6"/>
            <c:bubble3D val="0"/>
            <c:spPr>
              <a:solidFill>
                <a:srgbClr val="EB681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A9C-1A40-9C59-B90F7073FE10}"/>
              </c:ext>
            </c:extLst>
          </c:dPt>
          <c:dPt>
            <c:idx val="7"/>
            <c:bubble3D val="0"/>
            <c:spPr>
              <a:solidFill>
                <a:srgbClr val="9662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A9C-1A40-9C59-B90F7073FE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32</c:v>
                </c:pt>
                <c:pt idx="3">
                  <c:v>1.2</c:v>
                </c:pt>
                <c:pt idx="4">
                  <c:v>8.1999999999999993</c:v>
                </c:pt>
                <c:pt idx="5">
                  <c:v>12</c:v>
                </c:pt>
                <c:pt idx="6">
                  <c:v>1.4</c:v>
                </c:pt>
                <c:pt idx="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A9C-1A40-9C59-B90F7073FE1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>
                <a:solidFill>
                  <a:srgbClr val="0E2D69"/>
                </a:solidFill>
              </a:rPr>
              <a:t>Название диаграммы</a:t>
            </a:r>
            <a:endParaRPr lang="en-US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2.4765625000000034E-2"/>
          <c:y val="3.18691841091548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pattFill prst="pct80">
              <a:fgClr>
                <a:srgbClr val="0E2D69"/>
              </a:fgClr>
              <a:bgClr>
                <a:srgbClr val="234A9B"/>
              </a:bgClr>
            </a:pattFill>
            <a:ln w="12700"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74-7A45-BB9E-D235637721AA}"/>
              </c:ext>
            </c:extLst>
          </c:dPt>
          <c:dPt>
            <c:idx val="1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74-7A45-BB9E-D235637721AA}"/>
              </c:ext>
            </c:extLst>
          </c:dPt>
          <c:dPt>
            <c:idx val="2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74-7A45-BB9E-D235637721AA}"/>
              </c:ext>
            </c:extLst>
          </c:dPt>
          <c:dPt>
            <c:idx val="3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74-7A45-BB9E-D235637721AA}"/>
              </c:ext>
            </c:extLst>
          </c:dPt>
          <c:dPt>
            <c:idx val="4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74-7A45-BB9E-D235637721AA}"/>
              </c:ext>
            </c:extLst>
          </c:dPt>
          <c:dPt>
            <c:idx val="5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74-7A45-BB9E-D235637721AA}"/>
              </c:ext>
            </c:extLst>
          </c:dPt>
          <c:dPt>
            <c:idx val="6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174-7A45-BB9E-D235637721AA}"/>
              </c:ext>
            </c:extLst>
          </c:dPt>
          <c:dPt>
            <c:idx val="7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174-7A45-BB9E-D235637721AA}"/>
              </c:ext>
            </c:extLst>
          </c:dPt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32</c:v>
                </c:pt>
                <c:pt idx="3">
                  <c:v>1.2</c:v>
                </c:pt>
                <c:pt idx="4">
                  <c:v>8.1999999999999993</c:v>
                </c:pt>
                <c:pt idx="5">
                  <c:v>12</c:v>
                </c:pt>
                <c:pt idx="6">
                  <c:v>1.4</c:v>
                </c:pt>
                <c:pt idx="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174-7A45-BB9E-D23563772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5/18/24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Добрый вечер!</a:t>
            </a:r>
            <a:br>
              <a:rPr lang="ru-RU" dirty="0"/>
            </a:br>
            <a:r>
              <a:rPr lang="ru-RU" dirty="0"/>
              <a:t>Меня</a:t>
            </a:r>
            <a:r>
              <a:rPr lang="ru-RU" baseline="0" dirty="0"/>
              <a:t> зовут Игорь Рухович, я выполняю работу</a:t>
            </a:r>
            <a:endParaRPr lang="en-US" baseline="0" dirty="0"/>
          </a:p>
          <a:p>
            <a:r>
              <a:rPr lang="ru-RU" b="1" dirty="0"/>
              <a:t>Прогнозирование временных рядов</a:t>
            </a:r>
            <a:r>
              <a:rPr lang="en-US" b="1" baseline="0" dirty="0"/>
              <a:t> </a:t>
            </a:r>
            <a:r>
              <a:rPr lang="ru-RU" b="1" dirty="0"/>
              <a:t>с помощью рекуррентных нейронных сетей.</a:t>
            </a:r>
            <a:endParaRPr lang="en-US" b="1" dirty="0"/>
          </a:p>
          <a:p>
            <a:r>
              <a:rPr lang="ru-RU" dirty="0"/>
              <a:t>Мой руководитель – Санжар </a:t>
            </a:r>
            <a:r>
              <a:rPr lang="ru-RU" dirty="0" err="1"/>
              <a:t>Досов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/>
              <a:t>Хочу</a:t>
            </a:r>
            <a:r>
              <a:rPr lang="ru-RU" baseline="0"/>
              <a:t> </a:t>
            </a:r>
            <a:r>
              <a:rPr lang="ru-RU" baseline="0" dirty="0"/>
              <a:t>упомянуть, что я сменил тему работы. У меня была </a:t>
            </a:r>
            <a:r>
              <a:rPr lang="ru-RU" b="1" baseline="0" dirty="0"/>
              <a:t>классификация финансовых новостей</a:t>
            </a:r>
            <a:r>
              <a:rPr lang="ru-RU" baseline="0" dirty="0"/>
              <a:t>. Решил, что новая тема мне более интересна, с руководителем я это согласовал.</a:t>
            </a:r>
          </a:p>
          <a:p>
            <a:endParaRPr lang="ru-RU" baseline="0" dirty="0"/>
          </a:p>
          <a:p>
            <a:r>
              <a:rPr lang="ru-RU" baseline="0" dirty="0"/>
              <a:t>Итак, перейдем к теме</a:t>
            </a:r>
            <a:r>
              <a:rPr lang="en-US" baseline="0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1264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  <a:p>
            <a:endParaRPr lang="ru-RU" dirty="0"/>
          </a:p>
          <a:p>
            <a:r>
              <a:rPr lang="ru-RU" dirty="0"/>
              <a:t>Проблема</a:t>
            </a:r>
            <a:r>
              <a:rPr lang="ru-RU" baseline="0" dirty="0"/>
              <a:t> прогнозирования временных рядов всегда была и будет актуальной. Дело в том, что временные ряды окружают нас повсюду, и часто необходимо оценивать, какое значение примет та или иная величина в последующие промежутки времени. Иногда нам нужно сделать упор на качественные предсказания, а иногда помимо качества требуется и высокая скорость обработки, например, если данных очень много.</a:t>
            </a:r>
          </a:p>
          <a:p>
            <a:endParaRPr lang="ru-RU" baseline="0" dirty="0"/>
          </a:p>
          <a:p>
            <a:r>
              <a:rPr lang="ru-RU" baseline="0" dirty="0"/>
              <a:t>Нам приходится прогнозировать тренды, продажи, различные пассажиропотоки, поломки агрегатов, потребление электроэнергии.  Также нужно рассчитывать нагрузку на сайты, формировать бюджеты, исходя из расходов. Этот список можно долго продолжать.</a:t>
            </a:r>
          </a:p>
          <a:p>
            <a:endParaRPr lang="ru-RU" baseline="0" dirty="0"/>
          </a:p>
          <a:p>
            <a:r>
              <a:rPr lang="ru-RU" baseline="0" dirty="0"/>
              <a:t>Одна из особенностей этой области машинного обучения в том, что тут нет какого-то единого, лучшего алгоритма, в отличие, например, от обработки натурального языка (</a:t>
            </a:r>
            <a:r>
              <a:rPr lang="en-US" baseline="0" dirty="0"/>
              <a:t>NLP)</a:t>
            </a:r>
            <a:r>
              <a:rPr lang="ru-RU" baseline="0" dirty="0"/>
              <a:t>, где всех с отрывом побеждают тяжеловесные </a:t>
            </a:r>
            <a:r>
              <a:rPr lang="en-US" baseline="0" dirty="0"/>
              <a:t>GPT-</a:t>
            </a:r>
            <a:r>
              <a:rPr lang="ru-RU" baseline="0" dirty="0"/>
              <a:t> или </a:t>
            </a:r>
            <a:r>
              <a:rPr lang="en-US" baseline="0" dirty="0"/>
              <a:t>BERT-</a:t>
            </a:r>
            <a:r>
              <a:rPr lang="ru-RU" baseline="0" dirty="0"/>
              <a:t>модели. Здесь же разные подходы показывают себя по разному, в зависимости от исходных данных и требований к </a:t>
            </a:r>
            <a:r>
              <a:rPr lang="en-US" baseline="0" dirty="0"/>
              <a:t>[</a:t>
            </a:r>
            <a:r>
              <a:rPr lang="ru-RU" baseline="0" dirty="0"/>
              <a:t>прогнозирующим</a:t>
            </a:r>
            <a:r>
              <a:rPr lang="en-US" baseline="0" dirty="0"/>
              <a:t>]</a:t>
            </a:r>
            <a:r>
              <a:rPr lang="ru-RU" baseline="0" dirty="0"/>
              <a:t> моделям.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5699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Задачи</a:t>
            </a:r>
            <a:r>
              <a:rPr lang="ru-RU" baseline="0" dirty="0"/>
              <a:t> работы</a:t>
            </a:r>
            <a:endParaRPr lang="ru-RU" dirty="0"/>
          </a:p>
          <a:p>
            <a:endParaRPr lang="ru-RU" dirty="0"/>
          </a:p>
          <a:p>
            <a:r>
              <a:rPr lang="ru-RU" dirty="0"/>
              <a:t> - Во-первых,</a:t>
            </a:r>
            <a:r>
              <a:rPr lang="ru-RU" baseline="0" dirty="0"/>
              <a:t> п</a:t>
            </a:r>
            <a:r>
              <a:rPr lang="ru-RU" dirty="0"/>
              <a:t>роанализировать</a:t>
            </a:r>
            <a:r>
              <a:rPr lang="ru-RU" baseline="0" dirty="0"/>
              <a:t> существующие решения, выбрать данные и воспроизвести результаты найденных алгоритмов в равных условиях</a:t>
            </a:r>
          </a:p>
          <a:p>
            <a:endParaRPr lang="ru-RU" baseline="0" dirty="0"/>
          </a:p>
          <a:p>
            <a:r>
              <a:rPr lang="ru-RU" baseline="0" dirty="0"/>
              <a:t> - Затем, предложить собственный метод, как некоторый компромисс между высоким быстродействием и одновременно хорошим качеством работы. Нужна подходящая нетривиальная модель, не требующая в то же время больших вычислительных ресурсов для обучения и дальнейшей работы</a:t>
            </a:r>
          </a:p>
          <a:p>
            <a:endParaRPr lang="ru-RU" baseline="0" dirty="0"/>
          </a:p>
          <a:p>
            <a:r>
              <a:rPr lang="ru-RU" baseline="0" dirty="0"/>
              <a:t> - Далее потребуется сравнить предложенный метод с существующими в равных условиях (то есть на одном </a:t>
            </a:r>
            <a:r>
              <a:rPr lang="en-US" baseline="0" dirty="0"/>
              <a:t>“</a:t>
            </a:r>
            <a:r>
              <a:rPr lang="ru-RU" baseline="0" dirty="0"/>
              <a:t>вычислительном устройстве</a:t>
            </a:r>
            <a:r>
              <a:rPr lang="en-US" baseline="0" dirty="0"/>
              <a:t>”</a:t>
            </a:r>
            <a:r>
              <a:rPr lang="ru-RU" baseline="0" dirty="0"/>
              <a:t>) и на данных разной природы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 - </a:t>
            </a:r>
            <a:r>
              <a:rPr lang="ru-RU" baseline="0" dirty="0"/>
              <a:t>И, по окончании, нужно будет сделать вывод о пользе предложенного метода для решения данной задачи, а также опубликовать метод и результаты сравнения в открытый доступ, чтобы исследователи (разумеется, в случае успеха модели) могли использовать это решение в своих задачах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5070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к существующим решениям.</a:t>
            </a:r>
            <a:endParaRPr lang="en-US" dirty="0"/>
          </a:p>
          <a:p>
            <a:endParaRPr lang="en-US" dirty="0"/>
          </a:p>
          <a:p>
            <a:r>
              <a:rPr lang="ru-RU" baseline="0" dirty="0"/>
              <a:t> - При произнесении слов </a:t>
            </a:r>
            <a:r>
              <a:rPr lang="en-US" baseline="0" dirty="0"/>
              <a:t>Time Series Forecasting (</a:t>
            </a:r>
            <a:r>
              <a:rPr lang="ru-RU" baseline="0" dirty="0"/>
              <a:t>или </a:t>
            </a:r>
            <a:r>
              <a:rPr lang="en-US" baseline="0" dirty="0"/>
              <a:t>TSF)</a:t>
            </a:r>
            <a:r>
              <a:rPr lang="ru-RU" baseline="0" dirty="0"/>
              <a:t>, многим первой в голову придёт известная модель </a:t>
            </a:r>
            <a:r>
              <a:rPr lang="en-US" baseline="0" dirty="0"/>
              <a:t>ARIMA</a:t>
            </a:r>
            <a:r>
              <a:rPr lang="ru-RU" baseline="0" dirty="0"/>
              <a:t>, предложенная аж в 70-х годах прошлого столетия с многочисленными дальнейшими модификациями (такими как </a:t>
            </a:r>
            <a:r>
              <a:rPr lang="en-US" baseline="0" dirty="0"/>
              <a:t>TBATS </a:t>
            </a:r>
            <a:r>
              <a:rPr lang="ru-RU" baseline="0" dirty="0"/>
              <a:t>и другие). Не буду сейчас углубляться в архитектуру этих моделей, лишь скажу, что это </a:t>
            </a:r>
            <a:r>
              <a:rPr lang="ru-RU" baseline="0" dirty="0" err="1"/>
              <a:t>авторегрессионные</a:t>
            </a:r>
            <a:r>
              <a:rPr lang="ru-RU" baseline="0" dirty="0"/>
              <a:t> подходы (то есть их предсказания линейно зависят от нескольких предыдущих значений). Эти подходы неплохо зарекомендовали себя в своё время, но всё же они довольно простые и могут не обнаружить некоторые сложные зависимости</a:t>
            </a:r>
          </a:p>
          <a:p>
            <a:endParaRPr lang="ru-RU" baseline="0" dirty="0"/>
          </a:p>
          <a:p>
            <a:r>
              <a:rPr lang="ru-RU" baseline="0" dirty="0"/>
              <a:t> - Среди </a:t>
            </a:r>
            <a:r>
              <a:rPr lang="ru-RU" baseline="0" dirty="0" err="1"/>
              <a:t>нейросетевых</a:t>
            </a:r>
            <a:r>
              <a:rPr lang="ru-RU" baseline="0" dirty="0"/>
              <a:t> подходов я выделил два наиболее интересных и недавно выпущенных. Это </a:t>
            </a:r>
            <a:r>
              <a:rPr lang="en-US" baseline="0" dirty="0"/>
              <a:t>N-BEATS – </a:t>
            </a:r>
            <a:r>
              <a:rPr lang="ru-RU" baseline="0" dirty="0"/>
              <a:t>сложная модель, основанная на рекуррентной сети собственного изобретения некоторых канадских исследователей. А также </a:t>
            </a:r>
            <a:r>
              <a:rPr lang="en-US" baseline="0" dirty="0"/>
              <a:t>LTSF-Linear</a:t>
            </a:r>
            <a:r>
              <a:rPr lang="ru-RU" baseline="0" dirty="0"/>
              <a:t> - большой ансамбль однослойных персептронов, который, по заверениям авторов, обгоняет многие, в том числе </a:t>
            </a:r>
            <a:r>
              <a:rPr lang="ru-RU" baseline="0" dirty="0" err="1"/>
              <a:t>трансформенные</a:t>
            </a:r>
            <a:r>
              <a:rPr lang="ru-RU" baseline="0" dirty="0"/>
              <a:t> модели</a:t>
            </a:r>
          </a:p>
          <a:p>
            <a:endParaRPr lang="ru-RU" baseline="0" dirty="0"/>
          </a:p>
          <a:p>
            <a:r>
              <a:rPr lang="ru-RU" baseline="0" dirty="0"/>
              <a:t> - И последняя категория – это </a:t>
            </a:r>
            <a:r>
              <a:rPr lang="ru-RU" baseline="0" dirty="0" err="1"/>
              <a:t>нейросетевые</a:t>
            </a:r>
            <a:r>
              <a:rPr lang="ru-RU" baseline="0" dirty="0"/>
              <a:t> методы, использующие механизм </a:t>
            </a:r>
            <a:r>
              <a:rPr lang="en-US" baseline="0" dirty="0"/>
              <a:t>attention</a:t>
            </a:r>
            <a:r>
              <a:rPr lang="ru-RU" baseline="0" dirty="0"/>
              <a:t> (или </a:t>
            </a:r>
            <a:r>
              <a:rPr lang="ru-RU" baseline="0" dirty="0" err="1"/>
              <a:t>трансформеры</a:t>
            </a:r>
            <a:r>
              <a:rPr lang="ru-RU" baseline="0" dirty="0"/>
              <a:t>). Я также нашел две наиболее интересных, свежих, и многообещающих модели. Здесь упомяну, что механизм </a:t>
            </a:r>
            <a:r>
              <a:rPr lang="en-US" baseline="0" dirty="0"/>
              <a:t>attention </a:t>
            </a:r>
            <a:r>
              <a:rPr lang="ru-RU" baseline="0" dirty="0"/>
              <a:t>работает за квадратичное от размера последовательности время, и в целом может не принести большой пользы именно в данной задаче. Не говоря уже о том, что </a:t>
            </a:r>
            <a:r>
              <a:rPr lang="ru-RU" baseline="0" dirty="0" err="1"/>
              <a:t>трансформенные</a:t>
            </a:r>
            <a:r>
              <a:rPr lang="ru-RU" baseline="0" dirty="0"/>
              <a:t> модели имеют значительно больше обучаемых параметров со всеми вытекающими.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554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план работы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- </a:t>
            </a:r>
            <a:r>
              <a:rPr lang="ru-RU" dirty="0"/>
              <a:t>Выбрать</a:t>
            </a:r>
            <a:r>
              <a:rPr lang="ru-RU" baseline="0" dirty="0"/>
              <a:t> модели и временные ряды из разных сфер деятельности человека для анализа. В открытом доступе тут достаточно данных. Их, разумеется, придется подготовить, привести к общему виду и в удобную для моделей форму</a:t>
            </a:r>
          </a:p>
          <a:p>
            <a:endParaRPr lang="ru-RU" baseline="0" dirty="0"/>
          </a:p>
          <a:p>
            <a:r>
              <a:rPr lang="ru-RU" baseline="0" dirty="0"/>
              <a:t> - Затем в планах обучить несколько </a:t>
            </a:r>
            <a:r>
              <a:rPr lang="en-US" baseline="0" dirty="0"/>
              <a:t>RNN </a:t>
            </a:r>
            <a:r>
              <a:rPr lang="ru-RU" baseline="0" dirty="0"/>
              <a:t>(то есть рекуррентных) моделей. Тут есть классический </a:t>
            </a:r>
            <a:r>
              <a:rPr lang="en-US" baseline="0" dirty="0"/>
              <a:t>RNN</a:t>
            </a:r>
            <a:r>
              <a:rPr lang="ru-RU" baseline="0" dirty="0"/>
              <a:t>, сравнимый по возрасту с </a:t>
            </a:r>
            <a:r>
              <a:rPr lang="en-US" baseline="0" dirty="0"/>
              <a:t>ARIMA –</a:t>
            </a:r>
            <a:r>
              <a:rPr lang="ru-RU" baseline="0" dirty="0"/>
              <a:t> его, скорее, будем использовать как образец, больших надежд я на него не держу. Затем это </a:t>
            </a:r>
            <a:r>
              <a:rPr lang="en-US" baseline="0" dirty="0"/>
              <a:t>LSTM</a:t>
            </a:r>
            <a:r>
              <a:rPr lang="ru-RU" baseline="0" dirty="0"/>
              <a:t>-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/>
              <a:t>GRU-</a:t>
            </a:r>
            <a:r>
              <a:rPr lang="ru-RU" baseline="0" dirty="0"/>
              <a:t>модели, где лучше проработан механизм долгосрочной </a:t>
            </a:r>
            <a:r>
              <a:rPr lang="en-US" baseline="0" dirty="0"/>
              <a:t>“</a:t>
            </a:r>
            <a:r>
              <a:rPr lang="ru-RU" baseline="0" dirty="0"/>
              <a:t>памяти</a:t>
            </a:r>
            <a:r>
              <a:rPr lang="en-US" baseline="0" dirty="0"/>
              <a:t>”</a:t>
            </a:r>
            <a:r>
              <a:rPr lang="ru-RU" baseline="0" dirty="0"/>
              <a:t>. На них я делаю основную ставку.</a:t>
            </a:r>
          </a:p>
          <a:p>
            <a:endParaRPr lang="ru-RU" baseline="0" dirty="0"/>
          </a:p>
          <a:p>
            <a:r>
              <a:rPr lang="ru-RU" baseline="0" dirty="0"/>
              <a:t> - Разумеется, и модели, и данные придется модифицировать, чтобы добиться достойного качества. Про это у нас третий шаг. Попытаемся изменять числа параметров, рекуррентных слоев, попробуем двунаправленные модели, другие функции активации, а также собственные внутренние слои.</a:t>
            </a:r>
          </a:p>
          <a:p>
            <a:endParaRPr lang="ru-RU" baseline="0" dirty="0"/>
          </a:p>
          <a:p>
            <a:r>
              <a:rPr lang="ru-RU" baseline="0" dirty="0"/>
              <a:t> - Каждое улучшение будет включено в эксперимент, и затем мы сравним качество лучших предложенных моделей с известными подходами, которые я перечислял на предыдущем слайде.</a:t>
            </a:r>
          </a:p>
          <a:p>
            <a:endParaRPr lang="ru-RU" baseline="0" dirty="0"/>
          </a:p>
          <a:p>
            <a:r>
              <a:rPr lang="ru-RU" baseline="0" dirty="0"/>
              <a:t> - В конце будут сделаны выводы о пользе предложенных моделей для задачи прогнозирования временных рядов. Всё затем будет опубликовано в </a:t>
            </a:r>
            <a:r>
              <a:rPr lang="ru-RU" baseline="0" dirty="0" err="1"/>
              <a:t>репозитории</a:t>
            </a:r>
            <a:r>
              <a:rPr lang="ru-RU" baseline="0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6463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Результаты,</a:t>
            </a:r>
            <a:r>
              <a:rPr lang="ru-RU" baseline="0" dirty="0"/>
              <a:t> которые я ожидаю</a:t>
            </a:r>
          </a:p>
          <a:p>
            <a:endParaRPr lang="ru-RU" baseline="0" dirty="0"/>
          </a:p>
          <a:p>
            <a:r>
              <a:rPr lang="ru-RU" baseline="0" dirty="0"/>
              <a:t> - Во-первых, хочется верить, что предложенные рекуррентные модели с легкостью победят классические подходы типа </a:t>
            </a:r>
            <a:r>
              <a:rPr lang="en-US" baseline="0" dirty="0"/>
              <a:t>ARIMA</a:t>
            </a:r>
            <a:r>
              <a:rPr lang="ru-RU" baseline="0" dirty="0"/>
              <a:t>. На то есть основания, ведь, как минимум, рекуррентные сети найдут нелинейные зависимости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 - </a:t>
            </a:r>
            <a:r>
              <a:rPr lang="ru-RU" baseline="0" dirty="0"/>
              <a:t>С другой стороны, есть понимание, что тяжеловесные и </a:t>
            </a:r>
            <a:r>
              <a:rPr lang="en-US" baseline="0" dirty="0"/>
              <a:t>“</a:t>
            </a:r>
            <a:r>
              <a:rPr lang="ru-RU" baseline="0" dirty="0"/>
              <a:t>вездесущие</a:t>
            </a:r>
            <a:r>
              <a:rPr lang="en-US" baseline="0" dirty="0"/>
              <a:t>”</a:t>
            </a:r>
            <a:r>
              <a:rPr lang="ru-RU" baseline="0" dirty="0"/>
              <a:t> сейчас </a:t>
            </a:r>
            <a:r>
              <a:rPr lang="ru-RU" baseline="0" dirty="0" err="1"/>
              <a:t>трансформеры</a:t>
            </a:r>
            <a:r>
              <a:rPr lang="ru-RU" baseline="0" dirty="0"/>
              <a:t>, скорее всего, обойдут по качеству наши модели. Ожидаю однако, что отрыв будет минимальным, а время работы, и, тем более, обучения</a:t>
            </a:r>
            <a:r>
              <a:rPr lang="en-US" baseline="0" dirty="0"/>
              <a:t> </a:t>
            </a:r>
            <a:r>
              <a:rPr lang="ru-RU" baseline="0" dirty="0"/>
              <a:t>рекуррентной сети будет значительно меньше</a:t>
            </a:r>
          </a:p>
          <a:p>
            <a:endParaRPr lang="ru-RU" baseline="0" dirty="0"/>
          </a:p>
          <a:p>
            <a:r>
              <a:rPr lang="ru-RU" baseline="0" dirty="0"/>
              <a:t> - И, последнее, в сравнении со свежими </a:t>
            </a:r>
            <a:r>
              <a:rPr lang="ru-RU" baseline="0" dirty="0" err="1"/>
              <a:t>нейросетевыми</a:t>
            </a:r>
            <a:r>
              <a:rPr lang="ru-RU" baseline="0" dirty="0"/>
              <a:t> моделями без механизма внимания, результат пока не известен. Одна из главных задач тут – максимально приблизиться, а лучше обогнать их по качеству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82676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у меня всё,</a:t>
            </a:r>
            <a:r>
              <a:rPr lang="ru-RU" baseline="0" dirty="0"/>
              <a:t> спасибо!</a:t>
            </a:r>
          </a:p>
          <a:p>
            <a:endParaRPr lang="ru-RU" baseline="0" dirty="0"/>
          </a:p>
          <a:p>
            <a:r>
              <a:rPr lang="ru-RU" baseline="0" dirty="0"/>
              <a:t>Готов ответить на ваши вопросы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2406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1190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5/18/24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61" y="1982640"/>
            <a:ext cx="7634059" cy="1978323"/>
          </a:xfrm>
        </p:spPr>
        <p:txBody>
          <a:bodyPr>
            <a:noAutofit/>
          </a:bodyPr>
          <a:lstStyle/>
          <a:p>
            <a:r>
              <a:rPr lang="ru-RU" dirty="0"/>
              <a:t>Прогнозирование временных рядов</a:t>
            </a:r>
            <a:br>
              <a:rPr lang="ru-RU" dirty="0"/>
            </a:br>
            <a:r>
              <a:rPr lang="ru-RU" dirty="0"/>
              <a:t>с помощью рекуррентных нейронных сетей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информатики, математики и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Нижний Новгород</a:t>
            </a:r>
          </a:p>
          <a:p>
            <a:r>
              <a:rPr lang="ru-RU" dirty="0"/>
              <a:t>2024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ru-RU" dirty="0"/>
              <a:t>Выполняет</a:t>
            </a:r>
            <a:r>
              <a:rPr lang="en-US" dirty="0"/>
              <a:t>: </a:t>
            </a:r>
            <a:r>
              <a:rPr lang="ru-RU" dirty="0"/>
              <a:t>студент группы 22 МАГ ИАД </a:t>
            </a:r>
            <a:r>
              <a:rPr lang="ru-RU" dirty="0" err="1"/>
              <a:t>Рухович</a:t>
            </a:r>
            <a:r>
              <a:rPr lang="ru-RU" dirty="0"/>
              <a:t> Игорь Владимирович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аспирант, приглашённый преподаватель </a:t>
            </a:r>
            <a:r>
              <a:rPr lang="ru-RU" dirty="0" err="1"/>
              <a:t>Досов</a:t>
            </a:r>
            <a:r>
              <a:rPr lang="ru-RU" dirty="0"/>
              <a:t> Санжар </a:t>
            </a:r>
            <a:r>
              <a:rPr lang="ru-RU" dirty="0" err="1"/>
              <a:t>Музаффарович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 err="1"/>
              <a:t>фыв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872CBB7-AE1B-9D40-A298-6BDF023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7F297E4-9695-684A-A8A3-54FEC9460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379663"/>
            <a:ext cx="3934344" cy="239937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0C8845F-A8AF-E740-B50B-ED5E864366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ABD719A7-142E-4F46-8CBF-24A2EA31B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072074"/>
              </p:ext>
            </p:extLst>
          </p:nvPr>
        </p:nvGraphicFramePr>
        <p:xfrm>
          <a:off x="5227605" y="1449388"/>
          <a:ext cx="6478438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115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86F7981-A866-4E4F-9C65-238C1CF1B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B0430D-2AAB-034E-ACD0-CF459E67A8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FAF764-99F8-D24D-8800-048869E594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77AD93-3EFC-2044-AFA8-AD76C22C45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180B62D-0B0D-424A-9F38-8A8CCB1A7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8320C78-70B9-FB4C-A8E5-E019F0B0F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6D5D6F76-9C34-3D40-B24A-A6A48894F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645874"/>
              </p:ext>
            </p:extLst>
          </p:nvPr>
        </p:nvGraphicFramePr>
        <p:xfrm>
          <a:off x="5227605" y="1449388"/>
          <a:ext cx="6478438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589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046D457-8508-DC4E-812D-661705280F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B6403415-0182-3040-9E71-1477248925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286825"/>
              </p:ext>
            </p:extLst>
          </p:nvPr>
        </p:nvGraphicFramePr>
        <p:xfrm>
          <a:off x="5164930" y="1460275"/>
          <a:ext cx="6476207" cy="4765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79B934C-D7E2-DD48-BCA2-BCD2E21D6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54682-36D6-CD40-8608-A97244D286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43567B-6E74-9542-8F9A-1A48CBB73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204F7D-250B-3E40-B4D7-7CC3EB67E9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120C26E-BD42-274D-944E-BE316BE9C3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B139B2D5-1198-C647-919C-53E12F01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73429"/>
              </p:ext>
            </p:extLst>
          </p:nvPr>
        </p:nvGraphicFramePr>
        <p:xfrm>
          <a:off x="585787" y="2274857"/>
          <a:ext cx="11058081" cy="299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451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046102616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3784908466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144053917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07996159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Название столбца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Кооперация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Минимизация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Актуализация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Верификация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Буферизация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Показатели эффективности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12 343 567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3 287 498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34 353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456 578 678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23 424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Еще показатели, </a:t>
                      </a:r>
                      <a:b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</a:b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но эффективности ли?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345 353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28 764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909 837 459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900 077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 еще немного показателей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1 293 090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23 324 213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12 334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34 567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44885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ИТОГО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63 836 746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35 216 735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75 984 375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3 984 759 835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34 785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0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01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9DE17A-284C-2E41-93C3-9200CA02C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8241C-36DA-AB4E-9AD3-95F879081C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3F95F2-80C6-8C4D-9EEF-1B0C6D5074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146A8-906F-D549-86C7-8070DF7723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59F32C4-55B8-154A-9E2C-3ED20C5F2B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1C6FBC-4D80-1A4A-974A-8D8B40DD35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12E3B33-2014-1148-A557-995194FE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92704"/>
              </p:ext>
            </p:extLst>
          </p:nvPr>
        </p:nvGraphicFramePr>
        <p:xfrm>
          <a:off x="517198" y="2312627"/>
          <a:ext cx="7529520" cy="299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808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val="1144053917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val="107996159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Название столбца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Актуализация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Верификация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Буферизация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Показатели эффективности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34 353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456 578 678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23 424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Еще показатели, </a:t>
                      </a:r>
                      <a:b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</a:b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но эффективности ли?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909 837 459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900 077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 еще немного показателей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23 324 213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12 334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34 567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44885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ИТОГО</a:t>
                      </a:r>
                      <a:endParaRPr lang="en-RU" sz="10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75 984 375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3 984 759 835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34 785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0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3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8E74D-9D70-3B41-9778-E6E8B05CDF2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B3484F-8C76-694C-8CD1-F1F8262BD87E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71D10A-0DDC-9847-BD1B-712A3C9F3055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64125C-F6DE-1F4A-A554-9F1C35EAFB8C}"/>
              </a:ext>
            </a:extLst>
          </p:cNvPr>
          <p:cNvSpPr txBox="1"/>
          <p:nvPr/>
        </p:nvSpPr>
        <p:spPr>
          <a:xfrm>
            <a:off x="10337843" y="497315"/>
            <a:ext cx="67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17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E2D9CC-0CF4-324B-BFF1-AC830802DEE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4444CA-9D6F-284E-98D3-495FED2BD6B6}"/>
              </a:ext>
            </a:extLst>
          </p:cNvPr>
          <p:cNvSpPr txBox="1"/>
          <p:nvPr/>
        </p:nvSpPr>
        <p:spPr>
          <a:xfrm>
            <a:off x="489975" y="1396903"/>
            <a:ext cx="10132991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FC5D1-C06C-E849-9E8B-5E67DDC48923}"/>
              </a:ext>
            </a:extLst>
          </p:cNvPr>
          <p:cNvSpPr txBox="1"/>
          <p:nvPr/>
        </p:nvSpPr>
        <p:spPr>
          <a:xfrm>
            <a:off x="517199" y="2367263"/>
            <a:ext cx="2808710" cy="169277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5392982" y="1539363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0A4AB-A313-3D40-B5AD-E5C8DC95DB74}"/>
              </a:ext>
            </a:extLst>
          </p:cNvPr>
          <p:cNvSpPr/>
          <p:nvPr/>
        </p:nvSpPr>
        <p:spPr>
          <a:xfrm>
            <a:off x="6742925" y="1539363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8E7781-F2DE-D74E-9B7F-C8C6D0D61522}"/>
              </a:ext>
            </a:extLst>
          </p:cNvPr>
          <p:cNvSpPr/>
          <p:nvPr/>
        </p:nvSpPr>
        <p:spPr>
          <a:xfrm>
            <a:off x="8092868" y="1539363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827DCE-02F9-5143-BDEA-B106C5917739}"/>
              </a:ext>
            </a:extLst>
          </p:cNvPr>
          <p:cNvSpPr/>
          <p:nvPr/>
        </p:nvSpPr>
        <p:spPr>
          <a:xfrm>
            <a:off x="9442811" y="1539363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3482E6-4D29-2A46-BB3E-589A6F246F89}"/>
              </a:ext>
            </a:extLst>
          </p:cNvPr>
          <p:cNvSpPr/>
          <p:nvPr/>
        </p:nvSpPr>
        <p:spPr>
          <a:xfrm>
            <a:off x="10792754" y="1539363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1925AB-6C21-5A46-9F9B-1CA8099188A8}"/>
              </a:ext>
            </a:extLst>
          </p:cNvPr>
          <p:cNvSpPr/>
          <p:nvPr/>
        </p:nvSpPr>
        <p:spPr>
          <a:xfrm>
            <a:off x="5392982" y="2800272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2F69A0-A988-4242-A9E8-880848B00B03}"/>
              </a:ext>
            </a:extLst>
          </p:cNvPr>
          <p:cNvSpPr/>
          <p:nvPr/>
        </p:nvSpPr>
        <p:spPr>
          <a:xfrm>
            <a:off x="6742925" y="2800272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8092868" y="2800272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E87591-F9D6-6344-9807-0B35DF0B2062}"/>
              </a:ext>
            </a:extLst>
          </p:cNvPr>
          <p:cNvSpPr/>
          <p:nvPr/>
        </p:nvSpPr>
        <p:spPr>
          <a:xfrm>
            <a:off x="9442811" y="2800272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69F254-2DAF-F84D-832D-24A3D0003AAB}"/>
              </a:ext>
            </a:extLst>
          </p:cNvPr>
          <p:cNvSpPr/>
          <p:nvPr/>
        </p:nvSpPr>
        <p:spPr>
          <a:xfrm>
            <a:off x="10792754" y="2800272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1E739E-B51D-C142-BDEB-28AD4BA9CA01}"/>
              </a:ext>
            </a:extLst>
          </p:cNvPr>
          <p:cNvSpPr/>
          <p:nvPr/>
        </p:nvSpPr>
        <p:spPr>
          <a:xfrm>
            <a:off x="5392982" y="4061182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F99637E-2D27-9242-AFF4-A09F1DDC431E}"/>
              </a:ext>
            </a:extLst>
          </p:cNvPr>
          <p:cNvSpPr/>
          <p:nvPr/>
        </p:nvSpPr>
        <p:spPr>
          <a:xfrm>
            <a:off x="6742925" y="4061182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F586A1-643C-B345-9ADE-799A215A0217}"/>
              </a:ext>
            </a:extLst>
          </p:cNvPr>
          <p:cNvSpPr/>
          <p:nvPr/>
        </p:nvSpPr>
        <p:spPr>
          <a:xfrm>
            <a:off x="8092868" y="4061182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DFB083-9056-1444-9A0D-2C325BC82455}"/>
              </a:ext>
            </a:extLst>
          </p:cNvPr>
          <p:cNvSpPr/>
          <p:nvPr/>
        </p:nvSpPr>
        <p:spPr>
          <a:xfrm>
            <a:off x="9442811" y="4061182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4B6D0A-E0DA-6544-B438-0448F952579B}"/>
              </a:ext>
            </a:extLst>
          </p:cNvPr>
          <p:cNvSpPr/>
          <p:nvPr/>
        </p:nvSpPr>
        <p:spPr>
          <a:xfrm>
            <a:off x="10792754" y="4061182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0ADF3E-E144-3748-847C-21566C272BC7}"/>
              </a:ext>
            </a:extLst>
          </p:cNvPr>
          <p:cNvSpPr/>
          <p:nvPr/>
        </p:nvSpPr>
        <p:spPr>
          <a:xfrm>
            <a:off x="5392982" y="5341342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345C75-AE5D-2640-AA19-BA885DDC38A2}"/>
              </a:ext>
            </a:extLst>
          </p:cNvPr>
          <p:cNvSpPr/>
          <p:nvPr/>
        </p:nvSpPr>
        <p:spPr>
          <a:xfrm>
            <a:off x="6742925" y="5341342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F2F2A4F-FBE1-7149-9E3D-BFEB7D66D50D}"/>
              </a:ext>
            </a:extLst>
          </p:cNvPr>
          <p:cNvSpPr/>
          <p:nvPr/>
        </p:nvSpPr>
        <p:spPr>
          <a:xfrm>
            <a:off x="8092868" y="5341342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9442811" y="534134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4896C9-4AB9-D643-B3ED-7FAD81A68D76}"/>
              </a:ext>
            </a:extLst>
          </p:cNvPr>
          <p:cNvSpPr/>
          <p:nvPr/>
        </p:nvSpPr>
        <p:spPr>
          <a:xfrm>
            <a:off x="10792754" y="5341342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66643-1ABC-3D4D-9BCC-76A74AE83A92}"/>
              </a:ext>
            </a:extLst>
          </p:cNvPr>
          <p:cNvSpPr txBox="1"/>
          <p:nvPr/>
        </p:nvSpPr>
        <p:spPr>
          <a:xfrm>
            <a:off x="1057816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5912A7-8DCC-AF4C-82B2-7283ED0B4053}"/>
              </a:ext>
            </a:extLst>
          </p:cNvPr>
          <p:cNvSpPr txBox="1"/>
          <p:nvPr/>
        </p:nvSpPr>
        <p:spPr>
          <a:xfrm>
            <a:off x="3365627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16C3C5-5235-EC47-85FA-7C1895E625F8}"/>
              </a:ext>
            </a:extLst>
          </p:cNvPr>
          <p:cNvSpPr txBox="1"/>
          <p:nvPr/>
        </p:nvSpPr>
        <p:spPr>
          <a:xfrm>
            <a:off x="6158118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08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F67C03-69F9-1545-97DC-7A7E8768AD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022D589A-AE6E-0148-B445-EEFA833B4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250265"/>
              </p:ext>
            </p:extLst>
          </p:nvPr>
        </p:nvGraphicFramePr>
        <p:xfrm>
          <a:off x="5443267" y="1478263"/>
          <a:ext cx="6197871" cy="474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972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00C4599-D949-6249-9062-C77D64216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61ED2D-36DC-AE46-9981-A638C91D8A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2072AC-9151-194C-B908-9F4F2D9B42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D6A4FAF-EC6A-C648-997B-399BE9C4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CC1D1D6-ED62-E74A-9164-8665C27429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3DA4FC2-5228-4246-AAA9-98E8805877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0" name="Chart 2">
            <a:extLst>
              <a:ext uri="{FF2B5EF4-FFF2-40B4-BE49-F238E27FC236}">
                <a16:creationId xmlns:a16="http://schemas.microsoft.com/office/drawing/2014/main" id="{C6004EA5-C3A3-F640-818F-605E421A8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499959"/>
              </p:ext>
            </p:extLst>
          </p:nvPr>
        </p:nvGraphicFramePr>
        <p:xfrm>
          <a:off x="5382882" y="1491751"/>
          <a:ext cx="6203707" cy="478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593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334968" cy="408109"/>
          </a:xfrm>
        </p:spPr>
        <p:txBody>
          <a:bodyPr/>
          <a:lstStyle/>
          <a:p>
            <a:r>
              <a:rPr lang="ru-RU" dirty="0"/>
              <a:t>Прогнозирование временных рядов</a:t>
            </a:r>
            <a:br>
              <a:rPr lang="ru-RU" dirty="0"/>
            </a:br>
            <a:r>
              <a:rPr lang="ru-RU" dirty="0"/>
              <a:t>с помощью рекуррентных нейронных сетей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Актуальность и важность общей темы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378155C5-C1E4-7ECF-856E-968CF9D607E2}"/>
              </a:ext>
            </a:extLst>
          </p:cNvPr>
          <p:cNvSpPr txBox="1">
            <a:spLocks/>
          </p:cNvSpPr>
          <p:nvPr/>
        </p:nvSpPr>
        <p:spPr>
          <a:xfrm>
            <a:off x="585897" y="2379663"/>
            <a:ext cx="9520211" cy="3393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Вокруг нас много временных рядов, часто требуется решать</a:t>
            </a:r>
            <a:r>
              <a:rPr lang="en-US" dirty="0"/>
              <a:t> </a:t>
            </a:r>
            <a:r>
              <a:rPr lang="ru-RU" dirty="0"/>
              <a:t>задачи их прогнозирования</a:t>
            </a:r>
          </a:p>
          <a:p>
            <a:r>
              <a:rPr lang="ru-RU" dirty="0"/>
              <a:t>Это помогает предсказывать тренды, продажи, поломки, рассчитывать нагрузку, формировать бюджеты</a:t>
            </a:r>
          </a:p>
          <a:p>
            <a:r>
              <a:rPr lang="ru-RU" dirty="0"/>
              <a:t>В отличие от других сфер </a:t>
            </a:r>
            <a:r>
              <a:rPr lang="en-US" dirty="0"/>
              <a:t>ML</a:t>
            </a:r>
            <a:r>
              <a:rPr lang="ru-RU" dirty="0"/>
              <a:t>, нет единого лучшего алгоритма для прогнозирования временных рядов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D4DE4-C1B1-2B7D-D240-2CBFC5FD9E2F}"/>
              </a:ext>
            </a:extLst>
          </p:cNvPr>
          <p:cNvSpPr txBox="1"/>
          <p:nvPr/>
        </p:nvSpPr>
        <p:spPr>
          <a:xfrm>
            <a:off x="585897" y="1447790"/>
            <a:ext cx="3801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>
                <a:latin typeface="HSE Sans" panose="02000000000000000000" pitchFamily="2" charset="0"/>
              </a:rPr>
              <a:t>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966561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BBEC88F-6906-354A-A295-B901540E3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7B27E3-403D-0A44-820A-E949712966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DC373F-6B5B-D34B-88FC-10A379931F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136B00-8ADB-0C43-B3A0-0D2A6264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A515058-8F19-BC4F-8C77-159E5910F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Диаграммы и графики можно делать с использованием паттернов, которые доступны в </a:t>
            </a:r>
            <a:r>
              <a:rPr lang="en-GB" dirty="0"/>
              <a:t>Power Point, </a:t>
            </a:r>
            <a:r>
              <a:rPr lang="ru-RU" dirty="0"/>
              <a:t>главное не переборщить с украшательством. Для заливки можно выбрать основной темно-синий цвет и дополнительный синий.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3B9F0BA-3D71-034B-9EF0-4C4758E86F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7C5B2B87-83A4-4F43-9C22-8B3D1106C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74232"/>
              </p:ext>
            </p:extLst>
          </p:nvPr>
        </p:nvGraphicFramePr>
        <p:xfrm>
          <a:off x="5365630" y="1491751"/>
          <a:ext cx="6220960" cy="478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21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Конкретная задача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378155C5-C1E4-7ECF-856E-968CF9D607E2}"/>
              </a:ext>
            </a:extLst>
          </p:cNvPr>
          <p:cNvSpPr txBox="1">
            <a:spLocks/>
          </p:cNvSpPr>
          <p:nvPr/>
        </p:nvSpPr>
        <p:spPr>
          <a:xfrm>
            <a:off x="585897" y="2379663"/>
            <a:ext cx="9520211" cy="3393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Провести анализ существующих популярных алгоритмов прогнозирования временных рядов</a:t>
            </a:r>
          </a:p>
          <a:p>
            <a:r>
              <a:rPr lang="ru-RU" dirty="0"/>
              <a:t>Предложить легковесный метод, дающий хороший компромисс между качеством, и временем работы / сложностью обучения</a:t>
            </a:r>
          </a:p>
          <a:p>
            <a:r>
              <a:rPr lang="ru-RU" dirty="0"/>
              <a:t>Сравнить предложенный метод с существующими в равных условиях и на различных данных</a:t>
            </a:r>
          </a:p>
          <a:p>
            <a:r>
              <a:rPr lang="ru-RU" dirty="0"/>
              <a:t>Опубликовать полученную модель в открытый доступ для свободного использования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D4DE4-C1B1-2B7D-D240-2CBFC5FD9E2F}"/>
              </a:ext>
            </a:extLst>
          </p:cNvPr>
          <p:cNvSpPr txBox="1"/>
          <p:nvPr/>
        </p:nvSpPr>
        <p:spPr>
          <a:xfrm>
            <a:off x="585897" y="1447790"/>
            <a:ext cx="1992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>
                <a:latin typeface="HSE Sans" panose="02000000000000000000" pitchFamily="2" charset="0"/>
              </a:rPr>
              <a:t>Задачи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361346" cy="408109"/>
          </a:xfrm>
        </p:spPr>
        <p:txBody>
          <a:bodyPr/>
          <a:lstStyle/>
          <a:p>
            <a:r>
              <a:rPr lang="ru-RU" dirty="0"/>
              <a:t>Прогнозирование временных рядов</a:t>
            </a:r>
            <a:br>
              <a:rPr lang="ru-RU" dirty="0"/>
            </a:br>
            <a:r>
              <a:rPr lang="ru-RU" dirty="0"/>
              <a:t>с помощью рекуррентных нейронных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285200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Известные подходы к решению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378155C5-C1E4-7ECF-856E-968CF9D607E2}"/>
              </a:ext>
            </a:extLst>
          </p:cNvPr>
          <p:cNvSpPr txBox="1">
            <a:spLocks/>
          </p:cNvSpPr>
          <p:nvPr/>
        </p:nvSpPr>
        <p:spPr>
          <a:xfrm>
            <a:off x="585897" y="2379663"/>
            <a:ext cx="9520211" cy="3393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Классические модели</a:t>
            </a:r>
            <a:r>
              <a:rPr lang="en-US" dirty="0"/>
              <a:t>: ARIMA (1970), TBATS (2010), modifications</a:t>
            </a:r>
            <a:r>
              <a:rPr lang="ru-RU" dirty="0"/>
              <a:t> – слишком простые, могли устареть</a:t>
            </a:r>
            <a:endParaRPr lang="en-US" dirty="0"/>
          </a:p>
          <a:p>
            <a:r>
              <a:rPr lang="ru-RU" dirty="0" err="1"/>
              <a:t>Нейросетевые</a:t>
            </a:r>
            <a:r>
              <a:rPr lang="ru-RU" dirty="0"/>
              <a:t> без </a:t>
            </a:r>
            <a:r>
              <a:rPr lang="en-US" dirty="0"/>
              <a:t>attention: N-BEATS (2020), LTSF-Linear (2022)</a:t>
            </a:r>
            <a:r>
              <a:rPr lang="ru-RU" dirty="0"/>
              <a:t> – интересные,</a:t>
            </a:r>
            <a:r>
              <a:rPr lang="en-US" dirty="0"/>
              <a:t> </a:t>
            </a:r>
            <a:r>
              <a:rPr lang="ru-RU" dirty="0"/>
              <a:t>достаточно сложные имплементации</a:t>
            </a:r>
            <a:endParaRPr lang="en-US" dirty="0"/>
          </a:p>
          <a:p>
            <a:r>
              <a:rPr lang="ru-RU" dirty="0" err="1"/>
              <a:t>Нейросетевые</a:t>
            </a:r>
            <a:r>
              <a:rPr lang="ru-RU" dirty="0"/>
              <a:t> с </a:t>
            </a:r>
            <a:r>
              <a:rPr lang="en-US" dirty="0"/>
              <a:t>attention: PI-Transformer (2023), </a:t>
            </a:r>
            <a:r>
              <a:rPr lang="en-US" dirty="0" err="1"/>
              <a:t>iTransformer</a:t>
            </a:r>
            <a:r>
              <a:rPr lang="en-US" dirty="0"/>
              <a:t> (2024)</a:t>
            </a:r>
            <a:r>
              <a:rPr lang="ru-RU" dirty="0"/>
              <a:t> – тяжеловесные,</a:t>
            </a:r>
            <a:r>
              <a:rPr lang="en-US" dirty="0"/>
              <a:t> </a:t>
            </a:r>
            <a:r>
              <a:rPr lang="ru-RU" dirty="0"/>
              <a:t>механизм </a:t>
            </a:r>
            <a:r>
              <a:rPr lang="en-US" dirty="0"/>
              <a:t>attention</a:t>
            </a:r>
            <a:r>
              <a:rPr lang="ru-RU" dirty="0"/>
              <a:t> работает за квадратичное время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D4DE4-C1B1-2B7D-D240-2CBFC5FD9E2F}"/>
              </a:ext>
            </a:extLst>
          </p:cNvPr>
          <p:cNvSpPr txBox="1"/>
          <p:nvPr/>
        </p:nvSpPr>
        <p:spPr>
          <a:xfrm>
            <a:off x="585897" y="1447790"/>
            <a:ext cx="6211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>
                <a:latin typeface="HSE Sans" panose="02000000000000000000" pitchFamily="2" charset="0"/>
              </a:rPr>
              <a:t>Существующие решения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9275"/>
            <a:ext cx="2370137" cy="407988"/>
          </a:xfrm>
        </p:spPr>
        <p:txBody>
          <a:bodyPr/>
          <a:lstStyle/>
          <a:p>
            <a:r>
              <a:rPr lang="ru-RU" dirty="0"/>
              <a:t>Прогнозирование временных рядов</a:t>
            </a:r>
            <a:br>
              <a:rPr lang="ru-RU" dirty="0"/>
            </a:br>
            <a:r>
              <a:rPr lang="ru-RU" dirty="0"/>
              <a:t>с помощью рекуррентных нейронных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84604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Предлагаемый подход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D4DE4-C1B1-2B7D-D240-2CBFC5FD9E2F}"/>
              </a:ext>
            </a:extLst>
          </p:cNvPr>
          <p:cNvSpPr txBox="1"/>
          <p:nvPr/>
        </p:nvSpPr>
        <p:spPr>
          <a:xfrm>
            <a:off x="585897" y="1447790"/>
            <a:ext cx="5910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>
                <a:latin typeface="HSE Sans" panose="02000000000000000000" pitchFamily="2" charset="0"/>
              </a:rPr>
              <a:t>Предлагаемый подход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378155C5-C1E4-7ECF-856E-968CF9D607E2}"/>
              </a:ext>
            </a:extLst>
          </p:cNvPr>
          <p:cNvSpPr txBox="1">
            <a:spLocks/>
          </p:cNvSpPr>
          <p:nvPr/>
        </p:nvSpPr>
        <p:spPr>
          <a:xfrm>
            <a:off x="585897" y="2379663"/>
            <a:ext cx="9520211" cy="3393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Выбрать временные ряды из разных сфер для анализа. Подготовить данные</a:t>
            </a:r>
          </a:p>
          <a:p>
            <a:r>
              <a:rPr lang="ru-RU" dirty="0"/>
              <a:t>Обучить несколько </a:t>
            </a:r>
            <a:r>
              <a:rPr lang="en-US" dirty="0"/>
              <a:t>RNN-</a:t>
            </a:r>
            <a:r>
              <a:rPr lang="ru-RU" dirty="0"/>
              <a:t>моделей</a:t>
            </a:r>
            <a:r>
              <a:rPr lang="en-US" dirty="0"/>
              <a:t>: RNN (1972),</a:t>
            </a:r>
            <a:r>
              <a:rPr lang="ru-RU" dirty="0"/>
              <a:t> </a:t>
            </a:r>
            <a:r>
              <a:rPr lang="en-US" dirty="0"/>
              <a:t>LSTM (1997), GRU (2014)</a:t>
            </a:r>
          </a:p>
          <a:p>
            <a:r>
              <a:rPr lang="ru-RU" dirty="0"/>
              <a:t>Попробовать модификации, попытаться улучшить качество</a:t>
            </a:r>
          </a:p>
          <a:p>
            <a:r>
              <a:rPr lang="ru-RU" dirty="0"/>
              <a:t>Сравнить результаты с известными подходами</a:t>
            </a:r>
          </a:p>
          <a:p>
            <a:r>
              <a:rPr lang="ru-RU" dirty="0"/>
              <a:t>Сделать выводы об использовании </a:t>
            </a:r>
            <a:r>
              <a:rPr lang="en-US" dirty="0"/>
              <a:t>RNN</a:t>
            </a:r>
            <a:r>
              <a:rPr lang="ru-RU" dirty="0"/>
              <a:t> для </a:t>
            </a:r>
            <a:r>
              <a:rPr lang="en-US" dirty="0"/>
              <a:t>TSF,</a:t>
            </a:r>
            <a:r>
              <a:rPr lang="ru-RU" dirty="0"/>
              <a:t> выявить их преимущества и недостатки</a:t>
            </a:r>
            <a:endParaRPr lang="en-US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9275"/>
            <a:ext cx="2352552" cy="407988"/>
          </a:xfrm>
        </p:spPr>
        <p:txBody>
          <a:bodyPr/>
          <a:lstStyle/>
          <a:p>
            <a:r>
              <a:rPr lang="ru-RU" dirty="0"/>
              <a:t>Прогнозирование временных рядов</a:t>
            </a:r>
            <a:br>
              <a:rPr lang="ru-RU" dirty="0"/>
            </a:br>
            <a:r>
              <a:rPr lang="ru-RU" dirty="0"/>
              <a:t>с помощью рекуррентных нейронных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72016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Ожидаемые результаты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378155C5-C1E4-7ECF-856E-968CF9D607E2}"/>
              </a:ext>
            </a:extLst>
          </p:cNvPr>
          <p:cNvSpPr txBox="1">
            <a:spLocks/>
          </p:cNvSpPr>
          <p:nvPr/>
        </p:nvSpPr>
        <p:spPr>
          <a:xfrm>
            <a:off x="585897" y="2379663"/>
            <a:ext cx="9520211" cy="3393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Рекуррентные модели с отрывом победят классические методы по всем показателям</a:t>
            </a:r>
          </a:p>
          <a:p>
            <a:r>
              <a:rPr lang="en-US" dirty="0"/>
              <a:t>RNN </a:t>
            </a:r>
            <a:r>
              <a:rPr lang="ru-RU" dirty="0"/>
              <a:t>немного проиграют </a:t>
            </a:r>
            <a:r>
              <a:rPr lang="ru-RU" dirty="0" err="1"/>
              <a:t>трансформерным</a:t>
            </a:r>
            <a:r>
              <a:rPr lang="ru-RU" dirty="0"/>
              <a:t> моделям в качестве, но выиграют во времени обучения и времени предсказания</a:t>
            </a:r>
          </a:p>
          <a:p>
            <a:r>
              <a:rPr lang="ru-RU" dirty="0"/>
              <a:t>Результат сравнения с </a:t>
            </a:r>
            <a:r>
              <a:rPr lang="ru-RU" dirty="0" err="1"/>
              <a:t>нейросетевыми</a:t>
            </a:r>
            <a:r>
              <a:rPr lang="ru-RU" dirty="0"/>
              <a:t> моделями без </a:t>
            </a:r>
            <a:r>
              <a:rPr lang="en-US" dirty="0"/>
              <a:t>attention </a:t>
            </a:r>
            <a:r>
              <a:rPr lang="ru-RU" dirty="0"/>
              <a:t>пока не известен. Задача – приблизиться или обогнать их по качеству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D4DE4-C1B1-2B7D-D240-2CBFC5FD9E2F}"/>
              </a:ext>
            </a:extLst>
          </p:cNvPr>
          <p:cNvSpPr txBox="1"/>
          <p:nvPr/>
        </p:nvSpPr>
        <p:spPr>
          <a:xfrm>
            <a:off x="585897" y="1447790"/>
            <a:ext cx="6211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>
                <a:latin typeface="HSE Sans" panose="02000000000000000000" pitchFamily="2" charset="0"/>
              </a:rPr>
              <a:t>Ожидаемые результаты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9275"/>
            <a:ext cx="2361345" cy="407988"/>
          </a:xfrm>
        </p:spPr>
        <p:txBody>
          <a:bodyPr/>
          <a:lstStyle/>
          <a:p>
            <a:r>
              <a:rPr lang="ru-RU" dirty="0"/>
              <a:t>Прогнозирование временных рядов</a:t>
            </a:r>
            <a:br>
              <a:rPr lang="ru-RU" dirty="0"/>
            </a:br>
            <a:r>
              <a:rPr lang="ru-RU" dirty="0"/>
              <a:t>с помощью рекуррентных нейронных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341543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80FC3A29-7E6A-6A44-ACE4-DF555422EA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err="1"/>
              <a:t>Тексттфывф</a:t>
            </a:r>
            <a:r>
              <a:rPr lang="ru-RU" dirty="0"/>
              <a:t> </a:t>
            </a:r>
            <a:r>
              <a:rPr lang="ru-RU" dirty="0" err="1"/>
              <a:t>фыв</a:t>
            </a:r>
            <a:r>
              <a:rPr lang="ru-RU" dirty="0"/>
              <a:t> </a:t>
            </a:r>
            <a:r>
              <a:rPr lang="ru-RU" dirty="0" err="1"/>
              <a:t>фыв</a:t>
            </a:r>
            <a:r>
              <a:rPr lang="ru-RU" dirty="0"/>
              <a:t>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динамики связей на рыночном графе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7E5D6A-C1E4-8943-BE6A-9D9537FCC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10764</TotalTime>
  <Words>1674</Words>
  <Application>Microsoft Macintosh PowerPoint</Application>
  <PresentationFormat>Широкоэкранный</PresentationFormat>
  <Paragraphs>174</Paragraphs>
  <Slides>20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HSE Sans</vt:lpstr>
      <vt:lpstr>Office Theme</vt:lpstr>
      <vt:lpstr>Прогнозирование временных рядов с помощью рекуррентных нейронных сетей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Заголовок</vt:lpstr>
      <vt:lpstr>Презентация PowerPoint</vt:lpstr>
      <vt:lpstr>фыв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Microsoft Office User</cp:lastModifiedBy>
  <cp:revision>52</cp:revision>
  <cp:lastPrinted>2021-11-11T13:08:42Z</cp:lastPrinted>
  <dcterms:created xsi:type="dcterms:W3CDTF">2021-11-11T08:52:47Z</dcterms:created>
  <dcterms:modified xsi:type="dcterms:W3CDTF">2024-05-24T12:15:02Z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