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7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7"/>
    <p:restoredTop sz="94676"/>
  </p:normalViewPr>
  <p:slideViewPr>
    <p:cSldViewPr snapToGrid="0" snapToObjects="1">
      <p:cViewPr>
        <p:scale>
          <a:sx n="155" d="100"/>
          <a:sy n="155" d="100"/>
        </p:scale>
        <p:origin x="656" y="29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6/29/23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26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6/29/23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22 МАГ ИАД </a:t>
            </a:r>
            <a:r>
              <a:rPr lang="ru-RU" dirty="0" err="1"/>
              <a:t>Рухович</a:t>
            </a:r>
            <a:r>
              <a:rPr lang="ru-RU" dirty="0"/>
              <a:t> Игорь Владимирович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профессор, ведущий научный сотрудник </a:t>
            </a:r>
            <a:r>
              <a:rPr lang="ru-RU" dirty="0" err="1"/>
              <a:t>Колданов</a:t>
            </a:r>
            <a:r>
              <a:rPr lang="ru-RU" dirty="0"/>
              <a:t> Александр Петрович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Тексттфывф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19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Поведение рынка очень сложно предсказать</a:t>
            </a:r>
          </a:p>
          <a:p>
            <a:r>
              <a:rPr lang="ru-RU" dirty="0"/>
              <a:t>Тот, кто знает больше информации о рынке, имеет преимущество</a:t>
            </a:r>
          </a:p>
          <a:p>
            <a:r>
              <a:rPr lang="ru-RU" dirty="0"/>
              <a:t>Рыночный граф хорошо подходит для анализа рынка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5767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Проблема анализа рынка</a:t>
            </a:r>
          </a:p>
        </p:txBody>
      </p:sp>
    </p:spTree>
    <p:extLst>
      <p:ext uri="{BB962C8B-B14F-4D97-AF65-F5344CB8AC3E}">
        <p14:creationId xmlns:p14="http://schemas.microsoft.com/office/powerpoint/2010/main" val="96656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Понять, как устроен и чем полезен граф рынка</a:t>
            </a:r>
          </a:p>
          <a:p>
            <a:r>
              <a:rPr lang="ru-RU" dirty="0"/>
              <a:t>Получить некоторые реальные рыночные данные</a:t>
            </a:r>
          </a:p>
          <a:p>
            <a:r>
              <a:rPr lang="ru-RU" dirty="0"/>
              <a:t>Провести анализ изменений рыночного графа во времени</a:t>
            </a:r>
          </a:p>
          <a:p>
            <a:r>
              <a:rPr lang="ru-RU" dirty="0"/>
              <a:t>Попробовать разные модификации графа рынка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074D6-70A6-DC27-F2B9-498BBF47B71C}"/>
              </a:ext>
            </a:extLst>
          </p:cNvPr>
          <p:cNvSpPr txBox="1"/>
          <p:nvPr/>
        </p:nvSpPr>
        <p:spPr>
          <a:xfrm>
            <a:off x="585897" y="144779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Наша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41199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Известные подходы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6526898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 lnSpcReduction="1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1600" dirty="0">
                    <a:effectLst/>
                  </a:rPr>
                  <a:t> - Доходность бумаги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ru-RU" sz="1600" dirty="0"/>
                  <a:t>на конец торгового дня </a:t>
                </a:r>
                <a:r>
                  <a:rPr lang="en-US" sz="1600" dirty="0"/>
                  <a:t>t.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ru-RU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ru-RU" sz="24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sz="1600" dirty="0">
                    <a:effectLst/>
                  </a:rPr>
                  <a:t>  </a:t>
                </a:r>
                <a:r>
                  <a:rPr lang="en-US" sz="1600" dirty="0">
                    <a:effectLst/>
                  </a:rPr>
                  <a:t> - </a:t>
                </a:r>
                <a:r>
                  <a:rPr lang="ru-RU" sz="1600" dirty="0">
                    <a:effectLst/>
                  </a:rPr>
                  <a:t>Корреляция Пирсона между двумя ценными бумагами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1600" dirty="0">
                    <a:effectLst/>
                  </a:rPr>
                  <a:t>  - Граф рынка с порогом</a:t>
                </a:r>
                <a:r>
                  <a:rPr lang="en-US" sz="16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Клика в графе – подмножество вершин, в котором между каждой парой есть ребро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Максимальная клика – клика, которая при добавлении любой новой вершины перестаёт быть таковой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6526898" cy="3393234"/>
              </a:xfrm>
              <a:prstGeom prst="rect">
                <a:avLst/>
              </a:prstGeom>
              <a:blipFill>
                <a:blip r:embed="rId2"/>
                <a:stretch>
                  <a:fillRect l="-1748" t="-1493" b="-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686207-E236-5FD0-64B5-22AC8981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77" y="1935891"/>
            <a:ext cx="4442725" cy="2992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0738C2-7E28-F4F4-0AC2-CB7E069C6C79}"/>
              </a:ext>
            </a:extLst>
          </p:cNvPr>
          <p:cNvSpPr txBox="1"/>
          <p:nvPr/>
        </p:nvSpPr>
        <p:spPr>
          <a:xfrm>
            <a:off x="7543530" y="4928073"/>
            <a:ext cx="368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Пример некоторого графа российского рынка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2680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Граф рынка</a:t>
            </a:r>
          </a:p>
        </p:txBody>
      </p:sp>
    </p:spTree>
    <p:extLst>
      <p:ext uri="{BB962C8B-B14F-4D97-AF65-F5344CB8AC3E}">
        <p14:creationId xmlns:p14="http://schemas.microsoft.com/office/powerpoint/2010/main" val="4450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Наш подход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6518660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 fontScale="92500" lnSpcReduction="1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Получены данные о российском рынке акций, начиная с 2015 года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Данные разбиты на промежутки по 500 торговых дней, с пересечением каждой пары в 450 дней (как предложено</a:t>
                </a:r>
                <a:r>
                  <a:rPr lang="en-US" sz="1800" dirty="0"/>
                  <a:t> </a:t>
                </a:r>
                <a:r>
                  <a:rPr lang="ru-RU" sz="1800" dirty="0"/>
                  <a:t>в статье</a:t>
                </a:r>
                <a:r>
                  <a:rPr lang="en-US" sz="1800" dirty="0"/>
                  <a:t>*)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Для отсутствия пропусков, из рассмотрения исключили бумаги, не вошедшие хотя бы в 1 промежуток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Для построения рыночных графов использовали корреляции Пирсона 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-</a:t>
                </a:r>
                <a:r>
                  <a:rPr lang="ru-RU" sz="1800" dirty="0"/>
                  <a:t>Кендалла (совпадения рангов искусственно избегались)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В полученных графах эвристическими методами находили максимальные клики и строили их объединения с учетом </a:t>
                </a:r>
                <a:r>
                  <a:rPr lang="en-US" sz="1800" dirty="0"/>
                  <a:t>“</a:t>
                </a:r>
                <a:r>
                  <a:rPr lang="ru-RU" sz="1800" dirty="0"/>
                  <a:t>вкладов</a:t>
                </a:r>
                <a:r>
                  <a:rPr lang="en-US" sz="1800" dirty="0"/>
                  <a:t>”</a:t>
                </a:r>
                <a:r>
                  <a:rPr lang="ru-RU" sz="1800" dirty="0"/>
                  <a:t> вершин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6518660" cy="3393234"/>
              </a:xfrm>
              <a:prstGeom prst="rect">
                <a:avLst/>
              </a:prstGeom>
              <a:blipFill>
                <a:blip r:embed="rId2"/>
                <a:stretch>
                  <a:fillRect l="-1748" t="-2612" r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4107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Что было сделано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7EFE6-6C79-8A3F-F154-497568FD152E}"/>
              </a:ext>
            </a:extLst>
          </p:cNvPr>
          <p:cNvSpPr txBox="1"/>
          <p:nvPr/>
        </p:nvSpPr>
        <p:spPr>
          <a:xfrm>
            <a:off x="697686" y="6317096"/>
            <a:ext cx="10871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Vizgunov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A.N.,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Goldengorin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Kalyagin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Pardalos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P.M.: Network approach for the Russian stock market //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Sci. 11:45–55, (2014)</a:t>
            </a:r>
            <a:endParaRPr lang="ru-RU" sz="105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F1264D-56B7-F336-BBC3-DB5BF206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87" y="4306286"/>
            <a:ext cx="3239597" cy="17904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7E255-7CF1-70AA-D777-8D98CF66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942" y="1371177"/>
            <a:ext cx="3053026" cy="2714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AEA6E6-0051-2CD4-A55C-E313C23D2D5F}"/>
              </a:ext>
            </a:extLst>
          </p:cNvPr>
          <p:cNvSpPr txBox="1"/>
          <p:nvPr/>
        </p:nvSpPr>
        <p:spPr>
          <a:xfrm>
            <a:off x="10426564" y="2313074"/>
            <a:ext cx="1370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latin typeface="HSE Sans" panose="02000000000000000000" pitchFamily="2" charset="0"/>
              </a:rPr>
              <a:t>Полученные промежутки длиной 500 торговых дней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012A8-EB4E-A444-9B91-68C962F81B4A}"/>
              </a:ext>
            </a:extLst>
          </p:cNvPr>
          <p:cNvSpPr txBox="1"/>
          <p:nvPr/>
        </p:nvSpPr>
        <p:spPr>
          <a:xfrm>
            <a:off x="7294942" y="4785814"/>
            <a:ext cx="1262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latin typeface="HSE Sans" panose="02000000000000000000" pitchFamily="2" charset="0"/>
              </a:rPr>
              <a:t>Пример объединения максимальных клик рыночного графа</a:t>
            </a:r>
          </a:p>
        </p:txBody>
      </p:sp>
    </p:spTree>
    <p:extLst>
      <p:ext uri="{BB962C8B-B14F-4D97-AF65-F5344CB8AC3E}">
        <p14:creationId xmlns:p14="http://schemas.microsoft.com/office/powerpoint/2010/main" val="16962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/>
        </p:nvSpPr>
        <p:spPr>
          <a:xfrm>
            <a:off x="697686" y="2408243"/>
            <a:ext cx="6518660" cy="339323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Для каждого рыночного графа были вычислены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максимальной клики (сверху справа)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клик максимального размера (снизу)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объединения вершин из максимальных клик (снизу справа)</a:t>
            </a:r>
          </a:p>
          <a:p>
            <a:r>
              <a:rPr lang="ru-RU" sz="1600" dirty="0"/>
              <a:t>Для наглядности, характеристики представлены на тепловых картах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445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896BA-D4E0-60E6-77B0-B9A7A0605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3"/>
          <a:stretch/>
        </p:blipFill>
        <p:spPr bwMode="auto">
          <a:xfrm>
            <a:off x="6298892" y="4300151"/>
            <a:ext cx="5307211" cy="2052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DF4748-00AA-F943-4D56-0B6AD3F0F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1"/>
          <a:stretch/>
        </p:blipFill>
        <p:spPr bwMode="auto">
          <a:xfrm>
            <a:off x="697686" y="4300151"/>
            <a:ext cx="5278618" cy="2052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667DD-4897-00FD-EB15-BCBC68411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49"/>
          <a:stretch/>
        </p:blipFill>
        <p:spPr bwMode="auto">
          <a:xfrm>
            <a:off x="5873578" y="1263259"/>
            <a:ext cx="5732525" cy="2226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04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4831577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1600" dirty="0"/>
                  <a:t>Несмотря на известность общепринятого коэффициента Пирсона, он интерпретируется только для класса эллиптических распределений, к которому может не относиться доходность акций</a:t>
                </a:r>
                <a:r>
                  <a:rPr lang="en-US" sz="1600" dirty="0"/>
                  <a:t>**</a:t>
                </a:r>
                <a:r>
                  <a:rPr lang="ru-RU" sz="1600" dirty="0"/>
                  <a:t>. Поэтому была дополнительно рассмотрена другая мера.</a:t>
                </a:r>
              </a:p>
              <a:p>
                <a:r>
                  <a:rPr lang="ru-RU" sz="1600" dirty="0"/>
                  <a:t>Сверху – карта размеров максимальных клик в классических пороговых рыночных графах</a:t>
                </a:r>
              </a:p>
              <a:p>
                <a:r>
                  <a:rPr lang="ru-RU" sz="1600" dirty="0"/>
                  <a:t>Снизу – аналогичная карта размеров максимальных клик в пороговых графах, на основе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1600" dirty="0"/>
                  <a:t>-Кендалла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4831577" cy="3393234"/>
              </a:xfrm>
              <a:prstGeom prst="rect">
                <a:avLst/>
              </a:prstGeom>
              <a:blipFill>
                <a:blip r:embed="rId2"/>
                <a:stretch>
                  <a:fillRect l="-2356" t="-1866" r="-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B2F98-1BD8-DB7F-B12E-2E43ADE83F79}"/>
                  </a:ext>
                </a:extLst>
              </p:cNvPr>
              <p:cNvSpPr txBox="1"/>
              <p:nvPr/>
            </p:nvSpPr>
            <p:spPr>
              <a:xfrm>
                <a:off x="585897" y="1447790"/>
                <a:ext cx="55056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4000" dirty="0">
                    <a:latin typeface="HSE Sans" panose="02000000000000000000" pitchFamily="2" charset="0"/>
                  </a:rPr>
                  <a:t>Сравнение с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4000" dirty="0">
                    <a:latin typeface="HSE Sans" panose="02000000000000000000" pitchFamily="2" charset="0"/>
                  </a:rPr>
                  <a:t>-Кендалла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B2F98-1BD8-DB7F-B12E-2E43ADE8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7" y="1447790"/>
                <a:ext cx="5505610" cy="707886"/>
              </a:xfrm>
              <a:prstGeom prst="rect">
                <a:avLst/>
              </a:prstGeom>
              <a:blipFill>
                <a:blip r:embed="rId3"/>
                <a:stretch>
                  <a:fillRect l="-3917" t="-12281" r="-2995" b="-3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667DD-4897-00FD-EB15-BCBC68411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49"/>
          <a:stretch/>
        </p:blipFill>
        <p:spPr bwMode="auto">
          <a:xfrm>
            <a:off x="5993465" y="2009970"/>
            <a:ext cx="5779070" cy="224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14B7CF-4194-734D-24AF-1B13C42D4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49"/>
          <a:stretch/>
        </p:blipFill>
        <p:spPr bwMode="auto">
          <a:xfrm>
            <a:off x="6013085" y="4254060"/>
            <a:ext cx="5759450" cy="224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D5D6B3-D7F3-7D91-D266-D67F368178E1}"/>
              </a:ext>
            </a:extLst>
          </p:cNvPr>
          <p:cNvSpPr txBox="1"/>
          <p:nvPr/>
        </p:nvSpPr>
        <p:spPr>
          <a:xfrm>
            <a:off x="419465" y="6028555"/>
            <a:ext cx="550561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US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(*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*).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Bautin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Kalyagin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Pardalos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P.M.: Simple Measure of Similarity for the Market Graph Construction // Computational Management Science. Vol. 10. P. 105—124, (2013)</a:t>
            </a:r>
            <a:endParaRPr lang="ru-RU" sz="105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7701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Объединения максимальных клик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B8F97-863B-8604-BF60-4438AAF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1" y="2198925"/>
            <a:ext cx="5039995" cy="3984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FC9F61-A4CE-AB7C-55C2-2A18AAF7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65" y="2444000"/>
            <a:ext cx="5039995" cy="283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A6ED0-EA56-31B5-C51A-069C9C256751}"/>
                  </a:ext>
                </a:extLst>
              </p:cNvPr>
              <p:cNvSpPr txBox="1"/>
              <p:nvPr/>
            </p:nvSpPr>
            <p:spPr>
              <a:xfrm>
                <a:off x="6528564" y="5276100"/>
                <a:ext cx="5039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Вклады компаний в макс. клики в различных рыночных графах.</a:t>
                </a:r>
                <a:b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12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Кендалла не менее 0.4. Показаны вклады от 3%</a:t>
                </a:r>
                <a:r>
                  <a:rPr lang="ru-RU" sz="1200" dirty="0">
                    <a:effectLst/>
                  </a:rPr>
                  <a:t> </a:t>
                </a:r>
                <a:endParaRPr lang="ru-RU" sz="12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A6ED0-EA56-31B5-C51A-069C9C25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564" y="5276100"/>
                <a:ext cx="5039995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BA650-BE43-98AC-C4A8-46A19C1986FE}"/>
                  </a:ext>
                </a:extLst>
              </p:cNvPr>
              <p:cNvSpPr txBox="1"/>
              <p:nvPr/>
            </p:nvSpPr>
            <p:spPr>
              <a:xfrm>
                <a:off x="623440" y="5537219"/>
                <a:ext cx="3870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Вклады компаний в макс. клики в различных рыночных графах. </a:t>
                </a:r>
                <a14:m>
                  <m:oMath xmlns:m="http://schemas.openxmlformats.org/officeDocument/2006/math">
                    <m:r>
                      <a:rPr lang="ru-RU" sz="12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-Пирсона не менее 0.3. Показаны вклады от 10%</a:t>
                </a:r>
                <a:r>
                  <a:rPr lang="ru-RU" sz="1200" dirty="0">
                    <a:effectLst/>
                  </a:rPr>
                  <a:t> </a:t>
                </a:r>
                <a:endParaRPr lang="ru-RU" sz="12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BA650-BE43-98AC-C4A8-46A19C19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40" y="5537219"/>
                <a:ext cx="3870773" cy="646331"/>
              </a:xfrm>
              <a:prstGeom prst="rect">
                <a:avLst/>
              </a:prstGeom>
              <a:blipFill>
                <a:blip r:embed="rId5"/>
                <a:stretch>
                  <a:fillRect r="-654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3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980</Words>
  <Application>Microsoft Macintosh PowerPoint</Application>
  <PresentationFormat>Широкоэкранный</PresentationFormat>
  <Paragraphs>139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HSE Sans</vt:lpstr>
      <vt:lpstr>Times New Roman</vt:lpstr>
      <vt:lpstr>Office Theme</vt:lpstr>
      <vt:lpstr>Исследование динамики связей на рыночном графе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Заголовок</vt:lpstr>
      <vt:lpstr>Презентация PowerPoint</vt:lpstr>
      <vt:lpstr>фыв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21</cp:revision>
  <cp:lastPrinted>2021-11-11T13:08:42Z</cp:lastPrinted>
  <dcterms:created xsi:type="dcterms:W3CDTF">2021-11-11T08:52:47Z</dcterms:created>
  <dcterms:modified xsi:type="dcterms:W3CDTF">2023-06-29T14:01:21Z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