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271" r:id="rId16"/>
    <p:sldId id="29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7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8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320" y="17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9-BB44-A38F-FDE984D880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39-BB44-A38F-FDE984D880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39-BB44-A38F-FDE984D88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E-9845-A0E3-DAA648CD0F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E-9845-A0E3-DAA648CD0F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CE-9845-A0E3-DAA648CD0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Название графика, может быть набрано и здесь</a:t>
            </a:r>
            <a:endParaRPr lang="en-RU" sz="16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656A6"/>
            </a:solidFill>
          </c:spPr>
          <c:dPt>
            <c:idx val="0"/>
            <c:bubble3D val="0"/>
            <c:spPr>
              <a:solidFill>
                <a:srgbClr val="10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09-E04A-A1C9-FFCFDA6CEE25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09-E04A-A1C9-FFCFDA6CEE2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609-E04A-A1C9-FFCFDA6CEE25}"/>
              </c:ext>
            </c:extLst>
          </c:dPt>
          <c:dPt>
            <c:idx val="3"/>
            <c:bubble3D val="0"/>
            <c:spPr>
              <a:solidFill>
                <a:srgbClr val="165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609-E04A-A1C9-FFCFDA6CEE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09-E04A-A1C9-FFCFDA6CEE2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02D69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>
                <a:solidFill>
                  <a:srgbClr val="0E2D69"/>
                </a:solidFill>
              </a:rPr>
              <a:t>Название графика</a:t>
            </a:r>
            <a:endParaRPr lang="en-GB" sz="160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9.7466984111306623E-2"/>
          <c:y val="2.1428134550125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CD5A5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D5A5A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F-B047-A821-8AF749D3C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FFD7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D746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10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AF-B047-A821-8AF749D3C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E61F3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61F3D"/>
              </a:solidFill>
              <a:ln w="635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</c:v>
                </c:pt>
                <c:pt idx="1">
                  <c:v>15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AF-B047-A821-8AF749D3CE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ln w="28575" cap="rnd">
              <a:solidFill>
                <a:srgbClr val="11A0D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1A0D7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12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AF-B047-A821-8AF749D3CE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ln w="28575" cap="rnd">
              <a:solidFill>
                <a:srgbClr val="7D4EB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6628C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6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AF-B047-A821-8AF749D3CE2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8575" cap="rnd">
              <a:solidFill>
                <a:srgbClr val="029C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29C63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AF-B047-A821-8AF749D3C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4565504"/>
        <c:axId val="1021066896"/>
      </c:lineChart>
      <c:catAx>
        <c:axId val="13745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021066896"/>
        <c:crosses val="autoZero"/>
        <c:auto val="1"/>
        <c:lblAlgn val="ctr"/>
        <c:lblOffset val="100"/>
        <c:noMultiLvlLbl val="0"/>
      </c:catAx>
      <c:valAx>
        <c:axId val="10210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37456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b="0">
                <a:solidFill>
                  <a:srgbClr val="0E2D69"/>
                </a:solidFill>
              </a:rPr>
              <a:t>Название диаграммы</a:t>
            </a:r>
            <a:endParaRPr lang="en-US" sz="1600" b="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0.123203125"/>
          <c:y val="3.4524949451584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E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9C-1A40-9C59-B90F7073FE10}"/>
              </c:ext>
            </c:extLst>
          </c:dPt>
          <c:dPt>
            <c:idx val="1"/>
            <c:bubble3D val="0"/>
            <c:spPr>
              <a:solidFill>
                <a:srgbClr val="234A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9C-1A40-9C59-B90F7073FE10}"/>
              </c:ext>
            </c:extLst>
          </c:dPt>
          <c:dPt>
            <c:idx val="2"/>
            <c:bubble3D val="0"/>
            <c:spPr>
              <a:solidFill>
                <a:srgbClr val="E61F3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9C-1A40-9C59-B90F7073FE10}"/>
              </c:ext>
            </c:extLst>
          </c:dPt>
          <c:dPt>
            <c:idx val="3"/>
            <c:bubble3D val="0"/>
            <c:spPr>
              <a:solidFill>
                <a:srgbClr val="11A0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9C-1A40-9C59-B90F7073FE10}"/>
              </c:ext>
            </c:extLst>
          </c:dPt>
          <c:dPt>
            <c:idx val="4"/>
            <c:bubble3D val="0"/>
            <c:spPr>
              <a:solidFill>
                <a:srgbClr val="FFD7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9C-1A40-9C59-B90F7073FE10}"/>
              </c:ext>
            </c:extLst>
          </c:dPt>
          <c:dPt>
            <c:idx val="5"/>
            <c:bubble3D val="0"/>
            <c:spPr>
              <a:solidFill>
                <a:srgbClr val="029C6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9C-1A40-9C59-B90F7073FE10}"/>
              </c:ext>
            </c:extLst>
          </c:dPt>
          <c:dPt>
            <c:idx val="6"/>
            <c:bubble3D val="0"/>
            <c:spPr>
              <a:solidFill>
                <a:srgbClr val="EB681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A9C-1A40-9C59-B90F7073FE10}"/>
              </c:ext>
            </c:extLst>
          </c:dPt>
          <c:dPt>
            <c:idx val="7"/>
            <c:bubble3D val="0"/>
            <c:spPr>
              <a:solidFill>
                <a:srgbClr val="9662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A9C-1A40-9C59-B90F7073FE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A9C-1A40-9C59-B90F7073FE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>
                <a:solidFill>
                  <a:srgbClr val="0E2D69"/>
                </a:solidFill>
              </a:rPr>
              <a:t>Название диаграммы</a:t>
            </a:r>
            <a:endParaRPr lang="en-US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2.4765625000000034E-2"/>
          <c:y val="3.1869184109154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pct80">
              <a:fgClr>
                <a:srgbClr val="0E2D69"/>
              </a:fgClr>
              <a:bgClr>
                <a:srgbClr val="234A9B"/>
              </a:bgClr>
            </a:pattFill>
            <a:ln w="12700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74-7A45-BB9E-D235637721AA}"/>
              </c:ext>
            </c:extLst>
          </c:dPt>
          <c:dPt>
            <c:idx val="1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74-7A45-BB9E-D235637721AA}"/>
              </c:ext>
            </c:extLst>
          </c:dPt>
          <c:dPt>
            <c:idx val="2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74-7A45-BB9E-D235637721AA}"/>
              </c:ext>
            </c:extLst>
          </c:dPt>
          <c:dPt>
            <c:idx val="3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74-7A45-BB9E-D235637721AA}"/>
              </c:ext>
            </c:extLst>
          </c:dPt>
          <c:dPt>
            <c:idx val="4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74-7A45-BB9E-D235637721AA}"/>
              </c:ext>
            </c:extLst>
          </c:dPt>
          <c:dPt>
            <c:idx val="5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74-7A45-BB9E-D235637721AA}"/>
              </c:ext>
            </c:extLst>
          </c:dPt>
          <c:dPt>
            <c:idx val="6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174-7A45-BB9E-D235637721AA}"/>
              </c:ext>
            </c:extLst>
          </c:dPt>
          <c:dPt>
            <c:idx val="7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174-7A45-BB9E-D235637721AA}"/>
              </c:ext>
            </c:extLst>
          </c:dPt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174-7A45-BB9E-D23563772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12/13/23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8010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968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5820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12/13/23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информатики, математики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Интеллектуальный анализ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Нижний Новгород</a:t>
            </a:r>
          </a:p>
          <a:p>
            <a:r>
              <a:rPr lang="ru-RU" dirty="0"/>
              <a:t>2023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 err="1"/>
              <a:t>Рухович</a:t>
            </a:r>
            <a:r>
              <a:rPr lang="ru-RU" dirty="0"/>
              <a:t> И. В.</a:t>
            </a:r>
            <a:endParaRPr lang="en-US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профессор, д. т. н., Крылов В. В.</a:t>
            </a:r>
          </a:p>
        </p:txBody>
      </p:sp>
    </p:spTree>
    <p:extLst>
      <p:ext uri="{BB962C8B-B14F-4D97-AF65-F5344CB8AC3E}">
        <p14:creationId xmlns:p14="http://schemas.microsoft.com/office/powerpoint/2010/main" val="117913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Семпл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9947495-9EEC-151E-43F8-13D3D1F6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0" y="2053272"/>
            <a:ext cx="10947619" cy="9667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9E64250-3F20-6503-75A4-302599A2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31" y="3625488"/>
            <a:ext cx="5845468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4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Итоги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1EEF22-CF5B-F226-D860-FE0A5D38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966" y="2289704"/>
            <a:ext cx="3810000" cy="33782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B3EA6D-0836-C9E4-09F2-36F01E50F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566" y="2289704"/>
            <a:ext cx="3873500" cy="3378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137149-0192-746F-3158-3BAE55809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66" y="2289704"/>
            <a:ext cx="3835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7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54831"/>
            <a:ext cx="6790948" cy="37180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Проверяем гипотезу, что правильная формулировка запроса снижает вероятность галлюцинаций</a:t>
            </a:r>
            <a:r>
              <a:rPr lang="en-US" sz="1600" dirty="0"/>
              <a:t>: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Собираем </a:t>
            </a:r>
            <a:r>
              <a:rPr lang="ru-RU" sz="1600" b="1" dirty="0" err="1"/>
              <a:t>датасет</a:t>
            </a:r>
            <a:r>
              <a:rPr lang="ru-RU" sz="1600" b="1" dirty="0"/>
              <a:t> из набора запросов и правильных ответов (Дима)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Определяем и рассчитываем метрики </a:t>
            </a:r>
            <a:r>
              <a:rPr lang="en-US" sz="1600" dirty="0"/>
              <a:t>“</a:t>
            </a:r>
            <a:r>
              <a:rPr lang="ru-RU" sz="1600" dirty="0"/>
              <a:t>правильной</a:t>
            </a:r>
            <a:r>
              <a:rPr lang="en-US" sz="1600" dirty="0"/>
              <a:t>”</a:t>
            </a:r>
            <a:r>
              <a:rPr lang="ru-RU" sz="1600" dirty="0"/>
              <a:t> формулировки 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Дополняем данные</a:t>
            </a:r>
            <a:r>
              <a:rPr lang="en-US" sz="1600" dirty="0"/>
              <a:t>: </a:t>
            </a:r>
            <a:r>
              <a:rPr lang="ru-RU" sz="1600" dirty="0"/>
              <a:t>переформулируем запросы более </a:t>
            </a:r>
            <a:r>
              <a:rPr lang="en-US" sz="1600" dirty="0"/>
              <a:t>“</a:t>
            </a:r>
            <a:r>
              <a:rPr lang="ru-RU" sz="1600" dirty="0"/>
              <a:t>правильно</a:t>
            </a:r>
            <a:r>
              <a:rPr lang="en-US" sz="1600" dirty="0"/>
              <a:t>”</a:t>
            </a:r>
            <a:r>
              <a:rPr lang="ru-RU" sz="1600" dirty="0"/>
              <a:t> разными способами, в соответствии с метриками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Отбираем </a:t>
            </a:r>
            <a:r>
              <a:rPr lang="en-US" sz="1600" b="1" dirty="0"/>
              <a:t>LLM </a:t>
            </a:r>
            <a:r>
              <a:rPr lang="ru-RU" sz="1600" b="1" dirty="0"/>
              <a:t>для сравнения</a:t>
            </a:r>
            <a:r>
              <a:rPr lang="en-US" sz="1600" b="1" dirty="0"/>
              <a:t> (</a:t>
            </a:r>
            <a:r>
              <a:rPr lang="ru-RU" sz="1600" b="1" dirty="0"/>
              <a:t>Дима, Роберт)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Измеряем наличие галлюцинаций на всём наборе данных (вместе)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Анализируя результаты понимаем, какие формулировки и насколько помогают избавиться от галлюцинаций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DEC5F9-4B97-1F46-1131-0B2898EF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628" y="1243352"/>
            <a:ext cx="3768474" cy="52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7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80FC3A29-7E6A-6A44-ACE4-DF555422EA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3934344" cy="23993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0C8845F-A8AF-E740-B50B-ED5E864366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ABD719A7-142E-4F46-8CBF-24A2EA31B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0720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86F7981-A866-4E4F-9C65-238C1CF1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0430D-2AAB-034E-ACD0-CF459E67A8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FAF764-99F8-D24D-8800-048869E594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77AD93-3EFC-2044-AFA8-AD76C22C45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180B62D-0B0D-424A-9F38-8A8CCB1A7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320C78-70B9-FB4C-A8E5-E019F0B0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6D5D6F76-9C34-3D40-B24A-A6A48894F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6458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046D457-8508-DC4E-812D-661705280F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B6403415-0182-3040-9E71-147724892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286825"/>
              </p:ext>
            </p:extLst>
          </p:nvPr>
        </p:nvGraphicFramePr>
        <p:xfrm>
          <a:off x="5164930" y="1460275"/>
          <a:ext cx="6476207" cy="476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Siren’s Song in the AI Ocean: A Survey on Hallucination in Large Language Models</a:t>
            </a:r>
            <a:r>
              <a:rPr lang="en-US" dirty="0"/>
              <a:t>*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248A2E-13EC-3634-D90B-5BFBA35C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999" y="1243352"/>
            <a:ext cx="3768474" cy="522723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870421"/>
            <a:ext cx="5245561" cy="29024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Исследователи выявили 3 вида галлюцинаций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Ответ на вопрос, отличный от задаваемого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Слова / предложения берущиеся из неоткуда, и не связанные с контекстом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Генерация ложных фактов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FB9A-859D-C8E5-9197-819B7C2482B2}"/>
              </a:ext>
            </a:extLst>
          </p:cNvPr>
          <p:cNvSpPr txBox="1"/>
          <p:nvPr/>
        </p:nvSpPr>
        <p:spPr>
          <a:xfrm>
            <a:off x="585897" y="6132430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(*) https://</a:t>
            </a:r>
            <a:r>
              <a:rPr lang="en-US" dirty="0" err="1"/>
              <a:t>arxiv.org</a:t>
            </a:r>
            <a:r>
              <a:rPr lang="en-US" dirty="0"/>
              <a:t>/pdf/2309.01219.pdf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4D81C49-805D-97C2-E835-005896E80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99" y="1243352"/>
            <a:ext cx="4611610" cy="52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1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20C26E-BD42-274D-944E-BE316BE9C3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139B2D5-1198-C647-919C-53E12F01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3429"/>
              </p:ext>
            </p:extLst>
          </p:nvPr>
        </p:nvGraphicFramePr>
        <p:xfrm>
          <a:off x="585787" y="2274857"/>
          <a:ext cx="11058081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451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4610261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378490846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Кооперация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Минимизация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12 343 567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3 287 498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345 353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28 764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1 293 090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63 836 746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35 216 735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59F32C4-55B8-154A-9E2C-3ED20C5F2B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1C6FBC-4D80-1A4A-974A-8D8B40DD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12E3B33-2014-1148-A557-995194FE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92704"/>
              </p:ext>
            </p:extLst>
          </p:nvPr>
        </p:nvGraphicFramePr>
        <p:xfrm>
          <a:off x="517198" y="2312627"/>
          <a:ext cx="7529520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808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  <a:endParaRPr lang="en-RU" sz="10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23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4444CA-9D6F-284E-98D3-495FED2BD6B6}"/>
              </a:ext>
            </a:extLst>
          </p:cNvPr>
          <p:cNvSpPr txBox="1"/>
          <p:nvPr/>
        </p:nvSpPr>
        <p:spPr>
          <a:xfrm>
            <a:off x="489975" y="1396903"/>
            <a:ext cx="10132991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FC5D1-C06C-E849-9E8B-5E67DDC48923}"/>
              </a:ext>
            </a:extLst>
          </p:cNvPr>
          <p:cNvSpPr txBox="1"/>
          <p:nvPr/>
        </p:nvSpPr>
        <p:spPr>
          <a:xfrm>
            <a:off x="517199" y="2367263"/>
            <a:ext cx="2808710" cy="16927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5392982" y="1539363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0A4AB-A313-3D40-B5AD-E5C8DC95DB74}"/>
              </a:ext>
            </a:extLst>
          </p:cNvPr>
          <p:cNvSpPr/>
          <p:nvPr/>
        </p:nvSpPr>
        <p:spPr>
          <a:xfrm>
            <a:off x="6742925" y="1539363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8E7781-F2DE-D74E-9B7F-C8C6D0D61522}"/>
              </a:ext>
            </a:extLst>
          </p:cNvPr>
          <p:cNvSpPr/>
          <p:nvPr/>
        </p:nvSpPr>
        <p:spPr>
          <a:xfrm>
            <a:off x="8092868" y="1539363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827DCE-02F9-5143-BDEA-B106C5917739}"/>
              </a:ext>
            </a:extLst>
          </p:cNvPr>
          <p:cNvSpPr/>
          <p:nvPr/>
        </p:nvSpPr>
        <p:spPr>
          <a:xfrm>
            <a:off x="9442811" y="1539363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3482E6-4D29-2A46-BB3E-589A6F246F89}"/>
              </a:ext>
            </a:extLst>
          </p:cNvPr>
          <p:cNvSpPr/>
          <p:nvPr/>
        </p:nvSpPr>
        <p:spPr>
          <a:xfrm>
            <a:off x="10792754" y="1539363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925AB-6C21-5A46-9F9B-1CA8099188A8}"/>
              </a:ext>
            </a:extLst>
          </p:cNvPr>
          <p:cNvSpPr/>
          <p:nvPr/>
        </p:nvSpPr>
        <p:spPr>
          <a:xfrm>
            <a:off x="5392982" y="2800272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2F69A0-A988-4242-A9E8-880848B00B03}"/>
              </a:ext>
            </a:extLst>
          </p:cNvPr>
          <p:cNvSpPr/>
          <p:nvPr/>
        </p:nvSpPr>
        <p:spPr>
          <a:xfrm>
            <a:off x="6742925" y="2800272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8092868" y="2800272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E87591-F9D6-6344-9807-0B35DF0B2062}"/>
              </a:ext>
            </a:extLst>
          </p:cNvPr>
          <p:cNvSpPr/>
          <p:nvPr/>
        </p:nvSpPr>
        <p:spPr>
          <a:xfrm>
            <a:off x="9442811" y="2800272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69F254-2DAF-F84D-832D-24A3D0003AAB}"/>
              </a:ext>
            </a:extLst>
          </p:cNvPr>
          <p:cNvSpPr/>
          <p:nvPr/>
        </p:nvSpPr>
        <p:spPr>
          <a:xfrm>
            <a:off x="10792754" y="2800272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1E739E-B51D-C142-BDEB-28AD4BA9CA01}"/>
              </a:ext>
            </a:extLst>
          </p:cNvPr>
          <p:cNvSpPr/>
          <p:nvPr/>
        </p:nvSpPr>
        <p:spPr>
          <a:xfrm>
            <a:off x="5392982" y="4061182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99637E-2D27-9242-AFF4-A09F1DDC431E}"/>
              </a:ext>
            </a:extLst>
          </p:cNvPr>
          <p:cNvSpPr/>
          <p:nvPr/>
        </p:nvSpPr>
        <p:spPr>
          <a:xfrm>
            <a:off x="6742925" y="4061182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F586A1-643C-B345-9ADE-799A215A0217}"/>
              </a:ext>
            </a:extLst>
          </p:cNvPr>
          <p:cNvSpPr/>
          <p:nvPr/>
        </p:nvSpPr>
        <p:spPr>
          <a:xfrm>
            <a:off x="8092868" y="4061182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DFB083-9056-1444-9A0D-2C325BC82455}"/>
              </a:ext>
            </a:extLst>
          </p:cNvPr>
          <p:cNvSpPr/>
          <p:nvPr/>
        </p:nvSpPr>
        <p:spPr>
          <a:xfrm>
            <a:off x="9442811" y="4061182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4B6D0A-E0DA-6544-B438-0448F952579B}"/>
              </a:ext>
            </a:extLst>
          </p:cNvPr>
          <p:cNvSpPr/>
          <p:nvPr/>
        </p:nvSpPr>
        <p:spPr>
          <a:xfrm>
            <a:off x="10792754" y="4061182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0ADF3E-E144-3748-847C-21566C272BC7}"/>
              </a:ext>
            </a:extLst>
          </p:cNvPr>
          <p:cNvSpPr/>
          <p:nvPr/>
        </p:nvSpPr>
        <p:spPr>
          <a:xfrm>
            <a:off x="5392982" y="5341342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345C75-AE5D-2640-AA19-BA885DDC38A2}"/>
              </a:ext>
            </a:extLst>
          </p:cNvPr>
          <p:cNvSpPr/>
          <p:nvPr/>
        </p:nvSpPr>
        <p:spPr>
          <a:xfrm>
            <a:off x="6742925" y="5341342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F2F2A4F-FBE1-7149-9E3D-BFEB7D66D50D}"/>
              </a:ext>
            </a:extLst>
          </p:cNvPr>
          <p:cNvSpPr/>
          <p:nvPr/>
        </p:nvSpPr>
        <p:spPr>
          <a:xfrm>
            <a:off x="8092868" y="5341342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9442811" y="534134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4896C9-4AB9-D643-B3ED-7FAD81A68D76}"/>
              </a:ext>
            </a:extLst>
          </p:cNvPr>
          <p:cNvSpPr/>
          <p:nvPr/>
        </p:nvSpPr>
        <p:spPr>
          <a:xfrm>
            <a:off x="10792754" y="5341342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66643-1ABC-3D4D-9BCC-76A74AE83A92}"/>
              </a:ext>
            </a:extLst>
          </p:cNvPr>
          <p:cNvSpPr txBox="1"/>
          <p:nvPr/>
        </p:nvSpPr>
        <p:spPr>
          <a:xfrm>
            <a:off x="1057816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912A7-8DCC-AF4C-82B2-7283ED0B4053}"/>
              </a:ext>
            </a:extLst>
          </p:cNvPr>
          <p:cNvSpPr txBox="1"/>
          <p:nvPr/>
        </p:nvSpPr>
        <p:spPr>
          <a:xfrm>
            <a:off x="3365627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6C3C5-5235-EC47-85FA-7C1895E625F8}"/>
              </a:ext>
            </a:extLst>
          </p:cNvPr>
          <p:cNvSpPr txBox="1"/>
          <p:nvPr/>
        </p:nvSpPr>
        <p:spPr>
          <a:xfrm>
            <a:off x="6158118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F67C03-69F9-1545-97DC-7A7E8768AD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022D589A-AE6E-0148-B445-EEFA833B4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50265"/>
              </p:ext>
            </p:extLst>
          </p:nvPr>
        </p:nvGraphicFramePr>
        <p:xfrm>
          <a:off x="5443267" y="1478263"/>
          <a:ext cx="6197871" cy="474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00C4599-D949-6249-9062-C77D64216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1ED2D-36DC-AE46-9981-A638C91D8A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072AC-9151-194C-B908-9F4F2D9B4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D6A4FAF-EC6A-C648-997B-399BE9C4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CC1D1D6-ED62-E74A-9164-8665C27429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DA4FC2-5228-4246-AAA9-98E880587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C6004EA5-C3A3-F640-818F-605E421A8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9959"/>
              </p:ext>
            </p:extLst>
          </p:nvPr>
        </p:nvGraphicFramePr>
        <p:xfrm>
          <a:off x="5382882" y="1491751"/>
          <a:ext cx="6203707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935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BBEC88F-6906-354A-A295-B901540E3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B27E3-403D-0A44-820A-E94971296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C373F-6B5B-D34B-88FC-10A379931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136B00-8ADB-0C43-B3A0-0D2A626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A515058-8F19-BC4F-8C77-159E5910F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Диаграммы и графики можно делать с использованием паттернов, которые доступны в </a:t>
            </a:r>
            <a:r>
              <a:rPr lang="en-GB" dirty="0"/>
              <a:t>Power Point, </a:t>
            </a:r>
            <a:r>
              <a:rPr lang="ru-RU" dirty="0"/>
              <a:t>главное не переборщить с украшательством. Для заливки можно выбрать основной темно-синий цвет и дополнительный синий.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B9F0BA-3D71-034B-9EF0-4C4758E86F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7C5B2B87-83A4-4F43-9C22-8B3D1106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74232"/>
              </p:ext>
            </p:extLst>
          </p:nvPr>
        </p:nvGraphicFramePr>
        <p:xfrm>
          <a:off x="5365630" y="1491751"/>
          <a:ext cx="6220960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18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Exploring the Relationship between LLM Hallucinations and Prompt Linguistic Nuances: Readability, Formality, and Concreteness</a:t>
            </a:r>
            <a:r>
              <a:rPr lang="en-US" dirty="0"/>
              <a:t>*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248A2E-13EC-3634-D90B-5BFBA35C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999" y="1243352"/>
            <a:ext cx="3768474" cy="522723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870421"/>
            <a:ext cx="5245561" cy="29024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Правильная </a:t>
            </a:r>
            <a:r>
              <a:rPr lang="ru-RU" dirty="0" err="1"/>
              <a:t>переформулировка</a:t>
            </a:r>
            <a:r>
              <a:rPr lang="ru-RU" dirty="0"/>
              <a:t> запросов к модели может помочь избавиться от галлюцинаций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Полезно давать модели контекст, отвечая (или частично отвечая) на вопросы </a:t>
            </a:r>
            <a:r>
              <a:rPr lang="en-US" dirty="0"/>
              <a:t>“</a:t>
            </a:r>
            <a:r>
              <a:rPr lang="ru-RU" dirty="0"/>
              <a:t>кто</a:t>
            </a:r>
            <a:r>
              <a:rPr lang="en-US" dirty="0"/>
              <a:t>”</a:t>
            </a:r>
            <a:r>
              <a:rPr lang="ru-RU" dirty="0"/>
              <a:t> и </a:t>
            </a:r>
            <a:r>
              <a:rPr lang="en-US" dirty="0"/>
              <a:t>“</a:t>
            </a:r>
            <a:r>
              <a:rPr lang="ru-RU" dirty="0"/>
              <a:t>что</a:t>
            </a:r>
            <a:r>
              <a:rPr lang="en-US" dirty="0"/>
              <a:t>”</a:t>
            </a:r>
            <a:r>
              <a:rPr lang="ru-RU" dirty="0"/>
              <a:t>, делая запрос более формальным и четким.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FB9A-859D-C8E5-9197-819B7C2482B2}"/>
              </a:ext>
            </a:extLst>
          </p:cNvPr>
          <p:cNvSpPr txBox="1"/>
          <p:nvPr/>
        </p:nvSpPr>
        <p:spPr>
          <a:xfrm>
            <a:off x="585897" y="6132430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(*) </a:t>
            </a: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arxiv.org</a:t>
            </a:r>
            <a:r>
              <a:rPr lang="ru-RU" dirty="0"/>
              <a:t>/</a:t>
            </a:r>
            <a:r>
              <a:rPr lang="ru-RU" dirty="0" err="1"/>
              <a:t>pdf</a:t>
            </a:r>
            <a:r>
              <a:rPr lang="ru-RU" dirty="0"/>
              <a:t>/2309.11064.pdf</a:t>
            </a:r>
          </a:p>
        </p:txBody>
      </p:sp>
    </p:spTree>
    <p:extLst>
      <p:ext uri="{BB962C8B-B14F-4D97-AF65-F5344CB8AC3E}">
        <p14:creationId xmlns:p14="http://schemas.microsoft.com/office/powerpoint/2010/main" val="253357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The Internal State of an LLM Knows When its Lying</a:t>
            </a:r>
            <a:r>
              <a:rPr lang="en-US" dirty="0"/>
              <a:t>*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870421"/>
            <a:ext cx="5245561" cy="29024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Исследователи пытаются понять, возможно ли по внутреннему состоянию модели определить, лжет она или 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Собран </a:t>
            </a:r>
            <a:r>
              <a:rPr lang="ru-RU" dirty="0" err="1"/>
              <a:t>датасет</a:t>
            </a:r>
            <a:r>
              <a:rPr lang="ru-RU" dirty="0"/>
              <a:t> из ответов модели на запросы на разные 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Данные размечены на верные и ложные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Классификатор обучается понимать, ответила модель верно или ложно, основываясь на промежуточных значениях в слоях основной модели во время предсказания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FB9A-859D-C8E5-9197-819B7C2482B2}"/>
              </a:ext>
            </a:extLst>
          </p:cNvPr>
          <p:cNvSpPr txBox="1"/>
          <p:nvPr/>
        </p:nvSpPr>
        <p:spPr>
          <a:xfrm>
            <a:off x="585897" y="6132430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(*) </a:t>
            </a:r>
            <a:r>
              <a:rPr lang="en" dirty="0"/>
              <a:t>https://</a:t>
            </a:r>
            <a:r>
              <a:rPr lang="en" dirty="0" err="1"/>
              <a:t>arxiv.org</a:t>
            </a:r>
            <a:r>
              <a:rPr lang="en" dirty="0"/>
              <a:t>/pdf/2304.13734.pdf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F12CCB-FDB5-150A-674A-ACF3CE72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28" y="2100667"/>
            <a:ext cx="5602416" cy="32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галлюцинаций в </a:t>
            </a:r>
            <a:r>
              <a:rPr lang="en-US" dirty="0"/>
              <a:t>LLM </a:t>
            </a:r>
            <a:r>
              <a:rPr lang="ru-RU" dirty="0"/>
              <a:t>с помощью модифицированных запросов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информатики, математики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Интеллектуальный анализ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Нижний Новгород</a:t>
            </a:r>
          </a:p>
          <a:p>
            <a:r>
              <a:rPr lang="ru-RU" dirty="0"/>
              <a:t>2023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 err="1"/>
              <a:t>Рухович</a:t>
            </a:r>
            <a:r>
              <a:rPr lang="ru-RU" dirty="0"/>
              <a:t> И. В.</a:t>
            </a:r>
            <a:endParaRPr lang="en-US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профессор, д. т. н., Крылов В. В.</a:t>
            </a:r>
          </a:p>
        </p:txBody>
      </p:sp>
    </p:spTree>
    <p:extLst>
      <p:ext uri="{BB962C8B-B14F-4D97-AF65-F5344CB8AC3E}">
        <p14:creationId xmlns:p14="http://schemas.microsoft.com/office/powerpoint/2010/main" val="37539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54831"/>
            <a:ext cx="6719553" cy="37180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Проверяем гипотезу, что правильная формулировка запроса снижает вероятность галлюцинаций</a:t>
            </a:r>
            <a:r>
              <a:rPr lang="en-US" sz="1600" dirty="0"/>
              <a:t>: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Берём </a:t>
            </a:r>
            <a:r>
              <a:rPr lang="ru-RU" sz="1600" b="1" dirty="0" err="1"/>
              <a:t>датасет</a:t>
            </a:r>
            <a:r>
              <a:rPr lang="ru-RU" sz="1600" b="1" dirty="0"/>
              <a:t> из набора запросов и правильных ответов. Измеряем наличие галлюцинаций для нескольких </a:t>
            </a:r>
            <a:r>
              <a:rPr lang="en-US" sz="1600" b="1" dirty="0"/>
              <a:t>LLM</a:t>
            </a:r>
            <a:r>
              <a:rPr lang="ru-RU" sz="1600" b="1" dirty="0"/>
              <a:t> (Дима)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Определяем метрики </a:t>
            </a:r>
            <a:r>
              <a:rPr lang="en-US" sz="1600" dirty="0"/>
              <a:t>“</a:t>
            </a:r>
            <a:r>
              <a:rPr lang="ru-RU" sz="1600" dirty="0"/>
              <a:t>правильной</a:t>
            </a:r>
            <a:r>
              <a:rPr lang="en-US" sz="1600" dirty="0"/>
              <a:t>”</a:t>
            </a:r>
            <a:r>
              <a:rPr lang="ru-RU" sz="1600" dirty="0"/>
              <a:t> формулировки 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Реализуем и рассчитываем метрики для каждого запроса из </a:t>
            </a:r>
            <a:r>
              <a:rPr lang="ru-RU" sz="1600" dirty="0" err="1"/>
              <a:t>датасета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Анализируя результаты понимаем, какие формулировки и насколько помогают избавиться от галлюцинаций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DEC5F9-4B97-1F46-1131-0B2898EF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628" y="1243352"/>
            <a:ext cx="3768474" cy="52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5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Количественные метрики </a:t>
            </a:r>
            <a:r>
              <a:rPr lang="en-US" dirty="0"/>
              <a:t>”</a:t>
            </a:r>
            <a:r>
              <a:rPr lang="ru-RU" dirty="0"/>
              <a:t>правильности</a:t>
            </a:r>
            <a:r>
              <a:rPr lang="en-US" dirty="0"/>
              <a:t>”</a:t>
            </a:r>
            <a:r>
              <a:rPr lang="ru-RU" dirty="0"/>
              <a:t> запроса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63055"/>
            <a:ext cx="6719553" cy="3409841"/>
          </a:xfrm>
        </p:spPr>
        <p:txBody>
          <a:bodyPr>
            <a:normAutofit/>
          </a:bodyPr>
          <a:lstStyle/>
          <a:p>
            <a:r>
              <a:rPr lang="en-US" sz="1800" dirty="0"/>
              <a:t>Readability</a:t>
            </a:r>
            <a:r>
              <a:rPr lang="ru-RU" sz="1800" dirty="0"/>
              <a:t> – насколько легко (человеку) прочитать и понять заданный текст</a:t>
            </a:r>
          </a:p>
          <a:p>
            <a:r>
              <a:rPr lang="ru-RU" sz="1800" dirty="0"/>
              <a:t>Используем </a:t>
            </a:r>
            <a:r>
              <a:rPr lang="en" sz="1800" dirty="0"/>
              <a:t>Flesch Reading Ease Score</a:t>
            </a:r>
            <a:r>
              <a:rPr lang="ru-RU" sz="1800" dirty="0"/>
              <a:t> (</a:t>
            </a:r>
            <a:r>
              <a:rPr lang="en-US" sz="1800" dirty="0"/>
              <a:t>FRES)*</a:t>
            </a:r>
          </a:p>
          <a:p>
            <a:r>
              <a:rPr lang="ru-RU" sz="1800" dirty="0"/>
              <a:t>Данная метрика зависит от отношения среднего числа слов в предложении, а так же среднего числа слогов в слове</a:t>
            </a:r>
          </a:p>
          <a:p>
            <a:r>
              <a:rPr lang="ru-RU" sz="1800" dirty="0"/>
              <a:t>Значения от 0 до 100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AD7BF-B34D-B73A-B444-D8E1AD695AE5}"/>
              </a:ext>
            </a:extLst>
          </p:cNvPr>
          <p:cNvSpPr txBox="1"/>
          <p:nvPr/>
        </p:nvSpPr>
        <p:spPr>
          <a:xfrm>
            <a:off x="585897" y="591113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(*) R Flesch. 1948. A new readability yardstick journal of applied psychology 32: 221–233.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0A7981-DB46-3A8A-7EF3-F0D70012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4529038"/>
            <a:ext cx="5994986" cy="12438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0B667D-0FC1-A0D7-49CF-5B66E7B3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149" y="1305501"/>
            <a:ext cx="3721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8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Количественные метрики </a:t>
            </a:r>
            <a:r>
              <a:rPr lang="en-US" dirty="0"/>
              <a:t>”</a:t>
            </a:r>
            <a:r>
              <a:rPr lang="ru-RU" dirty="0"/>
              <a:t>правильности</a:t>
            </a:r>
            <a:r>
              <a:rPr lang="en-US" dirty="0"/>
              <a:t>”</a:t>
            </a:r>
            <a:r>
              <a:rPr lang="ru-RU" dirty="0"/>
              <a:t> запроса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63055"/>
            <a:ext cx="6719553" cy="3409841"/>
          </a:xfrm>
        </p:spPr>
        <p:txBody>
          <a:bodyPr>
            <a:normAutofit/>
          </a:bodyPr>
          <a:lstStyle/>
          <a:p>
            <a:r>
              <a:rPr lang="en-US" sz="1800" dirty="0"/>
              <a:t>Formality</a:t>
            </a:r>
            <a:r>
              <a:rPr lang="ru-RU" sz="1800" dirty="0"/>
              <a:t> – насколько заданный текст соответствует формальному языку общения</a:t>
            </a:r>
          </a:p>
          <a:p>
            <a:r>
              <a:rPr lang="ru-RU" sz="1800" dirty="0"/>
              <a:t>Используем определение формальности из статьи</a:t>
            </a:r>
            <a:r>
              <a:rPr lang="en-US" sz="1800" dirty="0"/>
              <a:t>*</a:t>
            </a:r>
          </a:p>
          <a:p>
            <a:r>
              <a:rPr lang="ru-RU" sz="1800" dirty="0"/>
              <a:t>Формальность увеличивается при наличии существительных, прилагательных, предлогов и артиклей</a:t>
            </a:r>
          </a:p>
          <a:p>
            <a:r>
              <a:rPr lang="ru-RU" sz="1800" dirty="0"/>
              <a:t>Уменьшается, если используются местоимения, глаголы, наречия и междометия</a:t>
            </a:r>
          </a:p>
          <a:p>
            <a:r>
              <a:rPr lang="ru-RU" sz="1800" dirty="0"/>
              <a:t>Значения от 0 до 100</a:t>
            </a:r>
            <a:endParaRPr lang="en-US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AD7BF-B34D-B73A-B444-D8E1AD695AE5}"/>
              </a:ext>
            </a:extLst>
          </p:cNvPr>
          <p:cNvSpPr txBox="1"/>
          <p:nvPr/>
        </p:nvSpPr>
        <p:spPr>
          <a:xfrm>
            <a:off x="585897" y="591113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(*) Pavlick, Tetreault. An Empirical Analysis of Formality in Online Communication, 2016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6E27FC-77D0-D741-55D9-2A3EDDA6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21" y="4538291"/>
            <a:ext cx="4755982" cy="18068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7104A0-700E-0354-E3D2-91ACCCDF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87" y="1702923"/>
            <a:ext cx="4795604" cy="11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0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Количественные метрики </a:t>
            </a:r>
            <a:r>
              <a:rPr lang="en-US" dirty="0"/>
              <a:t>”</a:t>
            </a:r>
            <a:r>
              <a:rPr lang="ru-RU" dirty="0"/>
              <a:t>правильности</a:t>
            </a:r>
            <a:r>
              <a:rPr lang="en-US" dirty="0"/>
              <a:t>”</a:t>
            </a:r>
            <a:r>
              <a:rPr lang="ru-RU" dirty="0"/>
              <a:t> запроса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63055"/>
            <a:ext cx="6719553" cy="3409841"/>
          </a:xfrm>
        </p:spPr>
        <p:txBody>
          <a:bodyPr>
            <a:normAutofit/>
          </a:bodyPr>
          <a:lstStyle/>
          <a:p>
            <a:r>
              <a:rPr lang="en-US" sz="1800" dirty="0"/>
              <a:t>Concreteness</a:t>
            </a:r>
            <a:r>
              <a:rPr lang="ru-RU" sz="1800" dirty="0"/>
              <a:t> – насколько </a:t>
            </a:r>
            <a:r>
              <a:rPr lang="en-US" sz="1800" dirty="0"/>
              <a:t>“</a:t>
            </a:r>
            <a:r>
              <a:rPr lang="ru-RU" sz="1800" dirty="0"/>
              <a:t>конкретные</a:t>
            </a:r>
            <a:r>
              <a:rPr lang="en-US" sz="1800" dirty="0"/>
              <a:t>” </a:t>
            </a:r>
            <a:r>
              <a:rPr lang="ru-RU" sz="1800" dirty="0"/>
              <a:t>слова используются в данном тексте</a:t>
            </a:r>
          </a:p>
          <a:p>
            <a:r>
              <a:rPr lang="ru-RU" sz="1800" dirty="0"/>
              <a:t>Используем определение из статьи</a:t>
            </a:r>
            <a:r>
              <a:rPr lang="en-US" sz="1800" dirty="0"/>
              <a:t>*</a:t>
            </a:r>
          </a:p>
          <a:p>
            <a:r>
              <a:rPr lang="ru-RU" sz="1800" dirty="0"/>
              <a:t>Используем размеченный </a:t>
            </a:r>
            <a:r>
              <a:rPr lang="ru-RU" sz="1800" dirty="0" err="1"/>
              <a:t>датасет</a:t>
            </a:r>
            <a:r>
              <a:rPr lang="ru-RU" sz="1800" dirty="0"/>
              <a:t> конкретных и абстрактных слов (на английском). Словам присвоен рейтинг от 1 до 5. Для предложений берём среднюю конкретность слов в них.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AD7BF-B34D-B73A-B444-D8E1AD695AE5}"/>
              </a:ext>
            </a:extLst>
          </p:cNvPr>
          <p:cNvSpPr txBox="1"/>
          <p:nvPr/>
        </p:nvSpPr>
        <p:spPr>
          <a:xfrm>
            <a:off x="585897" y="591113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(*) Allan </a:t>
            </a:r>
            <a:r>
              <a:rPr lang="en" dirty="0" err="1"/>
              <a:t>Paivio</a:t>
            </a:r>
            <a:r>
              <a:rPr lang="en" dirty="0"/>
              <a:t>. 2013. Dual coding theory, word abstractness, and emotion: a critical review of </a:t>
            </a:r>
            <a:r>
              <a:rPr lang="en" dirty="0" err="1"/>
              <a:t>kousta</a:t>
            </a:r>
            <a:r>
              <a:rPr lang="en" dirty="0"/>
              <a:t> et al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9A36F8-9C86-C212-D23C-8D0734B8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788" y="1447790"/>
            <a:ext cx="4312022" cy="24099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868D27-CD29-38FF-1BC5-004B4F00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50" y="4250855"/>
            <a:ext cx="4376376" cy="14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3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1143</Words>
  <Application>Microsoft Macintosh PowerPoint</Application>
  <PresentationFormat>Широкоэкранный</PresentationFormat>
  <Paragraphs>154</Paragraphs>
  <Slides>28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HSE Sans</vt:lpstr>
      <vt:lpstr>Office Theme</vt:lpstr>
      <vt:lpstr>Галлюцинации в LLM, их измерение и способы сокращения</vt:lpstr>
      <vt:lpstr>Siren’s Song in the AI Ocean: A Survey on Hallucination in Large Language Models*</vt:lpstr>
      <vt:lpstr>Exploring the Relationship between LLM Hallucinations and Prompt Linguistic Nuances: Readability, Formality, and Concreteness*</vt:lpstr>
      <vt:lpstr>The Internal State of an LLM Knows When its Lying*</vt:lpstr>
      <vt:lpstr>Сокращение галлюцинаций в LLM с помощью модифицированных запросов</vt:lpstr>
      <vt:lpstr>План работы:</vt:lpstr>
      <vt:lpstr>Количественные метрики ”правильности” запроса</vt:lpstr>
      <vt:lpstr>Количественные метрики ”правильности” запроса</vt:lpstr>
      <vt:lpstr>Количественные метрики ”правильности” запроса</vt:lpstr>
      <vt:lpstr>Семпл данных</vt:lpstr>
      <vt:lpstr>Итоги</vt:lpstr>
      <vt:lpstr>Презентация PowerPoint</vt:lpstr>
      <vt:lpstr>План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Microsoft Office User</cp:lastModifiedBy>
  <cp:revision>19</cp:revision>
  <cp:lastPrinted>2021-11-11T13:08:42Z</cp:lastPrinted>
  <dcterms:created xsi:type="dcterms:W3CDTF">2021-11-11T08:52:47Z</dcterms:created>
  <dcterms:modified xsi:type="dcterms:W3CDTF">2023-12-14T14:16:55Z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