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71" r:id="rId16"/>
    <p:sldId id="29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7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320" y="17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12/13/23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010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8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820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12/13/23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117913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Семпл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947495-9EEC-151E-43F8-13D3D1F6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0" y="2053272"/>
            <a:ext cx="10947619" cy="9667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E64250-3F20-6503-75A4-302599A2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1" y="3625488"/>
            <a:ext cx="5845468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Итоги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1EEF22-CF5B-F226-D860-FE0A5D3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66" y="2289704"/>
            <a:ext cx="3810000" cy="3378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B3EA6D-0836-C9E4-09F2-36F01E50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66" y="2289704"/>
            <a:ext cx="3873500" cy="3378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137149-0192-746F-3158-3BAE5580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66" y="2289704"/>
            <a:ext cx="3835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90948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Собираем </a:t>
            </a:r>
            <a:r>
              <a:rPr lang="ru-RU" sz="1600" b="1" dirty="0" err="1"/>
              <a:t>датасет</a:t>
            </a:r>
            <a:r>
              <a:rPr lang="ru-RU" sz="1600" b="1" dirty="0"/>
              <a:t> из набора запросов и правильных ответов (Дима)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и рассчитываем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Дополняем данные</a:t>
            </a:r>
            <a:r>
              <a:rPr lang="en-US" sz="1600" dirty="0"/>
              <a:t>: </a:t>
            </a:r>
            <a:r>
              <a:rPr lang="ru-RU" sz="1600" dirty="0"/>
              <a:t>переформулируем запросы более </a:t>
            </a:r>
            <a:r>
              <a:rPr lang="en-US" sz="1600" dirty="0"/>
              <a:t>“</a:t>
            </a:r>
            <a:r>
              <a:rPr lang="ru-RU" sz="1600" dirty="0"/>
              <a:t>правильно</a:t>
            </a:r>
            <a:r>
              <a:rPr lang="en-US" sz="1600" dirty="0"/>
              <a:t>”</a:t>
            </a:r>
            <a:r>
              <a:rPr lang="ru-RU" sz="1600" dirty="0"/>
              <a:t> разными способами, в соответствии с метриками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Отбираем </a:t>
            </a:r>
            <a:r>
              <a:rPr lang="en-US" sz="1600" b="1" dirty="0"/>
              <a:t>LLM </a:t>
            </a:r>
            <a:r>
              <a:rPr lang="ru-RU" sz="1600" b="1" dirty="0"/>
              <a:t>для сравнения</a:t>
            </a:r>
            <a:r>
              <a:rPr lang="en-US" sz="1600" b="1" dirty="0"/>
              <a:t> (</a:t>
            </a:r>
            <a:r>
              <a:rPr lang="ru-RU" sz="1600" b="1" dirty="0"/>
              <a:t>Дима, Роберт)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Измеряем наличие галлюцинаций на всём наборе данных (вместе)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Siren’s Song in the AI Ocean: A Survey on Hallucination in Large Language Models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выявили 3 вида галлюцинаций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Ответ на вопрос, отличный от задаваемого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Слова / предложения берущиеся из неоткуда, и не связанные с контекстом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ложных фактов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https://</a:t>
            </a:r>
            <a:r>
              <a:rPr lang="en-US" dirty="0" err="1"/>
              <a:t>arxiv.org</a:t>
            </a:r>
            <a:r>
              <a:rPr lang="en-US" dirty="0"/>
              <a:t>/pdf/2309.01219.pdf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D81C49-805D-97C2-E835-005896E8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99" y="1243352"/>
            <a:ext cx="4611610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23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Exploring the Relationship between LLM Hallucinations and Prompt Linguistic Nuances: Readability, Formality, and Concreteness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Правильная </a:t>
            </a:r>
            <a:r>
              <a:rPr lang="ru-RU" dirty="0" err="1"/>
              <a:t>переформулировка</a:t>
            </a:r>
            <a:r>
              <a:rPr lang="ru-RU" dirty="0"/>
              <a:t> запросов к модели может помочь избавиться от галлюцинаций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Полезно давать модели контекст, отвечая (или частично отвечая) на вопросы </a:t>
            </a:r>
            <a:r>
              <a:rPr lang="en-US" dirty="0"/>
              <a:t>“</a:t>
            </a:r>
            <a:r>
              <a:rPr lang="ru-RU" dirty="0"/>
              <a:t>кто</a:t>
            </a:r>
            <a:r>
              <a:rPr lang="en-US" dirty="0"/>
              <a:t>”</a:t>
            </a:r>
            <a:r>
              <a:rPr lang="ru-RU" dirty="0"/>
              <a:t> и </a:t>
            </a:r>
            <a:r>
              <a:rPr lang="en-US" dirty="0"/>
              <a:t>“</a:t>
            </a:r>
            <a:r>
              <a:rPr lang="ru-RU" dirty="0"/>
              <a:t>что</a:t>
            </a:r>
            <a:r>
              <a:rPr lang="en-US" dirty="0"/>
              <a:t>”</a:t>
            </a:r>
            <a:r>
              <a:rPr lang="ru-RU" dirty="0"/>
              <a:t>, делая запрос более формальным и четким.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arxiv.org</a:t>
            </a:r>
            <a:r>
              <a:rPr lang="ru-RU" dirty="0"/>
              <a:t>/</a:t>
            </a:r>
            <a:r>
              <a:rPr lang="ru-RU" dirty="0" err="1"/>
              <a:t>pdf</a:t>
            </a:r>
            <a:r>
              <a:rPr lang="ru-RU" dirty="0"/>
              <a:t>/2309.11064.pdf</a:t>
            </a:r>
          </a:p>
        </p:txBody>
      </p:sp>
    </p:spTree>
    <p:extLst>
      <p:ext uri="{BB962C8B-B14F-4D97-AF65-F5344CB8AC3E}">
        <p14:creationId xmlns:p14="http://schemas.microsoft.com/office/powerpoint/2010/main" val="25335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Internal State of an LLM Knows When its Lying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пытаются понять, возможно ли по внутреннему состоянию модели определить, лжет она или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Собран </a:t>
            </a:r>
            <a:r>
              <a:rPr lang="ru-RU" dirty="0" err="1"/>
              <a:t>датасет</a:t>
            </a:r>
            <a:r>
              <a:rPr lang="ru-RU" dirty="0"/>
              <a:t> из ответов модели на запросы на разные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размечены на верные и ложные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Классификатор обучается понимать, ответила модель верно или ложно, основываясь на промежуточных значениях в слоях основной модели во время предсказания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en" dirty="0"/>
              <a:t>https://</a:t>
            </a:r>
            <a:r>
              <a:rPr lang="en" dirty="0" err="1"/>
              <a:t>arxiv.org</a:t>
            </a:r>
            <a:r>
              <a:rPr lang="en" dirty="0"/>
              <a:t>/pdf/2304.13734.pdf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12CCB-FDB5-150A-674A-ACF3CE72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28" y="2100667"/>
            <a:ext cx="5602416" cy="32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галлюцинаций в </a:t>
            </a:r>
            <a:r>
              <a:rPr lang="en-US" dirty="0"/>
              <a:t>LLM </a:t>
            </a:r>
            <a:r>
              <a:rPr lang="ru-RU" dirty="0"/>
              <a:t>с помощью модифицированных запросов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3753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19553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Берём </a:t>
            </a:r>
            <a:r>
              <a:rPr lang="ru-RU" sz="1600" b="1" dirty="0" err="1"/>
              <a:t>датасет</a:t>
            </a:r>
            <a:r>
              <a:rPr lang="ru-RU" sz="1600" b="1" dirty="0"/>
              <a:t> из набора запросов и правильных ответов. Измеряем наличие галлюцинаций для нескольких </a:t>
            </a:r>
            <a:r>
              <a:rPr lang="en-US" sz="1600" b="1" dirty="0"/>
              <a:t>LLM</a:t>
            </a:r>
            <a:r>
              <a:rPr lang="ru-RU" sz="1600" b="1" dirty="0"/>
              <a:t> (Дима)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Реализуем и рассчитываем метрики для каждого запроса из </a:t>
            </a:r>
            <a:r>
              <a:rPr lang="ru-RU" sz="1600" dirty="0" err="1"/>
              <a:t>датасета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Readability</a:t>
            </a:r>
            <a:r>
              <a:rPr lang="ru-RU" sz="1800" dirty="0"/>
              <a:t> – насколько легко (человеку) прочитать и понять заданный текст</a:t>
            </a:r>
          </a:p>
          <a:p>
            <a:r>
              <a:rPr lang="ru-RU" sz="1800" dirty="0"/>
              <a:t>Используем </a:t>
            </a:r>
            <a:r>
              <a:rPr lang="en" sz="1800" dirty="0"/>
              <a:t>Flesch Reading Ease Score</a:t>
            </a:r>
            <a:r>
              <a:rPr lang="ru-RU" sz="1800" dirty="0"/>
              <a:t> (</a:t>
            </a:r>
            <a:r>
              <a:rPr lang="en-US" sz="1800" dirty="0"/>
              <a:t>FRES)*</a:t>
            </a:r>
          </a:p>
          <a:p>
            <a:r>
              <a:rPr lang="ru-RU" sz="1800" dirty="0"/>
              <a:t>Данная метрика зависит от среднего числа слов в предложении, а так же среднего числа слогов в слове</a:t>
            </a:r>
          </a:p>
          <a:p>
            <a:r>
              <a:rPr lang="ru-RU" sz="1800" dirty="0"/>
              <a:t>Значения от 0 до 100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R Flesch. 1948. A new readability yardstick journal of applied psychology 32: 221–233.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0A7981-DB46-3A8A-7EF3-F0D70012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4529038"/>
            <a:ext cx="5994986" cy="1243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0B667D-0FC1-A0D7-49CF-5B66E7B3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149" y="1305501"/>
            <a:ext cx="3721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Formality</a:t>
            </a:r>
            <a:r>
              <a:rPr lang="ru-RU" sz="1800" dirty="0"/>
              <a:t> – насколько заданный текст соответствует формальному языку общения</a:t>
            </a:r>
          </a:p>
          <a:p>
            <a:r>
              <a:rPr lang="ru-RU" sz="1800" dirty="0"/>
              <a:t>Используем определение формальности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Формальность увеличивается при наличии существительных, прилагательных, предлогов и артиклей</a:t>
            </a:r>
          </a:p>
          <a:p>
            <a:r>
              <a:rPr lang="ru-RU" sz="1800" dirty="0"/>
              <a:t>Уменьшается, если используются местоимения, глаголы, наречия и междометия</a:t>
            </a:r>
          </a:p>
          <a:p>
            <a:r>
              <a:rPr lang="ru-RU" sz="1800" dirty="0"/>
              <a:t>Значения от 0 до 100</a:t>
            </a:r>
            <a:endParaRPr lang="en-US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Pavlick, Tetreault. An Empirical Analysis of Formality in Online Communication, 2016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6E27FC-77D0-D741-55D9-2A3EDDA6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21" y="4538291"/>
            <a:ext cx="4755982" cy="18068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7104A0-700E-0354-E3D2-91ACCCDF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87" y="1702923"/>
            <a:ext cx="4795604" cy="11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Concreteness</a:t>
            </a:r>
            <a:r>
              <a:rPr lang="ru-RU" sz="1800" dirty="0"/>
              <a:t> – насколько </a:t>
            </a:r>
            <a:r>
              <a:rPr lang="en-US" sz="1800" dirty="0"/>
              <a:t>“</a:t>
            </a:r>
            <a:r>
              <a:rPr lang="ru-RU" sz="1800" dirty="0"/>
              <a:t>конкретные</a:t>
            </a:r>
            <a:r>
              <a:rPr lang="en-US" sz="1800" dirty="0"/>
              <a:t>” </a:t>
            </a:r>
            <a:r>
              <a:rPr lang="ru-RU" sz="1800" dirty="0"/>
              <a:t>слова используются в данном тексте</a:t>
            </a:r>
          </a:p>
          <a:p>
            <a:r>
              <a:rPr lang="ru-RU" sz="1800" dirty="0"/>
              <a:t>Используем определение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Используем размеченный </a:t>
            </a:r>
            <a:r>
              <a:rPr lang="ru-RU" sz="1800" dirty="0" err="1"/>
              <a:t>датасет</a:t>
            </a:r>
            <a:r>
              <a:rPr lang="ru-RU" sz="1800" dirty="0"/>
              <a:t> конкретных и абстрактных слов (на английском). Словам присвоен рейтинг от 1 до 5. Для предложений берём среднюю конкретность слов в них.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Allan </a:t>
            </a:r>
            <a:r>
              <a:rPr lang="en" dirty="0" err="1"/>
              <a:t>Paivio</a:t>
            </a:r>
            <a:r>
              <a:rPr lang="en" dirty="0"/>
              <a:t>. 2013. Dual coding theory, word abstractness, and emotion: a critical review of </a:t>
            </a:r>
            <a:r>
              <a:rPr lang="en" dirty="0" err="1"/>
              <a:t>kousta</a:t>
            </a:r>
            <a:r>
              <a:rPr lang="en" dirty="0"/>
              <a:t> et al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9A36F8-9C86-C212-D23C-8D0734B8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788" y="1447790"/>
            <a:ext cx="4312022" cy="24099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68D27-CD29-38FF-1BC5-004B4F00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50" y="4250855"/>
            <a:ext cx="4376376" cy="14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1142</Words>
  <Application>Microsoft Macintosh PowerPoint</Application>
  <PresentationFormat>Широкоэкранный</PresentationFormat>
  <Paragraphs>154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HSE Sans</vt:lpstr>
      <vt:lpstr>Office Theme</vt:lpstr>
      <vt:lpstr>Галлюцинации в LLM, их измерение и способы сокращения</vt:lpstr>
      <vt:lpstr>Siren’s Song in the AI Ocean: A Survey on Hallucination in Large Language Models*</vt:lpstr>
      <vt:lpstr>Exploring the Relationship between LLM Hallucinations and Prompt Linguistic Nuances: Readability, Formality, and Concreteness*</vt:lpstr>
      <vt:lpstr>The Internal State of an LLM Knows When its Lying*</vt:lpstr>
      <vt:lpstr>Сокращение галлюцинаций в LLM с помощью модифицированных запросов</vt:lpstr>
      <vt:lpstr>План работы:</vt:lpstr>
      <vt:lpstr>Количественные метрики ”правильности” запроса</vt:lpstr>
      <vt:lpstr>Количественные метрики ”правильности” запроса</vt:lpstr>
      <vt:lpstr>Количественные метрики ”правильности” запроса</vt:lpstr>
      <vt:lpstr>Семпл данных</vt:lpstr>
      <vt:lpstr>Итоги</vt:lpstr>
      <vt:lpstr>Презентация PowerPoint</vt:lpstr>
      <vt:lpstr>План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20</cp:revision>
  <cp:lastPrinted>2021-11-11T13:08:42Z</cp:lastPrinted>
  <dcterms:created xsi:type="dcterms:W3CDTF">2021-11-11T08:52:47Z</dcterms:created>
  <dcterms:modified xsi:type="dcterms:W3CDTF">2023-12-15T07:51:40Z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