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1"/>
  </p:notesMasterIdLst>
  <p:sldIdLst>
    <p:sldId id="286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67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25" userDrawn="1">
          <p15:clr>
            <a:srgbClr val="A4A3A4"/>
          </p15:clr>
        </p15:guide>
        <p15:guide id="4" pos="1209" userDrawn="1">
          <p15:clr>
            <a:srgbClr val="A4A3A4"/>
          </p15:clr>
        </p15:guide>
        <p15:guide id="5" pos="2955" userDrawn="1">
          <p15:clr>
            <a:srgbClr val="A4A3A4"/>
          </p15:clr>
        </p15:guide>
        <p15:guide id="6" pos="2071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4702" userDrawn="1">
          <p15:clr>
            <a:srgbClr val="A4A3A4"/>
          </p15:clr>
        </p15:guide>
        <p15:guide id="11" pos="5586" userDrawn="1">
          <p15:clr>
            <a:srgbClr val="A4A3A4"/>
          </p15:clr>
        </p15:guide>
        <p15:guide id="12" pos="7333" userDrawn="1">
          <p15:clr>
            <a:srgbClr val="A4A3A4"/>
          </p15:clr>
        </p15:guide>
        <p15:guide id="13" orient="horz" pos="3952" userDrawn="1">
          <p15:clr>
            <a:srgbClr val="A4A3A4"/>
          </p15:clr>
        </p15:guide>
        <p15:guide id="15" pos="6471" userDrawn="1">
          <p15:clr>
            <a:srgbClr val="A4A3A4"/>
          </p15:clr>
        </p15:guide>
        <p15:guide id="16" orient="horz" pos="9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утьков Юрий Юрьевич" initials="КЮЮ" lastIdx="4" clrIdx="0">
    <p:extLst>
      <p:ext uri="{19B8F6BF-5375-455C-9EA6-DF929625EA0E}">
        <p15:presenceInfo xmlns:p15="http://schemas.microsoft.com/office/powerpoint/2012/main" userId="S::ykutkov@hse.ru::45dbd1ed-eea1-4925-9fa4-5001421b49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9C63"/>
    <a:srgbClr val="96628C"/>
    <a:srgbClr val="11A0D7"/>
    <a:srgbClr val="E61F3D"/>
    <a:srgbClr val="CD5A5A"/>
    <a:srgbClr val="FFD746"/>
    <a:srgbClr val="0E2D69"/>
    <a:srgbClr val="D9D9D9"/>
    <a:srgbClr val="EB681F"/>
    <a:srgbClr val="234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67"/>
    <p:restoredTop sz="94676"/>
  </p:normalViewPr>
  <p:slideViewPr>
    <p:cSldViewPr snapToGrid="0" snapToObjects="1">
      <p:cViewPr varScale="1">
        <p:scale>
          <a:sx n="160" d="100"/>
          <a:sy n="160" d="100"/>
        </p:scale>
        <p:origin x="448" y="176"/>
      </p:cViewPr>
      <p:guideLst>
        <p:guide pos="325"/>
        <p:guide pos="1209"/>
        <p:guide pos="2955"/>
        <p:guide pos="2071"/>
        <p:guide pos="3840"/>
        <p:guide pos="4702"/>
        <p:guide pos="5586"/>
        <p:guide pos="7333"/>
        <p:guide orient="horz" pos="3952"/>
        <p:guide pos="6471"/>
        <p:guide orient="horz" pos="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34" d="100"/>
          <a:sy n="134" d="100"/>
        </p:scale>
        <p:origin x="364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10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</a:p>
        </c:rich>
      </c:tx>
      <c:layout>
        <c:manualLayout>
          <c:xMode val="edge"/>
          <c:yMode val="edge"/>
          <c:x val="0.13063871409555111"/>
          <c:y val="7.897335468032167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102D69"/>
              </a:solidFill>
              <a:latin typeface="HSE Sans" panose="02000000000000000000" pitchFamily="2" charset="0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3376246841772368"/>
          <c:y val="0.10958869184472636"/>
          <c:w val="0.79262705246283227"/>
          <c:h val="0.7351366342675542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39-BB44-A38F-FDE984D8803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1656A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39-BB44-A38F-FDE984D8803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102D69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B39-BB44-A38F-FDE984D880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55724448"/>
        <c:axId val="955630256"/>
      </c:barChart>
      <c:catAx>
        <c:axId val="9557244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10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endParaRPr lang="ru-RU"/>
          </a:p>
        </c:txPr>
        <c:crossAx val="955630256"/>
        <c:crosses val="autoZero"/>
        <c:auto val="1"/>
        <c:lblAlgn val="ctr"/>
        <c:lblOffset val="100"/>
        <c:noMultiLvlLbl val="0"/>
      </c:catAx>
      <c:valAx>
        <c:axId val="9556302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10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endParaRPr lang="ru-RU"/>
          </a:p>
        </c:txPr>
        <c:crossAx val="955724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endParaRPr lang="ru-RU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endParaRPr lang="ru-RU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endParaRPr lang="ru-RU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SE Sans" panose="02000000000000000000" pitchFamily="2" charset="0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10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</a:p>
        </c:rich>
      </c:tx>
      <c:layout>
        <c:manualLayout>
          <c:xMode val="edge"/>
          <c:yMode val="edge"/>
          <c:x val="0.13063871409555111"/>
          <c:y val="7.897335468032167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102D69"/>
              </a:solidFill>
              <a:latin typeface="HSE Sans" panose="02000000000000000000" pitchFamily="2" charset="0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3376246841772368"/>
          <c:y val="0.10958869184472636"/>
          <c:w val="0.79262705246283227"/>
          <c:h val="0.7351366342675542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CE-9845-A0E3-DAA648CD0F8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1656A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BCE-9845-A0E3-DAA648CD0F8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102D69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BCE-9845-A0E3-DAA648CD0F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55724448"/>
        <c:axId val="955630256"/>
      </c:barChart>
      <c:catAx>
        <c:axId val="9557244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10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endParaRPr lang="ru-RU"/>
          </a:p>
        </c:txPr>
        <c:crossAx val="955630256"/>
        <c:crosses val="autoZero"/>
        <c:auto val="1"/>
        <c:lblAlgn val="ctr"/>
        <c:lblOffset val="100"/>
        <c:noMultiLvlLbl val="0"/>
      </c:catAx>
      <c:valAx>
        <c:axId val="9556302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10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endParaRPr lang="ru-RU"/>
          </a:p>
        </c:txPr>
        <c:crossAx val="955724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endParaRPr lang="ru-RU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endParaRPr lang="ru-RU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endParaRPr lang="ru-RU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SE Sans" panose="02000000000000000000" pitchFamily="2" charset="0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 u="none" strike="noStrike" kern="1200" baseline="0">
                <a:solidFill>
                  <a:srgbClr val="10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r>
              <a:rPr lang="ru-RU" sz="1800" b="0" i="0" baseline="0">
                <a:effectLst/>
              </a:rPr>
              <a:t>Название графика, может быть набрано и здесь</a:t>
            </a:r>
            <a:endParaRPr lang="en-RU" sz="16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600" b="0" i="0" u="none" strike="noStrike" kern="1200" baseline="0">
              <a:solidFill>
                <a:srgbClr val="102D69"/>
              </a:solidFill>
              <a:latin typeface="HSE Sans" panose="02000000000000000000" pitchFamily="2" charset="0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1656A6"/>
            </a:solidFill>
          </c:spPr>
          <c:dPt>
            <c:idx val="0"/>
            <c:bubble3D val="0"/>
            <c:spPr>
              <a:solidFill>
                <a:srgbClr val="102D6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609-E04A-A1C9-FFCFDA6CEE25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609-E04A-A1C9-FFCFDA6CEE25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609-E04A-A1C9-FFCFDA6CEE25}"/>
              </c:ext>
            </c:extLst>
          </c:dPt>
          <c:dPt>
            <c:idx val="3"/>
            <c:bubble3D val="0"/>
            <c:spPr>
              <a:solidFill>
                <a:srgbClr val="1656A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609-E04A-A1C9-FFCFDA6CEE2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609-E04A-A1C9-FFCFDA6CEE25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102D69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r>
              <a:rPr lang="ru-RU" sz="1600">
                <a:solidFill>
                  <a:srgbClr val="0E2D69"/>
                </a:solidFill>
              </a:rPr>
              <a:t>Название графика</a:t>
            </a:r>
            <a:endParaRPr lang="en-GB" sz="1600">
              <a:solidFill>
                <a:srgbClr val="0E2D69"/>
              </a:solidFill>
            </a:endParaRPr>
          </a:p>
        </c:rich>
      </c:tx>
      <c:layout>
        <c:manualLayout>
          <c:xMode val="edge"/>
          <c:yMode val="edge"/>
          <c:x val="9.7466984111306623E-2"/>
          <c:y val="2.142813455012517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HSE Sans" panose="02000000000000000000" pitchFamily="2" charset="0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rgbClr val="CD5A5A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D5A5A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6AF-B047-A821-8AF749D3CE2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rgbClr val="FFD74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D746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10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6AF-B047-A821-8AF749D3CE2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rgbClr val="E61F3D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61F3D"/>
              </a:solidFill>
              <a:ln w="63500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23</c:v>
                </c:pt>
                <c:pt idx="1">
                  <c:v>15</c:v>
                </c:pt>
                <c:pt idx="2">
                  <c:v>8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6AF-B047-A821-8AF749D3CE2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12</c:v>
                </c:pt>
              </c:strCache>
            </c:strRef>
          </c:tx>
          <c:spPr>
            <a:ln w="28575" cap="rnd">
              <a:solidFill>
                <a:srgbClr val="11A0D7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1A0D7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12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6AF-B047-A821-8AF749D3CE2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23</c:v>
                </c:pt>
              </c:strCache>
            </c:strRef>
          </c:tx>
          <c:spPr>
            <a:ln w="28575" cap="rnd">
              <a:solidFill>
                <a:srgbClr val="7D4EBA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6628C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2.4</c:v>
                </c:pt>
                <c:pt idx="1">
                  <c:v>2</c:v>
                </c:pt>
                <c:pt idx="2">
                  <c:v>6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6AF-B047-A821-8AF749D3CE2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34</c:v>
                </c:pt>
              </c:strCache>
            </c:strRef>
          </c:tx>
          <c:spPr>
            <a:ln w="28575" cap="rnd">
              <a:solidFill>
                <a:srgbClr val="029C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29C63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12</c:v>
                </c:pt>
                <c:pt idx="1">
                  <c:v>9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6AF-B047-A821-8AF749D3CE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74565504"/>
        <c:axId val="1021066896"/>
      </c:lineChart>
      <c:catAx>
        <c:axId val="1374565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endParaRPr lang="ru-RU"/>
          </a:p>
        </c:txPr>
        <c:crossAx val="1021066896"/>
        <c:crosses val="autoZero"/>
        <c:auto val="1"/>
        <c:lblAlgn val="ctr"/>
        <c:lblOffset val="100"/>
        <c:noMultiLvlLbl val="0"/>
      </c:catAx>
      <c:valAx>
        <c:axId val="1021066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endParaRPr lang="ru-RU"/>
          </a:p>
        </c:txPr>
        <c:crossAx val="1374565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0E2D69"/>
              </a:solidFill>
              <a:latin typeface="HSE Sans" panose="02000000000000000000" pitchFamily="2" charset="0"/>
              <a:ea typeface="+mn-ea"/>
              <a:cs typeface="+mn-cs"/>
            </a:defRPr>
          </a:pPr>
          <a:endParaRPr lang="ru-RU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HSE Sans" panose="02000000000000000000" pitchFamily="2" charset="0"/>
        </a:defRPr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baseline="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r>
              <a:rPr lang="ru-RU" sz="1600" b="0">
                <a:solidFill>
                  <a:srgbClr val="0E2D69"/>
                </a:solidFill>
              </a:rPr>
              <a:t>Название диаграммы</a:t>
            </a:r>
            <a:endParaRPr lang="en-US" sz="1600" b="0">
              <a:solidFill>
                <a:srgbClr val="0E2D69"/>
              </a:solidFill>
            </a:endParaRPr>
          </a:p>
        </c:rich>
      </c:tx>
      <c:layout>
        <c:manualLayout>
          <c:xMode val="edge"/>
          <c:yMode val="edge"/>
          <c:x val="0.123203125"/>
          <c:y val="3.452494945158445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baseline="0">
              <a:solidFill>
                <a:srgbClr val="0E2D69"/>
              </a:solidFill>
              <a:latin typeface="HSE Sans" panose="02000000000000000000" pitchFamily="2" charset="0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0E2D6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A9C-1A40-9C59-B90F7073FE10}"/>
              </c:ext>
            </c:extLst>
          </c:dPt>
          <c:dPt>
            <c:idx val="1"/>
            <c:bubble3D val="0"/>
            <c:spPr>
              <a:solidFill>
                <a:srgbClr val="234A9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A9C-1A40-9C59-B90F7073FE10}"/>
              </c:ext>
            </c:extLst>
          </c:dPt>
          <c:dPt>
            <c:idx val="2"/>
            <c:bubble3D val="0"/>
            <c:spPr>
              <a:solidFill>
                <a:srgbClr val="E61F3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A9C-1A40-9C59-B90F7073FE10}"/>
              </c:ext>
            </c:extLst>
          </c:dPt>
          <c:dPt>
            <c:idx val="3"/>
            <c:bubble3D val="0"/>
            <c:spPr>
              <a:solidFill>
                <a:srgbClr val="11A0D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A9C-1A40-9C59-B90F7073FE10}"/>
              </c:ext>
            </c:extLst>
          </c:dPt>
          <c:dPt>
            <c:idx val="4"/>
            <c:bubble3D val="0"/>
            <c:spPr>
              <a:solidFill>
                <a:srgbClr val="FFD74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A9C-1A40-9C59-B90F7073FE10}"/>
              </c:ext>
            </c:extLst>
          </c:dPt>
          <c:dPt>
            <c:idx val="5"/>
            <c:bubble3D val="0"/>
            <c:spPr>
              <a:solidFill>
                <a:srgbClr val="029C6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4A9C-1A40-9C59-B90F7073FE10}"/>
              </c:ext>
            </c:extLst>
          </c:dPt>
          <c:dPt>
            <c:idx val="6"/>
            <c:bubble3D val="0"/>
            <c:spPr>
              <a:solidFill>
                <a:srgbClr val="EB681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4A9C-1A40-9C59-B90F7073FE10}"/>
              </c:ext>
            </c:extLst>
          </c:dPt>
          <c:dPt>
            <c:idx val="7"/>
            <c:bubble3D val="0"/>
            <c:spPr>
              <a:solidFill>
                <a:srgbClr val="96628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4A9C-1A40-9C59-B90F7073FE1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HSE Sans" panose="02000000000000000000" pitchFamily="2" charset="0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Sheet1!$A$2:$A$9</c:f>
              <c:strCache>
                <c:ptCount val="8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1st Qtr</c:v>
                </c:pt>
                <c:pt idx="5">
                  <c:v>2nd Qtr</c:v>
                </c:pt>
                <c:pt idx="6">
                  <c:v>3rd Qtr</c:v>
                </c:pt>
                <c:pt idx="7">
                  <c:v>4th Qtr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8.1999999999999993</c:v>
                </c:pt>
                <c:pt idx="1">
                  <c:v>3.2</c:v>
                </c:pt>
                <c:pt idx="2">
                  <c:v>32</c:v>
                </c:pt>
                <c:pt idx="3">
                  <c:v>1.2</c:v>
                </c:pt>
                <c:pt idx="4">
                  <c:v>8.1999999999999993</c:v>
                </c:pt>
                <c:pt idx="5">
                  <c:v>12</c:v>
                </c:pt>
                <c:pt idx="6">
                  <c:v>1.4</c:v>
                </c:pt>
                <c:pt idx="7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4A9C-1A40-9C59-B90F7073FE1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47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HSE Sans" panose="02000000000000000000" pitchFamily="2" charset="0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HSE Sans" panose="02000000000000000000" pitchFamily="2" charset="0"/>
        </a:defRPr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SE Sans" panose="02000000000000000000" pitchFamily="2" charset="0"/>
                <a:ea typeface="+mn-ea"/>
                <a:cs typeface="+mn-cs"/>
              </a:defRPr>
            </a:pPr>
            <a:r>
              <a:rPr lang="ru-RU">
                <a:solidFill>
                  <a:srgbClr val="0E2D69"/>
                </a:solidFill>
              </a:rPr>
              <a:t>Название диаграммы</a:t>
            </a:r>
            <a:endParaRPr lang="en-US">
              <a:solidFill>
                <a:srgbClr val="0E2D69"/>
              </a:solidFill>
            </a:endParaRPr>
          </a:p>
        </c:rich>
      </c:tx>
      <c:layout>
        <c:manualLayout>
          <c:xMode val="edge"/>
          <c:yMode val="edge"/>
          <c:x val="2.4765625000000034E-2"/>
          <c:y val="3.18691841091548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HSE Sans" panose="02000000000000000000" pitchFamily="2" charset="0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pattFill prst="pct80">
              <a:fgClr>
                <a:srgbClr val="0E2D69"/>
              </a:fgClr>
              <a:bgClr>
                <a:srgbClr val="234A9B"/>
              </a:bgClr>
            </a:pattFill>
            <a:ln w="12700">
              <a:solidFill>
                <a:schemeClr val="bg1">
                  <a:lumMod val="95000"/>
                </a:schemeClr>
              </a:solidFill>
            </a:ln>
          </c:spPr>
          <c:dPt>
            <c:idx val="0"/>
            <c:bubble3D val="0"/>
            <c:spPr>
              <a:pattFill prst="pct80">
                <a:fgClr>
                  <a:srgbClr val="0E2D69"/>
                </a:fgClr>
                <a:bgClr>
                  <a:srgbClr val="234A9B"/>
                </a:bgClr>
              </a:pattFill>
              <a:ln w="1270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174-7A45-BB9E-D235637721AA}"/>
              </c:ext>
            </c:extLst>
          </c:dPt>
          <c:dPt>
            <c:idx val="1"/>
            <c:bubble3D val="0"/>
            <c:spPr>
              <a:pattFill prst="pct80">
                <a:fgClr>
                  <a:srgbClr val="0E2D69"/>
                </a:fgClr>
                <a:bgClr>
                  <a:srgbClr val="234A9B"/>
                </a:bgClr>
              </a:pattFill>
              <a:ln w="1270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174-7A45-BB9E-D235637721AA}"/>
              </c:ext>
            </c:extLst>
          </c:dPt>
          <c:dPt>
            <c:idx val="2"/>
            <c:bubble3D val="0"/>
            <c:spPr>
              <a:pattFill prst="pct80">
                <a:fgClr>
                  <a:srgbClr val="0E2D69"/>
                </a:fgClr>
                <a:bgClr>
                  <a:srgbClr val="234A9B"/>
                </a:bgClr>
              </a:pattFill>
              <a:ln w="1270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174-7A45-BB9E-D235637721AA}"/>
              </c:ext>
            </c:extLst>
          </c:dPt>
          <c:dPt>
            <c:idx val="3"/>
            <c:bubble3D val="0"/>
            <c:spPr>
              <a:pattFill prst="pct80">
                <a:fgClr>
                  <a:srgbClr val="0E2D69"/>
                </a:fgClr>
                <a:bgClr>
                  <a:srgbClr val="234A9B"/>
                </a:bgClr>
              </a:pattFill>
              <a:ln w="1270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174-7A45-BB9E-D235637721AA}"/>
              </c:ext>
            </c:extLst>
          </c:dPt>
          <c:dPt>
            <c:idx val="4"/>
            <c:bubble3D val="0"/>
            <c:spPr>
              <a:pattFill prst="pct80">
                <a:fgClr>
                  <a:srgbClr val="0E2D69"/>
                </a:fgClr>
                <a:bgClr>
                  <a:srgbClr val="234A9B"/>
                </a:bgClr>
              </a:pattFill>
              <a:ln w="1270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174-7A45-BB9E-D235637721AA}"/>
              </c:ext>
            </c:extLst>
          </c:dPt>
          <c:dPt>
            <c:idx val="5"/>
            <c:bubble3D val="0"/>
            <c:spPr>
              <a:pattFill prst="pct80">
                <a:fgClr>
                  <a:srgbClr val="0E2D69"/>
                </a:fgClr>
                <a:bgClr>
                  <a:srgbClr val="234A9B"/>
                </a:bgClr>
              </a:pattFill>
              <a:ln w="1270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174-7A45-BB9E-D235637721AA}"/>
              </c:ext>
            </c:extLst>
          </c:dPt>
          <c:dPt>
            <c:idx val="6"/>
            <c:bubble3D val="0"/>
            <c:spPr>
              <a:pattFill prst="pct80">
                <a:fgClr>
                  <a:srgbClr val="0E2D69"/>
                </a:fgClr>
                <a:bgClr>
                  <a:srgbClr val="234A9B"/>
                </a:bgClr>
              </a:pattFill>
              <a:ln w="1270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F174-7A45-BB9E-D235637721AA}"/>
              </c:ext>
            </c:extLst>
          </c:dPt>
          <c:dPt>
            <c:idx val="7"/>
            <c:bubble3D val="0"/>
            <c:spPr>
              <a:pattFill prst="pct80">
                <a:fgClr>
                  <a:srgbClr val="0E2D69"/>
                </a:fgClr>
                <a:bgClr>
                  <a:srgbClr val="234A9B"/>
                </a:bgClr>
              </a:pattFill>
              <a:ln w="1270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F174-7A45-BB9E-D235637721AA}"/>
              </c:ext>
            </c:extLst>
          </c:dPt>
          <c:cat>
            <c:strRef>
              <c:f>Sheet1!$A$2:$A$9</c:f>
              <c:strCache>
                <c:ptCount val="8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1st Qtr</c:v>
                </c:pt>
                <c:pt idx="5">
                  <c:v>2nd Qtr</c:v>
                </c:pt>
                <c:pt idx="6">
                  <c:v>3rd Qtr</c:v>
                </c:pt>
                <c:pt idx="7">
                  <c:v>4th Qtr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8.1999999999999993</c:v>
                </c:pt>
                <c:pt idx="1">
                  <c:v>3.2</c:v>
                </c:pt>
                <c:pt idx="2">
                  <c:v>32</c:v>
                </c:pt>
                <c:pt idx="3">
                  <c:v>1.2</c:v>
                </c:pt>
                <c:pt idx="4">
                  <c:v>8.1999999999999993</c:v>
                </c:pt>
                <c:pt idx="5">
                  <c:v>12</c:v>
                </c:pt>
                <c:pt idx="6">
                  <c:v>1.4</c:v>
                </c:pt>
                <c:pt idx="7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F174-7A45-BB9E-D235637721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2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SE Sans" panose="02000000000000000000" pitchFamily="2" charset="0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HSE Sans" panose="02000000000000000000" pitchFamily="2" charset="0"/>
        </a:defRPr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61BF4-8B2C-784B-9959-B59A059012C3}" type="datetimeFigureOut">
              <a:rPr lang="en-RU" smtClean="0"/>
              <a:t>11/16/23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48903-8EB5-294E-A216-6B54B036878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3168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380103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21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1190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22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25392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 descr="A blue circle with white text&#10;&#10;Description automatically generated with low confidence">
            <a:extLst>
              <a:ext uri="{FF2B5EF4-FFF2-40B4-BE49-F238E27FC236}">
                <a16:creationId xmlns:a16="http://schemas.microsoft.com/office/drawing/2014/main" id="{BA292C80-0DA8-194A-9A66-279048FA2A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3859" y="962173"/>
            <a:ext cx="886499" cy="886499"/>
          </a:xfrm>
          <a:prstGeom prst="rect">
            <a:avLst/>
          </a:prstGeom>
        </p:spPr>
      </p:pic>
      <p:cxnSp>
        <p:nvCxnSpPr>
          <p:cNvPr id="11" name="Straight Connector 48">
            <a:extLst>
              <a:ext uri="{FF2B5EF4-FFF2-40B4-BE49-F238E27FC236}">
                <a16:creationId xmlns:a16="http://schemas.microsoft.com/office/drawing/2014/main" id="{313EF906-5BAC-0141-A198-076E155DF9E2}"/>
              </a:ext>
            </a:extLst>
          </p:cNvPr>
          <p:cNvCxnSpPr>
            <a:cxnSpLocks/>
          </p:cNvCxnSpPr>
          <p:nvPr userDrawn="1"/>
        </p:nvCxnSpPr>
        <p:spPr>
          <a:xfrm>
            <a:off x="6090212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>
            <a:extLst>
              <a:ext uri="{FF2B5EF4-FFF2-40B4-BE49-F238E27FC236}">
                <a16:creationId xmlns:a16="http://schemas.microsoft.com/office/drawing/2014/main" id="{61206A97-26F2-E646-8775-9928FEF465B5}"/>
              </a:ext>
            </a:extLst>
          </p:cNvPr>
          <p:cNvCxnSpPr>
            <a:cxnSpLocks/>
          </p:cNvCxnSpPr>
          <p:nvPr userDrawn="1"/>
        </p:nvCxnSpPr>
        <p:spPr>
          <a:xfrm>
            <a:off x="8642581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>
            <a:extLst>
              <a:ext uri="{FF2B5EF4-FFF2-40B4-BE49-F238E27FC236}">
                <a16:creationId xmlns:a16="http://schemas.microsoft.com/office/drawing/2014/main" id="{28E0E5F6-C1CA-9B41-B1DB-6E4FB509084D}"/>
              </a:ext>
            </a:extLst>
          </p:cNvPr>
          <p:cNvCxnSpPr>
            <a:cxnSpLocks/>
          </p:cNvCxnSpPr>
          <p:nvPr userDrawn="1"/>
        </p:nvCxnSpPr>
        <p:spPr>
          <a:xfrm>
            <a:off x="11179047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6007C52F-2E27-E24A-B9DC-AAAB052DB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7967" y="2404670"/>
            <a:ext cx="7634059" cy="1978323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4300" b="0" i="0" baseline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презентации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может быть набрано в две 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или три строки (43 </a:t>
            </a:r>
            <a:r>
              <a:rPr lang="en-GB" sz="4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4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4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18109844-C2E7-354F-9C01-8834E4DCE3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4947" y="1187841"/>
            <a:ext cx="3848717" cy="43516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latin typeface="HSE Sans" panose="02000000000000000000" pitchFamily="2" charset="0"/>
              </a:defRPr>
            </a:lvl1pPr>
            <a:lvl2pPr marL="457200" indent="0" algn="l">
              <a:buNone/>
              <a:defRPr sz="1600" b="0" i="0">
                <a:latin typeface="HSE Sans" panose="02000000000000000000" pitchFamily="2" charset="0"/>
              </a:defRPr>
            </a:lvl2pPr>
            <a:lvl3pPr marL="914400" indent="0" algn="l">
              <a:buNone/>
              <a:defRPr sz="1600" b="0" i="0">
                <a:latin typeface="HSE Sans" panose="02000000000000000000" pitchFamily="2" charset="0"/>
              </a:defRPr>
            </a:lvl3pPr>
            <a:lvl4pPr marL="1371600" indent="0" algn="l">
              <a:buNone/>
              <a:defRPr sz="1600" b="0" i="0">
                <a:latin typeface="HSE Sans" panose="02000000000000000000" pitchFamily="2" charset="0"/>
              </a:defRPr>
            </a:lvl4pPr>
            <a:lvl5pPr marL="1828800" indent="0" algn="l">
              <a:buNone/>
              <a:defRPr sz="1600" b="0" i="0">
                <a:latin typeface="HSE Sans" panose="02000000000000000000" pitchFamily="2" charset="0"/>
              </a:defRPr>
            </a:lvl5pPr>
          </a:lstStyle>
          <a:p>
            <a:r>
              <a:rPr lang="ru-RU" dirty="0">
                <a:latin typeface="HSE Sans" panose="02000000000000000000" pitchFamily="2" charset="0"/>
              </a:rPr>
              <a:t>Название факультета</a:t>
            </a:r>
            <a:br>
              <a:rPr lang="ru-RU" dirty="0">
                <a:latin typeface="HSE Sans" panose="02000000000000000000" pitchFamily="2" charset="0"/>
              </a:rPr>
            </a:br>
            <a:r>
              <a:rPr lang="ru-RU" dirty="0">
                <a:latin typeface="HSE Sans" panose="02000000000000000000" pitchFamily="2" charset="0"/>
              </a:rPr>
              <a:t>в две строки</a:t>
            </a:r>
            <a:r>
              <a:rPr lang="en-GB" dirty="0">
                <a:latin typeface="HSE Sans" panose="02000000000000000000" pitchFamily="2" charset="0"/>
              </a:rPr>
              <a:t> (16 </a:t>
            </a:r>
            <a:r>
              <a:rPr lang="en-GB" dirty="0" err="1">
                <a:latin typeface="HSE Sans" panose="02000000000000000000" pitchFamily="2" charset="0"/>
              </a:rPr>
              <a:t>pt</a:t>
            </a:r>
            <a:r>
              <a:rPr lang="en-GB" dirty="0">
                <a:latin typeface="HSE Sans" panose="02000000000000000000" pitchFamily="2" charset="0"/>
              </a:rPr>
              <a:t>)</a:t>
            </a:r>
            <a:endParaRPr lang="ru-RU" dirty="0">
              <a:latin typeface="HSE Sans" panose="02000000000000000000" pitchFamily="2" charset="0"/>
            </a:endParaRP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40A04329-C800-BB42-BFE0-7E3C68848D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59420" y="1173829"/>
            <a:ext cx="2278063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98337931-3EC2-F348-99EA-860F4FFDC18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786720" y="1173829"/>
            <a:ext cx="2217738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Москва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2022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id="{EEA7A79B-D410-B44F-BF32-C3EAEFC20A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7967" y="4824914"/>
            <a:ext cx="7625267" cy="65286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>
                <a:latin typeface="HSE Sans" panose="02000000000000000000" pitchFamily="2" charset="0"/>
              </a:rPr>
              <a:t>Если нужно больше места, то используйте подзаголовок</a:t>
            </a:r>
            <a:r>
              <a:rPr lang="en-GB" sz="1600" dirty="0">
                <a:latin typeface="HSE Sans" panose="02000000000000000000" pitchFamily="2" charset="0"/>
              </a:rPr>
              <a:t> (16 </a:t>
            </a:r>
            <a:r>
              <a:rPr lang="en-GB" sz="1600" dirty="0" err="1">
                <a:latin typeface="HSE Sans" panose="02000000000000000000" pitchFamily="2" charset="0"/>
              </a:rPr>
              <a:t>pt</a:t>
            </a:r>
            <a:r>
              <a:rPr lang="en-GB" sz="1600" dirty="0">
                <a:latin typeface="HSE Sans" panose="02000000000000000000" pitchFamily="2" charset="0"/>
              </a:rPr>
              <a:t>)</a:t>
            </a:r>
            <a:endParaRPr lang="ru-RU" sz="1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959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в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328428E-0D3D-6E4B-BAC0-3F63BAF7DB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86CF47C6-D972-9E44-A717-6848F348939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412FEF63-77C0-7C4A-B9BE-4BC0EEEEB78C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C4F550E9-E979-284D-B65F-44E092DD9D0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39D099-B515-F343-BF7A-A95468DA3860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396B1F99-9711-C64F-A7C9-4F1D89E7F11D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9C21DFE9-C3B2-C54E-9275-7776355F73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5A73F99D-6D58-724E-ADB3-150D9B24F8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7E89E360-BE39-5041-BAD6-C7B70834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9" name="Заголовок 31">
            <a:extLst>
              <a:ext uri="{FF2B5EF4-FFF2-40B4-BE49-F238E27FC236}">
                <a16:creationId xmlns:a16="http://schemas.microsoft.com/office/drawing/2014/main" id="{1C20890C-BC1C-0745-9AF3-46700BA27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CA2589F7-4500-024F-8E07-D726629A59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D2CA403A-98E7-6C42-8F44-30AB6622C802}"/>
              </a:ext>
            </a:extLst>
          </p:cNvPr>
          <p:cNvSpPr/>
          <p:nvPr userDrawn="1"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42ABAA5D-E7AB-6E48-9D43-A48178C9BDD4}"/>
              </a:ext>
            </a:extLst>
          </p:cNvPr>
          <p:cNvSpPr/>
          <p:nvPr userDrawn="1"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9F185A-8F67-9C42-A7C5-87E483F4FC19}"/>
              </a:ext>
            </a:extLst>
          </p:cNvPr>
          <p:cNvSpPr/>
          <p:nvPr userDrawn="1"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79AE0F6-4E37-6C4D-AF45-824EEE489A15}"/>
              </a:ext>
            </a:extLst>
          </p:cNvPr>
          <p:cNvSpPr/>
          <p:nvPr userDrawn="1"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5" name="Oval 26">
            <a:extLst>
              <a:ext uri="{FF2B5EF4-FFF2-40B4-BE49-F238E27FC236}">
                <a16:creationId xmlns:a16="http://schemas.microsoft.com/office/drawing/2014/main" id="{330C0EA4-7FD1-CE4D-AC95-8C484C5AC790}"/>
              </a:ext>
            </a:extLst>
          </p:cNvPr>
          <p:cNvSpPr/>
          <p:nvPr userDrawn="1"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6" name="Oval 29">
            <a:extLst>
              <a:ext uri="{FF2B5EF4-FFF2-40B4-BE49-F238E27FC236}">
                <a16:creationId xmlns:a16="http://schemas.microsoft.com/office/drawing/2014/main" id="{4C53CF3D-7EFB-DF4F-8EA6-5644574E9AFB}"/>
              </a:ext>
            </a:extLst>
          </p:cNvPr>
          <p:cNvSpPr/>
          <p:nvPr userDrawn="1"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7" name="Oval 33">
            <a:extLst>
              <a:ext uri="{FF2B5EF4-FFF2-40B4-BE49-F238E27FC236}">
                <a16:creationId xmlns:a16="http://schemas.microsoft.com/office/drawing/2014/main" id="{B42CE88A-E9A3-2A4E-BD50-EB37311F39EC}"/>
              </a:ext>
            </a:extLst>
          </p:cNvPr>
          <p:cNvSpPr/>
          <p:nvPr userDrawn="1"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8" name="Oval 34">
            <a:extLst>
              <a:ext uri="{FF2B5EF4-FFF2-40B4-BE49-F238E27FC236}">
                <a16:creationId xmlns:a16="http://schemas.microsoft.com/office/drawing/2014/main" id="{B699EFDF-DB9D-3C4F-9D1F-461508017BDA}"/>
              </a:ext>
            </a:extLst>
          </p:cNvPr>
          <p:cNvSpPr/>
          <p:nvPr userDrawn="1"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9" name="Oval 35">
            <a:extLst>
              <a:ext uri="{FF2B5EF4-FFF2-40B4-BE49-F238E27FC236}">
                <a16:creationId xmlns:a16="http://schemas.microsoft.com/office/drawing/2014/main" id="{5DF3131C-EEA1-5446-B567-C9DA0A2A1AFF}"/>
              </a:ext>
            </a:extLst>
          </p:cNvPr>
          <p:cNvSpPr/>
          <p:nvPr userDrawn="1"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0" name="Oval 36">
            <a:extLst>
              <a:ext uri="{FF2B5EF4-FFF2-40B4-BE49-F238E27FC236}">
                <a16:creationId xmlns:a16="http://schemas.microsoft.com/office/drawing/2014/main" id="{6D03B317-B61D-2945-8C0A-A6EBD87ACD07}"/>
              </a:ext>
            </a:extLst>
          </p:cNvPr>
          <p:cNvSpPr/>
          <p:nvPr userDrawn="1"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1" name="Oval 37">
            <a:extLst>
              <a:ext uri="{FF2B5EF4-FFF2-40B4-BE49-F238E27FC236}">
                <a16:creationId xmlns:a16="http://schemas.microsoft.com/office/drawing/2014/main" id="{9C0266F1-C0B7-624A-A873-5F2C8801E766}"/>
              </a:ext>
            </a:extLst>
          </p:cNvPr>
          <p:cNvSpPr/>
          <p:nvPr userDrawn="1"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2" name="Oval 38">
            <a:extLst>
              <a:ext uri="{FF2B5EF4-FFF2-40B4-BE49-F238E27FC236}">
                <a16:creationId xmlns:a16="http://schemas.microsoft.com/office/drawing/2014/main" id="{30C0C10E-388C-9843-8270-19D471BD3756}"/>
              </a:ext>
            </a:extLst>
          </p:cNvPr>
          <p:cNvSpPr/>
          <p:nvPr userDrawn="1"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3" name="Oval 39">
            <a:extLst>
              <a:ext uri="{FF2B5EF4-FFF2-40B4-BE49-F238E27FC236}">
                <a16:creationId xmlns:a16="http://schemas.microsoft.com/office/drawing/2014/main" id="{87047EA3-79D2-8644-A568-E64AA1D7D370}"/>
              </a:ext>
            </a:extLst>
          </p:cNvPr>
          <p:cNvSpPr/>
          <p:nvPr userDrawn="1"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4" name="Oval 40">
            <a:extLst>
              <a:ext uri="{FF2B5EF4-FFF2-40B4-BE49-F238E27FC236}">
                <a16:creationId xmlns:a16="http://schemas.microsoft.com/office/drawing/2014/main" id="{7F5D1C6B-4E6B-0346-A5DC-C511DB14EFD6}"/>
              </a:ext>
            </a:extLst>
          </p:cNvPr>
          <p:cNvSpPr/>
          <p:nvPr userDrawn="1"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5" name="Oval 41">
            <a:extLst>
              <a:ext uri="{FF2B5EF4-FFF2-40B4-BE49-F238E27FC236}">
                <a16:creationId xmlns:a16="http://schemas.microsoft.com/office/drawing/2014/main" id="{EB421DBA-35DE-2C4F-A89E-27F0998EF4E8}"/>
              </a:ext>
            </a:extLst>
          </p:cNvPr>
          <p:cNvSpPr/>
          <p:nvPr userDrawn="1"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6" name="Oval 42">
            <a:extLst>
              <a:ext uri="{FF2B5EF4-FFF2-40B4-BE49-F238E27FC236}">
                <a16:creationId xmlns:a16="http://schemas.microsoft.com/office/drawing/2014/main" id="{081BD842-A9A1-5B44-81ED-A97BA390032B}"/>
              </a:ext>
            </a:extLst>
          </p:cNvPr>
          <p:cNvSpPr/>
          <p:nvPr userDrawn="1"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7" name="Oval 43">
            <a:extLst>
              <a:ext uri="{FF2B5EF4-FFF2-40B4-BE49-F238E27FC236}">
                <a16:creationId xmlns:a16="http://schemas.microsoft.com/office/drawing/2014/main" id="{036EE7D2-A33A-434C-B272-C82E2CDD4D4D}"/>
              </a:ext>
            </a:extLst>
          </p:cNvPr>
          <p:cNvSpPr/>
          <p:nvPr userDrawn="1"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8" name="Oval 44">
            <a:extLst>
              <a:ext uri="{FF2B5EF4-FFF2-40B4-BE49-F238E27FC236}">
                <a16:creationId xmlns:a16="http://schemas.microsoft.com/office/drawing/2014/main" id="{7DD65DA4-F076-C242-813E-8C17DCABCCFB}"/>
              </a:ext>
            </a:extLst>
          </p:cNvPr>
          <p:cNvSpPr/>
          <p:nvPr userDrawn="1"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9" name="Oval 45">
            <a:extLst>
              <a:ext uri="{FF2B5EF4-FFF2-40B4-BE49-F238E27FC236}">
                <a16:creationId xmlns:a16="http://schemas.microsoft.com/office/drawing/2014/main" id="{8A44D99D-BF66-2848-B460-F59D8ECF5690}"/>
              </a:ext>
            </a:extLst>
          </p:cNvPr>
          <p:cNvSpPr/>
          <p:nvPr userDrawn="1"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0" name="Oval 46">
            <a:extLst>
              <a:ext uri="{FF2B5EF4-FFF2-40B4-BE49-F238E27FC236}">
                <a16:creationId xmlns:a16="http://schemas.microsoft.com/office/drawing/2014/main" id="{9B130CEB-3D74-B647-BA6B-32F7D70FD354}"/>
              </a:ext>
            </a:extLst>
          </p:cNvPr>
          <p:cNvSpPr/>
          <p:nvPr userDrawn="1"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6705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A7FA04E4-3213-8F41-B068-4DC2814414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938052A0-3DF0-DC47-B7E0-C20EF981C230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8C6147F0-3CA1-264C-B2B2-F88597196943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2CDF50E-4D58-AF4A-ABFD-140AF88B3681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2171D1-2A5B-7A4A-9760-17CCE51B980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3C71A0C3-CD3E-0748-98E5-6B2507CAB296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9856D01B-EC9A-6047-B7FB-D47084AB3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83E23342-AC91-354A-9A28-A14FF7BADC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BB1CCE68-8F57-1A41-BC43-633D2EFC80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2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5234703-C735-5D41-99C2-019C7EBECCF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2F59B5-E815-AE43-BAE2-FA594BB42C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310809" y="2643809"/>
            <a:ext cx="1570383" cy="157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6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con&#10;&#10;Description automatically generated">
            <a:extLst>
              <a:ext uri="{FF2B5EF4-FFF2-40B4-BE49-F238E27FC236}">
                <a16:creationId xmlns:a16="http://schemas.microsoft.com/office/drawing/2014/main" id="{4A1436AC-5F96-2A4F-BFC7-B3442083EB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11" name="Straight Connector 19">
            <a:extLst>
              <a:ext uri="{FF2B5EF4-FFF2-40B4-BE49-F238E27FC236}">
                <a16:creationId xmlns:a16="http://schemas.microsoft.com/office/drawing/2014/main" id="{067DD2ED-246D-7D41-B51F-FED98BF873F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1">
            <a:extLst>
              <a:ext uri="{FF2B5EF4-FFF2-40B4-BE49-F238E27FC236}">
                <a16:creationId xmlns:a16="http://schemas.microsoft.com/office/drawing/2014/main" id="{68E8C250-D449-A743-8975-B5BFB04D9744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DD1C71CA-B883-AF42-959D-BCA5690AAA4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D3A12E-0E10-C441-81D2-C3C1EB6A053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9" name="Straight Connector 59">
            <a:extLst>
              <a:ext uri="{FF2B5EF4-FFF2-40B4-BE49-F238E27FC236}">
                <a16:creationId xmlns:a16="http://schemas.microsoft.com/office/drawing/2014/main" id="{3447008E-4F3B-FC4E-B96D-3927FAE1ED1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61115A7A-23E5-E442-9551-F72F1CDA57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4653" y="1447790"/>
            <a:ext cx="4325167" cy="4325107"/>
          </a:xfrm>
          <a:solidFill>
            <a:srgbClr val="D9D9D9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800" dirty="0">
                <a:solidFill>
                  <a:schemeClr val="tx1"/>
                </a:solidFill>
                <a:latin typeface="HSE Sans" panose="02000000000000000000" pitchFamily="2" charset="0"/>
              </a:rPr>
              <a:t>Чтобы слайд не выглядел пустым, сюда можно поставить иллюстрацию или фотографию</a:t>
            </a:r>
            <a:endParaRPr lang="en-RU" sz="280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32" name="Заголовок 31">
            <a:extLst>
              <a:ext uri="{FF2B5EF4-FFF2-40B4-BE49-F238E27FC236}">
                <a16:creationId xmlns:a16="http://schemas.microsoft.com/office/drawing/2014/main" id="{9ED7AA97-D972-DF4F-B662-A65F2A544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8" y="1447790"/>
            <a:ext cx="524556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36" name="Текст 35">
            <a:extLst>
              <a:ext uri="{FF2B5EF4-FFF2-40B4-BE49-F238E27FC236}">
                <a16:creationId xmlns:a16="http://schemas.microsoft.com/office/drawing/2014/main" id="{69E35E54-2B19-7441-876F-1C6A84F4F1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5245561" cy="3393234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38" name="Текст 37">
            <a:extLst>
              <a:ext uri="{FF2B5EF4-FFF2-40B4-BE49-F238E27FC236}">
                <a16:creationId xmlns:a16="http://schemas.microsoft.com/office/drawing/2014/main" id="{7FB4A275-856E-364D-8AA4-2071AADC6A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0" name="Текст 39">
            <a:extLst>
              <a:ext uri="{FF2B5EF4-FFF2-40B4-BE49-F238E27FC236}">
                <a16:creationId xmlns:a16="http://schemas.microsoft.com/office/drawing/2014/main" id="{58FBA0EA-8BE0-A643-B258-4E5C344671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1" name="Текст 39">
            <a:extLst>
              <a:ext uri="{FF2B5EF4-FFF2-40B4-BE49-F238E27FC236}">
                <a16:creationId xmlns:a16="http://schemas.microsoft.com/office/drawing/2014/main" id="{0BEC062F-1BEB-DE4C-B7EE-C552C9D45F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8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FDC66DB8-29BC-5940-A721-40F1002145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DE27C859-478F-3648-8A9D-2C85DBDCAC0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58EA1144-CFD8-1D47-B430-7014F576043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96EDC73C-5A3C-014E-8E52-04CAFCA9B20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E88681-53A8-3B45-B80A-372EDFB53883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EDA7D8BF-DF37-704F-B77F-7E40752ACE25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5026DBD8-54A3-1446-9D3B-BA2B38460F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E8AA3569-5054-7D47-AB14-BCFB0440D0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Заголовок 31">
            <a:extLst>
              <a:ext uri="{FF2B5EF4-FFF2-40B4-BE49-F238E27FC236}">
                <a16:creationId xmlns:a16="http://schemas.microsoft.com/office/drawing/2014/main" id="{76942483-EB13-0A4B-8060-DB65024C29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66FAD63B-F743-0F47-BBE3-D773176670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11057971" cy="3745092"/>
          </a:xfrm>
        </p:spPr>
        <p:txBody>
          <a:bodyPr lIns="0" tIns="0" rIns="0" numCol="3" spcCol="25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300" dirty="0">
                <a:latin typeface="HSE Sans" panose="02000000000000000000" pitchFamily="2" charset="0"/>
              </a:rPr>
              <a:t>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</a:t>
            </a:r>
          </a:p>
        </p:txBody>
      </p:sp>
      <p:sp>
        <p:nvSpPr>
          <p:cNvPr id="18" name="Текст 39">
            <a:extLst>
              <a:ext uri="{FF2B5EF4-FFF2-40B4-BE49-F238E27FC236}">
                <a16:creationId xmlns:a16="http://schemas.microsoft.com/office/drawing/2014/main" id="{8A048480-30C9-044E-8C2E-0F67398FE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18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0E78CA68-7A0C-CF41-9AC6-A547FB9EC3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45DC512A-A23B-B24D-A1F6-6793976867CF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21F91649-DF0F-5F45-A43B-2CED9ACDD04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3137B760-1A50-1845-B7F2-1EF31C71C72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ECCF8F-5855-7943-B503-5573887A534D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FB81B23D-CDD8-E64C-9887-3540F7EE1C4B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C2D710AE-3CBE-5940-A7EB-F96132E659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FCC5A33D-0A3C-F140-B745-367744A5F3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5163BE0A-A745-414A-AF21-D968BD69D2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B3D47CF6-5FC1-2346-8894-A7CC39063DE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CD14B8F3-89C2-9F45-809E-D1EAF85AC5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9892" y="2379663"/>
            <a:ext cx="5383968" cy="345179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200" dirty="0">
                <a:solidFill>
                  <a:srgbClr val="102D69"/>
                </a:solidFill>
                <a:latin typeface="HSE Sans" panose="02000000000000000000" pitchFamily="2" charset="0"/>
              </a:rPr>
              <a:t>Небольшую фразу, с важной информацией, можно выделить, набрав ее более крупным кеглем, чем обычный  текст. Делать это часто не рекомендуется.</a:t>
            </a:r>
          </a:p>
          <a:p>
            <a:pPr lvl="0"/>
            <a:endParaRPr lang="ru-RU" dirty="0"/>
          </a:p>
        </p:txBody>
      </p:sp>
      <p:sp>
        <p:nvSpPr>
          <p:cNvPr id="24" name="Текст 39">
            <a:extLst>
              <a:ext uri="{FF2B5EF4-FFF2-40B4-BE49-F238E27FC236}">
                <a16:creationId xmlns:a16="http://schemas.microsoft.com/office/drawing/2014/main" id="{3BE4279A-8109-B244-B721-18F10C696B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5" name="Заголовок 31">
            <a:extLst>
              <a:ext uri="{FF2B5EF4-FFF2-40B4-BE49-F238E27FC236}">
                <a16:creationId xmlns:a16="http://schemas.microsoft.com/office/drawing/2014/main" id="{B32DC3D4-97A5-3E4F-A29B-422D5E3129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79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E89D752-CAC6-0943-9A3D-4C52DBF50C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64D89E64-93BB-044D-B3D4-8F2679C5CA4C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D0C3B169-866D-C645-AF76-00F8C2A97E9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FDDF48AB-D8AE-0E42-A544-8EA5B8744778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DF89EC-1E7C-3B40-85F4-6D19A7D29AC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019D6862-BD52-734D-9E19-38C147CA2D2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A9BD5ADD-B3F2-C342-82F7-83683F040D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4F15CBC0-FC8B-744E-95A7-C9863CDC31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BC3B54AA-A0BD-E646-B3B7-C0E724D26D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B3F16318-C9C3-B948-A508-4BC53D0B7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23B3E5FB-BBCE-4149-AD9A-8CAB06CC9F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658542D3-7E45-6E46-8039-27C4C43DD6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57965DCA-4776-7546-97FD-A69317A34CF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11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11D7C3EB-CCEB-E142-9753-8B2D75A0A8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527C9F89-51CC-D243-9351-73AB081DB944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F09EE119-6C80-E846-95F9-BB3907664128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C0A681B-44BF-6A46-98D8-483EF13B9114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5A5D7C-EB12-9D4D-A99A-4B26C81B738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D4C3D74D-BE91-9547-ADCA-ACCE93C1878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3E0AB43B-5E98-6042-A282-C61E0C5A3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7388A8DF-D130-5445-A3F8-F96E1202BA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02CBC466-1703-7541-94E4-AC76F4E6D9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5812BF3C-1D24-3640-84D2-BFFCA525AE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BCBBDD44-9DC9-F74E-979F-120A7BBD4EE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7C68DF7B-E804-E44B-83DF-5DC36AF76F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8" y="1447064"/>
            <a:ext cx="4322762" cy="703205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графика. Обратите внимание, что название графика набирается меньшим кеглем, чем заголовок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8" name="Текст 35">
            <a:extLst>
              <a:ext uri="{FF2B5EF4-FFF2-40B4-BE49-F238E27FC236}">
                <a16:creationId xmlns:a16="http://schemas.microsoft.com/office/drawing/2014/main" id="{89E931D8-2901-A54D-86EA-096E47B818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8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фр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con&#10;&#10;Description automatically generated">
            <a:extLst>
              <a:ext uri="{FF2B5EF4-FFF2-40B4-BE49-F238E27FC236}">
                <a16:creationId xmlns:a16="http://schemas.microsoft.com/office/drawing/2014/main" id="{E9A64721-E55E-8749-B29E-51DD895593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7" name="Straight Connector 19">
            <a:extLst>
              <a:ext uri="{FF2B5EF4-FFF2-40B4-BE49-F238E27FC236}">
                <a16:creationId xmlns:a16="http://schemas.microsoft.com/office/drawing/2014/main" id="{B0C162B7-B84F-874A-960E-31F512518C6E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1">
            <a:extLst>
              <a:ext uri="{FF2B5EF4-FFF2-40B4-BE49-F238E27FC236}">
                <a16:creationId xmlns:a16="http://schemas.microsoft.com/office/drawing/2014/main" id="{1CB321BB-9FE3-294F-85D8-AA7DC75CA4AF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5">
            <a:extLst>
              <a:ext uri="{FF2B5EF4-FFF2-40B4-BE49-F238E27FC236}">
                <a16:creationId xmlns:a16="http://schemas.microsoft.com/office/drawing/2014/main" id="{0A610A45-8712-8A45-AFB3-931CF468EC3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460EF6-ECAD-8941-8132-1B3E005D606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1" name="Straight Connector 59">
            <a:extLst>
              <a:ext uri="{FF2B5EF4-FFF2-40B4-BE49-F238E27FC236}">
                <a16:creationId xmlns:a16="http://schemas.microsoft.com/office/drawing/2014/main" id="{41AE56A2-5FAA-FD44-AE1A-338E1E304184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37">
            <a:extLst>
              <a:ext uri="{FF2B5EF4-FFF2-40B4-BE49-F238E27FC236}">
                <a16:creationId xmlns:a16="http://schemas.microsoft.com/office/drawing/2014/main" id="{D9986185-6D5E-FD48-A5CA-AF2D5B58A3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3" name="Текст 39">
            <a:extLst>
              <a:ext uri="{FF2B5EF4-FFF2-40B4-BE49-F238E27FC236}">
                <a16:creationId xmlns:a16="http://schemas.microsoft.com/office/drawing/2014/main" id="{5DBFD327-E3A8-944A-AABF-7D813AD0F1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D206FCE0-05C3-2C45-A7D6-1FC287C017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3B28B62E-5EE9-834C-9BB6-BD66079B81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4" name="Текст 35">
            <a:extLst>
              <a:ext uri="{FF2B5EF4-FFF2-40B4-BE49-F238E27FC236}">
                <a16:creationId xmlns:a16="http://schemas.microsoft.com/office/drawing/2014/main" id="{621215DE-C1FD-2B4C-B236-AF679CF906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5076" y="4103994"/>
            <a:ext cx="2758143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5" name="Текст 35">
            <a:extLst>
              <a:ext uri="{FF2B5EF4-FFF2-40B4-BE49-F238E27FC236}">
                <a16:creationId xmlns:a16="http://schemas.microsoft.com/office/drawing/2014/main" id="{8BC2F90D-0CE0-574C-A7C1-EAA3E6F1AB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47007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6" name="Текст 35">
            <a:extLst>
              <a:ext uri="{FF2B5EF4-FFF2-40B4-BE49-F238E27FC236}">
                <a16:creationId xmlns:a16="http://schemas.microsoft.com/office/drawing/2014/main" id="{239E188B-2696-8A48-9F8A-36223EEF6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18938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379BF4C6-F899-294C-B88E-8363AFBEEC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076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152</a:t>
            </a:r>
            <a:endParaRPr lang="ru-RU" dirty="0"/>
          </a:p>
        </p:txBody>
      </p:sp>
      <p:sp>
        <p:nvSpPr>
          <p:cNvPr id="29" name="Текст 27">
            <a:extLst>
              <a:ext uri="{FF2B5EF4-FFF2-40B4-BE49-F238E27FC236}">
                <a16:creationId xmlns:a16="http://schemas.microsoft.com/office/drawing/2014/main" id="{DE7F352B-F6D9-B545-A835-443A55956E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7007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95</a:t>
            </a:r>
            <a:endParaRPr lang="ru-RU" dirty="0"/>
          </a:p>
        </p:txBody>
      </p:sp>
      <p:sp>
        <p:nvSpPr>
          <p:cNvPr id="30" name="Текст 27">
            <a:extLst>
              <a:ext uri="{FF2B5EF4-FFF2-40B4-BE49-F238E27FC236}">
                <a16:creationId xmlns:a16="http://schemas.microsoft.com/office/drawing/2014/main" id="{D1D5AF9F-C1B0-7842-8789-1DB8963D9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18938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284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05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5425806-16DD-844E-927C-26E7143A9E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6" name="Straight Connector 19">
            <a:extLst>
              <a:ext uri="{FF2B5EF4-FFF2-40B4-BE49-F238E27FC236}">
                <a16:creationId xmlns:a16="http://schemas.microsoft.com/office/drawing/2014/main" id="{479746FF-3282-DF46-9D7C-D80431604A55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51B44297-B0E7-D74D-B291-D39A0D468B42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5">
            <a:extLst>
              <a:ext uri="{FF2B5EF4-FFF2-40B4-BE49-F238E27FC236}">
                <a16:creationId xmlns:a16="http://schemas.microsoft.com/office/drawing/2014/main" id="{0EA4A057-F0CB-E04F-B472-4A1ABFB64C66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4502F5-56EE-354B-A3B1-E79F8B00517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0" name="Straight Connector 59">
            <a:extLst>
              <a:ext uri="{FF2B5EF4-FFF2-40B4-BE49-F238E27FC236}">
                <a16:creationId xmlns:a16="http://schemas.microsoft.com/office/drawing/2014/main" id="{A80E0956-5C10-CC40-A426-CBD2E0C4158E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37">
            <a:extLst>
              <a:ext uri="{FF2B5EF4-FFF2-40B4-BE49-F238E27FC236}">
                <a16:creationId xmlns:a16="http://schemas.microsoft.com/office/drawing/2014/main" id="{6EC59AAD-5962-8D49-BF4D-7DA5D57307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2" name="Текст 39">
            <a:extLst>
              <a:ext uri="{FF2B5EF4-FFF2-40B4-BE49-F238E27FC236}">
                <a16:creationId xmlns:a16="http://schemas.microsoft.com/office/drawing/2014/main" id="{49041ACC-EEF4-D34B-A7DE-87B1AF2ED3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BF93B2CC-81A4-0943-AF6C-C865767929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22">
            <a:extLst>
              <a:ext uri="{FF2B5EF4-FFF2-40B4-BE49-F238E27FC236}">
                <a16:creationId xmlns:a16="http://schemas.microsoft.com/office/drawing/2014/main" id="{51340CB4-0355-3640-A212-F684523CDC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5"/>
            <a:ext cx="11058065" cy="30777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8C6F2EA4-CEDC-324C-9C06-8713118041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19" name="Таблица 18">
            <a:extLst>
              <a:ext uri="{FF2B5EF4-FFF2-40B4-BE49-F238E27FC236}">
                <a16:creationId xmlns:a16="http://schemas.microsoft.com/office/drawing/2014/main" id="{7B291085-A9B9-D842-B1A7-96258FAF012C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1984076"/>
            <a:ext cx="11058527" cy="351957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16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259ABC72-D738-1143-BF2A-D85AE9A4F7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237A1E42-2FC3-8841-8C41-992C5BC2368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47503EA0-3883-E24D-9EB8-7B617518292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E0144DF2-9891-324D-B34E-AFA025FBCBF9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3F65D6-1072-F140-B6A5-758D7B595A9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5F1F09D4-22FA-7B4B-9488-F8FDDCC2D44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44D0326E-FD7A-3541-A998-62A1C30E27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279CCCA0-F959-5245-8321-106D3C5E83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8B839C6B-8494-8841-9714-4C8F710F84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8" name="Текст 22">
            <a:extLst>
              <a:ext uri="{FF2B5EF4-FFF2-40B4-BE49-F238E27FC236}">
                <a16:creationId xmlns:a16="http://schemas.microsoft.com/office/drawing/2014/main" id="{4D940599-2B77-CE47-91E6-CDB51ADE18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4"/>
            <a:ext cx="7617877" cy="53701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9" name="Текст 16">
            <a:extLst>
              <a:ext uri="{FF2B5EF4-FFF2-40B4-BE49-F238E27FC236}">
                <a16:creationId xmlns:a16="http://schemas.microsoft.com/office/drawing/2014/main" id="{A7333712-9DED-4F4B-B209-2F13075EDB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20" name="Таблица 18">
            <a:extLst>
              <a:ext uri="{FF2B5EF4-FFF2-40B4-BE49-F238E27FC236}">
                <a16:creationId xmlns:a16="http://schemas.microsoft.com/office/drawing/2014/main" id="{DD467C42-8209-B740-8419-DBB6A6F7D5EE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2208362"/>
            <a:ext cx="7617895" cy="3295290"/>
          </a:xfrm>
        </p:spPr>
        <p:txBody>
          <a:bodyPr/>
          <a:lstStyle/>
          <a:p>
            <a:endParaRPr lang="ru-RU"/>
          </a:p>
        </p:txBody>
      </p:sp>
      <p:sp>
        <p:nvSpPr>
          <p:cNvPr id="21" name="Текст 35">
            <a:extLst>
              <a:ext uri="{FF2B5EF4-FFF2-40B4-BE49-F238E27FC236}">
                <a16:creationId xmlns:a16="http://schemas.microsoft.com/office/drawing/2014/main" id="{B4309850-76EA-224C-A9E2-B6BBDBF99D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86807" y="2208363"/>
            <a:ext cx="2930666" cy="2570672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7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F8FDE-7383-E947-8568-FF6B7A77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E6541-45CA-8B42-98B4-D42737B85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0645B-C5D9-8544-BBF2-E4A13F8E4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3DFB-8595-A44B-9F09-A50FA310E559}" type="datetimeFigureOut">
              <a:rPr lang="en-RU" smtClean="0"/>
              <a:t>11/16/23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52289-7F57-544F-95EE-F8B2E1062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C5F56-F795-5643-ABE3-DDED21869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F133-126C-5944-A0E4-6A9616EDC0D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7850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56" r:id="rId9"/>
    <p:sldLayoutId id="2147483658" r:id="rId10"/>
    <p:sldLayoutId id="2147483657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95C0D-D7DC-EF40-9E45-F5F0A481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Галлюцинации в </a:t>
            </a:r>
            <a:r>
              <a:rPr lang="en-US" dirty="0"/>
              <a:t>LLM, </a:t>
            </a:r>
            <a:r>
              <a:rPr lang="ru-RU" dirty="0"/>
              <a:t>их измерение и способы сокращения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Факультет информатики, математики и компьютерных наук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D49EC-434A-5443-AC3F-85F01995E6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Интеллектуальный анализ данных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FAE0FA-3CAF-BA4B-8F9F-5FEF3C2F3CC6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ru-RU" dirty="0"/>
              <a:t>Нижний Новгород</a:t>
            </a:r>
          </a:p>
          <a:p>
            <a:r>
              <a:rPr lang="ru-RU" dirty="0"/>
              <a:t>2023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4AFB2BF-A7AB-5648-ADCD-2A7F1BD358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Студент</a:t>
            </a:r>
            <a:r>
              <a:rPr lang="en-US" dirty="0"/>
              <a:t>: </a:t>
            </a:r>
            <a:r>
              <a:rPr lang="ru-RU" dirty="0" err="1"/>
              <a:t>Рухович</a:t>
            </a:r>
            <a:r>
              <a:rPr lang="ru-RU" dirty="0"/>
              <a:t> И. В.</a:t>
            </a:r>
            <a:endParaRPr lang="en-US" dirty="0"/>
          </a:p>
          <a:p>
            <a:r>
              <a:rPr lang="ru-RU" dirty="0"/>
              <a:t>Преподаватель</a:t>
            </a:r>
            <a:r>
              <a:rPr lang="en-US" dirty="0"/>
              <a:t>: </a:t>
            </a:r>
            <a:r>
              <a:rPr lang="ru-RU" dirty="0"/>
              <a:t>профессор, д. т. н., Крылов В. В.</a:t>
            </a:r>
          </a:p>
        </p:txBody>
      </p:sp>
    </p:spTree>
    <p:extLst>
      <p:ext uri="{BB962C8B-B14F-4D97-AF65-F5344CB8AC3E}">
        <p14:creationId xmlns:p14="http://schemas.microsoft.com/office/powerpoint/2010/main" val="1179135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План работы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054831"/>
            <a:ext cx="6790948" cy="371806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Проверяем гипотезу, что правильная формулировка запроса снижает вероятность галлюцинаций</a:t>
            </a:r>
            <a:r>
              <a:rPr lang="en-US" sz="1600" dirty="0"/>
              <a:t>:</a:t>
            </a: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Собираем </a:t>
            </a:r>
            <a:r>
              <a:rPr lang="ru-RU" sz="1600" b="1" dirty="0" err="1"/>
              <a:t>датасет</a:t>
            </a:r>
            <a:r>
              <a:rPr lang="ru-RU" sz="1600" b="1" dirty="0"/>
              <a:t> из набора запросов и правильных ответов (Дима)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Определяем и рассчитываем метрики </a:t>
            </a:r>
            <a:r>
              <a:rPr lang="en-US" sz="1600" dirty="0"/>
              <a:t>“</a:t>
            </a:r>
            <a:r>
              <a:rPr lang="ru-RU" sz="1600" dirty="0"/>
              <a:t>правильной</a:t>
            </a:r>
            <a:r>
              <a:rPr lang="en-US" sz="1600" dirty="0"/>
              <a:t>”</a:t>
            </a:r>
            <a:r>
              <a:rPr lang="ru-RU" sz="1600" dirty="0"/>
              <a:t> формулировки запроса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Дополняем данные</a:t>
            </a:r>
            <a:r>
              <a:rPr lang="en-US" sz="1600" dirty="0"/>
              <a:t>: </a:t>
            </a:r>
            <a:r>
              <a:rPr lang="ru-RU" sz="1600" dirty="0"/>
              <a:t>переформулируем запросы более </a:t>
            </a:r>
            <a:r>
              <a:rPr lang="en-US" sz="1600" dirty="0"/>
              <a:t>“</a:t>
            </a:r>
            <a:r>
              <a:rPr lang="ru-RU" sz="1600" dirty="0"/>
              <a:t>правильно</a:t>
            </a:r>
            <a:r>
              <a:rPr lang="en-US" sz="1600" dirty="0"/>
              <a:t>”</a:t>
            </a:r>
            <a:r>
              <a:rPr lang="ru-RU" sz="1600" dirty="0"/>
              <a:t> разными способами, в соответствии с метриками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Отбираем </a:t>
            </a:r>
            <a:r>
              <a:rPr lang="en-US" sz="1600" b="1" dirty="0"/>
              <a:t>LLM </a:t>
            </a:r>
            <a:r>
              <a:rPr lang="ru-RU" sz="1600" b="1" dirty="0"/>
              <a:t>для сравнения</a:t>
            </a:r>
            <a:r>
              <a:rPr lang="en-US" sz="1600" b="1" dirty="0"/>
              <a:t> (</a:t>
            </a:r>
            <a:r>
              <a:rPr lang="ru-RU" sz="1600" b="1" dirty="0"/>
              <a:t>Дима, Роберт)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Измеряем наличие галлюцинаций на всём наборе данных (вместе)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Анализируя результаты понимаем, какие формулировки и насколько помогают избавиться от галлюцинаций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70100" cy="544199"/>
          </a:xfrm>
        </p:spPr>
        <p:txBody>
          <a:bodyPr/>
          <a:lstStyle/>
          <a:p>
            <a:r>
              <a:rPr lang="ru-RU" dirty="0"/>
              <a:t>Научно-исследовательский семинар "Методы интеллектуального анализа данных"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95934151-0B45-7853-D5DC-F57F89966F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Галлюцинации в </a:t>
            </a:r>
            <a:r>
              <a:rPr lang="en-US" dirty="0"/>
              <a:t>LLM, </a:t>
            </a:r>
            <a:r>
              <a:rPr lang="ru-RU" dirty="0"/>
              <a:t>их измерение и способы сокращения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1DEC5F9-4B97-1F46-1131-0B2898EF0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628" y="1243352"/>
            <a:ext cx="3768474" cy="522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570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95C0D-D7DC-EF40-9E45-F5F0A481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D49EC-434A-5443-AC3F-85F01995E6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FAE0FA-3CAF-BA4B-8F9F-5FEF3C2F3CC6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4AFB2BF-A7AB-5648-ADCD-2A7F1BD358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325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1">
            <a:extLst>
              <a:ext uri="{FF2B5EF4-FFF2-40B4-BE49-F238E27FC236}">
                <a16:creationId xmlns:a16="http://schemas.microsoft.com/office/drawing/2014/main" id="{80FC3A29-7E6A-6A44-ACE4-DF555422EA0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577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0648CF85-8F56-2C4F-8090-85FF4624B5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76F3CC-3C73-F441-AAE6-50AF712EAC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D49100-ECF5-A24F-9537-3BD16DFCC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B7E5D6A-C1E4-8943-BE6A-9D9537FCC2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1F4B1D31-3576-0740-BA52-B317564F66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688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A33D5D5-13C7-8644-8CD8-A04CCCE736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8095CB-94DB-754D-A4ED-35EBDDB3F7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EBFC62C-9588-F544-918B-2104A12C9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10714699" cy="777025"/>
          </a:xfrm>
        </p:spPr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6622317-DCC7-F945-8031-3E7F389B98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25E05A5-31FE-6744-BC43-4BB36CF7471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B46BB51F-3F05-3C42-B510-D008849890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FE4DD9E-D443-AF4F-A072-F5C4D494A0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2383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7686AF3F-C863-864E-AFDC-D574F8060B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A1EC68-7619-8F49-AEC3-176ECF1F6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223B065-0902-0141-A245-63D5DCF436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872CBB7-AE1B-9D40-A298-6BDF023AF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87F297E4-9695-684A-A8A3-54FEC94600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9" y="2379663"/>
            <a:ext cx="3934344" cy="239937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0C8845F-A8AF-E740-B50B-ED5E864366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9" name="Chart 1">
            <a:extLst>
              <a:ext uri="{FF2B5EF4-FFF2-40B4-BE49-F238E27FC236}">
                <a16:creationId xmlns:a16="http://schemas.microsoft.com/office/drawing/2014/main" id="{ABD719A7-142E-4F46-8CBF-24A2EA31B2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7072074"/>
              </p:ext>
            </p:extLst>
          </p:nvPr>
        </p:nvGraphicFramePr>
        <p:xfrm>
          <a:off x="5227605" y="1449388"/>
          <a:ext cx="6478438" cy="4824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81150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986F7981-A866-4E4F-9C65-238C1CF1BA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B0430D-2AAB-034E-ACD0-CF459E67A84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FAF764-99F8-D24D-8800-048869E594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177AD93-3EFC-2044-AFA8-AD76C22C457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180B62D-0B0D-424A-9F38-8A8CCB1A71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A8320C78-70B9-FB4C-A8E5-E019F0B0F7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9" name="Chart 1">
            <a:extLst>
              <a:ext uri="{FF2B5EF4-FFF2-40B4-BE49-F238E27FC236}">
                <a16:creationId xmlns:a16="http://schemas.microsoft.com/office/drawing/2014/main" id="{6D5D6F76-9C34-3D40-B24A-A6A48894F6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0645874"/>
              </p:ext>
            </p:extLst>
          </p:nvPr>
        </p:nvGraphicFramePr>
        <p:xfrm>
          <a:off x="5227605" y="1449388"/>
          <a:ext cx="6478438" cy="4824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25894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ABE1F6DB-2C79-0F40-985F-DB8180BAFB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CC9B4C-151F-204A-9B26-BE1838EFB2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3CD81CA-2715-AB4B-A575-27FBCE550D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6248A15-8E7E-BC4A-A1F2-4446573BC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759A9C6-69C4-5447-8A46-A98387532C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9046D457-8508-DC4E-812D-661705280FE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9" name="Chart 2">
            <a:extLst>
              <a:ext uri="{FF2B5EF4-FFF2-40B4-BE49-F238E27FC236}">
                <a16:creationId xmlns:a16="http://schemas.microsoft.com/office/drawing/2014/main" id="{B6403415-0182-3040-9E71-1477248925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8286825"/>
              </p:ext>
            </p:extLst>
          </p:nvPr>
        </p:nvGraphicFramePr>
        <p:xfrm>
          <a:off x="5164930" y="1460275"/>
          <a:ext cx="6476207" cy="47659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82655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E239B216-F5ED-B348-A1BB-CE85242168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86A2D4-D42B-854C-9F3E-6A8095E580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28F0E61-4402-1545-ABC6-7EB156E5B9E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B6EC5B9-282D-B84A-B169-E82D52070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2A84FC5-C615-ED4D-97BC-765AAF5047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FF119484-3D29-A348-BD16-DC41D64EC4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E558DF3-421A-AD4A-8AAD-D7C6C3A92B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4D82ABC5-6628-FA4A-9DBB-38E61DCF39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7CC25597-0929-B146-8CD4-B783CF82D88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4FA5CE5-ECF7-C344-83CF-2D4A06A5041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159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E79B934C-D7E2-DD48-BCA2-BCD2E21D6C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654682-36D6-CD40-8608-A97244D286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643567B-6E74-9542-8F9A-1A48CBB7389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8204F7D-250B-3E40-B4D7-7CC3EB67E91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8120C26E-BD42-274D-944E-BE316BE9C3A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B139B2D5-1198-C647-919C-53E12F01A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273429"/>
              </p:ext>
            </p:extLst>
          </p:nvPr>
        </p:nvGraphicFramePr>
        <p:xfrm>
          <a:off x="585787" y="2274857"/>
          <a:ext cx="11058081" cy="2993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9451">
                  <a:extLst>
                    <a:ext uri="{9D8B030D-6E8A-4147-A177-3AD203B41FA5}">
                      <a16:colId xmlns:a16="http://schemas.microsoft.com/office/drawing/2014/main" val="3757515663"/>
                    </a:ext>
                  </a:extLst>
                </a:gridCol>
                <a:gridCol w="1579726">
                  <a:extLst>
                    <a:ext uri="{9D8B030D-6E8A-4147-A177-3AD203B41FA5}">
                      <a16:colId xmlns:a16="http://schemas.microsoft.com/office/drawing/2014/main" val="1046102616"/>
                    </a:ext>
                  </a:extLst>
                </a:gridCol>
                <a:gridCol w="1579726">
                  <a:extLst>
                    <a:ext uri="{9D8B030D-6E8A-4147-A177-3AD203B41FA5}">
                      <a16:colId xmlns:a16="http://schemas.microsoft.com/office/drawing/2014/main" val="3784908466"/>
                    </a:ext>
                  </a:extLst>
                </a:gridCol>
                <a:gridCol w="1579726">
                  <a:extLst>
                    <a:ext uri="{9D8B030D-6E8A-4147-A177-3AD203B41FA5}">
                      <a16:colId xmlns:a16="http://schemas.microsoft.com/office/drawing/2014/main" val="4180931641"/>
                    </a:ext>
                  </a:extLst>
                </a:gridCol>
                <a:gridCol w="1579726">
                  <a:extLst>
                    <a:ext uri="{9D8B030D-6E8A-4147-A177-3AD203B41FA5}">
                      <a16:colId xmlns:a16="http://schemas.microsoft.com/office/drawing/2014/main" val="1144053917"/>
                    </a:ext>
                  </a:extLst>
                </a:gridCol>
                <a:gridCol w="1579726">
                  <a:extLst>
                    <a:ext uri="{9D8B030D-6E8A-4147-A177-3AD203B41FA5}">
                      <a16:colId xmlns:a16="http://schemas.microsoft.com/office/drawing/2014/main" val="1079961596"/>
                    </a:ext>
                  </a:extLst>
                </a:gridCol>
              </a:tblGrid>
              <a:tr h="598670">
                <a:tc>
                  <a:txBody>
                    <a:bodyPr/>
                    <a:lstStyle/>
                    <a:p>
                      <a:r>
                        <a:rPr lang="ru-RU" sz="13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Название столбца</a:t>
                      </a:r>
                      <a:endParaRPr lang="en-RU" sz="13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Кооперация</a:t>
                      </a:r>
                      <a:endParaRPr lang="en-RU" sz="13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Минимизация</a:t>
                      </a:r>
                      <a:endParaRPr lang="en-RU" sz="13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Актуализация</a:t>
                      </a:r>
                      <a:endParaRPr lang="en-RU" sz="13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Верификация</a:t>
                      </a:r>
                      <a:endParaRPr lang="en-RU" sz="13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Буферизация</a:t>
                      </a:r>
                      <a:endParaRPr lang="en-RU" sz="13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016697"/>
                  </a:ext>
                </a:extLst>
              </a:tr>
              <a:tr h="598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Показатели эффективности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12 343 567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3 287 498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34 353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456 578 678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23 424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980882"/>
                  </a:ext>
                </a:extLst>
              </a:tr>
              <a:tr h="598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Еще показатели, </a:t>
                      </a:r>
                      <a:b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</a:b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но эффективности ли?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345 353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28 764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67 868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909 837 459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900 077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854252"/>
                  </a:ext>
                </a:extLst>
              </a:tr>
              <a:tr h="598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И еще немного показателей</a:t>
                      </a:r>
                      <a:endParaRPr lang="en-RU" sz="13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67 868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1 293 090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23 324 213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12 334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34 567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8144885"/>
                  </a:ext>
                </a:extLst>
              </a:tr>
              <a:tr h="598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ИТОГО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63 836 746</a:t>
                      </a:r>
                      <a:endParaRPr lang="en-RU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35 216 735</a:t>
                      </a:r>
                      <a:endParaRPr lang="en-RU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  <a:p>
                      <a:pPr algn="r"/>
                      <a:endParaRPr lang="en-RU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75 984 375</a:t>
                      </a:r>
                      <a:endParaRPr lang="en-RU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  <a:p>
                      <a:pPr algn="r"/>
                      <a:endParaRPr lang="en-RU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3 984 759 835</a:t>
                      </a:r>
                      <a:endParaRPr lang="en-RU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  <a:p>
                      <a:pPr algn="r"/>
                      <a:endParaRPr lang="en-RU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34 785</a:t>
                      </a:r>
                      <a:endParaRPr lang="en-RU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  <a:p>
                      <a:pPr algn="r"/>
                      <a:endParaRPr lang="en-RU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2909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5011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Siren’s Song in the AI Ocean: A Survey on Hallucination in Large Language Models</a:t>
            </a:r>
            <a:r>
              <a:rPr lang="en-US" dirty="0"/>
              <a:t>*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C248A2E-13EC-3634-D90B-5BFBA35C8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999" y="1243352"/>
            <a:ext cx="3768474" cy="5227238"/>
          </a:xfrm>
          <a:prstGeom prst="rect">
            <a:avLst/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870421"/>
            <a:ext cx="5245561" cy="290247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Исследователи выявили 3 вида галлюцинаций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Ответ на вопрос, отличный от задаваемого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Слова / предложения берущиеся из неоткуда, и не связанные с контекстом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Генерация ложных фактов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70100" cy="544199"/>
          </a:xfrm>
        </p:spPr>
        <p:txBody>
          <a:bodyPr/>
          <a:lstStyle/>
          <a:p>
            <a:r>
              <a:rPr lang="ru-RU" dirty="0"/>
              <a:t>Научно-исследовательский семинар "Методы интеллектуального анализа данных"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95934151-0B45-7853-D5DC-F57F89966F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Галлюцинации в </a:t>
            </a:r>
            <a:r>
              <a:rPr lang="en-US" dirty="0"/>
              <a:t>LLM, </a:t>
            </a:r>
            <a:r>
              <a:rPr lang="ru-RU" dirty="0"/>
              <a:t>их измерение и способы сокращения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49FB9A-859D-C8E5-9197-819B7C2482B2}"/>
              </a:ext>
            </a:extLst>
          </p:cNvPr>
          <p:cNvSpPr txBox="1"/>
          <p:nvPr/>
        </p:nvSpPr>
        <p:spPr>
          <a:xfrm>
            <a:off x="585897" y="6132430"/>
            <a:ext cx="6098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(*) https://</a:t>
            </a:r>
            <a:r>
              <a:rPr lang="en-US" dirty="0" err="1"/>
              <a:t>arxiv.org</a:t>
            </a:r>
            <a:r>
              <a:rPr lang="en-US" dirty="0"/>
              <a:t>/pdf/2309.01219.pdf</a:t>
            </a:r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4D81C49-805D-97C2-E835-005896E80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999" y="1243352"/>
            <a:ext cx="4611610" cy="522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913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89DE17A-284C-2E41-93C3-9200CA02CA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978241C-36DA-AB4E-9AD3-95F879081C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03F95F2-80C6-8C4D-9EEF-1B0C6D5074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A9146A8-906F-D549-86C7-8070DF7723B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359F32C4-55B8-154A-9E2C-3ED20C5F2B6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E1C6FBC-4D80-1A4A-974A-8D8B40DD35B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D12E3B33-2014-1148-A557-995194FEF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392704"/>
              </p:ext>
            </p:extLst>
          </p:nvPr>
        </p:nvGraphicFramePr>
        <p:xfrm>
          <a:off x="517198" y="2312627"/>
          <a:ext cx="7529520" cy="2993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1808">
                  <a:extLst>
                    <a:ext uri="{9D8B030D-6E8A-4147-A177-3AD203B41FA5}">
                      <a16:colId xmlns:a16="http://schemas.microsoft.com/office/drawing/2014/main" val="3757515663"/>
                    </a:ext>
                  </a:extLst>
                </a:gridCol>
                <a:gridCol w="1505904">
                  <a:extLst>
                    <a:ext uri="{9D8B030D-6E8A-4147-A177-3AD203B41FA5}">
                      <a16:colId xmlns:a16="http://schemas.microsoft.com/office/drawing/2014/main" val="4180931641"/>
                    </a:ext>
                  </a:extLst>
                </a:gridCol>
                <a:gridCol w="1505904">
                  <a:extLst>
                    <a:ext uri="{9D8B030D-6E8A-4147-A177-3AD203B41FA5}">
                      <a16:colId xmlns:a16="http://schemas.microsoft.com/office/drawing/2014/main" val="1144053917"/>
                    </a:ext>
                  </a:extLst>
                </a:gridCol>
                <a:gridCol w="1505904">
                  <a:extLst>
                    <a:ext uri="{9D8B030D-6E8A-4147-A177-3AD203B41FA5}">
                      <a16:colId xmlns:a16="http://schemas.microsoft.com/office/drawing/2014/main" val="1079961596"/>
                    </a:ext>
                  </a:extLst>
                </a:gridCol>
              </a:tblGrid>
              <a:tr h="598670">
                <a:tc>
                  <a:txBody>
                    <a:bodyPr/>
                    <a:lstStyle/>
                    <a:p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Название столбца</a:t>
                      </a:r>
                      <a:endParaRPr lang="en-RU" sz="13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Актуализация</a:t>
                      </a:r>
                      <a:endParaRPr lang="en-RU" sz="13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Верификация</a:t>
                      </a:r>
                      <a:endParaRPr lang="en-RU" sz="13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Буферизация</a:t>
                      </a:r>
                      <a:endParaRPr lang="en-RU" sz="13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016697"/>
                  </a:ext>
                </a:extLst>
              </a:tr>
              <a:tr h="598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Показатели эффективности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34 353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456 578 678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23 424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980882"/>
                  </a:ext>
                </a:extLst>
              </a:tr>
              <a:tr h="598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Еще показатели, </a:t>
                      </a:r>
                      <a:b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</a:b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но эффективности ли?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67 868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909 837 459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900 077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854252"/>
                  </a:ext>
                </a:extLst>
              </a:tr>
              <a:tr h="598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И еще немного показателей</a:t>
                      </a:r>
                      <a:endParaRPr lang="en-RU" sz="13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23 324 213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12 334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34 567</a:t>
                      </a:r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  <a:p>
                      <a:pPr algn="r"/>
                      <a:endParaRPr lang="en-RU" sz="1300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8144885"/>
                  </a:ext>
                </a:extLst>
              </a:tr>
              <a:tr h="598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ИТОГО</a:t>
                      </a:r>
                      <a:endParaRPr lang="en-RU" sz="1000" b="0">
                        <a:ln>
                          <a:noFill/>
                        </a:ln>
                        <a:solidFill>
                          <a:srgbClr val="102D69"/>
                        </a:solidFill>
                        <a:latin typeface="HSE Sans" panose="02000000000000000000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75 984 375</a:t>
                      </a:r>
                      <a:endParaRPr lang="en-RU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  <a:p>
                      <a:pPr algn="r"/>
                      <a:endParaRPr lang="en-RU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3 984 759 835</a:t>
                      </a:r>
                      <a:endParaRPr lang="en-RU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  <a:p>
                      <a:pPr algn="r"/>
                      <a:endParaRPr lang="en-RU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1" dirty="0">
                          <a:ln>
                            <a:noFill/>
                          </a:ln>
                          <a:solidFill>
                            <a:srgbClr val="102D69"/>
                          </a:solidFill>
                          <a:latin typeface="HSE Sans" panose="02000000000000000000" pitchFamily="2" charset="0"/>
                        </a:rPr>
                        <a:t>34 785</a:t>
                      </a:r>
                      <a:endParaRPr lang="en-RU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  <a:p>
                      <a:pPr algn="r"/>
                      <a:endParaRPr lang="en-RU" sz="1300" b="1"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  <a:latin typeface="HSE Sans" panose="02000000000000000000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2909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831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FF74A83-394A-E64F-B26C-8B288BF61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08E74D-9D70-3B41-9778-E6E8B05CDF2D}"/>
              </a:ext>
            </a:extLst>
          </p:cNvPr>
          <p:cNvCxnSpPr>
            <a:cxnSpLocks/>
          </p:cNvCxnSpPr>
          <p:nvPr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B3484F-8C76-694C-8CD1-F1F8262BD87E}"/>
              </a:ext>
            </a:extLst>
          </p:cNvPr>
          <p:cNvCxnSpPr>
            <a:cxnSpLocks/>
          </p:cNvCxnSpPr>
          <p:nvPr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571D10A-0DDC-9847-BD1B-712A3C9F3055}"/>
              </a:ext>
            </a:extLst>
          </p:cNvPr>
          <p:cNvCxnSpPr>
            <a:cxnSpLocks/>
          </p:cNvCxnSpPr>
          <p:nvPr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E64125C-F6DE-1F4A-A554-9F1C35EAFB8C}"/>
              </a:ext>
            </a:extLst>
          </p:cNvPr>
          <p:cNvSpPr txBox="1"/>
          <p:nvPr/>
        </p:nvSpPr>
        <p:spPr>
          <a:xfrm>
            <a:off x="10337843" y="497315"/>
            <a:ext cx="671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21</a:t>
            </a:fld>
            <a:endParaRPr lang="ru-RU" sz="200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E2D9CC-0CF4-324B-BFF1-AC830802DEEB}"/>
              </a:ext>
            </a:extLst>
          </p:cNvPr>
          <p:cNvCxnSpPr>
            <a:cxnSpLocks/>
          </p:cNvCxnSpPr>
          <p:nvPr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4444CA-9D6F-284E-98D3-495FED2BD6B6}"/>
              </a:ext>
            </a:extLst>
          </p:cNvPr>
          <p:cNvSpPr txBox="1"/>
          <p:nvPr/>
        </p:nvSpPr>
        <p:spPr>
          <a:xfrm>
            <a:off x="489975" y="1396903"/>
            <a:ext cx="10132991" cy="83099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ru-RU" sz="240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8FC5D1-C06C-E849-9E8B-5E67DDC48923}"/>
              </a:ext>
            </a:extLst>
          </p:cNvPr>
          <p:cNvSpPr txBox="1"/>
          <p:nvPr/>
        </p:nvSpPr>
        <p:spPr>
          <a:xfrm>
            <a:off x="517199" y="2367263"/>
            <a:ext cx="2808710" cy="169277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83BFAB-DEA4-5E45-92C4-E5AF0FE3E415}"/>
              </a:ext>
            </a:extLst>
          </p:cNvPr>
          <p:cNvSpPr/>
          <p:nvPr/>
        </p:nvSpPr>
        <p:spPr>
          <a:xfrm>
            <a:off x="5392982" y="1539363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DE0A4AB-A313-3D40-B5AD-E5C8DC95DB74}"/>
              </a:ext>
            </a:extLst>
          </p:cNvPr>
          <p:cNvSpPr/>
          <p:nvPr/>
        </p:nvSpPr>
        <p:spPr>
          <a:xfrm>
            <a:off x="6742925" y="1539363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78E7781-F2DE-D74E-9B7F-C8C6D0D61522}"/>
              </a:ext>
            </a:extLst>
          </p:cNvPr>
          <p:cNvSpPr/>
          <p:nvPr/>
        </p:nvSpPr>
        <p:spPr>
          <a:xfrm>
            <a:off x="8092868" y="1539363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7827DCE-02F9-5143-BDEA-B106C5917739}"/>
              </a:ext>
            </a:extLst>
          </p:cNvPr>
          <p:cNvSpPr/>
          <p:nvPr/>
        </p:nvSpPr>
        <p:spPr>
          <a:xfrm>
            <a:off x="9442811" y="1539363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13482E6-4D29-2A46-BB3E-589A6F246F89}"/>
              </a:ext>
            </a:extLst>
          </p:cNvPr>
          <p:cNvSpPr/>
          <p:nvPr/>
        </p:nvSpPr>
        <p:spPr>
          <a:xfrm>
            <a:off x="10792754" y="1539363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51925AB-6C21-5A46-9F9B-1CA8099188A8}"/>
              </a:ext>
            </a:extLst>
          </p:cNvPr>
          <p:cNvSpPr/>
          <p:nvPr/>
        </p:nvSpPr>
        <p:spPr>
          <a:xfrm>
            <a:off x="5392982" y="2800272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02F69A0-A988-4242-A9E8-880848B00B03}"/>
              </a:ext>
            </a:extLst>
          </p:cNvPr>
          <p:cNvSpPr/>
          <p:nvPr/>
        </p:nvSpPr>
        <p:spPr>
          <a:xfrm>
            <a:off x="6742925" y="2800272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A6A957B-BB32-3240-89BD-33052ADA9ABF}"/>
              </a:ext>
            </a:extLst>
          </p:cNvPr>
          <p:cNvSpPr/>
          <p:nvPr/>
        </p:nvSpPr>
        <p:spPr>
          <a:xfrm>
            <a:off x="8092868" y="2800272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AE87591-F9D6-6344-9807-0B35DF0B2062}"/>
              </a:ext>
            </a:extLst>
          </p:cNvPr>
          <p:cNvSpPr/>
          <p:nvPr/>
        </p:nvSpPr>
        <p:spPr>
          <a:xfrm>
            <a:off x="9442811" y="2800272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769F254-2DAF-F84D-832D-24A3D0003AAB}"/>
              </a:ext>
            </a:extLst>
          </p:cNvPr>
          <p:cNvSpPr/>
          <p:nvPr/>
        </p:nvSpPr>
        <p:spPr>
          <a:xfrm>
            <a:off x="10792754" y="2800272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21E739E-B51D-C142-BDEB-28AD4BA9CA01}"/>
              </a:ext>
            </a:extLst>
          </p:cNvPr>
          <p:cNvSpPr/>
          <p:nvPr/>
        </p:nvSpPr>
        <p:spPr>
          <a:xfrm>
            <a:off x="5392982" y="4061182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F99637E-2D27-9242-AFF4-A09F1DDC431E}"/>
              </a:ext>
            </a:extLst>
          </p:cNvPr>
          <p:cNvSpPr/>
          <p:nvPr/>
        </p:nvSpPr>
        <p:spPr>
          <a:xfrm>
            <a:off x="6742925" y="4061182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3F586A1-643C-B345-9ADE-799A215A0217}"/>
              </a:ext>
            </a:extLst>
          </p:cNvPr>
          <p:cNvSpPr/>
          <p:nvPr/>
        </p:nvSpPr>
        <p:spPr>
          <a:xfrm>
            <a:off x="8092868" y="4061182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1DFB083-9056-1444-9A0D-2C325BC82455}"/>
              </a:ext>
            </a:extLst>
          </p:cNvPr>
          <p:cNvSpPr/>
          <p:nvPr/>
        </p:nvSpPr>
        <p:spPr>
          <a:xfrm>
            <a:off x="9442811" y="4061182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34B6D0A-E0DA-6544-B438-0448F952579B}"/>
              </a:ext>
            </a:extLst>
          </p:cNvPr>
          <p:cNvSpPr/>
          <p:nvPr/>
        </p:nvSpPr>
        <p:spPr>
          <a:xfrm>
            <a:off x="10792754" y="4061182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A0ADF3E-E144-3748-847C-21566C272BC7}"/>
              </a:ext>
            </a:extLst>
          </p:cNvPr>
          <p:cNvSpPr/>
          <p:nvPr/>
        </p:nvSpPr>
        <p:spPr>
          <a:xfrm>
            <a:off x="5392982" y="5341342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B345C75-AE5D-2640-AA19-BA885DDC38A2}"/>
              </a:ext>
            </a:extLst>
          </p:cNvPr>
          <p:cNvSpPr/>
          <p:nvPr/>
        </p:nvSpPr>
        <p:spPr>
          <a:xfrm>
            <a:off x="6742925" y="5341342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F2F2A4F-FBE1-7149-9E3D-BFEB7D66D50D}"/>
              </a:ext>
            </a:extLst>
          </p:cNvPr>
          <p:cNvSpPr/>
          <p:nvPr/>
        </p:nvSpPr>
        <p:spPr>
          <a:xfrm>
            <a:off x="8092868" y="5341342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1E3DF2C-C678-544A-9859-37315568A0F1}"/>
              </a:ext>
            </a:extLst>
          </p:cNvPr>
          <p:cNvSpPr/>
          <p:nvPr/>
        </p:nvSpPr>
        <p:spPr>
          <a:xfrm>
            <a:off x="9442811" y="5341342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E4896C9-4AB9-D643-B3ED-7FAD81A68D76}"/>
              </a:ext>
            </a:extLst>
          </p:cNvPr>
          <p:cNvSpPr/>
          <p:nvPr/>
        </p:nvSpPr>
        <p:spPr>
          <a:xfrm>
            <a:off x="10792754" y="5341342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EC66643-1ABC-3D4D-9BCC-76A74AE83A92}"/>
              </a:ext>
            </a:extLst>
          </p:cNvPr>
          <p:cNvSpPr txBox="1"/>
          <p:nvPr/>
        </p:nvSpPr>
        <p:spPr>
          <a:xfrm>
            <a:off x="1057816" y="497315"/>
            <a:ext cx="2346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5912A7-8DCC-AF4C-82B2-7283ED0B4053}"/>
              </a:ext>
            </a:extLst>
          </p:cNvPr>
          <p:cNvSpPr txBox="1"/>
          <p:nvPr/>
        </p:nvSpPr>
        <p:spPr>
          <a:xfrm>
            <a:off x="3365627" y="497315"/>
            <a:ext cx="2346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B16C3C5-5235-EC47-85FA-7C1895E625F8}"/>
              </a:ext>
            </a:extLst>
          </p:cNvPr>
          <p:cNvSpPr txBox="1"/>
          <p:nvPr/>
        </p:nvSpPr>
        <p:spPr>
          <a:xfrm>
            <a:off x="6158118" y="497315"/>
            <a:ext cx="2346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108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2FFBD88B-BF2A-8F44-B648-677BB7D975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6DFA47-ACB8-5246-AC9C-19D438CF65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9A5DD86-C5F3-5843-B60F-AC26E1B162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060AA73-8574-054A-B94B-1EAA5FAB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E7B9744-FF5D-DB4B-8DCD-FF4C0C5728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B4F67C03-69F9-1545-97DC-7A7E8768ADC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9" name="Chart 1">
            <a:extLst>
              <a:ext uri="{FF2B5EF4-FFF2-40B4-BE49-F238E27FC236}">
                <a16:creationId xmlns:a16="http://schemas.microsoft.com/office/drawing/2014/main" id="{022D589A-AE6E-0148-B445-EEFA833B44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3250265"/>
              </p:ext>
            </p:extLst>
          </p:nvPr>
        </p:nvGraphicFramePr>
        <p:xfrm>
          <a:off x="5443267" y="1478263"/>
          <a:ext cx="6197871" cy="4741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89723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00C4599-D949-6249-9062-C77D642165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61ED2D-36DC-AE46-9981-A638C91D8A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B2072AC-9151-194C-B908-9F4F2D9B42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0D6A4FAF-EC6A-C648-997B-399BE9C4A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0CC1D1D6-ED62-E74A-9164-8665C27429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33DA4FC2-5228-4246-AAA9-98E8805877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10" name="Chart 2">
            <a:extLst>
              <a:ext uri="{FF2B5EF4-FFF2-40B4-BE49-F238E27FC236}">
                <a16:creationId xmlns:a16="http://schemas.microsoft.com/office/drawing/2014/main" id="{C6004EA5-C3A3-F640-818F-605E421A80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5499959"/>
              </p:ext>
            </p:extLst>
          </p:nvPr>
        </p:nvGraphicFramePr>
        <p:xfrm>
          <a:off x="5382882" y="1491751"/>
          <a:ext cx="6203707" cy="4782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85935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FBBEC88F-6906-354A-A295-B901540E38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D7B27E3-403D-0A44-820A-E949712966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DC373F-6B5B-D34B-88FC-10A379931F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A9136B00-8ADB-0C43-B3A0-0D2A6264D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FA515058-8F19-BC4F-8C77-159E5910F8D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Диаграммы и графики можно делать с использованием паттернов, которые доступны в </a:t>
            </a:r>
            <a:r>
              <a:rPr lang="en-GB" dirty="0"/>
              <a:t>Power Point, </a:t>
            </a:r>
            <a:r>
              <a:rPr lang="ru-RU" dirty="0"/>
              <a:t>главное не переборщить с украшательством. Для заливки можно выбрать основной темно-синий цвет и дополнительный синий.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33B9F0BA-3D71-034B-9EF0-4C4758E86F3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9" name="Chart 2">
            <a:extLst>
              <a:ext uri="{FF2B5EF4-FFF2-40B4-BE49-F238E27FC236}">
                <a16:creationId xmlns:a16="http://schemas.microsoft.com/office/drawing/2014/main" id="{7C5B2B87-83A4-4F43-9C22-8B3D1106CA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0374232"/>
              </p:ext>
            </p:extLst>
          </p:nvPr>
        </p:nvGraphicFramePr>
        <p:xfrm>
          <a:off x="5365630" y="1491751"/>
          <a:ext cx="6220960" cy="4782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8218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7AC8064E-5791-204C-B92F-A018279494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A111DD-C00C-2D48-9F7A-4E23C5BA0C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B3E517-ED8B-0241-AB87-BE49B315EE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6663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2161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Exploring the Relationship between LLM Hallucinations and Prompt Linguistic Nuances: Readability, Formality, and Concreteness</a:t>
            </a:r>
            <a:r>
              <a:rPr lang="en-US" dirty="0"/>
              <a:t>*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C248A2E-13EC-3634-D90B-5BFBA35C8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999" y="1243352"/>
            <a:ext cx="3768474" cy="5227238"/>
          </a:xfrm>
          <a:prstGeom prst="rect">
            <a:avLst/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870421"/>
            <a:ext cx="5245561" cy="290247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Правильная </a:t>
            </a:r>
            <a:r>
              <a:rPr lang="ru-RU" dirty="0" err="1"/>
              <a:t>переформулировка</a:t>
            </a:r>
            <a:r>
              <a:rPr lang="ru-RU" dirty="0"/>
              <a:t> запросов к модели может помочь избавиться от галлюцинаций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Полезно давать модели контекст, отвечая (или частично отвечая) на вопросы </a:t>
            </a:r>
            <a:r>
              <a:rPr lang="en-US" dirty="0"/>
              <a:t>“</a:t>
            </a:r>
            <a:r>
              <a:rPr lang="ru-RU" dirty="0"/>
              <a:t>кто</a:t>
            </a:r>
            <a:r>
              <a:rPr lang="en-US" dirty="0"/>
              <a:t>”</a:t>
            </a:r>
            <a:r>
              <a:rPr lang="ru-RU" dirty="0"/>
              <a:t> и </a:t>
            </a:r>
            <a:r>
              <a:rPr lang="en-US" dirty="0"/>
              <a:t>“</a:t>
            </a:r>
            <a:r>
              <a:rPr lang="ru-RU" dirty="0"/>
              <a:t>что</a:t>
            </a:r>
            <a:r>
              <a:rPr lang="en-US" dirty="0"/>
              <a:t>”</a:t>
            </a:r>
            <a:r>
              <a:rPr lang="ru-RU" dirty="0"/>
              <a:t>, делая запрос более формальным и четким.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70100" cy="544199"/>
          </a:xfrm>
        </p:spPr>
        <p:txBody>
          <a:bodyPr/>
          <a:lstStyle/>
          <a:p>
            <a:r>
              <a:rPr lang="ru-RU" dirty="0"/>
              <a:t>Научно-исследовательский семинар "Методы интеллектуального анализа данных"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95934151-0B45-7853-D5DC-F57F89966F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Галлюцинации в </a:t>
            </a:r>
            <a:r>
              <a:rPr lang="en-US" dirty="0"/>
              <a:t>LLM, </a:t>
            </a:r>
            <a:r>
              <a:rPr lang="ru-RU" dirty="0"/>
              <a:t>их измерение и способы сокращения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49FB9A-859D-C8E5-9197-819B7C2482B2}"/>
              </a:ext>
            </a:extLst>
          </p:cNvPr>
          <p:cNvSpPr txBox="1"/>
          <p:nvPr/>
        </p:nvSpPr>
        <p:spPr>
          <a:xfrm>
            <a:off x="585897" y="6132430"/>
            <a:ext cx="6098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(*) </a:t>
            </a:r>
            <a:r>
              <a:rPr lang="ru-RU" dirty="0" err="1"/>
              <a:t>https</a:t>
            </a:r>
            <a:r>
              <a:rPr lang="ru-RU" dirty="0"/>
              <a:t>://</a:t>
            </a:r>
            <a:r>
              <a:rPr lang="ru-RU" dirty="0" err="1"/>
              <a:t>arxiv.org</a:t>
            </a:r>
            <a:r>
              <a:rPr lang="ru-RU" dirty="0"/>
              <a:t>/</a:t>
            </a:r>
            <a:r>
              <a:rPr lang="ru-RU" dirty="0" err="1"/>
              <a:t>pdf</a:t>
            </a:r>
            <a:r>
              <a:rPr lang="ru-RU" dirty="0"/>
              <a:t>/2309.11064.pdf</a:t>
            </a:r>
          </a:p>
        </p:txBody>
      </p:sp>
    </p:spTree>
    <p:extLst>
      <p:ext uri="{BB962C8B-B14F-4D97-AF65-F5344CB8AC3E}">
        <p14:creationId xmlns:p14="http://schemas.microsoft.com/office/powerpoint/2010/main" val="2533570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dirty="0"/>
              <a:t>The Internal State of an LLM Knows When its Lying</a:t>
            </a:r>
            <a:r>
              <a:rPr lang="en-US" dirty="0"/>
              <a:t>*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870421"/>
            <a:ext cx="5245561" cy="290247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Исследователи пытаются понять, возможно ли по внутреннему состоянию модели определить, лжет она или нет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Собран </a:t>
            </a:r>
            <a:r>
              <a:rPr lang="ru-RU" dirty="0" err="1"/>
              <a:t>датасет</a:t>
            </a:r>
            <a:r>
              <a:rPr lang="ru-RU" dirty="0"/>
              <a:t> из ответов модели на запросы на разные темы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Данные размечены на верные и ложные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Классификатор обучается понимать, ответила модель верно или ложно, основываясь на промежуточных значениях в слоях основной модели во время предсказания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70100" cy="544199"/>
          </a:xfrm>
        </p:spPr>
        <p:txBody>
          <a:bodyPr/>
          <a:lstStyle/>
          <a:p>
            <a:r>
              <a:rPr lang="ru-RU" dirty="0"/>
              <a:t>Научно-исследовательский семинар "Методы интеллектуального анализа данных"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95934151-0B45-7853-D5DC-F57F89966F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Галлюцинации в </a:t>
            </a:r>
            <a:r>
              <a:rPr lang="en-US" dirty="0"/>
              <a:t>LLM, </a:t>
            </a:r>
            <a:r>
              <a:rPr lang="ru-RU" dirty="0"/>
              <a:t>их измерение и способы сокращения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49FB9A-859D-C8E5-9197-819B7C2482B2}"/>
              </a:ext>
            </a:extLst>
          </p:cNvPr>
          <p:cNvSpPr txBox="1"/>
          <p:nvPr/>
        </p:nvSpPr>
        <p:spPr>
          <a:xfrm>
            <a:off x="585897" y="6132430"/>
            <a:ext cx="6098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(*) </a:t>
            </a:r>
            <a:r>
              <a:rPr lang="en" dirty="0"/>
              <a:t>https://</a:t>
            </a:r>
            <a:r>
              <a:rPr lang="en" dirty="0" err="1"/>
              <a:t>arxiv.org</a:t>
            </a:r>
            <a:r>
              <a:rPr lang="en" dirty="0"/>
              <a:t>/pdf/2304.13734.pdf</a:t>
            </a: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DF12CCB-FDB5-150A-674A-ACF3CE720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028" y="2100667"/>
            <a:ext cx="5602416" cy="324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02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95C0D-D7DC-EF40-9E45-F5F0A481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Сокращение галлюцинаций в </a:t>
            </a:r>
            <a:r>
              <a:rPr lang="en-US" dirty="0"/>
              <a:t>LLM </a:t>
            </a:r>
            <a:r>
              <a:rPr lang="ru-RU" dirty="0"/>
              <a:t>с помощью модификаций запросов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Факультет информатики, математики и компьютерных наук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D49EC-434A-5443-AC3F-85F01995E6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Интеллектуальный анализ данных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FAE0FA-3CAF-BA4B-8F9F-5FEF3C2F3CC6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ru-RU" dirty="0"/>
              <a:t>Нижний Новгород</a:t>
            </a:r>
          </a:p>
          <a:p>
            <a:r>
              <a:rPr lang="ru-RU" dirty="0"/>
              <a:t>2023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4AFB2BF-A7AB-5648-ADCD-2A7F1BD358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Студент</a:t>
            </a:r>
            <a:r>
              <a:rPr lang="en-US" dirty="0"/>
              <a:t>: </a:t>
            </a:r>
            <a:r>
              <a:rPr lang="ru-RU" dirty="0" err="1"/>
              <a:t>Рухович</a:t>
            </a:r>
            <a:r>
              <a:rPr lang="ru-RU" dirty="0"/>
              <a:t> И. В.</a:t>
            </a:r>
            <a:endParaRPr lang="en-US" dirty="0"/>
          </a:p>
          <a:p>
            <a:r>
              <a:rPr lang="ru-RU" dirty="0"/>
              <a:t>Преподаватель</a:t>
            </a:r>
            <a:r>
              <a:rPr lang="en-US" dirty="0"/>
              <a:t>: </a:t>
            </a:r>
            <a:r>
              <a:rPr lang="ru-RU" dirty="0"/>
              <a:t>профессор, д. т. н., Крылов В. В.</a:t>
            </a:r>
          </a:p>
        </p:txBody>
      </p:sp>
    </p:spTree>
    <p:extLst>
      <p:ext uri="{BB962C8B-B14F-4D97-AF65-F5344CB8AC3E}">
        <p14:creationId xmlns:p14="http://schemas.microsoft.com/office/powerpoint/2010/main" val="3753958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План работы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054831"/>
            <a:ext cx="6719553" cy="371806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Проверяем гипотезу, что правильная формулировка запроса снижает вероятность галлюцинаций</a:t>
            </a:r>
            <a:r>
              <a:rPr lang="en-US" sz="1600" dirty="0"/>
              <a:t>:</a:t>
            </a: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Собираем </a:t>
            </a:r>
            <a:r>
              <a:rPr lang="ru-RU" sz="1600" dirty="0" err="1"/>
              <a:t>датасет</a:t>
            </a:r>
            <a:r>
              <a:rPr lang="ru-RU" sz="1600" dirty="0"/>
              <a:t> из набора запросов и правильных ответов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Определяем и рассчитываем метрики </a:t>
            </a:r>
            <a:r>
              <a:rPr lang="en-US" sz="1600" dirty="0"/>
              <a:t>“</a:t>
            </a:r>
            <a:r>
              <a:rPr lang="ru-RU" sz="1600" dirty="0"/>
              <a:t>правильной</a:t>
            </a:r>
            <a:r>
              <a:rPr lang="en-US" sz="1600" dirty="0"/>
              <a:t>”</a:t>
            </a:r>
            <a:r>
              <a:rPr lang="ru-RU" sz="1600" dirty="0"/>
              <a:t> формулировки запроса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Дополняем данные</a:t>
            </a:r>
            <a:r>
              <a:rPr lang="en-US" sz="1600" dirty="0"/>
              <a:t>: </a:t>
            </a:r>
            <a:r>
              <a:rPr lang="ru-RU" sz="1600" dirty="0"/>
              <a:t>переформулируем запросы более </a:t>
            </a:r>
            <a:r>
              <a:rPr lang="en-US" sz="1600" dirty="0"/>
              <a:t>“</a:t>
            </a:r>
            <a:r>
              <a:rPr lang="ru-RU" sz="1600" dirty="0"/>
              <a:t>правильно</a:t>
            </a:r>
            <a:r>
              <a:rPr lang="en-US" sz="1600" dirty="0"/>
              <a:t>”</a:t>
            </a:r>
            <a:r>
              <a:rPr lang="ru-RU" sz="1600" dirty="0"/>
              <a:t> разными способами, в соответствии с метриками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Отбираем </a:t>
            </a:r>
            <a:r>
              <a:rPr lang="en-US" sz="1600" dirty="0"/>
              <a:t>LLM </a:t>
            </a:r>
            <a:r>
              <a:rPr lang="ru-RU" sz="1600" dirty="0"/>
              <a:t>для сравнения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Измеряем наличие галлюцинаций на всём наборе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Анализируя результаты понимаем, какие формулировки и насколько помогают избавиться от галлюцинаций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70100" cy="544199"/>
          </a:xfrm>
        </p:spPr>
        <p:txBody>
          <a:bodyPr/>
          <a:lstStyle/>
          <a:p>
            <a:r>
              <a:rPr lang="ru-RU" dirty="0"/>
              <a:t>Научно-исследовательский семинар "Методы интеллектуального анализа данных"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95934151-0B45-7853-D5DC-F57F89966F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Галлюцинации в </a:t>
            </a:r>
            <a:r>
              <a:rPr lang="en-US" dirty="0"/>
              <a:t>LLM, </a:t>
            </a:r>
            <a:r>
              <a:rPr lang="ru-RU" dirty="0"/>
              <a:t>их измерение и способы сокращения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1DEC5F9-4B97-1F46-1131-0B2898EF0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628" y="1243352"/>
            <a:ext cx="3768474" cy="522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655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Количественные метрики </a:t>
            </a:r>
            <a:r>
              <a:rPr lang="en-US" dirty="0"/>
              <a:t>”</a:t>
            </a:r>
            <a:r>
              <a:rPr lang="ru-RU" dirty="0"/>
              <a:t>правильности</a:t>
            </a:r>
            <a:r>
              <a:rPr lang="en-US" dirty="0"/>
              <a:t>”</a:t>
            </a:r>
            <a:r>
              <a:rPr lang="ru-RU" dirty="0"/>
              <a:t> запроса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363055"/>
            <a:ext cx="6719553" cy="3409841"/>
          </a:xfrm>
        </p:spPr>
        <p:txBody>
          <a:bodyPr>
            <a:normAutofit/>
          </a:bodyPr>
          <a:lstStyle/>
          <a:p>
            <a:r>
              <a:rPr lang="en-US" sz="1800" dirty="0"/>
              <a:t>Readability</a:t>
            </a:r>
            <a:r>
              <a:rPr lang="ru-RU" sz="1800" dirty="0"/>
              <a:t> – насколько легко (человеку) прочитать и понять заданный текст</a:t>
            </a:r>
          </a:p>
          <a:p>
            <a:r>
              <a:rPr lang="ru-RU" sz="1800" dirty="0"/>
              <a:t>Предлагается использовать </a:t>
            </a:r>
            <a:r>
              <a:rPr lang="en" sz="1800" dirty="0"/>
              <a:t>Flesch Reading Ease Score</a:t>
            </a:r>
            <a:r>
              <a:rPr lang="ru-RU" sz="1800" dirty="0"/>
              <a:t> (</a:t>
            </a:r>
            <a:r>
              <a:rPr lang="en-US" sz="1800" dirty="0"/>
              <a:t>FRES)*</a:t>
            </a:r>
          </a:p>
          <a:p>
            <a:r>
              <a:rPr lang="ru-RU" sz="1800" dirty="0"/>
              <a:t>Данная метрика зависит от отношения среднего числа слов в предложении, а так же среднего числа слогов в слове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70100" cy="544199"/>
          </a:xfrm>
        </p:spPr>
        <p:txBody>
          <a:bodyPr/>
          <a:lstStyle/>
          <a:p>
            <a:r>
              <a:rPr lang="ru-RU" dirty="0"/>
              <a:t>Научно-исследовательский семинар "Методы интеллектуального анализа данных"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95934151-0B45-7853-D5DC-F57F89966F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Галлюцинации в </a:t>
            </a:r>
            <a:r>
              <a:rPr lang="en-US" dirty="0"/>
              <a:t>LLM, </a:t>
            </a:r>
            <a:r>
              <a:rPr lang="ru-RU" dirty="0"/>
              <a:t>их измерение и способы сокращения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D326768-CF9B-FE8C-E7B8-4FB3AD39E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562" y="2363055"/>
            <a:ext cx="4026541" cy="32385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AAD7BF-B34D-B73A-B444-D8E1AD695AE5}"/>
              </a:ext>
            </a:extLst>
          </p:cNvPr>
          <p:cNvSpPr txBox="1"/>
          <p:nvPr/>
        </p:nvSpPr>
        <p:spPr>
          <a:xfrm>
            <a:off x="585897" y="5911136"/>
            <a:ext cx="6097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/>
              <a:t>(*) R Flesch. 1948. A new readability yardstick journal of applied psychology 32: 221–233.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5189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Количественные метрики </a:t>
            </a:r>
            <a:r>
              <a:rPr lang="en-US" dirty="0"/>
              <a:t>”</a:t>
            </a:r>
            <a:r>
              <a:rPr lang="ru-RU" dirty="0"/>
              <a:t>правильности</a:t>
            </a:r>
            <a:r>
              <a:rPr lang="en-US" dirty="0"/>
              <a:t>”</a:t>
            </a:r>
            <a:r>
              <a:rPr lang="ru-RU" dirty="0"/>
              <a:t> запроса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363055"/>
            <a:ext cx="6719553" cy="3409841"/>
          </a:xfrm>
        </p:spPr>
        <p:txBody>
          <a:bodyPr>
            <a:normAutofit/>
          </a:bodyPr>
          <a:lstStyle/>
          <a:p>
            <a:r>
              <a:rPr lang="en-US" sz="1800" dirty="0"/>
              <a:t>Formality</a:t>
            </a:r>
            <a:r>
              <a:rPr lang="ru-RU" sz="1800" dirty="0"/>
              <a:t> – насколько заданный текст соответствует формальному языку общения</a:t>
            </a:r>
          </a:p>
          <a:p>
            <a:r>
              <a:rPr lang="ru-RU" sz="1800" dirty="0"/>
              <a:t>Предлагается использовать определение формальности из статьи</a:t>
            </a:r>
            <a:r>
              <a:rPr lang="en-US" sz="1800" dirty="0"/>
              <a:t>*</a:t>
            </a:r>
          </a:p>
          <a:p>
            <a:r>
              <a:rPr lang="ru-RU" sz="1800" dirty="0"/>
              <a:t>Формальность увеличивается при наличии существительных, прилагательных, предлогов и артиклей</a:t>
            </a:r>
          </a:p>
          <a:p>
            <a:r>
              <a:rPr lang="ru-RU" sz="1800" dirty="0"/>
              <a:t>Уменьшается, если используются местоимения, глаголы, наречия и междометия</a:t>
            </a:r>
            <a:endParaRPr lang="en-US" sz="1800" dirty="0"/>
          </a:p>
          <a:p>
            <a:r>
              <a:rPr lang="ru-RU" sz="1800" dirty="0"/>
              <a:t>Необходимо найти модель для морфологического анализа предложений (по аналогии с </a:t>
            </a:r>
            <a:r>
              <a:rPr lang="en-US" sz="1800" dirty="0"/>
              <a:t>NATASHA/</a:t>
            </a:r>
            <a:r>
              <a:rPr lang="en-US" sz="1800" dirty="0" err="1"/>
              <a:t>Nerus</a:t>
            </a:r>
            <a:r>
              <a:rPr lang="en-US" sz="1800" dirty="0"/>
              <a:t>)</a:t>
            </a:r>
            <a:endParaRPr lang="ru-RU" sz="18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70100" cy="544199"/>
          </a:xfrm>
        </p:spPr>
        <p:txBody>
          <a:bodyPr/>
          <a:lstStyle/>
          <a:p>
            <a:r>
              <a:rPr lang="ru-RU" dirty="0"/>
              <a:t>Научно-исследовательский семинар "Методы интеллектуального анализа данных"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95934151-0B45-7853-D5DC-F57F89966F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Галлюцинации в </a:t>
            </a:r>
            <a:r>
              <a:rPr lang="en-US" dirty="0"/>
              <a:t>LLM, </a:t>
            </a:r>
            <a:r>
              <a:rPr lang="ru-RU" dirty="0"/>
              <a:t>их измерение и способы сокращения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AAD7BF-B34D-B73A-B444-D8E1AD695AE5}"/>
              </a:ext>
            </a:extLst>
          </p:cNvPr>
          <p:cNvSpPr txBox="1"/>
          <p:nvPr/>
        </p:nvSpPr>
        <p:spPr>
          <a:xfrm>
            <a:off x="585897" y="5911136"/>
            <a:ext cx="6097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/>
              <a:t>(*) Pavlick, Tetreault. An Empirical Analysis of Formality in Online Communication, 2016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C29A1C4-5D2D-6DFE-B3E2-A1E6EA4FD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2606" y="3207430"/>
            <a:ext cx="4003497" cy="105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07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Количественные метрики </a:t>
            </a:r>
            <a:r>
              <a:rPr lang="en-US" dirty="0"/>
              <a:t>”</a:t>
            </a:r>
            <a:r>
              <a:rPr lang="ru-RU" dirty="0"/>
              <a:t>правильности</a:t>
            </a:r>
            <a:r>
              <a:rPr lang="en-US" dirty="0"/>
              <a:t>”</a:t>
            </a:r>
            <a:r>
              <a:rPr lang="ru-RU" dirty="0"/>
              <a:t> запроса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363055"/>
            <a:ext cx="6719553" cy="3409841"/>
          </a:xfrm>
        </p:spPr>
        <p:txBody>
          <a:bodyPr>
            <a:normAutofit/>
          </a:bodyPr>
          <a:lstStyle/>
          <a:p>
            <a:r>
              <a:rPr lang="en-US" sz="1800" dirty="0"/>
              <a:t>Concreteness</a:t>
            </a:r>
            <a:r>
              <a:rPr lang="ru-RU" sz="1800" dirty="0"/>
              <a:t> – насколько </a:t>
            </a:r>
            <a:r>
              <a:rPr lang="en-US" sz="1800" dirty="0"/>
              <a:t>“</a:t>
            </a:r>
            <a:r>
              <a:rPr lang="ru-RU" sz="1800" dirty="0"/>
              <a:t>конкретные</a:t>
            </a:r>
            <a:r>
              <a:rPr lang="en-US" sz="1800" dirty="0"/>
              <a:t>” </a:t>
            </a:r>
            <a:r>
              <a:rPr lang="ru-RU" sz="1800" dirty="0"/>
              <a:t>слова используются в данном тексте</a:t>
            </a:r>
          </a:p>
          <a:p>
            <a:r>
              <a:rPr lang="ru-RU" sz="1800" dirty="0"/>
              <a:t>Предлагается использовать определение из статьи</a:t>
            </a:r>
            <a:r>
              <a:rPr lang="en-US" sz="1800" dirty="0"/>
              <a:t>*</a:t>
            </a:r>
          </a:p>
          <a:p>
            <a:r>
              <a:rPr lang="ru-RU" sz="1800" dirty="0"/>
              <a:t>Используем размеченный </a:t>
            </a:r>
            <a:r>
              <a:rPr lang="ru-RU" sz="1800" dirty="0" err="1"/>
              <a:t>датасет</a:t>
            </a:r>
            <a:r>
              <a:rPr lang="ru-RU" sz="1800" dirty="0"/>
              <a:t> конкретных и абстрактных слов (на английском). Словам присвоен рейтинг от 1 до 5.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70100" cy="544199"/>
          </a:xfrm>
        </p:spPr>
        <p:txBody>
          <a:bodyPr/>
          <a:lstStyle/>
          <a:p>
            <a:r>
              <a:rPr lang="ru-RU" dirty="0"/>
              <a:t>Научно-исследовательский семинар "Методы интеллектуального анализа данных"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95934151-0B45-7853-D5DC-F57F89966F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Галлюцинации в </a:t>
            </a:r>
            <a:r>
              <a:rPr lang="en-US" dirty="0"/>
              <a:t>LLM, </a:t>
            </a:r>
            <a:r>
              <a:rPr lang="ru-RU" dirty="0"/>
              <a:t>их измерение и способы сокращения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AAD7BF-B34D-B73A-B444-D8E1AD695AE5}"/>
              </a:ext>
            </a:extLst>
          </p:cNvPr>
          <p:cNvSpPr txBox="1"/>
          <p:nvPr/>
        </p:nvSpPr>
        <p:spPr>
          <a:xfrm>
            <a:off x="585897" y="5911136"/>
            <a:ext cx="6097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/>
              <a:t>(*) Allan </a:t>
            </a:r>
            <a:r>
              <a:rPr lang="en" dirty="0" err="1"/>
              <a:t>Paivio</a:t>
            </a:r>
            <a:r>
              <a:rPr lang="en" dirty="0"/>
              <a:t>. 2013. Dual coding theory, word abstractness, and emotion: a critical review of </a:t>
            </a:r>
            <a:r>
              <a:rPr lang="en" dirty="0" err="1"/>
              <a:t>kousta</a:t>
            </a:r>
            <a:r>
              <a:rPr lang="en" dirty="0"/>
              <a:t> et al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49A36F8-9C86-C212-D23C-8D0734B80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788" y="2224034"/>
            <a:ext cx="4312022" cy="240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137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000" dirty="0">
            <a:latin typeface="HSE Sans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A9C74E6E830D74E9B0FDDB4017A5417" ma:contentTypeVersion="13" ma:contentTypeDescription="Создание документа." ma:contentTypeScope="" ma:versionID="d4e423622451d608a8a05f4da7a1e1a2">
  <xsd:schema xmlns:xsd="http://www.w3.org/2001/XMLSchema" xmlns:xs="http://www.w3.org/2001/XMLSchema" xmlns:p="http://schemas.microsoft.com/office/2006/metadata/properties" xmlns:ns2="9875bd71-cde8-496c-a136-433f55d5e6d0" xmlns:ns3="e96afe77-3acb-4328-97fc-408e1bde3ecd" targetNamespace="http://schemas.microsoft.com/office/2006/metadata/properties" ma:root="true" ma:fieldsID="4831203c63c08b9f52ea6d3ee0d7a96e" ns2:_="" ns3:_="">
    <xsd:import namespace="9875bd71-cde8-496c-a136-433f55d5e6d0"/>
    <xsd:import namespace="e96afe77-3acb-4328-97fc-408e1bde3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75bd71-cde8-496c-a136-433f55d5e6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afe77-3acb-4328-97fc-408e1bde3e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4386AA-1848-4C75-B336-1053927CB0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4651DD-DCCC-4759-B2F6-7F520BDCC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75bd71-cde8-496c-a136-433f55d5e6d0"/>
    <ds:schemaRef ds:uri="e96afe77-3acb-4328-97fc-408e1bde3e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33DAF31-D8A6-49A0-9A5D-8B2EA5B1C511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e96afe77-3acb-4328-97fc-408e1bde3ecd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9875bd71-cde8-496c-a136-433f55d5e6d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1113</Words>
  <Application>Microsoft Macintosh PowerPoint</Application>
  <PresentationFormat>Широкоэкранный</PresentationFormat>
  <Paragraphs>147</Paragraphs>
  <Slides>26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HSE Sans</vt:lpstr>
      <vt:lpstr>Office Theme</vt:lpstr>
      <vt:lpstr>Галлюцинации в LLM, их измерение и способы сокращения</vt:lpstr>
      <vt:lpstr>Siren’s Song in the AI Ocean: A Survey on Hallucination in Large Language Models*</vt:lpstr>
      <vt:lpstr>Exploring the Relationship between LLM Hallucinations and Prompt Linguistic Nuances: Readability, Formality, and Concreteness*</vt:lpstr>
      <vt:lpstr>The Internal State of an LLM Knows When its Lying*</vt:lpstr>
      <vt:lpstr>Сокращение галлюцинаций в LLM с помощью модификаций запросов</vt:lpstr>
      <vt:lpstr>План работы:</vt:lpstr>
      <vt:lpstr>Количественные метрики ”правильности” запроса</vt:lpstr>
      <vt:lpstr>Количественные метрики ”правильности” запроса</vt:lpstr>
      <vt:lpstr>Количественные метрики ”правильности” запроса</vt:lpstr>
      <vt:lpstr>План работы: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Кутьков Юрий Юрьевич</dc:creator>
  <cp:lastModifiedBy>Microsoft Office User</cp:lastModifiedBy>
  <cp:revision>17</cp:revision>
  <cp:lastPrinted>2021-11-11T13:08:42Z</cp:lastPrinted>
  <dcterms:created xsi:type="dcterms:W3CDTF">2021-11-11T08:52:47Z</dcterms:created>
  <dcterms:modified xsi:type="dcterms:W3CDTF">2023-11-16T16:05:49Z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0x0101002A9C74E6E830D74E9B0FDDB4017A5417</vt:lpwstr>
  </property>
</Properties>
</file>