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66FF99"/>
    <a:srgbClr val="006600"/>
    <a:srgbClr val="004C00"/>
    <a:srgbClr val="003300"/>
    <a:srgbClr val="FFCCCC"/>
    <a:srgbClr val="333300"/>
    <a:srgbClr val="EFAE4F"/>
    <a:srgbClr val="DE8F00"/>
    <a:srgbClr val="FF7D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714" y="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5D0204-C03B-41E2-8E38-28C14D39EF4C}"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EDB0E27-0D9D-4ABD-8F91-46D850F9972D}">
      <dgm:prSet phldrT="[Text]"/>
      <dgm:spPr/>
      <dgm:t>
        <a:bodyPr/>
        <a:lstStyle/>
        <a:p>
          <a:r>
            <a:rPr lang="en-US" dirty="0" smtClean="0"/>
            <a:t>Autonomy</a:t>
          </a:r>
          <a:endParaRPr lang="en-US" dirty="0"/>
        </a:p>
      </dgm:t>
    </dgm:pt>
    <dgm:pt modelId="{BFCCA33A-3CE1-4535-B770-697FF54715B8}" type="parTrans" cxnId="{84F0ACE6-4605-4342-B037-42ADCF13D0A5}">
      <dgm:prSet/>
      <dgm:spPr/>
      <dgm:t>
        <a:bodyPr/>
        <a:lstStyle/>
        <a:p>
          <a:endParaRPr lang="en-US"/>
        </a:p>
      </dgm:t>
    </dgm:pt>
    <dgm:pt modelId="{2093424B-6BB0-4BAA-927E-85481F677640}" type="sibTrans" cxnId="{84F0ACE6-4605-4342-B037-42ADCF13D0A5}">
      <dgm:prSet/>
      <dgm:spPr/>
      <dgm:t>
        <a:bodyPr/>
        <a:lstStyle/>
        <a:p>
          <a:endParaRPr lang="en-US"/>
        </a:p>
      </dgm:t>
    </dgm:pt>
    <dgm:pt modelId="{27A00D8F-30E8-4FCE-A8D6-F04CB4D3BBB6}">
      <dgm:prSet phldrT="[Text]"/>
      <dgm:spPr/>
      <dgm:t>
        <a:bodyPr/>
        <a:lstStyle/>
        <a:p>
          <a:endParaRPr lang="en-US" b="0" dirty="0" smtClean="0"/>
        </a:p>
        <a:p>
          <a:r>
            <a:rPr lang="en-US" b="0" dirty="0" smtClean="0"/>
            <a:t>Goal-Directed Behavior</a:t>
          </a:r>
          <a:r>
            <a:rPr lang="en-US" dirty="0" smtClean="0"/>
            <a:t/>
          </a:r>
          <a:br>
            <a:rPr lang="en-US" dirty="0" smtClean="0"/>
          </a:br>
          <a:endParaRPr lang="en-US" dirty="0"/>
        </a:p>
      </dgm:t>
    </dgm:pt>
    <dgm:pt modelId="{6AF4BC32-31EC-4A7F-AE69-605D24AF7B21}" type="parTrans" cxnId="{50A8F61C-78E1-4DE9-B5FE-302DB6713CDA}">
      <dgm:prSet/>
      <dgm:spPr/>
      <dgm:t>
        <a:bodyPr/>
        <a:lstStyle/>
        <a:p>
          <a:endParaRPr lang="en-US"/>
        </a:p>
      </dgm:t>
    </dgm:pt>
    <dgm:pt modelId="{F6A50145-021B-4E0A-89A3-08D6F0635B70}" type="sibTrans" cxnId="{50A8F61C-78E1-4DE9-B5FE-302DB6713CDA}">
      <dgm:prSet/>
      <dgm:spPr/>
      <dgm:t>
        <a:bodyPr/>
        <a:lstStyle/>
        <a:p>
          <a:endParaRPr lang="en-US"/>
        </a:p>
      </dgm:t>
    </dgm:pt>
    <dgm:pt modelId="{AE0C5B40-8855-418A-91B6-AC2A2212C74D}">
      <dgm:prSet phldrT="[Text]"/>
      <dgm:spPr/>
      <dgm:t>
        <a:bodyPr/>
        <a:lstStyle/>
        <a:p>
          <a:r>
            <a:rPr lang="en-US" b="0" dirty="0" smtClean="0"/>
            <a:t>Environment Awareness</a:t>
          </a:r>
          <a:endParaRPr lang="en-US" b="0" dirty="0"/>
        </a:p>
      </dgm:t>
    </dgm:pt>
    <dgm:pt modelId="{2038DDE2-CD27-497E-97E0-9665D44EB51D}" type="parTrans" cxnId="{6E9101AD-F94E-4584-B414-0CD6F2C93742}">
      <dgm:prSet/>
      <dgm:spPr/>
      <dgm:t>
        <a:bodyPr/>
        <a:lstStyle/>
        <a:p>
          <a:endParaRPr lang="en-US"/>
        </a:p>
      </dgm:t>
    </dgm:pt>
    <dgm:pt modelId="{7D9B6274-0866-4735-B24B-248B2B4CE062}" type="sibTrans" cxnId="{6E9101AD-F94E-4584-B414-0CD6F2C93742}">
      <dgm:prSet/>
      <dgm:spPr/>
      <dgm:t>
        <a:bodyPr/>
        <a:lstStyle/>
        <a:p>
          <a:endParaRPr lang="en-US"/>
        </a:p>
      </dgm:t>
    </dgm:pt>
    <dgm:pt modelId="{959B0179-BD66-40FA-8DDA-F5D45FE70C29}">
      <dgm:prSet phldrT="[Text]"/>
      <dgm:spPr/>
      <dgm:t>
        <a:bodyPr/>
        <a:lstStyle/>
        <a:p>
          <a:r>
            <a:rPr lang="en-US" b="0" dirty="0" smtClean="0"/>
            <a:t>Task Planning and Execution</a:t>
          </a:r>
          <a:endParaRPr lang="en-US" b="0" dirty="0"/>
        </a:p>
      </dgm:t>
    </dgm:pt>
    <dgm:pt modelId="{E1F4D95F-FB2B-44C4-8661-2617DA5C2C1F}" type="parTrans" cxnId="{768DD599-D16E-4588-B87C-F097AFA0DE93}">
      <dgm:prSet/>
      <dgm:spPr/>
      <dgm:t>
        <a:bodyPr/>
        <a:lstStyle/>
        <a:p>
          <a:endParaRPr lang="en-US"/>
        </a:p>
      </dgm:t>
    </dgm:pt>
    <dgm:pt modelId="{06661816-4987-4D4A-9FB4-B86806AA5FD7}" type="sibTrans" cxnId="{768DD599-D16E-4588-B87C-F097AFA0DE93}">
      <dgm:prSet/>
      <dgm:spPr/>
      <dgm:t>
        <a:bodyPr/>
        <a:lstStyle/>
        <a:p>
          <a:endParaRPr lang="en-US"/>
        </a:p>
      </dgm:t>
    </dgm:pt>
    <dgm:pt modelId="{F6F3214A-FB0E-4B37-8E74-90E0D07A477D}">
      <dgm:prSet phldrT="[Text]"/>
      <dgm:spPr/>
      <dgm:t>
        <a:bodyPr/>
        <a:lstStyle/>
        <a:p>
          <a:r>
            <a:rPr lang="en-US" b="0" dirty="0" smtClean="0"/>
            <a:t>Multi-Agent Collaboration</a:t>
          </a:r>
          <a:endParaRPr lang="en-US" b="0" dirty="0"/>
        </a:p>
      </dgm:t>
    </dgm:pt>
    <dgm:pt modelId="{A76B5E03-CD24-469A-824B-FDF83BCEFBDF}" type="parTrans" cxnId="{E9E2B5A7-EA33-4CFE-88E2-2FA7F214CB5C}">
      <dgm:prSet/>
      <dgm:spPr/>
      <dgm:t>
        <a:bodyPr/>
        <a:lstStyle/>
        <a:p>
          <a:endParaRPr lang="en-US"/>
        </a:p>
      </dgm:t>
    </dgm:pt>
    <dgm:pt modelId="{9062C70D-F66A-4F0F-A3CE-C57FC899C8A4}" type="sibTrans" cxnId="{E9E2B5A7-EA33-4CFE-88E2-2FA7F214CB5C}">
      <dgm:prSet/>
      <dgm:spPr/>
      <dgm:t>
        <a:bodyPr/>
        <a:lstStyle/>
        <a:p>
          <a:endParaRPr lang="en-US"/>
        </a:p>
      </dgm:t>
    </dgm:pt>
    <dgm:pt modelId="{FD3FD737-1DF5-47C1-BB33-44B186FE09A7}" type="pres">
      <dgm:prSet presAssocID="{E65D0204-C03B-41E2-8E38-28C14D39EF4C}" presName="Name0" presStyleCnt="0">
        <dgm:presLayoutVars>
          <dgm:dir/>
          <dgm:resizeHandles val="exact"/>
        </dgm:presLayoutVars>
      </dgm:prSet>
      <dgm:spPr/>
      <dgm:t>
        <a:bodyPr/>
        <a:lstStyle/>
        <a:p>
          <a:endParaRPr lang="en-US"/>
        </a:p>
      </dgm:t>
    </dgm:pt>
    <dgm:pt modelId="{0C385CB7-04B2-475E-A745-F8698D63B193}" type="pres">
      <dgm:prSet presAssocID="{0EDB0E27-0D9D-4ABD-8F91-46D850F9972D}" presName="node" presStyleLbl="node1" presStyleIdx="0" presStyleCnt="5">
        <dgm:presLayoutVars>
          <dgm:bulletEnabled val="1"/>
        </dgm:presLayoutVars>
      </dgm:prSet>
      <dgm:spPr/>
      <dgm:t>
        <a:bodyPr/>
        <a:lstStyle/>
        <a:p>
          <a:endParaRPr lang="en-US"/>
        </a:p>
      </dgm:t>
    </dgm:pt>
    <dgm:pt modelId="{C72F9559-34A7-4F76-8604-14EEA430A746}" type="pres">
      <dgm:prSet presAssocID="{2093424B-6BB0-4BAA-927E-85481F677640}" presName="sibTrans" presStyleCnt="0"/>
      <dgm:spPr/>
    </dgm:pt>
    <dgm:pt modelId="{685EA859-2F3A-475F-9F39-FFF21E5FE885}" type="pres">
      <dgm:prSet presAssocID="{27A00D8F-30E8-4FCE-A8D6-F04CB4D3BBB6}" presName="node" presStyleLbl="node1" presStyleIdx="1" presStyleCnt="5">
        <dgm:presLayoutVars>
          <dgm:bulletEnabled val="1"/>
        </dgm:presLayoutVars>
      </dgm:prSet>
      <dgm:spPr/>
      <dgm:t>
        <a:bodyPr/>
        <a:lstStyle/>
        <a:p>
          <a:endParaRPr lang="en-US"/>
        </a:p>
      </dgm:t>
    </dgm:pt>
    <dgm:pt modelId="{BD5AD84C-62E0-4790-BE6B-64A79C668E04}" type="pres">
      <dgm:prSet presAssocID="{F6A50145-021B-4E0A-89A3-08D6F0635B70}" presName="sibTrans" presStyleCnt="0"/>
      <dgm:spPr/>
    </dgm:pt>
    <dgm:pt modelId="{1C4D8456-3478-4722-AD54-D3F0187AEF3F}" type="pres">
      <dgm:prSet presAssocID="{AE0C5B40-8855-418A-91B6-AC2A2212C74D}" presName="node" presStyleLbl="node1" presStyleIdx="2" presStyleCnt="5" custLinFactNeighborX="22045">
        <dgm:presLayoutVars>
          <dgm:bulletEnabled val="1"/>
        </dgm:presLayoutVars>
      </dgm:prSet>
      <dgm:spPr/>
      <dgm:t>
        <a:bodyPr/>
        <a:lstStyle/>
        <a:p>
          <a:endParaRPr lang="en-US"/>
        </a:p>
      </dgm:t>
    </dgm:pt>
    <dgm:pt modelId="{39D077E0-2460-4BB2-B4B4-06A56E098F17}" type="pres">
      <dgm:prSet presAssocID="{7D9B6274-0866-4735-B24B-248B2B4CE062}" presName="sibTrans" presStyleCnt="0"/>
      <dgm:spPr/>
    </dgm:pt>
    <dgm:pt modelId="{8353531C-DDA0-4C41-A62C-766EE609772A}" type="pres">
      <dgm:prSet presAssocID="{959B0179-BD66-40FA-8DDA-F5D45FE70C29}" presName="node" presStyleLbl="node1" presStyleIdx="3" presStyleCnt="5">
        <dgm:presLayoutVars>
          <dgm:bulletEnabled val="1"/>
        </dgm:presLayoutVars>
      </dgm:prSet>
      <dgm:spPr/>
      <dgm:t>
        <a:bodyPr/>
        <a:lstStyle/>
        <a:p>
          <a:endParaRPr lang="en-US"/>
        </a:p>
      </dgm:t>
    </dgm:pt>
    <dgm:pt modelId="{57A2A74E-9E87-4E2F-9286-E7F447042A4D}" type="pres">
      <dgm:prSet presAssocID="{06661816-4987-4D4A-9FB4-B86806AA5FD7}" presName="sibTrans" presStyleCnt="0"/>
      <dgm:spPr/>
    </dgm:pt>
    <dgm:pt modelId="{9B890EAA-4F94-4BC3-B466-7D5E9A7C0B62}" type="pres">
      <dgm:prSet presAssocID="{F6F3214A-FB0E-4B37-8E74-90E0D07A477D}" presName="node" presStyleLbl="node1" presStyleIdx="4" presStyleCnt="5" custLinFactNeighborX="1">
        <dgm:presLayoutVars>
          <dgm:bulletEnabled val="1"/>
        </dgm:presLayoutVars>
      </dgm:prSet>
      <dgm:spPr/>
      <dgm:t>
        <a:bodyPr/>
        <a:lstStyle/>
        <a:p>
          <a:endParaRPr lang="en-US"/>
        </a:p>
      </dgm:t>
    </dgm:pt>
  </dgm:ptLst>
  <dgm:cxnLst>
    <dgm:cxn modelId="{6BF115B0-6D55-44CF-B790-EE27E8F6C6B0}" type="presOf" srcId="{959B0179-BD66-40FA-8DDA-F5D45FE70C29}" destId="{8353531C-DDA0-4C41-A62C-766EE609772A}" srcOrd="0" destOrd="0" presId="urn:microsoft.com/office/officeart/2005/8/layout/hList6"/>
    <dgm:cxn modelId="{E9E2B5A7-EA33-4CFE-88E2-2FA7F214CB5C}" srcId="{E65D0204-C03B-41E2-8E38-28C14D39EF4C}" destId="{F6F3214A-FB0E-4B37-8E74-90E0D07A477D}" srcOrd="4" destOrd="0" parTransId="{A76B5E03-CD24-469A-824B-FDF83BCEFBDF}" sibTransId="{9062C70D-F66A-4F0F-A3CE-C57FC899C8A4}"/>
    <dgm:cxn modelId="{0FD26317-B051-4917-934F-0A6AB4221A20}" type="presOf" srcId="{F6F3214A-FB0E-4B37-8E74-90E0D07A477D}" destId="{9B890EAA-4F94-4BC3-B466-7D5E9A7C0B62}" srcOrd="0" destOrd="0" presId="urn:microsoft.com/office/officeart/2005/8/layout/hList6"/>
    <dgm:cxn modelId="{41EAEC24-F827-4AC9-B508-5DD2B15A6CB1}" type="presOf" srcId="{0EDB0E27-0D9D-4ABD-8F91-46D850F9972D}" destId="{0C385CB7-04B2-475E-A745-F8698D63B193}" srcOrd="0" destOrd="0" presId="urn:microsoft.com/office/officeart/2005/8/layout/hList6"/>
    <dgm:cxn modelId="{8A8DBED0-1838-46D9-9E1A-6F7188A73794}" type="presOf" srcId="{27A00D8F-30E8-4FCE-A8D6-F04CB4D3BBB6}" destId="{685EA859-2F3A-475F-9F39-FFF21E5FE885}" srcOrd="0" destOrd="0" presId="urn:microsoft.com/office/officeart/2005/8/layout/hList6"/>
    <dgm:cxn modelId="{84F0ACE6-4605-4342-B037-42ADCF13D0A5}" srcId="{E65D0204-C03B-41E2-8E38-28C14D39EF4C}" destId="{0EDB0E27-0D9D-4ABD-8F91-46D850F9972D}" srcOrd="0" destOrd="0" parTransId="{BFCCA33A-3CE1-4535-B770-697FF54715B8}" sibTransId="{2093424B-6BB0-4BAA-927E-85481F677640}"/>
    <dgm:cxn modelId="{2865A045-1E04-46EE-9587-932264593752}" type="presOf" srcId="{AE0C5B40-8855-418A-91B6-AC2A2212C74D}" destId="{1C4D8456-3478-4722-AD54-D3F0187AEF3F}" srcOrd="0" destOrd="0" presId="urn:microsoft.com/office/officeart/2005/8/layout/hList6"/>
    <dgm:cxn modelId="{768DD599-D16E-4588-B87C-F097AFA0DE93}" srcId="{E65D0204-C03B-41E2-8E38-28C14D39EF4C}" destId="{959B0179-BD66-40FA-8DDA-F5D45FE70C29}" srcOrd="3" destOrd="0" parTransId="{E1F4D95F-FB2B-44C4-8661-2617DA5C2C1F}" sibTransId="{06661816-4987-4D4A-9FB4-B86806AA5FD7}"/>
    <dgm:cxn modelId="{50A8F61C-78E1-4DE9-B5FE-302DB6713CDA}" srcId="{E65D0204-C03B-41E2-8E38-28C14D39EF4C}" destId="{27A00D8F-30E8-4FCE-A8D6-F04CB4D3BBB6}" srcOrd="1" destOrd="0" parTransId="{6AF4BC32-31EC-4A7F-AE69-605D24AF7B21}" sibTransId="{F6A50145-021B-4E0A-89A3-08D6F0635B70}"/>
    <dgm:cxn modelId="{CC9ABCFA-90AD-4BEF-AAA2-41C26EA4CA31}" type="presOf" srcId="{E65D0204-C03B-41E2-8E38-28C14D39EF4C}" destId="{FD3FD737-1DF5-47C1-BB33-44B186FE09A7}" srcOrd="0" destOrd="0" presId="urn:microsoft.com/office/officeart/2005/8/layout/hList6"/>
    <dgm:cxn modelId="{6E9101AD-F94E-4584-B414-0CD6F2C93742}" srcId="{E65D0204-C03B-41E2-8E38-28C14D39EF4C}" destId="{AE0C5B40-8855-418A-91B6-AC2A2212C74D}" srcOrd="2" destOrd="0" parTransId="{2038DDE2-CD27-497E-97E0-9665D44EB51D}" sibTransId="{7D9B6274-0866-4735-B24B-248B2B4CE062}"/>
    <dgm:cxn modelId="{E9C69AFD-D9AE-4B23-83F7-51E20B32A653}" type="presParOf" srcId="{FD3FD737-1DF5-47C1-BB33-44B186FE09A7}" destId="{0C385CB7-04B2-475E-A745-F8698D63B193}" srcOrd="0" destOrd="0" presId="urn:microsoft.com/office/officeart/2005/8/layout/hList6"/>
    <dgm:cxn modelId="{9207E1DF-0CCB-496B-91EC-10203A1CA065}" type="presParOf" srcId="{FD3FD737-1DF5-47C1-BB33-44B186FE09A7}" destId="{C72F9559-34A7-4F76-8604-14EEA430A746}" srcOrd="1" destOrd="0" presId="urn:microsoft.com/office/officeart/2005/8/layout/hList6"/>
    <dgm:cxn modelId="{04675ED0-59B6-4C76-9218-DDF8802A2CA6}" type="presParOf" srcId="{FD3FD737-1DF5-47C1-BB33-44B186FE09A7}" destId="{685EA859-2F3A-475F-9F39-FFF21E5FE885}" srcOrd="2" destOrd="0" presId="urn:microsoft.com/office/officeart/2005/8/layout/hList6"/>
    <dgm:cxn modelId="{B1C65CEE-63B8-41FD-9E57-C186DC9C2961}" type="presParOf" srcId="{FD3FD737-1DF5-47C1-BB33-44B186FE09A7}" destId="{BD5AD84C-62E0-4790-BE6B-64A79C668E04}" srcOrd="3" destOrd="0" presId="urn:microsoft.com/office/officeart/2005/8/layout/hList6"/>
    <dgm:cxn modelId="{4B54461A-B80D-4DF4-96CE-4D7FDFE2BC3B}" type="presParOf" srcId="{FD3FD737-1DF5-47C1-BB33-44B186FE09A7}" destId="{1C4D8456-3478-4722-AD54-D3F0187AEF3F}" srcOrd="4" destOrd="0" presId="urn:microsoft.com/office/officeart/2005/8/layout/hList6"/>
    <dgm:cxn modelId="{A851062D-AE51-4987-867A-BE9BF3779DA6}" type="presParOf" srcId="{FD3FD737-1DF5-47C1-BB33-44B186FE09A7}" destId="{39D077E0-2460-4BB2-B4B4-06A56E098F17}" srcOrd="5" destOrd="0" presId="urn:microsoft.com/office/officeart/2005/8/layout/hList6"/>
    <dgm:cxn modelId="{E6742875-2C19-4416-9334-CFBAF516244A}" type="presParOf" srcId="{FD3FD737-1DF5-47C1-BB33-44B186FE09A7}" destId="{8353531C-DDA0-4C41-A62C-766EE609772A}" srcOrd="6" destOrd="0" presId="urn:microsoft.com/office/officeart/2005/8/layout/hList6"/>
    <dgm:cxn modelId="{0F3882E9-CA64-4440-81F3-DF70D8C5AA7B}" type="presParOf" srcId="{FD3FD737-1DF5-47C1-BB33-44B186FE09A7}" destId="{57A2A74E-9E87-4E2F-9286-E7F447042A4D}" srcOrd="7" destOrd="0" presId="urn:microsoft.com/office/officeart/2005/8/layout/hList6"/>
    <dgm:cxn modelId="{BA2BB7C7-2002-45F9-851D-18896D843A81}" type="presParOf" srcId="{FD3FD737-1DF5-47C1-BB33-44B186FE09A7}" destId="{9B890EAA-4F94-4BC3-B466-7D5E9A7C0B62}"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385CB7-04B2-475E-A745-F8698D63B193}">
      <dsp:nvSpPr>
        <dsp:cNvPr id="0" name=""/>
        <dsp:cNvSpPr/>
      </dsp:nvSpPr>
      <dsp:spPr>
        <a:xfrm rot="16200000">
          <a:off x="-871765" y="876505"/>
          <a:ext cx="3416300" cy="166328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614" bIns="0" numCol="1" spcCol="1270" anchor="ctr" anchorCtr="0">
          <a:noAutofit/>
        </a:bodyPr>
        <a:lstStyle/>
        <a:p>
          <a:pPr lvl="0" algn="ctr" defTabSz="889000">
            <a:lnSpc>
              <a:spcPct val="90000"/>
            </a:lnSpc>
            <a:spcBef>
              <a:spcPct val="0"/>
            </a:spcBef>
            <a:spcAft>
              <a:spcPct val="35000"/>
            </a:spcAft>
          </a:pPr>
          <a:r>
            <a:rPr lang="en-US" sz="2000" kern="1200" dirty="0" smtClean="0"/>
            <a:t>Autonomy</a:t>
          </a:r>
          <a:endParaRPr lang="en-US" sz="2000" kern="1200" dirty="0"/>
        </a:p>
      </dsp:txBody>
      <dsp:txXfrm rot="5400000">
        <a:off x="4740" y="683260"/>
        <a:ext cx="1663289" cy="2049780"/>
      </dsp:txXfrm>
    </dsp:sp>
    <dsp:sp modelId="{685EA859-2F3A-475F-9F39-FFF21E5FE885}">
      <dsp:nvSpPr>
        <dsp:cNvPr id="0" name=""/>
        <dsp:cNvSpPr/>
      </dsp:nvSpPr>
      <dsp:spPr>
        <a:xfrm rot="16200000">
          <a:off x="916270" y="876505"/>
          <a:ext cx="3416300" cy="166328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614" bIns="0" numCol="1" spcCol="1270" anchor="ctr" anchorCtr="0">
          <a:noAutofit/>
        </a:bodyPr>
        <a:lstStyle/>
        <a:p>
          <a:pPr lvl="0" algn="ctr" defTabSz="889000">
            <a:lnSpc>
              <a:spcPct val="90000"/>
            </a:lnSpc>
            <a:spcBef>
              <a:spcPct val="0"/>
            </a:spcBef>
            <a:spcAft>
              <a:spcPct val="35000"/>
            </a:spcAft>
          </a:pPr>
          <a:endParaRPr lang="en-US" sz="2000" b="0" kern="1200" dirty="0" smtClean="0"/>
        </a:p>
        <a:p>
          <a:pPr lvl="0" algn="ctr" defTabSz="889000">
            <a:lnSpc>
              <a:spcPct val="90000"/>
            </a:lnSpc>
            <a:spcBef>
              <a:spcPct val="0"/>
            </a:spcBef>
            <a:spcAft>
              <a:spcPct val="35000"/>
            </a:spcAft>
          </a:pPr>
          <a:r>
            <a:rPr lang="en-US" sz="2000" b="0" kern="1200" dirty="0" smtClean="0"/>
            <a:t>Goal-Directed Behavior</a:t>
          </a:r>
          <a:r>
            <a:rPr lang="en-US" sz="2000" kern="1200" dirty="0" smtClean="0"/>
            <a:t/>
          </a:r>
          <a:br>
            <a:rPr lang="en-US" sz="2000" kern="1200" dirty="0" smtClean="0"/>
          </a:br>
          <a:endParaRPr lang="en-US" sz="2000" kern="1200" dirty="0"/>
        </a:p>
      </dsp:txBody>
      <dsp:txXfrm rot="5400000">
        <a:off x="1792775" y="683260"/>
        <a:ext cx="1663289" cy="2049780"/>
      </dsp:txXfrm>
    </dsp:sp>
    <dsp:sp modelId="{1C4D8456-3478-4722-AD54-D3F0187AEF3F}">
      <dsp:nvSpPr>
        <dsp:cNvPr id="0" name=""/>
        <dsp:cNvSpPr/>
      </dsp:nvSpPr>
      <dsp:spPr>
        <a:xfrm rot="16200000">
          <a:off x="2731806" y="876505"/>
          <a:ext cx="3416300" cy="166328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614" bIns="0" numCol="1" spcCol="1270" anchor="ctr" anchorCtr="0">
          <a:noAutofit/>
        </a:bodyPr>
        <a:lstStyle/>
        <a:p>
          <a:pPr lvl="0" algn="ctr" defTabSz="889000">
            <a:lnSpc>
              <a:spcPct val="90000"/>
            </a:lnSpc>
            <a:spcBef>
              <a:spcPct val="0"/>
            </a:spcBef>
            <a:spcAft>
              <a:spcPct val="35000"/>
            </a:spcAft>
          </a:pPr>
          <a:r>
            <a:rPr lang="en-US" sz="2000" b="0" kern="1200" dirty="0" smtClean="0"/>
            <a:t>Environment Awareness</a:t>
          </a:r>
          <a:endParaRPr lang="en-US" sz="2000" b="0" kern="1200" dirty="0"/>
        </a:p>
      </dsp:txBody>
      <dsp:txXfrm rot="5400000">
        <a:off x="3608311" y="683260"/>
        <a:ext cx="1663289" cy="2049780"/>
      </dsp:txXfrm>
    </dsp:sp>
    <dsp:sp modelId="{8353531C-DDA0-4C41-A62C-766EE609772A}">
      <dsp:nvSpPr>
        <dsp:cNvPr id="0" name=""/>
        <dsp:cNvSpPr/>
      </dsp:nvSpPr>
      <dsp:spPr>
        <a:xfrm rot="16200000">
          <a:off x="4492342" y="876505"/>
          <a:ext cx="3416300" cy="166328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614" bIns="0" numCol="1" spcCol="1270" anchor="ctr" anchorCtr="0">
          <a:noAutofit/>
        </a:bodyPr>
        <a:lstStyle/>
        <a:p>
          <a:pPr lvl="0" algn="ctr" defTabSz="889000">
            <a:lnSpc>
              <a:spcPct val="90000"/>
            </a:lnSpc>
            <a:spcBef>
              <a:spcPct val="0"/>
            </a:spcBef>
            <a:spcAft>
              <a:spcPct val="35000"/>
            </a:spcAft>
          </a:pPr>
          <a:r>
            <a:rPr lang="en-US" sz="2000" b="0" kern="1200" dirty="0" smtClean="0"/>
            <a:t>Task Planning and Execution</a:t>
          </a:r>
          <a:endParaRPr lang="en-US" sz="2000" b="0" kern="1200" dirty="0"/>
        </a:p>
      </dsp:txBody>
      <dsp:txXfrm rot="5400000">
        <a:off x="5368847" y="683260"/>
        <a:ext cx="1663289" cy="2049780"/>
      </dsp:txXfrm>
    </dsp:sp>
    <dsp:sp modelId="{9B890EAA-4F94-4BC3-B466-7D5E9A7C0B62}">
      <dsp:nvSpPr>
        <dsp:cNvPr id="0" name=""/>
        <dsp:cNvSpPr/>
      </dsp:nvSpPr>
      <dsp:spPr>
        <a:xfrm rot="16200000">
          <a:off x="6280379" y="876505"/>
          <a:ext cx="3416300" cy="166328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614" bIns="0" numCol="1" spcCol="1270" anchor="ctr" anchorCtr="0">
          <a:noAutofit/>
        </a:bodyPr>
        <a:lstStyle/>
        <a:p>
          <a:pPr lvl="0" algn="ctr" defTabSz="889000">
            <a:lnSpc>
              <a:spcPct val="90000"/>
            </a:lnSpc>
            <a:spcBef>
              <a:spcPct val="0"/>
            </a:spcBef>
            <a:spcAft>
              <a:spcPct val="35000"/>
            </a:spcAft>
          </a:pPr>
          <a:r>
            <a:rPr lang="en-US" sz="2000" b="0" kern="1200" dirty="0" smtClean="0"/>
            <a:t>Multi-Agent Collaboration</a:t>
          </a:r>
          <a:endParaRPr lang="en-US" sz="2000" b="0" kern="1200" dirty="0"/>
        </a:p>
      </dsp:txBody>
      <dsp:txXfrm rot="5400000">
        <a:off x="7156884" y="683260"/>
        <a:ext cx="1663289" cy="204978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6911" y="2291499"/>
            <a:ext cx="7779529" cy="1527050"/>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0" y="3804782"/>
            <a:ext cx="7789240" cy="691892"/>
          </a:xfrm>
        </p:spPr>
        <p:txBody>
          <a:bodyPr>
            <a:normAutofit/>
          </a:bodyPr>
          <a:lstStyle>
            <a:lvl1pPr marL="0" indent="0" algn="l">
              <a:buNone/>
              <a:defRPr sz="2800" b="0" i="0">
                <a:solidFill>
                  <a:srgbClr val="FF00FF"/>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8479"/>
            <a:ext cx="8229600" cy="1068926"/>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502814"/>
            <a:ext cx="8229600" cy="326444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17700"/>
            <a:ext cx="6096000" cy="763525"/>
          </a:xfrm>
        </p:spPr>
        <p:txBody>
          <a:bodyPr>
            <a:normAutofit/>
          </a:bodyPr>
          <a:lstStyle>
            <a:lvl1pPr algn="l">
              <a:defRPr sz="3600">
                <a:solidFill>
                  <a:srgbClr val="FF00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076896"/>
            <a:ext cx="6096000" cy="369469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195" y="102393"/>
            <a:ext cx="8229600" cy="891995"/>
          </a:xfrm>
        </p:spPr>
        <p:txBody>
          <a:bodyPr>
            <a:normAutofit/>
          </a:bodyPr>
          <a:lstStyle>
            <a:lvl1pPr algn="l">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7" y="1392286"/>
            <a:ext cx="4040188" cy="568644"/>
          </a:xfrm>
        </p:spPr>
        <p:txBody>
          <a:bodyPr anchor="b"/>
          <a:lstStyle>
            <a:lvl1pPr marL="0" indent="0" algn="ctr">
              <a:buNone/>
              <a:defRPr sz="2400" b="1">
                <a:solidFill>
                  <a:srgbClr val="FF00FF"/>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1995719"/>
            <a:ext cx="4041775" cy="277154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392286"/>
            <a:ext cx="4041775" cy="568644"/>
          </a:xfrm>
        </p:spPr>
        <p:txBody>
          <a:bodyPr anchor="b"/>
          <a:lstStyle>
            <a:lvl1pPr marL="0" indent="0" algn="ctr">
              <a:buNone/>
              <a:defRPr sz="2400" b="1">
                <a:solidFill>
                  <a:srgbClr val="FF00FF"/>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95719"/>
            <a:ext cx="4041775" cy="277154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9600" dirty="0"/>
              <a:t>Agentic Ai</a:t>
            </a:r>
            <a:endParaRPr lang="en-US" dirty="0"/>
          </a:p>
        </p:txBody>
      </p:sp>
      <p:sp>
        <p:nvSpPr>
          <p:cNvPr id="3" name="Subtitle 2"/>
          <p:cNvSpPr>
            <a:spLocks noGrp="1"/>
          </p:cNvSpPr>
          <p:nvPr>
            <p:ph type="subTitle" idx="1"/>
          </p:nvPr>
        </p:nvSpPr>
        <p:spPr/>
        <p:txBody>
          <a:bodyPr>
            <a:normAutofit fontScale="85000" lnSpcReduction="20000"/>
          </a:bodyPr>
          <a:lstStyle/>
          <a:p>
            <a:r>
              <a:rPr lang="en-US" dirty="0">
                <a:solidFill>
                  <a:schemeClr val="bg1"/>
                </a:solidFill>
              </a:rPr>
              <a:t>Name: Rukhsar Malik</a:t>
            </a:r>
            <a:br>
              <a:rPr lang="en-US" dirty="0">
                <a:solidFill>
                  <a:schemeClr val="bg1"/>
                </a:solidFill>
              </a:rPr>
            </a:br>
            <a:r>
              <a:rPr lang="en-US" dirty="0">
                <a:solidFill>
                  <a:schemeClr val="bg1"/>
                </a:solidFill>
              </a:rPr>
              <a:t>Roll no: 147617</a:t>
            </a:r>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Open AI Agents SDK</a:t>
            </a:r>
          </a:p>
        </p:txBody>
      </p:sp>
      <p:sp>
        <p:nvSpPr>
          <p:cNvPr id="3" name="Content Placeholder 2"/>
          <p:cNvSpPr>
            <a:spLocks noGrp="1"/>
          </p:cNvSpPr>
          <p:nvPr>
            <p:ph idx="1"/>
          </p:nvPr>
        </p:nvSpPr>
        <p:spPr/>
        <p:txBody>
          <a:bodyPr>
            <a:normAutofit lnSpcReduction="10000"/>
          </a:bodyPr>
          <a:lstStyle/>
          <a:p>
            <a:r>
              <a:rPr lang="en-US" dirty="0"/>
              <a:t>The </a:t>
            </a:r>
            <a:r>
              <a:rPr lang="en-US" b="1" dirty="0"/>
              <a:t>OpenAI Agents SDK</a:t>
            </a:r>
            <a:r>
              <a:rPr lang="en-US" dirty="0"/>
              <a:t> is a toolkit provided by OpenAI that allows developers to create </a:t>
            </a:r>
            <a:r>
              <a:rPr lang="en-US" b="1" dirty="0"/>
              <a:t>custom AI agents</a:t>
            </a:r>
            <a:r>
              <a:rPr lang="en-US" dirty="0"/>
              <a:t>—autonomous programs powered by GPT models—that can interact with tools, access external data, and perform tasks on behalf of users. It is designed to help developers build intelligent, interactive, task-completing applications using natural language as the interface.</a:t>
            </a:r>
          </a:p>
        </p:txBody>
      </p:sp>
    </p:spTree>
    <p:extLst>
      <p:ext uri="{BB962C8B-B14F-4D97-AF65-F5344CB8AC3E}">
        <p14:creationId xmlns:p14="http://schemas.microsoft.com/office/powerpoint/2010/main" val="151615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Open AI Agents SDK</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We use it to:</a:t>
            </a:r>
          </a:p>
          <a:p>
            <a:pPr marL="0" indent="0">
              <a:buNone/>
            </a:pPr>
            <a:r>
              <a:rPr lang="en-US" b="1" dirty="0"/>
              <a:t>1. Extend GPT with real-world abilities</a:t>
            </a:r>
            <a:r>
              <a:rPr lang="en-US" dirty="0"/>
              <a:t>:</a:t>
            </a:r>
          </a:p>
          <a:p>
            <a:pPr marL="457200" lvl="1" indent="0">
              <a:buNone/>
            </a:pPr>
            <a:r>
              <a:rPr lang="en-US" dirty="0"/>
              <a:t>You can create agents that book appointments, fetch data from a database, interact with APIs, etc.</a:t>
            </a:r>
          </a:p>
          <a:p>
            <a:pPr marL="0" indent="0">
              <a:buNone/>
            </a:pPr>
            <a:r>
              <a:rPr lang="en-US" b="1" dirty="0"/>
              <a:t>2. Build smart applications</a:t>
            </a:r>
            <a:r>
              <a:rPr lang="en-US" dirty="0"/>
              <a:t> </a:t>
            </a:r>
            <a:r>
              <a:rPr lang="en-US" b="1" dirty="0"/>
              <a:t>with natural language interfaces:</a:t>
            </a:r>
          </a:p>
          <a:p>
            <a:pPr marL="457200" lvl="1" indent="0">
              <a:buNone/>
            </a:pPr>
            <a:r>
              <a:rPr lang="en-US" dirty="0"/>
              <a:t>Examples: Customer support bots, shopping assistants.</a:t>
            </a:r>
          </a:p>
          <a:p>
            <a:pPr marL="0" indent="0">
              <a:buNone/>
            </a:pPr>
            <a:r>
              <a:rPr lang="en-US" b="1" dirty="0"/>
              <a:t>3. Allow agents to use tools safely and intelligently</a:t>
            </a:r>
            <a:r>
              <a:rPr lang="en-US" dirty="0"/>
              <a:t>:</a:t>
            </a:r>
          </a:p>
          <a:p>
            <a:pPr marL="457200" lvl="1" indent="0">
              <a:buNone/>
            </a:pPr>
            <a:r>
              <a:rPr lang="en-US" dirty="0"/>
              <a:t>You define what the agent can access, such as internal APIs, knowledge bases, or databases.</a:t>
            </a:r>
          </a:p>
        </p:txBody>
      </p:sp>
    </p:spTree>
    <p:extLst>
      <p:ext uri="{BB962C8B-B14F-4D97-AF65-F5344CB8AC3E}">
        <p14:creationId xmlns:p14="http://schemas.microsoft.com/office/powerpoint/2010/main" val="2190076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chemeClr val="bg1"/>
                </a:solidFill>
              </a:rPr>
              <a:t>Key Benefits. </a:t>
            </a:r>
          </a:p>
        </p:txBody>
      </p:sp>
      <p:graphicFrame>
        <p:nvGraphicFramePr>
          <p:cNvPr id="3" name="Content Placeholder 3"/>
          <p:cNvGraphicFramePr>
            <a:graphicFrameLocks/>
          </p:cNvGraphicFramePr>
          <p:nvPr>
            <p:extLst>
              <p:ext uri="{D42A27DB-BD31-4B8C-83A1-F6EECF244321}">
                <p14:modId xmlns:p14="http://schemas.microsoft.com/office/powerpoint/2010/main" val="4097396425"/>
              </p:ext>
            </p:extLst>
          </p:nvPr>
        </p:nvGraphicFramePr>
        <p:xfrm>
          <a:off x="0" y="1350112"/>
          <a:ext cx="9144000" cy="3793389"/>
        </p:xfrm>
        <a:graphic>
          <a:graphicData uri="http://schemas.openxmlformats.org/drawingml/2006/table">
            <a:tbl>
              <a:tblPr>
                <a:tableStyleId>{22838BEF-8BB2-4498-84A7-C5851F593DF1}</a:tableStyleId>
              </a:tblPr>
              <a:tblGrid>
                <a:gridCol w="4572000">
                  <a:extLst>
                    <a:ext uri="{9D8B030D-6E8A-4147-A177-3AD203B41FA5}">
                      <a16:colId xmlns:a16="http://schemas.microsoft.com/office/drawing/2014/main" val="4099831675"/>
                    </a:ext>
                  </a:extLst>
                </a:gridCol>
                <a:gridCol w="4572000">
                  <a:extLst>
                    <a:ext uri="{9D8B030D-6E8A-4147-A177-3AD203B41FA5}">
                      <a16:colId xmlns:a16="http://schemas.microsoft.com/office/drawing/2014/main" val="2681283829"/>
                    </a:ext>
                  </a:extLst>
                </a:gridCol>
              </a:tblGrid>
              <a:tr h="310134">
                <a:tc>
                  <a:txBody>
                    <a:bodyPr/>
                    <a:lstStyle/>
                    <a:p>
                      <a:r>
                        <a:rPr lang="en-US" sz="1400" dirty="0"/>
                        <a:t>Feature</a:t>
                      </a:r>
                      <a:endParaRPr lang="en-US" sz="1400" b="1" dirty="0"/>
                    </a:p>
                  </a:txBody>
                  <a:tcPr marL="69720" marR="69720" marT="34860" marB="34860" anchor="ctr"/>
                </a:tc>
                <a:tc>
                  <a:txBody>
                    <a:bodyPr/>
                    <a:lstStyle/>
                    <a:p>
                      <a:r>
                        <a:rPr lang="en-US" sz="1400" dirty="0"/>
                        <a:t>Benefit</a:t>
                      </a:r>
                      <a:endParaRPr lang="en-US" sz="1400" b="1" dirty="0"/>
                    </a:p>
                  </a:txBody>
                  <a:tcPr marL="69720" marR="69720" marT="34860" marB="34860" anchor="ctr"/>
                </a:tc>
                <a:extLst>
                  <a:ext uri="{0D108BD9-81ED-4DB2-BD59-A6C34878D82A}">
                    <a16:rowId xmlns:a16="http://schemas.microsoft.com/office/drawing/2014/main" val="1523891580"/>
                  </a:ext>
                </a:extLst>
              </a:tr>
              <a:tr h="543884">
                <a:tc>
                  <a:txBody>
                    <a:bodyPr/>
                    <a:lstStyle/>
                    <a:p>
                      <a:r>
                        <a:rPr lang="en-US" sz="1400" dirty="0"/>
                        <a:t>🔧 Tool Use</a:t>
                      </a:r>
                    </a:p>
                  </a:txBody>
                  <a:tcPr marL="69720" marR="69720" marT="34860" marB="34860" anchor="ctr"/>
                </a:tc>
                <a:tc>
                  <a:txBody>
                    <a:bodyPr/>
                    <a:lstStyle/>
                    <a:p>
                      <a:r>
                        <a:rPr lang="en-US" sz="1400" dirty="0"/>
                        <a:t>Allows GPT to call your own functions or APIs, making it task-capable.</a:t>
                      </a:r>
                    </a:p>
                  </a:txBody>
                  <a:tcPr marL="69720" marR="69720" marT="34860" marB="34860" anchor="ctr"/>
                </a:tc>
                <a:extLst>
                  <a:ext uri="{0D108BD9-81ED-4DB2-BD59-A6C34878D82A}">
                    <a16:rowId xmlns:a16="http://schemas.microsoft.com/office/drawing/2014/main" val="3271803719"/>
                  </a:ext>
                </a:extLst>
              </a:tr>
              <a:tr h="763835">
                <a:tc>
                  <a:txBody>
                    <a:bodyPr/>
                    <a:lstStyle/>
                    <a:p>
                      <a:r>
                        <a:rPr lang="en-US" sz="1400" dirty="0"/>
                        <a:t>💾 Memory</a:t>
                      </a:r>
                    </a:p>
                  </a:txBody>
                  <a:tcPr marL="69720" marR="69720" marT="34860" marB="34860" anchor="ctr"/>
                </a:tc>
                <a:tc>
                  <a:txBody>
                    <a:bodyPr/>
                    <a:lstStyle/>
                    <a:p>
                      <a:r>
                        <a:rPr lang="en-US" sz="1400"/>
                        <a:t>Agents can remember previous interactions to build context-aware applications.</a:t>
                      </a:r>
                    </a:p>
                  </a:txBody>
                  <a:tcPr marL="69720" marR="69720" marT="34860" marB="34860" anchor="ctr"/>
                </a:tc>
                <a:extLst>
                  <a:ext uri="{0D108BD9-81ED-4DB2-BD59-A6C34878D82A}">
                    <a16:rowId xmlns:a16="http://schemas.microsoft.com/office/drawing/2014/main" val="379528121"/>
                  </a:ext>
                </a:extLst>
              </a:tr>
              <a:tr h="543884">
                <a:tc>
                  <a:txBody>
                    <a:bodyPr/>
                    <a:lstStyle/>
                    <a:p>
                      <a:r>
                        <a:rPr lang="en-US" sz="1400" dirty="0"/>
                        <a:t>📎 File Support</a:t>
                      </a:r>
                    </a:p>
                  </a:txBody>
                  <a:tcPr marL="69720" marR="69720" marT="34860" marB="34860" anchor="ctr"/>
                </a:tc>
                <a:tc>
                  <a:txBody>
                    <a:bodyPr/>
                    <a:lstStyle/>
                    <a:p>
                      <a:r>
                        <a:rPr lang="en-US" sz="1400" dirty="0"/>
                        <a:t>Users can upload and download files; agents can analyze or modify them.</a:t>
                      </a:r>
                    </a:p>
                  </a:txBody>
                  <a:tcPr marL="69720" marR="69720" marT="34860" marB="34860" anchor="ctr"/>
                </a:tc>
                <a:extLst>
                  <a:ext uri="{0D108BD9-81ED-4DB2-BD59-A6C34878D82A}">
                    <a16:rowId xmlns:a16="http://schemas.microsoft.com/office/drawing/2014/main" val="66098556"/>
                  </a:ext>
                </a:extLst>
              </a:tr>
              <a:tr h="543884">
                <a:tc>
                  <a:txBody>
                    <a:bodyPr/>
                    <a:lstStyle/>
                    <a:p>
                      <a:r>
                        <a:rPr lang="en-US" sz="1400" dirty="0"/>
                        <a:t>🧠 Autonomy</a:t>
                      </a:r>
                    </a:p>
                  </a:txBody>
                  <a:tcPr marL="69720" marR="69720" marT="34860" marB="34860" anchor="ctr"/>
                </a:tc>
                <a:tc>
                  <a:txBody>
                    <a:bodyPr/>
                    <a:lstStyle/>
                    <a:p>
                      <a:r>
                        <a:rPr lang="en-US" sz="1400" dirty="0"/>
                        <a:t>Agents can make decisions and plan steps to complete a goal.</a:t>
                      </a:r>
                    </a:p>
                  </a:txBody>
                  <a:tcPr marL="69720" marR="69720" marT="34860" marB="34860" anchor="ctr"/>
                </a:tc>
                <a:extLst>
                  <a:ext uri="{0D108BD9-81ED-4DB2-BD59-A6C34878D82A}">
                    <a16:rowId xmlns:a16="http://schemas.microsoft.com/office/drawing/2014/main" val="472277250"/>
                  </a:ext>
                </a:extLst>
              </a:tr>
              <a:tr h="543884">
                <a:tc>
                  <a:txBody>
                    <a:bodyPr/>
                    <a:lstStyle/>
                    <a:p>
                      <a:r>
                        <a:rPr lang="en-US" sz="1400"/>
                        <a:t>📦 Custom Workflows</a:t>
                      </a:r>
                    </a:p>
                  </a:txBody>
                  <a:tcPr marL="69720" marR="69720" marT="34860" marB="34860" anchor="ctr"/>
                </a:tc>
                <a:tc>
                  <a:txBody>
                    <a:bodyPr/>
                    <a:lstStyle/>
                    <a:p>
                      <a:r>
                        <a:rPr lang="en-US" sz="1400" dirty="0"/>
                        <a:t>Create tailored experiences for different users or use cases.</a:t>
                      </a:r>
                    </a:p>
                  </a:txBody>
                  <a:tcPr marL="69720" marR="69720" marT="34860" marB="34860" anchor="ctr"/>
                </a:tc>
                <a:extLst>
                  <a:ext uri="{0D108BD9-81ED-4DB2-BD59-A6C34878D82A}">
                    <a16:rowId xmlns:a16="http://schemas.microsoft.com/office/drawing/2014/main" val="3288275239"/>
                  </a:ext>
                </a:extLst>
              </a:tr>
              <a:tr h="543884">
                <a:tc>
                  <a:txBody>
                    <a:bodyPr/>
                    <a:lstStyle/>
                    <a:p>
                      <a:r>
                        <a:rPr lang="en-US" sz="1400"/>
                        <a:t>🌐 Real-time Data Access</a:t>
                      </a:r>
                    </a:p>
                  </a:txBody>
                  <a:tcPr marL="69720" marR="69720" marT="34860" marB="34860" anchor="ctr"/>
                </a:tc>
                <a:tc>
                  <a:txBody>
                    <a:bodyPr/>
                    <a:lstStyle/>
                    <a:p>
                      <a:r>
                        <a:rPr lang="en-US" sz="1400" dirty="0"/>
                        <a:t>GPT can use your tools to fetch live data or perform actions.</a:t>
                      </a:r>
                    </a:p>
                  </a:txBody>
                  <a:tcPr marL="69720" marR="69720" marT="34860" marB="34860" anchor="ctr"/>
                </a:tc>
                <a:extLst>
                  <a:ext uri="{0D108BD9-81ED-4DB2-BD59-A6C34878D82A}">
                    <a16:rowId xmlns:a16="http://schemas.microsoft.com/office/drawing/2014/main" val="1181235416"/>
                  </a:ext>
                </a:extLst>
              </a:tr>
            </a:tbl>
          </a:graphicData>
        </a:graphic>
      </p:graphicFrame>
    </p:spTree>
    <p:extLst>
      <p:ext uri="{BB962C8B-B14F-4D97-AF65-F5344CB8AC3E}">
        <p14:creationId xmlns:p14="http://schemas.microsoft.com/office/powerpoint/2010/main" val="415161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Content: </a:t>
            </a:r>
          </a:p>
        </p:txBody>
      </p:sp>
      <p:sp>
        <p:nvSpPr>
          <p:cNvPr id="3" name="Content Placeholder 2"/>
          <p:cNvSpPr>
            <a:spLocks noGrp="1"/>
          </p:cNvSpPr>
          <p:nvPr>
            <p:ph idx="1"/>
          </p:nvPr>
        </p:nvSpPr>
        <p:spPr>
          <a:xfrm>
            <a:off x="296260" y="1502815"/>
            <a:ext cx="8390540" cy="3264444"/>
          </a:xfrm>
        </p:spPr>
        <p:txBody>
          <a:bodyPr>
            <a:normAutofit fontScale="77500" lnSpcReduction="20000"/>
          </a:bodyPr>
          <a:lstStyle/>
          <a:p>
            <a:r>
              <a:rPr lang="en-US" dirty="0"/>
              <a:t>What is Agentic AI</a:t>
            </a:r>
          </a:p>
          <a:p>
            <a:r>
              <a:rPr lang="en-US" dirty="0"/>
              <a:t>Key Characteristics of Agentic AI</a:t>
            </a:r>
          </a:p>
          <a:p>
            <a:r>
              <a:rPr lang="en-US" dirty="0"/>
              <a:t>What is LLM</a:t>
            </a:r>
          </a:p>
          <a:p>
            <a:r>
              <a:rPr lang="en-US" dirty="0"/>
              <a:t>How does it work</a:t>
            </a:r>
          </a:p>
          <a:p>
            <a:r>
              <a:rPr lang="en-US" dirty="0"/>
              <a:t>What is Generative AI</a:t>
            </a:r>
          </a:p>
          <a:p>
            <a:r>
              <a:rPr lang="en-US" dirty="0"/>
              <a:t>Difference Between Generative AI and Agentic AI</a:t>
            </a:r>
          </a:p>
          <a:p>
            <a:r>
              <a:rPr lang="en-US" dirty="0"/>
              <a:t>What is OpenAI Agent SDK</a:t>
            </a:r>
          </a:p>
          <a:p>
            <a:r>
              <a:rPr lang="en-US" dirty="0"/>
              <a:t>Why Use the OpenAI Agents SDK</a:t>
            </a:r>
          </a:p>
          <a:p>
            <a:r>
              <a:rPr lang="en-US" dirty="0"/>
              <a:t>Key Benefits. </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What is Agentic AI</a:t>
            </a:r>
          </a:p>
        </p:txBody>
      </p:sp>
      <p:sp>
        <p:nvSpPr>
          <p:cNvPr id="5" name="Content Placeholder 4"/>
          <p:cNvSpPr>
            <a:spLocks noGrp="1"/>
          </p:cNvSpPr>
          <p:nvPr>
            <p:ph idx="1"/>
          </p:nvPr>
        </p:nvSpPr>
        <p:spPr/>
        <p:txBody>
          <a:bodyPr>
            <a:normAutofit fontScale="77500" lnSpcReduction="20000"/>
          </a:bodyPr>
          <a:lstStyle/>
          <a:p>
            <a:r>
              <a:rPr lang="en-US" b="1" dirty="0"/>
              <a:t>Agentic AI</a:t>
            </a:r>
            <a:r>
              <a:rPr lang="en-US" dirty="0"/>
              <a:t> refers to artificial intelligence systems that act as </a:t>
            </a:r>
            <a:r>
              <a:rPr lang="en-US" b="1" dirty="0"/>
              <a:t>autonomous agents</a:t>
            </a:r>
            <a:r>
              <a:rPr lang="en-US" dirty="0"/>
              <a:t> — capable of </a:t>
            </a:r>
            <a:r>
              <a:rPr lang="en-US" b="1" dirty="0"/>
              <a:t>making decisions, setting goals, taking actions</a:t>
            </a:r>
            <a:r>
              <a:rPr lang="en-US" dirty="0"/>
              <a:t>, and sometimes </a:t>
            </a:r>
            <a:r>
              <a:rPr lang="en-US" b="1" dirty="0"/>
              <a:t>interacting with other agents or humans</a:t>
            </a:r>
            <a:r>
              <a:rPr lang="en-US" dirty="0"/>
              <a:t> to achieve those goals.</a:t>
            </a:r>
          </a:p>
          <a:p>
            <a:endParaRPr lang="en-US" dirty="0"/>
          </a:p>
          <a:p>
            <a:r>
              <a:rPr lang="en-US" dirty="0"/>
              <a:t>Agentic AI is AI that </a:t>
            </a:r>
            <a:r>
              <a:rPr lang="en-US" b="1" dirty="0"/>
              <a:t>doesn’t just respond to commands</a:t>
            </a:r>
            <a:r>
              <a:rPr lang="en-US" dirty="0"/>
              <a:t>, but </a:t>
            </a:r>
            <a:r>
              <a:rPr lang="en-US" b="1" dirty="0"/>
              <a:t>actively plans and executes tasks</a:t>
            </a:r>
            <a:r>
              <a:rPr lang="en-US" dirty="0"/>
              <a:t> on its own — like a digital assistant that thinks ahead and works toward a goal, rather than waiting for every instruction.</a:t>
            </a:r>
          </a:p>
          <a:p>
            <a:endParaRPr lang="en-US"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 Key Characteristics of Agentic AI:</a:t>
            </a:r>
          </a:p>
        </p:txBody>
      </p:sp>
      <p:graphicFrame>
        <p:nvGraphicFramePr>
          <p:cNvPr id="9" name="Content Placeholder 8"/>
          <p:cNvGraphicFramePr>
            <a:graphicFrameLocks/>
          </p:cNvGraphicFramePr>
          <p:nvPr>
            <p:extLst>
              <p:ext uri="{D42A27DB-BD31-4B8C-83A1-F6EECF244321}">
                <p14:modId xmlns:p14="http://schemas.microsoft.com/office/powerpoint/2010/main" val="2516775211"/>
              </p:ext>
            </p:extLst>
          </p:nvPr>
        </p:nvGraphicFramePr>
        <p:xfrm>
          <a:off x="159538" y="1502815"/>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260" y="1502815"/>
            <a:ext cx="8093365" cy="3170099"/>
          </a:xfrm>
          <a:prstGeom prst="rect">
            <a:avLst/>
          </a:prstGeom>
        </p:spPr>
        <p:txBody>
          <a:bodyPr wrap="square">
            <a:spAutoFit/>
          </a:bodyPr>
          <a:lstStyle/>
          <a:p>
            <a:r>
              <a:rPr lang="en-US" sz="2400" b="1" dirty="0">
                <a:solidFill>
                  <a:schemeClr val="bg1">
                    <a:lumMod val="95000"/>
                  </a:schemeClr>
                </a:solidFill>
              </a:rPr>
              <a:t>Autonomy</a:t>
            </a:r>
            <a:r>
              <a:rPr lang="en-US" dirty="0">
                <a:solidFill>
                  <a:schemeClr val="bg1">
                    <a:lumMod val="95000"/>
                  </a:schemeClr>
                </a:solidFill>
              </a:rPr>
              <a:t/>
            </a:r>
            <a:br>
              <a:rPr lang="en-US" dirty="0">
                <a:solidFill>
                  <a:schemeClr val="bg1">
                    <a:lumMod val="95000"/>
                  </a:schemeClr>
                </a:solidFill>
              </a:rPr>
            </a:br>
            <a:r>
              <a:rPr lang="en-US" sz="1600" dirty="0">
                <a:solidFill>
                  <a:schemeClr val="bg1">
                    <a:lumMod val="95000"/>
                  </a:schemeClr>
                </a:solidFill>
              </a:rPr>
              <a:t>It can make decisions without constant human input.</a:t>
            </a:r>
          </a:p>
          <a:p>
            <a:r>
              <a:rPr lang="en-US" sz="2000" b="1" dirty="0">
                <a:solidFill>
                  <a:schemeClr val="bg1">
                    <a:lumMod val="95000"/>
                  </a:schemeClr>
                </a:solidFill>
              </a:rPr>
              <a:t>Goal-Directed Behavior</a:t>
            </a:r>
            <a:r>
              <a:rPr lang="en-US" dirty="0">
                <a:solidFill>
                  <a:schemeClr val="bg1">
                    <a:lumMod val="95000"/>
                  </a:schemeClr>
                </a:solidFill>
              </a:rPr>
              <a:t/>
            </a:r>
            <a:br>
              <a:rPr lang="en-US" dirty="0">
                <a:solidFill>
                  <a:schemeClr val="bg1">
                    <a:lumMod val="95000"/>
                  </a:schemeClr>
                </a:solidFill>
              </a:rPr>
            </a:br>
            <a:r>
              <a:rPr lang="en-US" sz="1600" dirty="0">
                <a:solidFill>
                  <a:schemeClr val="bg1">
                    <a:lumMod val="95000"/>
                  </a:schemeClr>
                </a:solidFill>
              </a:rPr>
              <a:t>It works toward achieving a specific objective or set of objectives.</a:t>
            </a:r>
          </a:p>
          <a:p>
            <a:r>
              <a:rPr lang="en-US" sz="2000" b="1" dirty="0">
                <a:solidFill>
                  <a:schemeClr val="bg1">
                    <a:lumMod val="95000"/>
                  </a:schemeClr>
                </a:solidFill>
              </a:rPr>
              <a:t>Environment Awareness</a:t>
            </a:r>
            <a:r>
              <a:rPr lang="en-US" dirty="0">
                <a:solidFill>
                  <a:schemeClr val="bg1">
                    <a:lumMod val="95000"/>
                  </a:schemeClr>
                </a:solidFill>
              </a:rPr>
              <a:t/>
            </a:r>
            <a:br>
              <a:rPr lang="en-US" dirty="0">
                <a:solidFill>
                  <a:schemeClr val="bg1">
                    <a:lumMod val="95000"/>
                  </a:schemeClr>
                </a:solidFill>
              </a:rPr>
            </a:br>
            <a:r>
              <a:rPr lang="en-US" sz="1600" dirty="0">
                <a:solidFill>
                  <a:schemeClr val="bg1">
                    <a:lumMod val="95000"/>
                  </a:schemeClr>
                </a:solidFill>
              </a:rPr>
              <a:t>It can perceive or model its environment (digital or physical) and adjust its actions</a:t>
            </a:r>
            <a:r>
              <a:rPr lang="en-US" dirty="0">
                <a:solidFill>
                  <a:schemeClr val="bg1">
                    <a:lumMod val="95000"/>
                  </a:schemeClr>
                </a:solidFill>
              </a:rPr>
              <a:t> </a:t>
            </a:r>
            <a:r>
              <a:rPr lang="en-US" sz="1600" dirty="0">
                <a:solidFill>
                  <a:schemeClr val="bg1">
                    <a:lumMod val="95000"/>
                  </a:schemeClr>
                </a:solidFill>
              </a:rPr>
              <a:t>accordingly.</a:t>
            </a:r>
          </a:p>
          <a:p>
            <a:r>
              <a:rPr lang="en-US" sz="2000" b="1" dirty="0">
                <a:solidFill>
                  <a:schemeClr val="bg1">
                    <a:lumMod val="95000"/>
                  </a:schemeClr>
                </a:solidFill>
              </a:rPr>
              <a:t>Task Planning and Execution</a:t>
            </a:r>
            <a:r>
              <a:rPr lang="en-US" dirty="0">
                <a:solidFill>
                  <a:schemeClr val="bg1">
                    <a:lumMod val="95000"/>
                  </a:schemeClr>
                </a:solidFill>
              </a:rPr>
              <a:t/>
            </a:r>
            <a:br>
              <a:rPr lang="en-US" dirty="0">
                <a:solidFill>
                  <a:schemeClr val="bg1">
                    <a:lumMod val="95000"/>
                  </a:schemeClr>
                </a:solidFill>
              </a:rPr>
            </a:br>
            <a:r>
              <a:rPr lang="en-US" sz="1600" dirty="0">
                <a:solidFill>
                  <a:schemeClr val="bg1">
                    <a:lumMod val="95000"/>
                  </a:schemeClr>
                </a:solidFill>
              </a:rPr>
              <a:t>It can break down complex tasks, plan steps, and complete them — sometimes by calling other tools or APIs.</a:t>
            </a:r>
          </a:p>
          <a:p>
            <a:r>
              <a:rPr lang="en-US" sz="2000" b="1" dirty="0">
                <a:solidFill>
                  <a:schemeClr val="bg1">
                    <a:lumMod val="95000"/>
                  </a:schemeClr>
                </a:solidFill>
              </a:rPr>
              <a:t>Multi-Agent Collaboration</a:t>
            </a:r>
            <a:r>
              <a:rPr lang="en-US" sz="2000" dirty="0">
                <a:solidFill>
                  <a:schemeClr val="bg1">
                    <a:lumMod val="95000"/>
                  </a:schemeClr>
                </a:solidFill>
              </a:rPr>
              <a:t> (in advanced forms)</a:t>
            </a:r>
            <a:r>
              <a:rPr lang="en-US" dirty="0">
                <a:solidFill>
                  <a:schemeClr val="bg1">
                    <a:lumMod val="95000"/>
                  </a:schemeClr>
                </a:solidFill>
              </a:rPr>
              <a:t/>
            </a:r>
            <a:br>
              <a:rPr lang="en-US" dirty="0">
                <a:solidFill>
                  <a:schemeClr val="bg1">
                    <a:lumMod val="95000"/>
                  </a:schemeClr>
                </a:solidFill>
              </a:rPr>
            </a:br>
            <a:r>
              <a:rPr lang="en-US" sz="1600" dirty="0">
                <a:solidFill>
                  <a:schemeClr val="bg1">
                    <a:lumMod val="95000"/>
                  </a:schemeClr>
                </a:solidFill>
              </a:rPr>
              <a:t>Agentic systems can work together in a coordinated way (like in </a:t>
            </a:r>
            <a:r>
              <a:rPr lang="en-US" sz="1600" dirty="0" err="1">
                <a:solidFill>
                  <a:schemeClr val="bg1">
                    <a:lumMod val="95000"/>
                  </a:schemeClr>
                </a:solidFill>
              </a:rPr>
              <a:t>OpenAI’s</a:t>
            </a:r>
            <a:r>
              <a:rPr lang="en-US" sz="1600" dirty="0">
                <a:solidFill>
                  <a:schemeClr val="bg1">
                    <a:lumMod val="95000"/>
                  </a:schemeClr>
                </a:solidFill>
              </a:rPr>
              <a:t> </a:t>
            </a:r>
            <a:r>
              <a:rPr lang="en-US" sz="1600" b="1" dirty="0">
                <a:solidFill>
                  <a:schemeClr val="bg1">
                    <a:lumMod val="95000"/>
                  </a:schemeClr>
                </a:solidFill>
              </a:rPr>
              <a:t>Swarm</a:t>
            </a:r>
            <a:r>
              <a:rPr lang="en-US" sz="1600" dirty="0">
                <a:solidFill>
                  <a:schemeClr val="bg1">
                    <a:lumMod val="95000"/>
                  </a:schemeClr>
                </a:solidFill>
              </a:rPr>
              <a:t> framework).</a:t>
            </a:r>
          </a:p>
        </p:txBody>
      </p:sp>
    </p:spTree>
    <p:extLst>
      <p:ext uri="{BB962C8B-B14F-4D97-AF65-F5344CB8AC3E}">
        <p14:creationId xmlns:p14="http://schemas.microsoft.com/office/powerpoint/2010/main" val="10910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LLM?</a:t>
            </a:r>
          </a:p>
        </p:txBody>
      </p:sp>
      <p:sp>
        <p:nvSpPr>
          <p:cNvPr id="3" name="Content Placeholder 2"/>
          <p:cNvSpPr>
            <a:spLocks noGrp="1"/>
          </p:cNvSpPr>
          <p:nvPr>
            <p:ph idx="1"/>
          </p:nvPr>
        </p:nvSpPr>
        <p:spPr/>
        <p:txBody>
          <a:bodyPr>
            <a:normAutofit/>
          </a:bodyPr>
          <a:lstStyle/>
          <a:p>
            <a:r>
              <a:rPr lang="en-US" sz="2400" dirty="0"/>
              <a:t>LLM means Large Language Model</a:t>
            </a:r>
          </a:p>
          <a:p>
            <a:r>
              <a:rPr lang="en-US" sz="2400" dirty="0"/>
              <a:t>A </a:t>
            </a:r>
            <a:r>
              <a:rPr lang="en-US" sz="2400" b="1" dirty="0"/>
              <a:t>Large Language Model (LLM)</a:t>
            </a:r>
            <a:r>
              <a:rPr lang="en-US" sz="2400" dirty="0"/>
              <a:t> is a type of </a:t>
            </a:r>
            <a:r>
              <a:rPr lang="en-US" sz="2400" b="1" dirty="0"/>
              <a:t>artificial intelligence</a:t>
            </a:r>
            <a:r>
              <a:rPr lang="en-US" sz="2400" dirty="0"/>
              <a:t> model that uses deep learning and vast amounts of text data to understand, generate, and interact in human language. Built on transformer architecture, LLMs are capable of performing a wide range of natural language tasks such as answering questions, summarizing text, translating languages, and generating content.</a:t>
            </a:r>
          </a:p>
        </p:txBody>
      </p:sp>
    </p:spTree>
    <p:extLst>
      <p:ext uri="{BB962C8B-B14F-4D97-AF65-F5344CB8AC3E}">
        <p14:creationId xmlns:p14="http://schemas.microsoft.com/office/powerpoint/2010/main" val="187333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it work?</a:t>
            </a:r>
          </a:p>
        </p:txBody>
      </p:sp>
      <p:sp>
        <p:nvSpPr>
          <p:cNvPr id="3" name="Content Placeholder 2"/>
          <p:cNvSpPr>
            <a:spLocks noGrp="1"/>
          </p:cNvSpPr>
          <p:nvPr>
            <p:ph idx="1"/>
          </p:nvPr>
        </p:nvSpPr>
        <p:spPr/>
        <p:txBody>
          <a:bodyPr>
            <a:normAutofit fontScale="62500" lnSpcReduction="20000"/>
          </a:bodyPr>
          <a:lstStyle/>
          <a:p>
            <a:r>
              <a:rPr lang="en-US" b="1" dirty="0"/>
              <a:t>1. Training on Massive Text Data</a:t>
            </a:r>
          </a:p>
          <a:p>
            <a:pPr marL="0" indent="0">
              <a:buNone/>
            </a:pPr>
            <a:r>
              <a:rPr lang="en-US" dirty="0"/>
              <a:t>      Trained on billions of words from books, websites, and articles.</a:t>
            </a:r>
          </a:p>
          <a:p>
            <a:pPr marL="0" indent="0">
              <a:buNone/>
            </a:pPr>
            <a:r>
              <a:rPr lang="en-US" dirty="0"/>
              <a:t>       Learns grammar, facts, and context.</a:t>
            </a:r>
          </a:p>
          <a:p>
            <a:r>
              <a:rPr lang="en-US" b="1" dirty="0"/>
              <a:t>2. Powered by Transformer Architecture</a:t>
            </a:r>
          </a:p>
          <a:p>
            <a:pPr marL="0" indent="0">
              <a:buNone/>
            </a:pPr>
            <a:r>
              <a:rPr lang="en-US" b="1" dirty="0"/>
              <a:t>      </a:t>
            </a:r>
            <a:r>
              <a:rPr lang="en-US" dirty="0"/>
              <a:t>Uses deep learning to understand relationships between words.</a:t>
            </a:r>
          </a:p>
          <a:p>
            <a:pPr marL="0" indent="0">
              <a:buNone/>
            </a:pPr>
            <a:r>
              <a:rPr lang="en-US" dirty="0"/>
              <a:t>      Predicts the next word in a sequence.</a:t>
            </a:r>
          </a:p>
          <a:p>
            <a:r>
              <a:rPr lang="en-US" b="1" dirty="0"/>
              <a:t>3. Fine-Tuning (Optional)</a:t>
            </a:r>
          </a:p>
          <a:p>
            <a:pPr marL="0" indent="0">
              <a:buNone/>
            </a:pPr>
            <a:r>
              <a:rPr lang="en-US" dirty="0"/>
              <a:t>       Refined with human feedback for specific tasks or safer responses.</a:t>
            </a:r>
          </a:p>
          <a:p>
            <a:r>
              <a:rPr lang="en-US" b="1" dirty="0"/>
              <a:t>4. Inference (Real-Time Use)</a:t>
            </a:r>
          </a:p>
          <a:p>
            <a:pPr marL="0" indent="0">
              <a:buNone/>
            </a:pPr>
            <a:r>
              <a:rPr lang="en-US" dirty="0"/>
              <a:t>       User enters a prompt → Model generates a response based on learned patterns.</a:t>
            </a:r>
          </a:p>
        </p:txBody>
      </p:sp>
    </p:spTree>
    <p:extLst>
      <p:ext uri="{BB962C8B-B14F-4D97-AF65-F5344CB8AC3E}">
        <p14:creationId xmlns:p14="http://schemas.microsoft.com/office/powerpoint/2010/main" val="2948689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Generative AI</a:t>
            </a:r>
          </a:p>
        </p:txBody>
      </p:sp>
      <p:sp>
        <p:nvSpPr>
          <p:cNvPr id="3" name="Content Placeholder 2"/>
          <p:cNvSpPr>
            <a:spLocks noGrp="1"/>
          </p:cNvSpPr>
          <p:nvPr>
            <p:ph idx="1"/>
          </p:nvPr>
        </p:nvSpPr>
        <p:spPr/>
        <p:txBody>
          <a:bodyPr/>
          <a:lstStyle/>
          <a:p>
            <a:r>
              <a:rPr lang="en-US" b="1" dirty="0"/>
              <a:t>Generative AI</a:t>
            </a:r>
            <a:r>
              <a:rPr lang="en-US" dirty="0"/>
              <a:t> is a type of artificial intelligence that can create new and original content such as text, images, music, or videos by learning patterns from existing data. It enables machines to produce creative outputs that didn’t exist before.</a:t>
            </a:r>
          </a:p>
        </p:txBody>
      </p:sp>
    </p:spTree>
    <p:extLst>
      <p:ext uri="{BB962C8B-B14F-4D97-AF65-F5344CB8AC3E}">
        <p14:creationId xmlns:p14="http://schemas.microsoft.com/office/powerpoint/2010/main" val="186537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95000"/>
                  </a:schemeClr>
                </a:solidFill>
              </a:rPr>
              <a:t>Difference between Generative AI and Agentic AI</a:t>
            </a:r>
          </a:p>
        </p:txBody>
      </p:sp>
      <p:sp>
        <p:nvSpPr>
          <p:cNvPr id="3" name="Content Placeholder 2"/>
          <p:cNvSpPr>
            <a:spLocks noGrp="1"/>
          </p:cNvSpPr>
          <p:nvPr>
            <p:ph sz="half" idx="1"/>
          </p:nvPr>
        </p:nvSpPr>
        <p:spPr>
          <a:xfrm>
            <a:off x="411531" y="1502815"/>
            <a:ext cx="4038600" cy="3394472"/>
          </a:xfrm>
        </p:spPr>
        <p:txBody>
          <a:bodyPr>
            <a:normAutofit fontScale="70000" lnSpcReduction="20000"/>
          </a:bodyPr>
          <a:lstStyle/>
          <a:p>
            <a:pPr marL="0" indent="0" algn="ctr">
              <a:buNone/>
            </a:pPr>
            <a:r>
              <a:rPr lang="en-US" sz="5100" dirty="0">
                <a:solidFill>
                  <a:schemeClr val="accent4"/>
                </a:solidFill>
              </a:rPr>
              <a:t>Generative AI</a:t>
            </a:r>
            <a:r>
              <a:rPr lang="en-US" sz="2900" dirty="0"/>
              <a:t>	</a:t>
            </a:r>
            <a:endParaRPr lang="en-US" sz="2900" dirty="0" smtClean="0"/>
          </a:p>
          <a:p>
            <a:endParaRPr lang="en-US" sz="1800" dirty="0"/>
          </a:p>
          <a:p>
            <a:r>
              <a:rPr lang="en-US" sz="2600" dirty="0" smtClean="0">
                <a:solidFill>
                  <a:schemeClr val="bg1"/>
                </a:solidFill>
              </a:rPr>
              <a:t>Creates </a:t>
            </a:r>
            <a:r>
              <a:rPr lang="en-US" sz="2600" dirty="0">
                <a:solidFill>
                  <a:schemeClr val="bg1"/>
                </a:solidFill>
              </a:rPr>
              <a:t>new content like text, images, or music based on learned patterns.</a:t>
            </a:r>
          </a:p>
          <a:p>
            <a:r>
              <a:rPr lang="en-US" sz="2600" dirty="0">
                <a:solidFill>
                  <a:schemeClr val="bg1"/>
                </a:solidFill>
              </a:rPr>
              <a:t>Generates outputs in response to prompts or inputs.</a:t>
            </a:r>
          </a:p>
          <a:p>
            <a:r>
              <a:rPr lang="en-US" sz="2600" dirty="0">
                <a:solidFill>
                  <a:schemeClr val="bg1"/>
                </a:solidFill>
              </a:rPr>
              <a:t>ChatGPT, DALL·E, </a:t>
            </a:r>
            <a:r>
              <a:rPr lang="en-US" sz="2600" dirty="0" err="1">
                <a:solidFill>
                  <a:schemeClr val="bg1"/>
                </a:solidFill>
              </a:rPr>
              <a:t>Midjourney</a:t>
            </a:r>
            <a:r>
              <a:rPr lang="en-US" sz="2600" dirty="0">
                <a:solidFill>
                  <a:schemeClr val="bg1"/>
                </a:solidFill>
              </a:rPr>
              <a:t> (content generation) are Examples of Generative AI</a:t>
            </a:r>
          </a:p>
        </p:txBody>
      </p:sp>
      <p:sp>
        <p:nvSpPr>
          <p:cNvPr id="4" name="Content Placeholder 3"/>
          <p:cNvSpPr>
            <a:spLocks noGrp="1"/>
          </p:cNvSpPr>
          <p:nvPr>
            <p:ph sz="half" idx="2"/>
          </p:nvPr>
        </p:nvSpPr>
        <p:spPr>
          <a:xfrm>
            <a:off x="4702509" y="1502815"/>
            <a:ext cx="4038600" cy="3394472"/>
          </a:xfrm>
        </p:spPr>
        <p:txBody>
          <a:bodyPr>
            <a:normAutofit fontScale="70000" lnSpcReduction="20000"/>
          </a:bodyPr>
          <a:lstStyle/>
          <a:p>
            <a:endParaRPr lang="en-US" sz="1000" dirty="0" smtClean="0">
              <a:solidFill>
                <a:schemeClr val="bg1"/>
              </a:solidFill>
            </a:endParaRPr>
          </a:p>
          <a:p>
            <a:pPr marL="0" indent="0" algn="ctr">
              <a:buNone/>
            </a:pPr>
            <a:r>
              <a:rPr lang="en-US" sz="5100" dirty="0">
                <a:solidFill>
                  <a:schemeClr val="accent4"/>
                </a:solidFill>
              </a:rPr>
              <a:t>Agentic AI</a:t>
            </a:r>
          </a:p>
          <a:p>
            <a:pPr marL="0" indent="0">
              <a:buNone/>
            </a:pPr>
            <a:endParaRPr lang="en-US" dirty="0" smtClean="0">
              <a:solidFill>
                <a:schemeClr val="bg1"/>
              </a:solidFill>
            </a:endParaRPr>
          </a:p>
          <a:p>
            <a:r>
              <a:rPr lang="en-US" sz="2600" dirty="0" smtClean="0">
                <a:solidFill>
                  <a:schemeClr val="bg1"/>
                </a:solidFill>
              </a:rPr>
              <a:t>Acts </a:t>
            </a:r>
            <a:r>
              <a:rPr lang="en-US" sz="2600" dirty="0">
                <a:solidFill>
                  <a:schemeClr val="bg1"/>
                </a:solidFill>
              </a:rPr>
              <a:t>autonomously to perform tasks, make decisions, and take actions in an environment.</a:t>
            </a:r>
          </a:p>
          <a:p>
            <a:r>
              <a:rPr lang="en-US" sz="2600" dirty="0">
                <a:solidFill>
                  <a:schemeClr val="bg1"/>
                </a:solidFill>
              </a:rPr>
              <a:t>Has goals and can plan, reason, and act independently over time.</a:t>
            </a:r>
          </a:p>
          <a:p>
            <a:r>
              <a:rPr lang="en-US" sz="2600" dirty="0">
                <a:solidFill>
                  <a:schemeClr val="bg1"/>
                </a:solidFill>
              </a:rPr>
              <a:t>AI assistants with autonomy, like autonomous robots or smart agents that interact and adapt are examples of Agentic AI</a:t>
            </a:r>
          </a:p>
        </p:txBody>
      </p:sp>
    </p:spTree>
    <p:extLst>
      <p:ext uri="{BB962C8B-B14F-4D97-AF65-F5344CB8AC3E}">
        <p14:creationId xmlns:p14="http://schemas.microsoft.com/office/powerpoint/2010/main" val="2520783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On-screen Show (16:9)</PresentationFormat>
  <Paragraphs>82</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Agentic Ai</vt:lpstr>
      <vt:lpstr>Content: </vt:lpstr>
      <vt:lpstr>What is Agentic AI</vt:lpstr>
      <vt:lpstr>💡 Key Characteristics of Agentic AI:</vt:lpstr>
      <vt:lpstr>PowerPoint Presentation</vt:lpstr>
      <vt:lpstr>What  is LLM?</vt:lpstr>
      <vt:lpstr>How does it work?</vt:lpstr>
      <vt:lpstr>What is Generative AI</vt:lpstr>
      <vt:lpstr>Difference between Generative AI and Agentic AI</vt:lpstr>
      <vt:lpstr>What is Open AI Agents SDK</vt:lpstr>
      <vt:lpstr>What is Open AI Agents SDK</vt:lpstr>
      <vt:lpstr>Key Benefits.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2025-06-01T14:07:38Z</dcterms:modified>
</cp:coreProperties>
</file>