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62" r:id="rId4"/>
    <p:sldId id="261" r:id="rId5"/>
    <p:sldId id="263" r:id="rId6"/>
    <p:sldId id="264" r:id="rId7"/>
    <p:sldId id="265" r:id="rId8"/>
    <p:sldId id="268" r:id="rId9"/>
    <p:sldId id="269" r:id="rId10"/>
    <p:sldId id="266" r:id="rId11"/>
    <p:sldId id="267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9" r:id="rId31"/>
    <p:sldId id="288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22" r:id="rId58"/>
    <p:sldId id="316" r:id="rId59"/>
    <p:sldId id="317" r:id="rId60"/>
    <p:sldId id="323" r:id="rId6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0593" autoAdjust="0"/>
  </p:normalViewPr>
  <p:slideViewPr>
    <p:cSldViewPr snapToGrid="0">
      <p:cViewPr varScale="1">
        <p:scale>
          <a:sx n="69" d="100"/>
          <a:sy n="69" d="100"/>
        </p:scale>
        <p:origin x="6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8ABFCE-FF66-4EF8-8F0B-C439D12703A6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75A367E-A4DC-4F98-A66A-CA14AFA51CFF}">
      <dgm:prSet phldrT="[Texto]" custT="1"/>
      <dgm:spPr/>
      <dgm:t>
        <a:bodyPr/>
        <a:lstStyle/>
        <a:p>
          <a:r>
            <a:rPr lang="es-ES" sz="4000" b="1" dirty="0"/>
            <a:t>Formularios en Angular</a:t>
          </a:r>
        </a:p>
      </dgm:t>
    </dgm:pt>
    <dgm:pt modelId="{3BACF0C0-E301-4009-B5A5-F30A6AC0BC41}" type="parTrans" cxnId="{49B07C49-12AF-421B-8F64-F43CF5AD5EE6}">
      <dgm:prSet/>
      <dgm:spPr/>
      <dgm:t>
        <a:bodyPr/>
        <a:lstStyle/>
        <a:p>
          <a:endParaRPr lang="es-ES"/>
        </a:p>
      </dgm:t>
    </dgm:pt>
    <dgm:pt modelId="{A9A85DDD-7EBC-4626-A98B-E2B701C7D70A}" type="sibTrans" cxnId="{49B07C49-12AF-421B-8F64-F43CF5AD5EE6}">
      <dgm:prSet/>
      <dgm:spPr/>
      <dgm:t>
        <a:bodyPr/>
        <a:lstStyle/>
        <a:p>
          <a:endParaRPr lang="es-ES"/>
        </a:p>
      </dgm:t>
    </dgm:pt>
    <dgm:pt modelId="{254D8D01-FEC7-4A0C-A95B-0398CCDE05CC}">
      <dgm:prSet phldrT="[Texto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ES" sz="3600" dirty="0"/>
            <a:t>Basados en platilla</a:t>
          </a:r>
        </a:p>
      </dgm:t>
    </dgm:pt>
    <dgm:pt modelId="{3941F953-B376-4A87-931C-7BF22E0FC592}" type="parTrans" cxnId="{73D47B71-BFE7-4053-BA9B-6FDAB805D8D1}">
      <dgm:prSet/>
      <dgm:spPr/>
      <dgm:t>
        <a:bodyPr/>
        <a:lstStyle/>
        <a:p>
          <a:endParaRPr lang="es-ES"/>
        </a:p>
      </dgm:t>
    </dgm:pt>
    <dgm:pt modelId="{647C9C23-5D6F-4803-896F-41EFE095D9B7}" type="sibTrans" cxnId="{73D47B71-BFE7-4053-BA9B-6FDAB805D8D1}">
      <dgm:prSet/>
      <dgm:spPr/>
      <dgm:t>
        <a:bodyPr/>
        <a:lstStyle/>
        <a:p>
          <a:endParaRPr lang="es-ES"/>
        </a:p>
      </dgm:t>
    </dgm:pt>
    <dgm:pt modelId="{E4DEC8CA-0FDA-4F2E-8132-D49C3EFCD30D}">
      <dgm:prSet phldrT="[Texto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s-ES" sz="3200" dirty="0" err="1"/>
            <a:t>FormsModule</a:t>
          </a:r>
          <a:endParaRPr lang="es-ES" sz="3200" dirty="0"/>
        </a:p>
      </dgm:t>
    </dgm:pt>
    <dgm:pt modelId="{1D8B2BDB-EBFE-43C1-AC7B-D4688CADC167}" type="parTrans" cxnId="{BAD87D3C-C9C5-4198-9D62-5792EF3FB052}">
      <dgm:prSet/>
      <dgm:spPr/>
      <dgm:t>
        <a:bodyPr/>
        <a:lstStyle/>
        <a:p>
          <a:endParaRPr lang="es-ES"/>
        </a:p>
      </dgm:t>
    </dgm:pt>
    <dgm:pt modelId="{5801A123-3A23-4AF6-B752-E5231039A51B}" type="sibTrans" cxnId="{BAD87D3C-C9C5-4198-9D62-5792EF3FB052}">
      <dgm:prSet/>
      <dgm:spPr/>
      <dgm:t>
        <a:bodyPr/>
        <a:lstStyle/>
        <a:p>
          <a:endParaRPr lang="es-ES"/>
        </a:p>
      </dgm:t>
    </dgm:pt>
    <dgm:pt modelId="{C40953CA-C03D-44A4-A9AF-D0D15DA141F4}">
      <dgm:prSet phldrT="[Texto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ES" sz="3200" dirty="0"/>
            <a:t>Reactivos</a:t>
          </a:r>
        </a:p>
      </dgm:t>
    </dgm:pt>
    <dgm:pt modelId="{6ADC9B81-D5AE-4830-BECD-21980CD869E0}" type="parTrans" cxnId="{00813684-E329-46A6-B13C-9D02DFADC098}">
      <dgm:prSet/>
      <dgm:spPr/>
      <dgm:t>
        <a:bodyPr/>
        <a:lstStyle/>
        <a:p>
          <a:endParaRPr lang="es-ES"/>
        </a:p>
      </dgm:t>
    </dgm:pt>
    <dgm:pt modelId="{0FFF7180-83B5-407D-A24C-016A7AB1422E}" type="sibTrans" cxnId="{00813684-E329-46A6-B13C-9D02DFADC098}">
      <dgm:prSet/>
      <dgm:spPr/>
      <dgm:t>
        <a:bodyPr/>
        <a:lstStyle/>
        <a:p>
          <a:endParaRPr lang="es-ES"/>
        </a:p>
      </dgm:t>
    </dgm:pt>
    <dgm:pt modelId="{23001170-2E74-4066-A3AA-8E304679FFA9}">
      <dgm:prSet phldrT="[Texto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s-ES" sz="3200" b="0" dirty="0" err="1"/>
            <a:t>ReactiveFormsModule</a:t>
          </a:r>
          <a:endParaRPr lang="es-ES" sz="3200" b="0" dirty="0"/>
        </a:p>
      </dgm:t>
    </dgm:pt>
    <dgm:pt modelId="{5288D631-CFCB-4BEE-B398-1249F1A2F32A}" type="parTrans" cxnId="{2034039C-932B-479B-9A2F-2086BEF71E14}">
      <dgm:prSet/>
      <dgm:spPr/>
      <dgm:t>
        <a:bodyPr/>
        <a:lstStyle/>
        <a:p>
          <a:endParaRPr lang="es-ES"/>
        </a:p>
      </dgm:t>
    </dgm:pt>
    <dgm:pt modelId="{A8346713-A01E-4E9C-93D9-6DBFDD92DBAB}" type="sibTrans" cxnId="{2034039C-932B-479B-9A2F-2086BEF71E14}">
      <dgm:prSet/>
      <dgm:spPr/>
      <dgm:t>
        <a:bodyPr/>
        <a:lstStyle/>
        <a:p>
          <a:endParaRPr lang="es-ES"/>
        </a:p>
      </dgm:t>
    </dgm:pt>
    <dgm:pt modelId="{01F338A1-20F0-4508-95B8-C9D599D3A951}" type="pres">
      <dgm:prSet presAssocID="{438ABFCE-FF66-4EF8-8F0B-C439D12703A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4EA5E9F-ACED-415C-A657-A0D192C00F36}" type="pres">
      <dgm:prSet presAssocID="{475A367E-A4DC-4F98-A66A-CA14AFA51CFF}" presName="vertOne" presStyleCnt="0"/>
      <dgm:spPr/>
    </dgm:pt>
    <dgm:pt modelId="{741734F4-0CC7-4937-ADBA-65C27348749D}" type="pres">
      <dgm:prSet presAssocID="{475A367E-A4DC-4F98-A66A-CA14AFA51CFF}" presName="txOne" presStyleLbl="node0" presStyleIdx="0" presStyleCnt="1" custLinFactNeighborX="0" custLinFactNeighborY="-7697">
        <dgm:presLayoutVars>
          <dgm:chPref val="3"/>
        </dgm:presLayoutVars>
      </dgm:prSet>
      <dgm:spPr/>
    </dgm:pt>
    <dgm:pt modelId="{F9182767-4C58-4998-B427-4FDF7A2F65D8}" type="pres">
      <dgm:prSet presAssocID="{475A367E-A4DC-4F98-A66A-CA14AFA51CFF}" presName="parTransOne" presStyleCnt="0"/>
      <dgm:spPr/>
    </dgm:pt>
    <dgm:pt modelId="{AD95C083-BDE1-428A-818A-B179C2109EF8}" type="pres">
      <dgm:prSet presAssocID="{475A367E-A4DC-4F98-A66A-CA14AFA51CFF}" presName="horzOne" presStyleCnt="0"/>
      <dgm:spPr/>
    </dgm:pt>
    <dgm:pt modelId="{6C145B9D-EFB8-46F5-8272-7F79E8B941CD}" type="pres">
      <dgm:prSet presAssocID="{254D8D01-FEC7-4A0C-A95B-0398CCDE05CC}" presName="vertTwo" presStyleCnt="0"/>
      <dgm:spPr/>
    </dgm:pt>
    <dgm:pt modelId="{CA7B95DC-0DF6-496A-8A37-5295F7F7F683}" type="pres">
      <dgm:prSet presAssocID="{254D8D01-FEC7-4A0C-A95B-0398CCDE05CC}" presName="txTwo" presStyleLbl="node2" presStyleIdx="0" presStyleCnt="2" custLinFactNeighborX="1099" custLinFactNeighborY="7697">
        <dgm:presLayoutVars>
          <dgm:chPref val="3"/>
        </dgm:presLayoutVars>
      </dgm:prSet>
      <dgm:spPr/>
    </dgm:pt>
    <dgm:pt modelId="{33FDDDD3-C7B4-46A5-BFC9-D311D51C8364}" type="pres">
      <dgm:prSet presAssocID="{254D8D01-FEC7-4A0C-A95B-0398CCDE05CC}" presName="parTransTwo" presStyleCnt="0"/>
      <dgm:spPr/>
    </dgm:pt>
    <dgm:pt modelId="{66DF01E6-0D22-4098-8E42-B29B32985D2D}" type="pres">
      <dgm:prSet presAssocID="{254D8D01-FEC7-4A0C-A95B-0398CCDE05CC}" presName="horzTwo" presStyleCnt="0"/>
      <dgm:spPr/>
    </dgm:pt>
    <dgm:pt modelId="{9A7B5FAB-0300-4495-9D8F-2578BB9178F1}" type="pres">
      <dgm:prSet presAssocID="{E4DEC8CA-0FDA-4F2E-8132-D49C3EFCD30D}" presName="vertThree" presStyleCnt="0"/>
      <dgm:spPr/>
    </dgm:pt>
    <dgm:pt modelId="{2C90BB70-4648-402C-AD38-8C7075ECF173}" type="pres">
      <dgm:prSet presAssocID="{E4DEC8CA-0FDA-4F2E-8132-D49C3EFCD30D}" presName="txThree" presStyleLbl="node3" presStyleIdx="0" presStyleCnt="2" custLinFactNeighborX="-825" custLinFactNeighborY="26087">
        <dgm:presLayoutVars>
          <dgm:chPref val="3"/>
        </dgm:presLayoutVars>
      </dgm:prSet>
      <dgm:spPr/>
    </dgm:pt>
    <dgm:pt modelId="{D3139D45-4BA4-4B75-AE2B-23F6BFACF2A3}" type="pres">
      <dgm:prSet presAssocID="{E4DEC8CA-0FDA-4F2E-8132-D49C3EFCD30D}" presName="horzThree" presStyleCnt="0"/>
      <dgm:spPr/>
    </dgm:pt>
    <dgm:pt modelId="{8C45DD9D-8313-4DD1-A965-6DC8D355FBC2}" type="pres">
      <dgm:prSet presAssocID="{647C9C23-5D6F-4803-896F-41EFE095D9B7}" presName="sibSpaceTwo" presStyleCnt="0"/>
      <dgm:spPr/>
    </dgm:pt>
    <dgm:pt modelId="{607A7E32-4138-4C00-9E0C-073413C0A3D6}" type="pres">
      <dgm:prSet presAssocID="{C40953CA-C03D-44A4-A9AF-D0D15DA141F4}" presName="vertTwo" presStyleCnt="0"/>
      <dgm:spPr/>
    </dgm:pt>
    <dgm:pt modelId="{091488E5-2798-4E0D-AD4A-8D9DE3DB5A0E}" type="pres">
      <dgm:prSet presAssocID="{C40953CA-C03D-44A4-A9AF-D0D15DA141F4}" presName="txTwo" presStyleLbl="node2" presStyleIdx="1" presStyleCnt="2">
        <dgm:presLayoutVars>
          <dgm:chPref val="3"/>
        </dgm:presLayoutVars>
      </dgm:prSet>
      <dgm:spPr/>
    </dgm:pt>
    <dgm:pt modelId="{37B58852-AD78-470E-B0D1-DAA51248435D}" type="pres">
      <dgm:prSet presAssocID="{C40953CA-C03D-44A4-A9AF-D0D15DA141F4}" presName="parTransTwo" presStyleCnt="0"/>
      <dgm:spPr/>
    </dgm:pt>
    <dgm:pt modelId="{341BB1CB-F5D3-4D33-8C3A-BAA8B2C4E80D}" type="pres">
      <dgm:prSet presAssocID="{C40953CA-C03D-44A4-A9AF-D0D15DA141F4}" presName="horzTwo" presStyleCnt="0"/>
      <dgm:spPr/>
    </dgm:pt>
    <dgm:pt modelId="{0363D64E-1D1D-4848-997D-53E1D27F93BB}" type="pres">
      <dgm:prSet presAssocID="{23001170-2E74-4066-A3AA-8E304679FFA9}" presName="vertThree" presStyleCnt="0"/>
      <dgm:spPr/>
    </dgm:pt>
    <dgm:pt modelId="{2AF6CCDF-42DF-42F9-B0FC-79AD271A9A5F}" type="pres">
      <dgm:prSet presAssocID="{23001170-2E74-4066-A3AA-8E304679FFA9}" presName="txThree" presStyleLbl="node3" presStyleIdx="1" presStyleCnt="2">
        <dgm:presLayoutVars>
          <dgm:chPref val="3"/>
        </dgm:presLayoutVars>
      </dgm:prSet>
      <dgm:spPr/>
    </dgm:pt>
    <dgm:pt modelId="{47AFEFF1-43CD-4C61-9A6C-0ACE4F5166AC}" type="pres">
      <dgm:prSet presAssocID="{23001170-2E74-4066-A3AA-8E304679FFA9}" presName="horzThree" presStyleCnt="0"/>
      <dgm:spPr/>
    </dgm:pt>
  </dgm:ptLst>
  <dgm:cxnLst>
    <dgm:cxn modelId="{A092B92E-E413-4B66-9494-36F1A1A5FB30}" type="presOf" srcId="{438ABFCE-FF66-4EF8-8F0B-C439D12703A6}" destId="{01F338A1-20F0-4508-95B8-C9D599D3A951}" srcOrd="0" destOrd="0" presId="urn:microsoft.com/office/officeart/2005/8/layout/hierarchy4"/>
    <dgm:cxn modelId="{BAD87D3C-C9C5-4198-9D62-5792EF3FB052}" srcId="{254D8D01-FEC7-4A0C-A95B-0398CCDE05CC}" destId="{E4DEC8CA-0FDA-4F2E-8132-D49C3EFCD30D}" srcOrd="0" destOrd="0" parTransId="{1D8B2BDB-EBFE-43C1-AC7B-D4688CADC167}" sibTransId="{5801A123-3A23-4AF6-B752-E5231039A51B}"/>
    <dgm:cxn modelId="{49B07C49-12AF-421B-8F64-F43CF5AD5EE6}" srcId="{438ABFCE-FF66-4EF8-8F0B-C439D12703A6}" destId="{475A367E-A4DC-4F98-A66A-CA14AFA51CFF}" srcOrd="0" destOrd="0" parTransId="{3BACF0C0-E301-4009-B5A5-F30A6AC0BC41}" sibTransId="{A9A85DDD-7EBC-4626-A98B-E2B701C7D70A}"/>
    <dgm:cxn modelId="{73D47B71-BFE7-4053-BA9B-6FDAB805D8D1}" srcId="{475A367E-A4DC-4F98-A66A-CA14AFA51CFF}" destId="{254D8D01-FEC7-4A0C-A95B-0398CCDE05CC}" srcOrd="0" destOrd="0" parTransId="{3941F953-B376-4A87-931C-7BF22E0FC592}" sibTransId="{647C9C23-5D6F-4803-896F-41EFE095D9B7}"/>
    <dgm:cxn modelId="{B59E0753-16C0-49BA-84E0-2A8AD894B1F9}" type="presOf" srcId="{254D8D01-FEC7-4A0C-A95B-0398CCDE05CC}" destId="{CA7B95DC-0DF6-496A-8A37-5295F7F7F683}" srcOrd="0" destOrd="0" presId="urn:microsoft.com/office/officeart/2005/8/layout/hierarchy4"/>
    <dgm:cxn modelId="{18353C75-E547-485B-A78E-ABF7C92B8341}" type="presOf" srcId="{C40953CA-C03D-44A4-A9AF-D0D15DA141F4}" destId="{091488E5-2798-4E0D-AD4A-8D9DE3DB5A0E}" srcOrd="0" destOrd="0" presId="urn:microsoft.com/office/officeart/2005/8/layout/hierarchy4"/>
    <dgm:cxn modelId="{7C709C77-D5EC-42C8-9B3C-A291147668E7}" type="presOf" srcId="{23001170-2E74-4066-A3AA-8E304679FFA9}" destId="{2AF6CCDF-42DF-42F9-B0FC-79AD271A9A5F}" srcOrd="0" destOrd="0" presId="urn:microsoft.com/office/officeart/2005/8/layout/hierarchy4"/>
    <dgm:cxn modelId="{7AE13F82-CDB4-4594-AA5B-44C9AEC4E636}" type="presOf" srcId="{E4DEC8CA-0FDA-4F2E-8132-D49C3EFCD30D}" destId="{2C90BB70-4648-402C-AD38-8C7075ECF173}" srcOrd="0" destOrd="0" presId="urn:microsoft.com/office/officeart/2005/8/layout/hierarchy4"/>
    <dgm:cxn modelId="{00813684-E329-46A6-B13C-9D02DFADC098}" srcId="{475A367E-A4DC-4F98-A66A-CA14AFA51CFF}" destId="{C40953CA-C03D-44A4-A9AF-D0D15DA141F4}" srcOrd="1" destOrd="0" parTransId="{6ADC9B81-D5AE-4830-BECD-21980CD869E0}" sibTransId="{0FFF7180-83B5-407D-A24C-016A7AB1422E}"/>
    <dgm:cxn modelId="{2034039C-932B-479B-9A2F-2086BEF71E14}" srcId="{C40953CA-C03D-44A4-A9AF-D0D15DA141F4}" destId="{23001170-2E74-4066-A3AA-8E304679FFA9}" srcOrd="0" destOrd="0" parTransId="{5288D631-CFCB-4BEE-B398-1249F1A2F32A}" sibTransId="{A8346713-A01E-4E9C-93D9-6DBFDD92DBAB}"/>
    <dgm:cxn modelId="{448E32FC-97C6-4E7B-9A95-66FFA91DC313}" type="presOf" srcId="{475A367E-A4DC-4F98-A66A-CA14AFA51CFF}" destId="{741734F4-0CC7-4937-ADBA-65C27348749D}" srcOrd="0" destOrd="0" presId="urn:microsoft.com/office/officeart/2005/8/layout/hierarchy4"/>
    <dgm:cxn modelId="{F14D20C6-CDE3-4ACB-9B00-432225B5C356}" type="presParOf" srcId="{01F338A1-20F0-4508-95B8-C9D599D3A951}" destId="{84EA5E9F-ACED-415C-A657-A0D192C00F36}" srcOrd="0" destOrd="0" presId="urn:microsoft.com/office/officeart/2005/8/layout/hierarchy4"/>
    <dgm:cxn modelId="{ABD68AEE-7D45-4E07-A5EF-043C6F637F48}" type="presParOf" srcId="{84EA5E9F-ACED-415C-A657-A0D192C00F36}" destId="{741734F4-0CC7-4937-ADBA-65C27348749D}" srcOrd="0" destOrd="0" presId="urn:microsoft.com/office/officeart/2005/8/layout/hierarchy4"/>
    <dgm:cxn modelId="{D3BD9E11-64D8-463A-A2D2-AE275201BF3C}" type="presParOf" srcId="{84EA5E9F-ACED-415C-A657-A0D192C00F36}" destId="{F9182767-4C58-4998-B427-4FDF7A2F65D8}" srcOrd="1" destOrd="0" presId="urn:microsoft.com/office/officeart/2005/8/layout/hierarchy4"/>
    <dgm:cxn modelId="{4EDC55F1-B0E2-4A6A-86EF-081AA600966B}" type="presParOf" srcId="{84EA5E9F-ACED-415C-A657-A0D192C00F36}" destId="{AD95C083-BDE1-428A-818A-B179C2109EF8}" srcOrd="2" destOrd="0" presId="urn:microsoft.com/office/officeart/2005/8/layout/hierarchy4"/>
    <dgm:cxn modelId="{2E526CA8-6018-4600-B3CC-156B2F647D8D}" type="presParOf" srcId="{AD95C083-BDE1-428A-818A-B179C2109EF8}" destId="{6C145B9D-EFB8-46F5-8272-7F79E8B941CD}" srcOrd="0" destOrd="0" presId="urn:microsoft.com/office/officeart/2005/8/layout/hierarchy4"/>
    <dgm:cxn modelId="{A3E394FD-570A-4EDD-8BBB-6078D593A01E}" type="presParOf" srcId="{6C145B9D-EFB8-46F5-8272-7F79E8B941CD}" destId="{CA7B95DC-0DF6-496A-8A37-5295F7F7F683}" srcOrd="0" destOrd="0" presId="urn:microsoft.com/office/officeart/2005/8/layout/hierarchy4"/>
    <dgm:cxn modelId="{C7AA2A0E-B70F-4355-8E71-A341C8EEBCBD}" type="presParOf" srcId="{6C145B9D-EFB8-46F5-8272-7F79E8B941CD}" destId="{33FDDDD3-C7B4-46A5-BFC9-D311D51C8364}" srcOrd="1" destOrd="0" presId="urn:microsoft.com/office/officeart/2005/8/layout/hierarchy4"/>
    <dgm:cxn modelId="{6468A8FF-E205-4394-8AA0-E4E7FA1B4C89}" type="presParOf" srcId="{6C145B9D-EFB8-46F5-8272-7F79E8B941CD}" destId="{66DF01E6-0D22-4098-8E42-B29B32985D2D}" srcOrd="2" destOrd="0" presId="urn:microsoft.com/office/officeart/2005/8/layout/hierarchy4"/>
    <dgm:cxn modelId="{5E3CB8C4-7383-4118-AAA8-856053E04BFF}" type="presParOf" srcId="{66DF01E6-0D22-4098-8E42-B29B32985D2D}" destId="{9A7B5FAB-0300-4495-9D8F-2578BB9178F1}" srcOrd="0" destOrd="0" presId="urn:microsoft.com/office/officeart/2005/8/layout/hierarchy4"/>
    <dgm:cxn modelId="{3E63D933-F047-4970-BC7B-C06319C3F455}" type="presParOf" srcId="{9A7B5FAB-0300-4495-9D8F-2578BB9178F1}" destId="{2C90BB70-4648-402C-AD38-8C7075ECF173}" srcOrd="0" destOrd="0" presId="urn:microsoft.com/office/officeart/2005/8/layout/hierarchy4"/>
    <dgm:cxn modelId="{9ECBA4C4-1AED-43F3-8044-A9FF5C1A3514}" type="presParOf" srcId="{9A7B5FAB-0300-4495-9D8F-2578BB9178F1}" destId="{D3139D45-4BA4-4B75-AE2B-23F6BFACF2A3}" srcOrd="1" destOrd="0" presId="urn:microsoft.com/office/officeart/2005/8/layout/hierarchy4"/>
    <dgm:cxn modelId="{C9EDA50D-DA65-46D7-9832-E44493A5BD89}" type="presParOf" srcId="{AD95C083-BDE1-428A-818A-B179C2109EF8}" destId="{8C45DD9D-8313-4DD1-A965-6DC8D355FBC2}" srcOrd="1" destOrd="0" presId="urn:microsoft.com/office/officeart/2005/8/layout/hierarchy4"/>
    <dgm:cxn modelId="{771EE492-7667-4E42-B31D-BA284046ED6B}" type="presParOf" srcId="{AD95C083-BDE1-428A-818A-B179C2109EF8}" destId="{607A7E32-4138-4C00-9E0C-073413C0A3D6}" srcOrd="2" destOrd="0" presId="urn:microsoft.com/office/officeart/2005/8/layout/hierarchy4"/>
    <dgm:cxn modelId="{E47B0FF2-D121-4C32-8A88-8DFE5A4777B6}" type="presParOf" srcId="{607A7E32-4138-4C00-9E0C-073413C0A3D6}" destId="{091488E5-2798-4E0D-AD4A-8D9DE3DB5A0E}" srcOrd="0" destOrd="0" presId="urn:microsoft.com/office/officeart/2005/8/layout/hierarchy4"/>
    <dgm:cxn modelId="{B90C9937-1011-4EF6-8E0C-92E2DCB27D2B}" type="presParOf" srcId="{607A7E32-4138-4C00-9E0C-073413C0A3D6}" destId="{37B58852-AD78-470E-B0D1-DAA51248435D}" srcOrd="1" destOrd="0" presId="urn:microsoft.com/office/officeart/2005/8/layout/hierarchy4"/>
    <dgm:cxn modelId="{FF141066-F9B0-46CF-ABA0-FB31283ED629}" type="presParOf" srcId="{607A7E32-4138-4C00-9E0C-073413C0A3D6}" destId="{341BB1CB-F5D3-4D33-8C3A-BAA8B2C4E80D}" srcOrd="2" destOrd="0" presId="urn:microsoft.com/office/officeart/2005/8/layout/hierarchy4"/>
    <dgm:cxn modelId="{A1DBD679-436A-418D-B843-2F9E41F60976}" type="presParOf" srcId="{341BB1CB-F5D3-4D33-8C3A-BAA8B2C4E80D}" destId="{0363D64E-1D1D-4848-997D-53E1D27F93BB}" srcOrd="0" destOrd="0" presId="urn:microsoft.com/office/officeart/2005/8/layout/hierarchy4"/>
    <dgm:cxn modelId="{0727F8FD-4337-4239-B3FB-47C84296316B}" type="presParOf" srcId="{0363D64E-1D1D-4848-997D-53E1D27F93BB}" destId="{2AF6CCDF-42DF-42F9-B0FC-79AD271A9A5F}" srcOrd="0" destOrd="0" presId="urn:microsoft.com/office/officeart/2005/8/layout/hierarchy4"/>
    <dgm:cxn modelId="{A163C513-308D-45AE-B3F5-D96225BF5416}" type="presParOf" srcId="{0363D64E-1D1D-4848-997D-53E1D27F93BB}" destId="{47AFEFF1-43CD-4C61-9A6C-0ACE4F5166A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734F4-0CC7-4937-ADBA-65C27348749D}">
      <dsp:nvSpPr>
        <dsp:cNvPr id="0" name=""/>
        <dsp:cNvSpPr/>
      </dsp:nvSpPr>
      <dsp:spPr>
        <a:xfrm>
          <a:off x="3881" y="0"/>
          <a:ext cx="10507836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b="1" kern="1200" dirty="0"/>
            <a:t>Formularios en Angular</a:t>
          </a:r>
        </a:p>
      </dsp:txBody>
      <dsp:txXfrm>
        <a:off x="42837" y="38956"/>
        <a:ext cx="10429924" cy="1252135"/>
      </dsp:txXfrm>
    </dsp:sp>
    <dsp:sp modelId="{CA7B95DC-0DF6-496A-8A37-5295F7F7F683}">
      <dsp:nvSpPr>
        <dsp:cNvPr id="0" name=""/>
        <dsp:cNvSpPr/>
      </dsp:nvSpPr>
      <dsp:spPr>
        <a:xfrm>
          <a:off x="59294" y="1524499"/>
          <a:ext cx="5042148" cy="1330047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Basados en platilla</a:t>
          </a:r>
        </a:p>
      </dsp:txBody>
      <dsp:txXfrm>
        <a:off x="98250" y="1563455"/>
        <a:ext cx="4964236" cy="1252135"/>
      </dsp:txXfrm>
    </dsp:sp>
    <dsp:sp modelId="{2C90BB70-4648-402C-AD38-8C7075ECF173}">
      <dsp:nvSpPr>
        <dsp:cNvPr id="0" name=""/>
        <dsp:cNvSpPr/>
      </dsp:nvSpPr>
      <dsp:spPr>
        <a:xfrm>
          <a:off x="0" y="3021290"/>
          <a:ext cx="5042148" cy="1330047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 err="1"/>
            <a:t>FormsModule</a:t>
          </a:r>
          <a:endParaRPr lang="es-ES" sz="3200" kern="1200" dirty="0"/>
        </a:p>
      </dsp:txBody>
      <dsp:txXfrm>
        <a:off x="38956" y="3060246"/>
        <a:ext cx="4964236" cy="1252135"/>
      </dsp:txXfrm>
    </dsp:sp>
    <dsp:sp modelId="{091488E5-2798-4E0D-AD4A-8D9DE3DB5A0E}">
      <dsp:nvSpPr>
        <dsp:cNvPr id="0" name=""/>
        <dsp:cNvSpPr/>
      </dsp:nvSpPr>
      <dsp:spPr>
        <a:xfrm>
          <a:off x="5469570" y="1510645"/>
          <a:ext cx="5042148" cy="1330047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Reactivos</a:t>
          </a:r>
        </a:p>
      </dsp:txBody>
      <dsp:txXfrm>
        <a:off x="5508526" y="1549601"/>
        <a:ext cx="4964236" cy="1252135"/>
      </dsp:txXfrm>
    </dsp:sp>
    <dsp:sp modelId="{2AF6CCDF-42DF-42F9-B0FC-79AD271A9A5F}">
      <dsp:nvSpPr>
        <dsp:cNvPr id="0" name=""/>
        <dsp:cNvSpPr/>
      </dsp:nvSpPr>
      <dsp:spPr>
        <a:xfrm>
          <a:off x="5469570" y="3020690"/>
          <a:ext cx="5042148" cy="1330047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0" kern="1200" dirty="0" err="1"/>
            <a:t>ReactiveFormsModule</a:t>
          </a:r>
          <a:endParaRPr lang="es-ES" sz="3200" b="0" kern="1200" dirty="0"/>
        </a:p>
      </dsp:txBody>
      <dsp:txXfrm>
        <a:off x="5508526" y="3059646"/>
        <a:ext cx="4964236" cy="12521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AB0D2-09D6-4140-A8C1-5F9569B9E718}" type="datetimeFigureOut">
              <a:rPr lang="es-ES" smtClean="0"/>
              <a:t>18/12/2023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3DBCC-2E8E-4788-9E62-91FCE6807D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74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Notese</a:t>
            </a:r>
            <a:r>
              <a:rPr lang="en-US" dirty="0"/>
              <a:t> que no se pone </a:t>
            </a:r>
            <a:r>
              <a:rPr lang="en-US" dirty="0" err="1"/>
              <a:t>en</a:t>
            </a:r>
            <a:r>
              <a:rPr lang="en-US" dirty="0"/>
              <a:t> imports </a:t>
            </a:r>
            <a:r>
              <a:rPr lang="en-US" dirty="0" err="1"/>
              <a:t>porque</a:t>
            </a:r>
            <a:r>
              <a:rPr lang="en-US" dirty="0"/>
              <a:t> es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, no un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un m</a:t>
            </a:r>
            <a:r>
              <a:rPr lang="es-ES" dirty="0" err="1"/>
              <a:t>ó</a:t>
            </a:r>
            <a:r>
              <a:rPr lang="en-US" dirty="0" err="1"/>
              <a:t>dulo</a:t>
            </a:r>
            <a:r>
              <a:rPr lang="en-US" dirty="0"/>
              <a:t> .</a:t>
            </a:r>
            <a:r>
              <a:rPr lang="es-ES" dirty="0"/>
              <a:t> </a:t>
            </a:r>
            <a:r>
              <a:rPr lang="es-ES" dirty="0" err="1"/>
              <a:t>FormControl</a:t>
            </a:r>
            <a:r>
              <a:rPr lang="es-ES" dirty="0"/>
              <a:t> es una clase qué se usa en los formularios para tener un control sobre su valor y su estado.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3DBCC-2E8E-4788-9E62-91FCE6807D97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9125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clase</a:t>
            </a:r>
            <a:r>
              <a:rPr lang="en-US" dirty="0"/>
              <a:t> form-control de bootstrap solo es para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estilo</a:t>
            </a:r>
            <a:r>
              <a:rPr lang="en-US" dirty="0"/>
              <a:t>, no </a:t>
            </a:r>
            <a:r>
              <a:rPr lang="en-US" dirty="0" err="1"/>
              <a:t>influye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funcionamiento</a:t>
            </a:r>
            <a:r>
              <a:rPr lang="en-US" dirty="0"/>
              <a:t> del </a:t>
            </a:r>
            <a:r>
              <a:rPr lang="en-US" dirty="0" err="1"/>
              <a:t>formulario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3DBCC-2E8E-4788-9E62-91FCE6807D97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4967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Por ejemplo si vamos a la consola y seleccionamos el input nombre podemos ver que en sus estado tiene ng-</a:t>
            </a:r>
            <a:r>
              <a:rPr lang="es-ES" dirty="0" err="1"/>
              <a:t>touched</a:t>
            </a:r>
            <a:r>
              <a:rPr lang="es-ES" dirty="0"/>
              <a:t> porque di </a:t>
            </a:r>
            <a:r>
              <a:rPr lang="es-ES" dirty="0" err="1"/>
              <a:t>click</a:t>
            </a:r>
            <a:r>
              <a:rPr lang="es-ES" dirty="0"/>
              <a:t> en el objeto, ng-</a:t>
            </a:r>
            <a:r>
              <a:rPr lang="es-ES" dirty="0" err="1"/>
              <a:t>pristine</a:t>
            </a:r>
            <a:r>
              <a:rPr lang="es-ES" dirty="0"/>
              <a:t> que es otro estado que significa que todavía no se ha escrito nada en el input. Una vez que hayamos escrito algo aunque borremos el estado se queda como </a:t>
            </a:r>
            <a:r>
              <a:rPr lang="es-ES" dirty="0" err="1"/>
              <a:t>dirty</a:t>
            </a:r>
            <a:r>
              <a:rPr lang="es-ES" dirty="0"/>
              <a:t>,  y tenemos otro estado ng-</a:t>
            </a:r>
            <a:r>
              <a:rPr lang="es-ES" dirty="0" err="1"/>
              <a:t>invalid</a:t>
            </a:r>
            <a:r>
              <a:rPr lang="es-ES" dirty="0"/>
              <a:t> que va a cambiar si se cumple o no las reglas de validación. En este caso aparece como </a:t>
            </a:r>
            <a:r>
              <a:rPr lang="es-ES" dirty="0" err="1"/>
              <a:t>invalid</a:t>
            </a:r>
            <a:r>
              <a:rPr lang="es-ES" dirty="0"/>
              <a:t> porque tenemos una regla de </a:t>
            </a:r>
            <a:r>
              <a:rPr lang="es-ES" dirty="0" err="1"/>
              <a:t>navilidación</a:t>
            </a:r>
            <a:r>
              <a:rPr lang="es-ES" dirty="0"/>
              <a:t> que dice que el campo es </a:t>
            </a:r>
            <a:r>
              <a:rPr lang="es-ES" dirty="0" err="1"/>
              <a:t>reuqerido</a:t>
            </a:r>
            <a:r>
              <a:rPr lang="es-ES" dirty="0"/>
              <a:t> y está vacío.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3DBCC-2E8E-4788-9E62-91FCE6807D97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4100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3DBCC-2E8E-4788-9E62-91FCE6807D97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925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Este </a:t>
            </a:r>
            <a:r>
              <a:rPr lang="en-US" dirty="0" err="1"/>
              <a:t>mensaje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oculto</a:t>
            </a:r>
            <a:r>
              <a:rPr lang="en-US" dirty="0"/>
              <a:t> </a:t>
            </a:r>
            <a:r>
              <a:rPr lang="en-US" dirty="0" err="1"/>
              <a:t>mientras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estado</a:t>
            </a:r>
            <a:r>
              <a:rPr lang="en-US" dirty="0"/>
              <a:t> del </a:t>
            </a:r>
            <a:r>
              <a:rPr lang="en-US" dirty="0" err="1"/>
              <a:t>objeto</a:t>
            </a:r>
            <a:r>
              <a:rPr lang="en-US" dirty="0"/>
              <a:t> sea </a:t>
            </a:r>
            <a:r>
              <a:rPr lang="en-US" dirty="0" err="1"/>
              <a:t>válido</a:t>
            </a:r>
            <a:r>
              <a:rPr lang="en-US" dirty="0"/>
              <a:t>, es </a:t>
            </a:r>
            <a:r>
              <a:rPr lang="en-US" dirty="0" err="1"/>
              <a:t>decir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haya</a:t>
            </a:r>
            <a:r>
              <a:rPr lang="en-US" dirty="0"/>
              <a:t> </a:t>
            </a:r>
            <a:r>
              <a:rPr lang="en-US" dirty="0" err="1"/>
              <a:t>escrito</a:t>
            </a:r>
            <a:r>
              <a:rPr lang="en-US" dirty="0"/>
              <a:t> algo.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3DBCC-2E8E-4788-9E62-91FCE6807D97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590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3DBCC-2E8E-4788-9E62-91FCE6807D97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7912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comentan</a:t>
            </a:r>
            <a:r>
              <a:rPr lang="en-US" dirty="0"/>
              <a:t> las partes </a:t>
            </a:r>
            <a:r>
              <a:rPr lang="en-US" dirty="0" err="1"/>
              <a:t>relacionadas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mensaje</a:t>
            </a:r>
            <a:r>
              <a:rPr lang="en-US" dirty="0"/>
              <a:t> de </a:t>
            </a:r>
            <a:r>
              <a:rPr lang="en-US" dirty="0" err="1"/>
              <a:t>alerta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que </a:t>
            </a:r>
            <a:r>
              <a:rPr lang="en-US" dirty="0" err="1"/>
              <a:t>sigyen</a:t>
            </a:r>
            <a:r>
              <a:rPr lang="en-US" dirty="0"/>
              <a:t> </a:t>
            </a:r>
            <a:r>
              <a:rPr lang="en-US" dirty="0" err="1"/>
              <a:t>dando</a:t>
            </a:r>
            <a:r>
              <a:rPr lang="en-US" dirty="0"/>
              <a:t> error al </a:t>
            </a:r>
            <a:r>
              <a:rPr lang="en-US" dirty="0" err="1"/>
              <a:t>eliminar</a:t>
            </a:r>
            <a:r>
              <a:rPr lang="en-US" dirty="0"/>
              <a:t> las </a:t>
            </a:r>
            <a:r>
              <a:rPr lang="en-US" dirty="0" err="1"/>
              <a:t>propiedades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3DBCC-2E8E-4788-9E62-91FCE6807D97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2613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4E927-0A6A-40D4-84D2-620675DBF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04FBBB-D99B-46D4-BC22-BAF09BBCC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2D77D2-D589-42BF-8521-6CD3F690F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712C-2B2C-427C-AB18-8D6AB0085AC1}" type="datetime1">
              <a:rPr lang="es-ES" smtClean="0"/>
              <a:t>18/12/2023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94FCA1-AA23-4C74-89F4-105DBCD2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4AEFCB-A07A-4151-A548-AAA64626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379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EC033-1F81-4333-B996-F2BD8731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556D55-5CB9-48A4-A742-203F123C7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83EA48-EFA9-4611-A689-D0EE28534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F223-5B03-4E07-AA53-61F27A87CC3D}" type="datetime1">
              <a:rPr lang="es-ES" smtClean="0"/>
              <a:t>18/12/2023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61AB70-421A-4242-BF83-D57AE5C3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61B580-0309-4FDF-88FF-D8799663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716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1B8FD4-91E4-4156-AD78-6E35D5F4FC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B304FF-216B-4B07-830C-C8F796B91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AA0839-A87B-4D39-ACFE-93FE0187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F64E-4D63-4AE7-8E87-8A7A99280772}" type="datetime1">
              <a:rPr lang="es-ES" smtClean="0"/>
              <a:t>18/12/2023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647944-468A-4914-A287-AF6346127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EE5585-CCBF-4D73-90AD-BE2185F1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884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D021DD-31EB-4F02-93FB-881EF034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8769C7-72EB-4AA7-89C8-20DCCCE3E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D7DA90-0CA4-4D2F-AAE7-16B44762C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7ED5-3CD5-4C6B-BC80-BD70C5212A30}" type="datetime1">
              <a:rPr lang="es-ES" smtClean="0"/>
              <a:t>18/12/2023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540282-924D-49A2-98AD-89F31FD0F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43E1F0-1ECE-4318-B6AC-75727783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704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E0189-A08A-4524-87D2-A42A3FDAC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F114B8-145D-48B9-8B02-2F9FCDA0F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9DA478-5C73-4E3A-95B0-C2E8B92E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10A5-1EF9-4903-9501-40633301A653}" type="datetime1">
              <a:rPr lang="es-ES" smtClean="0"/>
              <a:t>18/12/2023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B191DD-A45C-4B1B-A0ED-6BD9EBF4E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C32210-46F0-42DB-8F75-8BDAC310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205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17310-C041-473C-A341-A69C2FD04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8FF63E-9155-40ED-AB15-89B93C8B2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88BBA4-2833-4412-B1C0-C2B048A5F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E83C30-1935-4422-B8BA-AB01FF7FA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A0BA-13B9-460A-A354-D416F640081C}" type="datetime1">
              <a:rPr lang="es-ES" smtClean="0"/>
              <a:t>18/12/2023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363B09-8CC0-4D9B-A060-8854D00A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68F284-0ADE-48F6-A449-DA38BECF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546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B537F-CC1A-4330-B0A1-7A09F0B25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6F0A82-B733-47BD-B6EF-9058C2E1A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A41E72-A032-48DE-BF0D-F9581F22A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7F5214-5D46-41A9-B7E4-96ECC7AB8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5AD4CC7-5EBA-49A0-8881-AEDBD71FB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085C5D1-9E7A-40B8-85AF-3924B152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2639-24C2-4CDF-A92F-03EBBE0CBE80}" type="datetime1">
              <a:rPr lang="es-ES" smtClean="0"/>
              <a:t>18/12/2023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C263037-9A41-40D9-834E-C903D4F55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A1C863C-8A9D-42D6-955E-DBED9C5C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246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29E57-4B8C-45D9-967B-91C235A7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076E1DC-B0FA-424C-8752-88794AF2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6E98-8F63-4EC8-8497-4D0BEEC3324F}" type="datetime1">
              <a:rPr lang="es-ES" smtClean="0"/>
              <a:t>18/12/2023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4CF889-4A2D-42AC-A561-A211971C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F9C6179-6E28-4A82-95DE-5ACDA843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478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F253BA-D88D-4E8B-9B29-9B2CA240E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6036-855D-4E70-BD70-3426B0849F82}" type="datetime1">
              <a:rPr lang="es-ES" smtClean="0"/>
              <a:t>18/12/2023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C62D31C-EE66-4843-965B-13432BCF9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A931F7-0459-47EC-8718-C79B23C7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022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B07C2-2235-46CE-B504-09DAA5F46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07086B-0C15-4F09-A943-7EF8006E9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24E6A5-EF42-4267-B25F-C0B6F9647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255B75-9172-4B81-ADDF-96341FBB2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ED0E-CFD7-4487-8558-3582E7B032DC}" type="datetime1">
              <a:rPr lang="es-ES" smtClean="0"/>
              <a:t>18/12/2023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BDDCEF-63C6-4EF7-B6B1-2212EF83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C64331-9EA4-4397-BBEE-1AAFEEAA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39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0B42B-FABF-4471-876F-287BBD880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2D2B9D0-E089-4B0B-9E75-83C0899E85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24ADD2-9543-4751-AC8D-F12D06B49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B25058-02C3-4C57-873D-59F1AD56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0BB9-4C83-4DED-9CE1-A5BC474BE1AB}" type="datetime1">
              <a:rPr lang="es-ES" smtClean="0"/>
              <a:t>18/12/2023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CE14C5-4E49-4F0A-B04C-24D90743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C90BC3-98D9-447F-9FF6-460BCA35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796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AEB0FC8-AF0A-4723-BBD3-39D8C9A2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CF9CC2-7481-4384-B064-4F1D9F419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1AF787-B8E8-4919-B302-473820B8F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25077-D350-4202-BB3A-6E149B5733D4}" type="datetime1">
              <a:rPr lang="es-ES" smtClean="0"/>
              <a:t>18/12/2023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A4E0B2-E0D0-4247-8FBC-02DA4A784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EE0C7B-311B-452D-9C83-B342EE742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284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sYVHJ0SPt6M" TargetMode="External"/><Relationship Id="rId3" Type="http://schemas.openxmlformats.org/officeDocument/2006/relationships/hyperlink" Target="https://cli.angular.io/" TargetMode="External"/><Relationship Id="rId7" Type="http://schemas.openxmlformats.org/officeDocument/2006/relationships/hyperlink" Target="https://www.youtube.com/watch?v=HqRVzOp1v4k" TargetMode="External"/><Relationship Id="rId2" Type="http://schemas.openxmlformats.org/officeDocument/2006/relationships/hyperlink" Target="https://angular.io/star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PqJ_PKcIoWQ&amp;t=27s" TargetMode="External"/><Relationship Id="rId5" Type="http://schemas.openxmlformats.org/officeDocument/2006/relationships/hyperlink" Target="https://www.youtube.com/watch?v=eqySei7Z22k" TargetMode="External"/><Relationship Id="rId4" Type="http://schemas.openxmlformats.org/officeDocument/2006/relationships/hyperlink" Target="https://www.udemy.com/course/the-complete-guide-to-angular-2/" TargetMode="External"/><Relationship Id="rId9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sYVHJ0SPt6M" TargetMode="External"/><Relationship Id="rId3" Type="http://schemas.openxmlformats.org/officeDocument/2006/relationships/hyperlink" Target="https://cli.angular.io/" TargetMode="External"/><Relationship Id="rId7" Type="http://schemas.openxmlformats.org/officeDocument/2006/relationships/hyperlink" Target="https://www.youtube.com/watch?v=HqRVzOp1v4k" TargetMode="External"/><Relationship Id="rId2" Type="http://schemas.openxmlformats.org/officeDocument/2006/relationships/hyperlink" Target="https://angular.io/star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PqJ_PKcIoWQ&amp;t=27s" TargetMode="External"/><Relationship Id="rId5" Type="http://schemas.openxmlformats.org/officeDocument/2006/relationships/hyperlink" Target="https://www.youtube.com/watch?v=eqySei7Z22k" TargetMode="External"/><Relationship Id="rId4" Type="http://schemas.openxmlformats.org/officeDocument/2006/relationships/hyperlink" Target="https://www.udemy.com/course/the-complete-guide-to-angular-2/" TargetMode="External"/><Relationship Id="rId9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1D04F-2060-4927-B510-76F9042330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Módulo 4. Introducción a Angular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922223-2597-4E3E-AF3E-66D7E6214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4239"/>
            <a:ext cx="10627056" cy="195682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s-ES" sz="2000" dirty="0"/>
              <a:t>Recursos: </a:t>
            </a:r>
            <a:r>
              <a:rPr lang="es-ES" sz="2000" dirty="0">
                <a:hlinkClick r:id="rId2"/>
              </a:rPr>
              <a:t>https://angular.io/start</a:t>
            </a:r>
            <a:endParaRPr lang="es-ES" sz="2000" dirty="0"/>
          </a:p>
          <a:p>
            <a:pPr algn="l"/>
            <a:r>
              <a:rPr lang="es-ES" sz="2000" dirty="0"/>
              <a:t>                   </a:t>
            </a:r>
            <a:r>
              <a:rPr lang="es-ES" sz="2000" dirty="0">
                <a:hlinkClick r:id="rId3"/>
              </a:rPr>
              <a:t> </a:t>
            </a:r>
            <a:r>
              <a:rPr lang="es-ES" sz="2000" dirty="0">
                <a:hlinkClick r:id="rId3"/>
              </a:rPr>
              <a:t>https://cli.angular.io/</a:t>
            </a:r>
            <a:endParaRPr lang="es-ES" sz="2000" dirty="0"/>
          </a:p>
          <a:p>
            <a:pPr algn="l"/>
            <a:r>
              <a:rPr lang="es-ES" sz="2000" dirty="0">
                <a:hlinkClick r:id="rId4"/>
              </a:rPr>
              <a:t>                   </a:t>
            </a:r>
            <a:r>
              <a:rPr lang="es-ES" sz="2000" dirty="0">
                <a:hlinkClick r:id="rId4"/>
              </a:rPr>
              <a:t>https://www.udemy.com/course/the-complete-guide-to-angular-2/</a:t>
            </a:r>
            <a:endParaRPr lang="es-ES" sz="2000" dirty="0"/>
          </a:p>
          <a:p>
            <a:pPr algn="l"/>
            <a:r>
              <a:rPr lang="es-ES" sz="2000" dirty="0">
                <a:hlinkClick r:id="rId5"/>
              </a:rPr>
              <a:t>https://www.youtube.com/watch?v=eqySei7Z22k</a:t>
            </a:r>
            <a:endParaRPr lang="es-ES" sz="2000" dirty="0"/>
          </a:p>
          <a:p>
            <a:pPr algn="l"/>
            <a:r>
              <a:rPr lang="es-ES" sz="2000" dirty="0">
                <a:hlinkClick r:id="rId6"/>
              </a:rPr>
              <a:t>https://www.youtube.com/watch?v=PqJ_PKcIoWQ&amp;t=27s</a:t>
            </a:r>
            <a:endParaRPr lang="es-ES" sz="2000" dirty="0"/>
          </a:p>
          <a:p>
            <a:pPr algn="l"/>
            <a:r>
              <a:rPr lang="es-ES" sz="2000" dirty="0">
                <a:hlinkClick r:id="rId7"/>
              </a:rPr>
              <a:t>https://www.youtube.com/watch?v=HqRVzOp1v4k</a:t>
            </a:r>
            <a:endParaRPr lang="es-ES" sz="2000" dirty="0"/>
          </a:p>
          <a:p>
            <a:pPr algn="l"/>
            <a:r>
              <a:rPr lang="es-ES" sz="2000" dirty="0">
                <a:hlinkClick r:id="rId8"/>
              </a:rPr>
              <a:t>https://www.youtube.com/watch?v=sYVHJ0SPt6M</a:t>
            </a:r>
            <a:endParaRPr lang="es-ES" sz="2000" dirty="0"/>
          </a:p>
          <a:p>
            <a:pPr algn="l"/>
            <a:endParaRPr lang="es-ES" sz="2000" dirty="0"/>
          </a:p>
          <a:p>
            <a:pPr algn="l"/>
            <a:endParaRPr lang="es-ES" sz="2000" dirty="0"/>
          </a:p>
          <a:p>
            <a:pPr algn="l"/>
            <a:endParaRPr lang="es-ES" sz="2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2989817-3BD6-4050-8ABF-F838C2E7A286}"/>
              </a:ext>
            </a:extLst>
          </p:cNvPr>
          <p:cNvSpPr txBox="1"/>
          <p:nvPr/>
        </p:nvSpPr>
        <p:spPr>
          <a:xfrm>
            <a:off x="1524000" y="3881994"/>
            <a:ext cx="8573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Tema 12. Formularios reactivos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A73E69-B78C-4A2C-BE62-C6956537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73E21C1-CCE9-4F12-8794-BD422D0538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227" y="40944"/>
            <a:ext cx="1349829" cy="134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26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3EB5A-64CE-9F33-E673-58221CEA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Importar </a:t>
            </a:r>
            <a:r>
              <a:rPr lang="es-ES" dirty="0" err="1"/>
              <a:t>ReactiveFormsModule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D73C685-D79E-93F5-6197-1A966E78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10</a:t>
            </a:fld>
            <a:endParaRPr lang="es-ES"/>
          </a:p>
        </p:txBody>
      </p:sp>
      <p:sp>
        <p:nvSpPr>
          <p:cNvPr id="16" name="Marcador de contenido 15">
            <a:extLst>
              <a:ext uri="{FF2B5EF4-FFF2-40B4-BE49-F238E27FC236}">
                <a16:creationId xmlns:a16="http://schemas.microsoft.com/office/drawing/2014/main" id="{A8387C33-F675-4C03-E6CE-A2E1FA2B7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DFEE0A26-0A1A-5423-4267-4BA94ECC2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989618" cy="3827030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BA6E95C6-7C73-ACA4-AD08-575D4223DD1B}"/>
              </a:ext>
            </a:extLst>
          </p:cNvPr>
          <p:cNvSpPr/>
          <p:nvPr/>
        </p:nvSpPr>
        <p:spPr>
          <a:xfrm>
            <a:off x="4170218" y="4001294"/>
            <a:ext cx="2078182" cy="318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75CB0D4-EDF5-5455-1569-0528D90E4D24}"/>
              </a:ext>
            </a:extLst>
          </p:cNvPr>
          <p:cNvSpPr txBox="1"/>
          <p:nvPr/>
        </p:nvSpPr>
        <p:spPr>
          <a:xfrm>
            <a:off x="838200" y="5897325"/>
            <a:ext cx="8443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Una </a:t>
            </a:r>
            <a:r>
              <a:rPr lang="en-US" dirty="0" err="1"/>
              <a:t>vez</a:t>
            </a:r>
            <a:r>
              <a:rPr lang="en-US" dirty="0"/>
              <a:t> que </a:t>
            </a:r>
            <a:r>
              <a:rPr lang="en-US" dirty="0" err="1"/>
              <a:t>hemos</a:t>
            </a:r>
            <a:r>
              <a:rPr lang="en-US" dirty="0"/>
              <a:t> </a:t>
            </a:r>
            <a:r>
              <a:rPr lang="en-US" dirty="0" err="1"/>
              <a:t>importado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m</a:t>
            </a:r>
            <a:r>
              <a:rPr lang="es-ES" dirty="0" err="1"/>
              <a:t>ó</a:t>
            </a:r>
            <a:r>
              <a:rPr lang="en-US" dirty="0" err="1"/>
              <a:t>dulo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trabjar</a:t>
            </a:r>
            <a:r>
              <a:rPr lang="en-US" dirty="0"/>
              <a:t> con </a:t>
            </a:r>
            <a:r>
              <a:rPr lang="en-US" dirty="0" err="1"/>
              <a:t>formularios</a:t>
            </a:r>
            <a:r>
              <a:rPr lang="en-US" dirty="0"/>
              <a:t> </a:t>
            </a:r>
            <a:r>
              <a:rPr lang="en-US" dirty="0" err="1"/>
              <a:t>reactivos</a:t>
            </a:r>
            <a:r>
              <a:rPr lang="en-US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8490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8E090-75F2-5A15-5F8B-2A188C163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formulario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833E3F-FDEA-E97A-EEE3-79DBD895A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438699-FC5B-0C17-BDE5-6F89748D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11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548A394-A1B8-D4BF-0A30-C1B895090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7075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1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6604D1-580A-274C-1DF0-772A8640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DFCD20F-DA03-86C1-C938-2BF3F775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12</a:t>
            </a:fld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91E3629-CDC9-F141-F1BF-8DDA8B442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690688"/>
            <a:ext cx="12020550" cy="38004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47345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FEC8C-10FC-8C4F-38C7-0B379D01F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Definir</a:t>
            </a:r>
            <a:r>
              <a:rPr lang="en-US" dirty="0"/>
              <a:t> las </a:t>
            </a:r>
            <a:r>
              <a:rPr lang="en-US" dirty="0" err="1"/>
              <a:t>propiedades</a:t>
            </a:r>
            <a:endParaRPr lang="es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530D535E-E8CD-9546-25DE-BE6C45647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182" y="1833490"/>
            <a:ext cx="5029200" cy="3781425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BBCE780-6EBB-1533-6BD6-A954146C0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7486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5A758-3598-4EE3-4CD3-A3DFD3CF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Sincronizar</a:t>
            </a:r>
            <a:r>
              <a:rPr lang="en-US" dirty="0"/>
              <a:t> las </a:t>
            </a:r>
            <a:r>
              <a:rPr lang="en-US" dirty="0" err="1"/>
              <a:t>propiedades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967A7B-4A83-9493-4A94-92922522E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4708381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 err="1"/>
              <a:t>Cuando</a:t>
            </a:r>
            <a:r>
              <a:rPr lang="en-US" sz="2400" dirty="0"/>
              <a:t> </a:t>
            </a:r>
            <a:r>
              <a:rPr lang="en-US" sz="2400" dirty="0" err="1"/>
              <a:t>trabajamos</a:t>
            </a:r>
            <a:r>
              <a:rPr lang="en-US" sz="2400" dirty="0"/>
              <a:t> con </a:t>
            </a:r>
            <a:r>
              <a:rPr lang="en-US" sz="2400" dirty="0" err="1"/>
              <a:t>formularios</a:t>
            </a:r>
            <a:r>
              <a:rPr lang="en-US" sz="2400" dirty="0"/>
              <a:t> </a:t>
            </a:r>
            <a:r>
              <a:rPr lang="en-US" sz="2400" dirty="0" err="1"/>
              <a:t>reactivos</a:t>
            </a:r>
            <a:r>
              <a:rPr lang="en-US" sz="2400" dirty="0"/>
              <a:t> , las </a:t>
            </a:r>
            <a:r>
              <a:rPr lang="en-US" sz="2400" dirty="0" err="1"/>
              <a:t>propiedades</a:t>
            </a:r>
            <a:r>
              <a:rPr lang="en-US" sz="2400" dirty="0"/>
              <a:t> que </a:t>
            </a:r>
            <a:r>
              <a:rPr lang="en-US" sz="2400" dirty="0" err="1"/>
              <a:t>estamos</a:t>
            </a:r>
            <a:r>
              <a:rPr lang="en-US" sz="2400" dirty="0"/>
              <a:t> </a:t>
            </a:r>
            <a:r>
              <a:rPr lang="en-US" sz="2400" dirty="0" err="1"/>
              <a:t>definiendo</a:t>
            </a:r>
            <a:r>
              <a:rPr lang="en-US" sz="2400" dirty="0"/>
              <a:t> </a:t>
            </a:r>
            <a:r>
              <a:rPr lang="en-US" sz="2400" dirty="0" err="1"/>
              <a:t>deben</a:t>
            </a:r>
            <a:r>
              <a:rPr lang="en-US" sz="2400" dirty="0"/>
              <a:t> ser la </a:t>
            </a:r>
            <a:r>
              <a:rPr lang="en-US" sz="2400" dirty="0" err="1"/>
              <a:t>instancia</a:t>
            </a:r>
            <a:r>
              <a:rPr lang="en-US" sz="2400" dirty="0"/>
              <a:t> de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clase</a:t>
            </a:r>
            <a:r>
              <a:rPr lang="en-US" sz="2400" dirty="0"/>
              <a:t> de </a:t>
            </a:r>
            <a:r>
              <a:rPr lang="en-US" sz="2400" dirty="0" err="1"/>
              <a:t>tipo</a:t>
            </a:r>
            <a:r>
              <a:rPr lang="en-US" sz="2400" dirty="0"/>
              <a:t> </a:t>
            </a:r>
            <a:r>
              <a:rPr lang="en-US" sz="2400" dirty="0" err="1"/>
              <a:t>FormControl</a:t>
            </a:r>
            <a:r>
              <a:rPr lang="en-US" sz="2400" dirty="0"/>
              <a:t>, </a:t>
            </a:r>
            <a:r>
              <a:rPr lang="en-US" sz="2400" dirty="0" err="1"/>
              <a:t>por</a:t>
            </a:r>
            <a:r>
              <a:rPr lang="en-US" sz="2400" dirty="0"/>
              <a:t> lo que </a:t>
            </a:r>
            <a:r>
              <a:rPr lang="en-US" sz="2400" dirty="0" err="1"/>
              <a:t>debemos</a:t>
            </a:r>
            <a:r>
              <a:rPr lang="en-US" sz="2400" dirty="0"/>
              <a:t> </a:t>
            </a:r>
            <a:r>
              <a:rPr lang="en-US" sz="2400" dirty="0" err="1"/>
              <a:t>importarlo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nuestro</a:t>
            </a:r>
            <a:r>
              <a:rPr lang="en-US" sz="2400" dirty="0"/>
              <a:t> </a:t>
            </a:r>
            <a:r>
              <a:rPr lang="en-US" sz="2400" dirty="0" err="1"/>
              <a:t>componente</a:t>
            </a:r>
            <a:r>
              <a:rPr lang="en-US" sz="2400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F46FF8-361D-3ACB-7DD5-1D2974DFC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14</a:t>
            </a:fld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5D4DBC7-228D-D2DA-5C86-4ED6899B6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28887"/>
            <a:ext cx="5734050" cy="4010025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C1519BD5-C3C2-2241-3B37-BDBDA8770BE3}"/>
              </a:ext>
            </a:extLst>
          </p:cNvPr>
          <p:cNvSpPr/>
          <p:nvPr/>
        </p:nvSpPr>
        <p:spPr>
          <a:xfrm>
            <a:off x="2133600" y="3429000"/>
            <a:ext cx="872836" cy="270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6288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770D63-B679-B44B-5106-0633D1FC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15</a:t>
            </a:fld>
            <a:endParaRPr lang="es-ES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696A3276-72E6-E2DC-79DE-0E084C199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4509"/>
            <a:ext cx="10515600" cy="5082454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Una vez realizada esta operación ya se pueden sincronizar las propiedades con nuestros inputs.</a:t>
            </a:r>
          </a:p>
          <a:p>
            <a:pPr marL="0" indent="0" algn="just">
              <a:buNone/>
            </a:pPr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DC88B6E-FA99-85B0-996F-6F8C9315C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4311"/>
            <a:ext cx="9324975" cy="3667125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9BF8B03A-3DBD-5EB0-1531-290C663F1EA1}"/>
              </a:ext>
            </a:extLst>
          </p:cNvPr>
          <p:cNvSpPr/>
          <p:nvPr/>
        </p:nvSpPr>
        <p:spPr>
          <a:xfrm>
            <a:off x="3602182" y="4059382"/>
            <a:ext cx="1620982" cy="318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38B5C38-B9FD-1C26-CD13-7365BCA2E69F}"/>
              </a:ext>
            </a:extLst>
          </p:cNvPr>
          <p:cNvSpPr/>
          <p:nvPr/>
        </p:nvSpPr>
        <p:spPr>
          <a:xfrm>
            <a:off x="3588327" y="4765964"/>
            <a:ext cx="1690255" cy="2770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3828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2C3B5-AF9E-88DC-ECC3-61581F192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Interpolar las </a:t>
            </a:r>
            <a:r>
              <a:rPr lang="en-US" dirty="0" err="1"/>
              <a:t>propiedades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074A38-B255-014D-0B41-B822DB20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16</a:t>
            </a:fld>
            <a:endParaRPr lang="es-ES"/>
          </a:p>
        </p:txBody>
      </p:sp>
      <p:pic>
        <p:nvPicPr>
          <p:cNvPr id="21" name="Marcador de contenido 20">
            <a:extLst>
              <a:ext uri="{FF2B5EF4-FFF2-40B4-BE49-F238E27FC236}">
                <a16:creationId xmlns:a16="http://schemas.microsoft.com/office/drawing/2014/main" id="{4E46285B-D254-FD1C-1AF9-4622B0AA7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8675" y="1861344"/>
            <a:ext cx="9153525" cy="4324350"/>
          </a:xfr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61FFD287-08F0-543D-92CD-2C655C5827C2}"/>
              </a:ext>
            </a:extLst>
          </p:cNvPr>
          <p:cNvSpPr/>
          <p:nvPr/>
        </p:nvSpPr>
        <p:spPr>
          <a:xfrm>
            <a:off x="1343891" y="5306291"/>
            <a:ext cx="1551709" cy="7342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2176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E9D32-77B6-6276-23A1-F6C8965C6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2732DB-3465-C5FE-E3A5-3956BDC96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D0A3A7-D621-B7E5-C538-D9B70ADE6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17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2CD92BD-0793-BFB2-A290-B53733A18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09" y="1646238"/>
            <a:ext cx="11658600" cy="427672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9526851C-A22D-4EE6-E814-AD7E2B6F7417}"/>
              </a:ext>
            </a:extLst>
          </p:cNvPr>
          <p:cNvSpPr/>
          <p:nvPr/>
        </p:nvSpPr>
        <p:spPr>
          <a:xfrm>
            <a:off x="387927" y="4973782"/>
            <a:ext cx="2244437" cy="623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4196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C05B6-71E5-D102-EAA1-8029446D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Validaciones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4F9135-46FD-C08D-42AA-A4A43FFA1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estamos</a:t>
            </a:r>
            <a:r>
              <a:rPr lang="en-US" dirty="0"/>
              <a:t> </a:t>
            </a:r>
            <a:r>
              <a:rPr lang="en-US" dirty="0" err="1"/>
              <a:t>trabajando</a:t>
            </a:r>
            <a:r>
              <a:rPr lang="en-US" dirty="0"/>
              <a:t> con </a:t>
            </a:r>
            <a:r>
              <a:rPr lang="en-US" dirty="0" err="1"/>
              <a:t>formularios</a:t>
            </a:r>
            <a:r>
              <a:rPr lang="en-US" dirty="0"/>
              <a:t> </a:t>
            </a:r>
            <a:r>
              <a:rPr lang="en-US" dirty="0" err="1"/>
              <a:t>reactivos</a:t>
            </a:r>
            <a:r>
              <a:rPr lang="en-US" dirty="0"/>
              <a:t> las </a:t>
            </a:r>
            <a:r>
              <a:rPr lang="en-US" dirty="0" err="1"/>
              <a:t>reglas</a:t>
            </a:r>
            <a:r>
              <a:rPr lang="en-US" dirty="0"/>
              <a:t> de </a:t>
            </a:r>
            <a:r>
              <a:rPr lang="en-US" dirty="0" err="1"/>
              <a:t>validación</a:t>
            </a:r>
            <a:r>
              <a:rPr lang="en-US" dirty="0"/>
              <a:t> las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colocar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archivo.ts</a:t>
            </a:r>
            <a:r>
              <a:rPr lang="en-US" dirty="0"/>
              <a:t> del component.</a:t>
            </a:r>
          </a:p>
          <a:p>
            <a:pPr algn="just"/>
            <a:r>
              <a:rPr lang="en-US" dirty="0" err="1"/>
              <a:t>Importar</a:t>
            </a:r>
            <a:r>
              <a:rPr lang="en-US" dirty="0"/>
              <a:t> la </a:t>
            </a:r>
            <a:r>
              <a:rPr lang="en-US" dirty="0" err="1"/>
              <a:t>clase</a:t>
            </a:r>
            <a:r>
              <a:rPr lang="en-US" dirty="0"/>
              <a:t> Validators </a:t>
            </a:r>
          </a:p>
          <a:p>
            <a:pPr algn="just"/>
            <a:r>
              <a:rPr lang="en-US" dirty="0" err="1"/>
              <a:t>Establecer</a:t>
            </a:r>
            <a:r>
              <a:rPr lang="en-US" dirty="0"/>
              <a:t> la </a:t>
            </a:r>
            <a:r>
              <a:rPr lang="en-US" dirty="0" err="1"/>
              <a:t>regla</a:t>
            </a:r>
            <a:r>
              <a:rPr lang="en-US" dirty="0"/>
              <a:t> de </a:t>
            </a:r>
            <a:r>
              <a:rPr lang="en-US" dirty="0" err="1"/>
              <a:t>validación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propiedad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1CCFD9-EFE8-0A26-79E8-D17BED57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2307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F921C-315A-CB4F-C76B-D04BC4057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854A6E-D20F-CEC1-C5C9-AC02A329E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3FD358-E48E-0D8A-24FB-F18B6A0C5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19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C75E22C-81AA-30F4-0356-27F7DF8BF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534150" cy="3838575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B686ADBF-B734-B31F-C7FD-E8A22C6A2EA9}"/>
              </a:ext>
            </a:extLst>
          </p:cNvPr>
          <p:cNvSpPr/>
          <p:nvPr/>
        </p:nvSpPr>
        <p:spPr>
          <a:xfrm>
            <a:off x="4641273" y="2729345"/>
            <a:ext cx="845127" cy="221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55FF6C5-3FAB-878C-DC42-E77236896DDD}"/>
              </a:ext>
            </a:extLst>
          </p:cNvPr>
          <p:cNvSpPr/>
          <p:nvPr/>
        </p:nvSpPr>
        <p:spPr>
          <a:xfrm>
            <a:off x="4641273" y="2729345"/>
            <a:ext cx="845127" cy="221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A7A2104D-AD78-B2F6-FE70-C21BB1A9135C}"/>
              </a:ext>
            </a:extLst>
          </p:cNvPr>
          <p:cNvCxnSpPr/>
          <p:nvPr/>
        </p:nvCxnSpPr>
        <p:spPr>
          <a:xfrm>
            <a:off x="4281055" y="5098473"/>
            <a:ext cx="15932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2046A37-7B3E-A131-7EF5-B0FA8516E2B0}"/>
              </a:ext>
            </a:extLst>
          </p:cNvPr>
          <p:cNvCxnSpPr/>
          <p:nvPr/>
        </p:nvCxnSpPr>
        <p:spPr>
          <a:xfrm>
            <a:off x="4336473" y="5278582"/>
            <a:ext cx="15932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32CA70A-8665-5732-7E00-C74CD7DC4212}"/>
              </a:ext>
            </a:extLst>
          </p:cNvPr>
          <p:cNvSpPr txBox="1"/>
          <p:nvPr/>
        </p:nvSpPr>
        <p:spPr>
          <a:xfrm>
            <a:off x="838200" y="5833835"/>
            <a:ext cx="109918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La regla de validación que hemos incluido especifica que los valores son requerido, es decir no pueden estar vacíos.</a:t>
            </a:r>
          </a:p>
          <a:p>
            <a:r>
              <a:rPr lang="es-ES" dirty="0"/>
              <a:t>Pero para establecer los mensajes de error tenemos que acceder a los estados de los inputs.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2116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7248A-6346-EEC1-2D66-8782FC048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Formularios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38A5A8-F07A-EF8C-46E4-5D67D69BA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dirty="0"/>
              <a:t>Los formularios son uno de los elementos más importantes en las aplicaciones de gestión ya que son, en esencia, los que nos permiten obtener y mostrar información para registrarla o realizar acciones a partir de la misma</a:t>
            </a:r>
          </a:p>
          <a:p>
            <a:pPr marL="0" indent="0" algn="just">
              <a:buNone/>
            </a:pPr>
            <a:r>
              <a:rPr lang="es-ES" dirty="0"/>
              <a:t>En HTML disponemos de un buen conjunto de elementos mediante los cuales podemos fabricar nuestros formularios, entre los que destacamos los siguientes: </a:t>
            </a:r>
            <a:r>
              <a:rPr lang="es-ES" b="1" dirty="0"/>
              <a:t>input</a:t>
            </a:r>
            <a:r>
              <a:rPr lang="es-ES" dirty="0"/>
              <a:t>, </a:t>
            </a:r>
            <a:r>
              <a:rPr lang="es-ES" b="1" dirty="0" err="1"/>
              <a:t>select</a:t>
            </a:r>
            <a:r>
              <a:rPr lang="es-ES" dirty="0"/>
              <a:t>, </a:t>
            </a:r>
            <a:r>
              <a:rPr lang="es-ES" b="1" dirty="0"/>
              <a:t>radio</a:t>
            </a:r>
            <a:r>
              <a:rPr lang="es-ES" dirty="0"/>
              <a:t> </a:t>
            </a:r>
            <a:r>
              <a:rPr lang="es-ES" b="1" dirty="0" err="1"/>
              <a:t>button</a:t>
            </a:r>
            <a:r>
              <a:rPr lang="es-ES" dirty="0"/>
              <a:t>, </a:t>
            </a:r>
            <a:r>
              <a:rPr lang="es-ES" b="1" dirty="0" err="1"/>
              <a:t>textarea</a:t>
            </a:r>
            <a:r>
              <a:rPr lang="es-ES" dirty="0"/>
              <a:t> </a:t>
            </a:r>
            <a:r>
              <a:rPr lang="es-ES" b="1" dirty="0" err="1"/>
              <a:t>checkbox</a:t>
            </a:r>
            <a:r>
              <a:rPr lang="es-ES" dirty="0" err="1"/>
              <a:t>,</a:t>
            </a:r>
            <a:r>
              <a:rPr lang="es-ES" b="1" dirty="0" err="1"/>
              <a:t>buttons</a:t>
            </a:r>
            <a:r>
              <a:rPr lang="es-ES" dirty="0"/>
              <a:t>, etc.</a:t>
            </a:r>
          </a:p>
          <a:p>
            <a:pPr marL="0" indent="0" algn="just">
              <a:buNone/>
            </a:pPr>
            <a:r>
              <a:rPr lang="es-ES" dirty="0"/>
              <a:t>Estos elementos tienen asociados un conjunto de eventos y propiedades.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5B4AE9-03B2-5DBC-2D2F-963A3C52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1525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B469B6-6C4D-813E-15ED-0870AFF0F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6582"/>
            <a:ext cx="10515600" cy="5470381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El estado de los objetos viene determinado por un conjunto de clases que nos permitirá averiguar si los objetos de un formulario han sido tratados o modificados o sin son válidos o no respecto de sus posibles</a:t>
            </a:r>
          </a:p>
          <a:p>
            <a:pPr marL="0" indent="0" algn="just">
              <a:buNone/>
            </a:pPr>
            <a:r>
              <a:rPr lang="es-ES" dirty="0"/>
              <a:t>restricciones.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EAEDEE-DE57-37E1-5292-BB1356A8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20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1D8A68F-1E3E-A83D-DAD9-99952B27F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612" y="2627673"/>
            <a:ext cx="7559387" cy="363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53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2B2C1-1A75-0EB7-CC9E-254245B2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8CE046-8D3A-E75E-D6F1-338A57D2A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23DBB1-5835-9C87-7F3E-A2BDBAFE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21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E0AC10C-54D2-2950-BE80-7101F342A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25"/>
            <a:ext cx="10515600" cy="624349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9056F88-ACB2-4A8C-7FEF-9E3CEC6C0E3D}"/>
              </a:ext>
            </a:extLst>
          </p:cNvPr>
          <p:cNvSpPr txBox="1"/>
          <p:nvPr/>
        </p:nvSpPr>
        <p:spPr>
          <a:xfrm>
            <a:off x="969818" y="5347855"/>
            <a:ext cx="4100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Observar:</a:t>
            </a:r>
          </a:p>
          <a:p>
            <a:r>
              <a:rPr lang="es-ES" dirty="0">
                <a:solidFill>
                  <a:srgbClr val="FF0000"/>
                </a:solidFill>
              </a:rPr>
              <a:t>ng-</a:t>
            </a:r>
            <a:r>
              <a:rPr lang="es-ES" dirty="0" err="1">
                <a:solidFill>
                  <a:srgbClr val="FF0000"/>
                </a:solidFill>
              </a:rPr>
              <a:t>touched</a:t>
            </a:r>
            <a:endParaRPr lang="es-ES" dirty="0">
              <a:solidFill>
                <a:srgbClr val="FF0000"/>
              </a:solidFill>
            </a:endParaRPr>
          </a:p>
          <a:p>
            <a:r>
              <a:rPr lang="es-ES" dirty="0">
                <a:solidFill>
                  <a:srgbClr val="FF0000"/>
                </a:solidFill>
              </a:rPr>
              <a:t>ng-</a:t>
            </a:r>
            <a:r>
              <a:rPr lang="es-ES" dirty="0" err="1">
                <a:solidFill>
                  <a:srgbClr val="FF0000"/>
                </a:solidFill>
              </a:rPr>
              <a:t>pristine</a:t>
            </a:r>
            <a:endParaRPr lang="es-ES" dirty="0">
              <a:solidFill>
                <a:srgbClr val="FF0000"/>
              </a:solidFill>
            </a:endParaRPr>
          </a:p>
          <a:p>
            <a:r>
              <a:rPr lang="es-ES" dirty="0">
                <a:solidFill>
                  <a:srgbClr val="FF0000"/>
                </a:solidFill>
              </a:rPr>
              <a:t>ng-</a:t>
            </a:r>
            <a:r>
              <a:rPr lang="es-ES" dirty="0" err="1">
                <a:solidFill>
                  <a:srgbClr val="FF0000"/>
                </a:solidFill>
              </a:rPr>
              <a:t>invalid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578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98975-2135-9CF6-78FF-0BDFF2B9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8C32B5-A6C0-4F9D-72FC-F0214B142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B2AC190-9439-4599-2372-F72C29D6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22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2805D5B-52AC-F07F-B4E0-42C7F16DE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4288"/>
            <a:ext cx="8982075" cy="56959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733AF1C-B4A9-DFD0-BD38-5DA20FEAF08F}"/>
              </a:ext>
            </a:extLst>
          </p:cNvPr>
          <p:cNvSpPr txBox="1"/>
          <p:nvPr/>
        </p:nvSpPr>
        <p:spPr>
          <a:xfrm>
            <a:off x="942109" y="5066327"/>
            <a:ext cx="4100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Observar:</a:t>
            </a:r>
          </a:p>
          <a:p>
            <a:r>
              <a:rPr lang="es-ES" dirty="0">
                <a:solidFill>
                  <a:srgbClr val="FF0000"/>
                </a:solidFill>
              </a:rPr>
              <a:t>ng-</a:t>
            </a:r>
            <a:r>
              <a:rPr lang="es-ES" dirty="0" err="1">
                <a:solidFill>
                  <a:srgbClr val="FF0000"/>
                </a:solidFill>
              </a:rPr>
              <a:t>touched</a:t>
            </a:r>
            <a:endParaRPr lang="es-ES" dirty="0">
              <a:solidFill>
                <a:srgbClr val="FF0000"/>
              </a:solidFill>
            </a:endParaRPr>
          </a:p>
          <a:p>
            <a:r>
              <a:rPr lang="es-ES" dirty="0">
                <a:solidFill>
                  <a:srgbClr val="FF0000"/>
                </a:solidFill>
              </a:rPr>
              <a:t>ng-</a:t>
            </a:r>
            <a:r>
              <a:rPr lang="es-ES" dirty="0" err="1">
                <a:solidFill>
                  <a:srgbClr val="FF0000"/>
                </a:solidFill>
              </a:rPr>
              <a:t>dirty</a:t>
            </a:r>
            <a:endParaRPr lang="es-ES" dirty="0">
              <a:solidFill>
                <a:srgbClr val="FF0000"/>
              </a:solidFill>
            </a:endParaRPr>
          </a:p>
          <a:p>
            <a:r>
              <a:rPr lang="es-ES" dirty="0">
                <a:solidFill>
                  <a:srgbClr val="FF0000"/>
                </a:solidFill>
              </a:rPr>
              <a:t>ng-</a:t>
            </a:r>
            <a:r>
              <a:rPr lang="es-ES" dirty="0" err="1">
                <a:solidFill>
                  <a:srgbClr val="FF0000"/>
                </a:solidFill>
              </a:rPr>
              <a:t>valid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19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9BFC5-333F-0831-DFC0-4C8CDEAA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Incluir mensaje de error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CAACAC-56B8-4B9E-9370-BB4FABF5E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7AA50D-F840-6295-08B8-BA6A0BBB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23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BFDB057-8609-E506-BCC8-46A6E1349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18" y="1825625"/>
            <a:ext cx="9382125" cy="432435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291019D2-4948-DA65-0D2C-7A3DB8D23BE4}"/>
              </a:ext>
            </a:extLst>
          </p:cNvPr>
          <p:cNvSpPr/>
          <p:nvPr/>
        </p:nvSpPr>
        <p:spPr>
          <a:xfrm>
            <a:off x="2272145" y="3879273"/>
            <a:ext cx="5043055" cy="720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8964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CA0C-22C1-20A5-5095-343243D1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name.invalid</a:t>
            </a:r>
            <a:endParaRPr lang="es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5A18EFF3-EE9D-94F5-B3D5-EB5D90A80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544128"/>
            <a:ext cx="10515600" cy="3769743"/>
          </a:xfr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402408-9F45-FCC6-F562-3B6C69549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8994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98275-46DE-8A34-A0DB-155265E2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name.valid</a:t>
            </a:r>
            <a:endParaRPr lang="es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BAA616E-8E15-33A4-73DA-23D0C3507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248862"/>
          </a:xfr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072446-8952-3787-D3A1-2733F26DB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25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1BAA5DC-1EB4-5F7F-CC7A-52D9520A0E6E}"/>
              </a:ext>
            </a:extLst>
          </p:cNvPr>
          <p:cNvSpPr txBox="1"/>
          <p:nvPr/>
        </p:nvSpPr>
        <p:spPr>
          <a:xfrm>
            <a:off x="838200" y="5463284"/>
            <a:ext cx="854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En cuanto escribimos en el input el estado cambia a  </a:t>
            </a:r>
            <a:r>
              <a:rPr lang="es-ES" dirty="0" err="1"/>
              <a:t>valid</a:t>
            </a:r>
            <a:r>
              <a:rPr lang="es-ES" dirty="0"/>
              <a:t> y se oculta el mensaje de error.</a:t>
            </a:r>
          </a:p>
        </p:txBody>
      </p:sp>
    </p:spTree>
    <p:extLst>
      <p:ext uri="{BB962C8B-B14F-4D97-AF65-F5344CB8AC3E}">
        <p14:creationId xmlns:p14="http://schemas.microsoft.com/office/powerpoint/2010/main" val="2661306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ECF9F0-F3C0-ED9F-23B2-E914603F3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8982"/>
            <a:ext cx="10515600" cy="5317981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También se quiere que el mensaje de error esté oculto cuando no hayamos escrito nada, es decir el input tenga el estado </a:t>
            </a:r>
            <a:r>
              <a:rPr lang="es-ES" dirty="0" err="1"/>
              <a:t>pristine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79011E-C211-514E-819E-6C0021F6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26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097C382-6B9F-DC2D-67C6-71DC0087C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746" y="2014538"/>
            <a:ext cx="9153525" cy="4162425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17AE0B57-22C6-173C-78F4-408E9DCF155C}"/>
              </a:ext>
            </a:extLst>
          </p:cNvPr>
          <p:cNvSpPr/>
          <p:nvPr/>
        </p:nvSpPr>
        <p:spPr>
          <a:xfrm>
            <a:off x="5389418" y="4073236"/>
            <a:ext cx="2757055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7004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244D1-FFFC-554D-CDE6-2FC5CBB8C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0A2E13-CED8-D1AB-D1F7-1E394191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27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45F76D0-1EF7-12A0-C46D-F5EBC7EB0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65" y="1362037"/>
            <a:ext cx="3971925" cy="36195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C80E56D-18DD-7DCE-F7EF-249043C012BE}"/>
              </a:ext>
            </a:extLst>
          </p:cNvPr>
          <p:cNvSpPr txBox="1"/>
          <p:nvPr/>
        </p:nvSpPr>
        <p:spPr>
          <a:xfrm>
            <a:off x="1558636" y="5207540"/>
            <a:ext cx="1502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ng-untouched</a:t>
            </a:r>
          </a:p>
          <a:p>
            <a:r>
              <a:rPr lang="en-US" dirty="0"/>
              <a:t>ng-pristine</a:t>
            </a:r>
          </a:p>
          <a:p>
            <a:r>
              <a:rPr lang="en-US" dirty="0"/>
              <a:t>ng-invalid</a:t>
            </a:r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447ACFE-6F23-B69E-06D2-6631B7E5A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229" y="1447762"/>
            <a:ext cx="3695700" cy="3533775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960C1F39-C6CD-EBBF-53A3-CC60DF25885A}"/>
              </a:ext>
            </a:extLst>
          </p:cNvPr>
          <p:cNvSpPr txBox="1"/>
          <p:nvPr/>
        </p:nvSpPr>
        <p:spPr>
          <a:xfrm>
            <a:off x="5063836" y="5078782"/>
            <a:ext cx="12612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ng-touched</a:t>
            </a:r>
          </a:p>
          <a:p>
            <a:r>
              <a:rPr lang="en-US" dirty="0"/>
              <a:t>ng-dirty</a:t>
            </a:r>
          </a:p>
          <a:p>
            <a:r>
              <a:rPr lang="en-US" dirty="0"/>
              <a:t>ng-valid</a:t>
            </a:r>
            <a:endParaRPr lang="es-ES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F2636DDE-E408-82FE-7E17-8424C7F8A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4500" y="365125"/>
            <a:ext cx="3705225" cy="4352925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7CEC31E3-066D-7C37-937A-F60F07223919}"/>
              </a:ext>
            </a:extLst>
          </p:cNvPr>
          <p:cNvSpPr txBox="1"/>
          <p:nvPr/>
        </p:nvSpPr>
        <p:spPr>
          <a:xfrm>
            <a:off x="8610600" y="5075535"/>
            <a:ext cx="12612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ng-touched</a:t>
            </a:r>
          </a:p>
          <a:p>
            <a:r>
              <a:rPr lang="en-US" dirty="0"/>
              <a:t>ng-dirty</a:t>
            </a:r>
          </a:p>
          <a:p>
            <a:r>
              <a:rPr lang="en-US" dirty="0"/>
              <a:t>ng-invalid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3051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56D44-86DD-6741-FA25-E18988895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Si </a:t>
            </a:r>
            <a:r>
              <a:rPr lang="en-US" sz="3600" dirty="0" err="1"/>
              <a:t>queremos</a:t>
            </a:r>
            <a:r>
              <a:rPr lang="en-US" sz="3600" dirty="0"/>
              <a:t> </a:t>
            </a:r>
            <a:r>
              <a:rPr lang="en-US" sz="3600" dirty="0" err="1"/>
              <a:t>colocar</a:t>
            </a:r>
            <a:r>
              <a:rPr lang="en-US" sz="3600" dirty="0"/>
              <a:t> m</a:t>
            </a:r>
            <a:r>
              <a:rPr lang="es-ES" sz="3600" dirty="0" err="1"/>
              <a:t>ás</a:t>
            </a:r>
            <a:r>
              <a:rPr lang="es-ES" sz="3600" dirty="0"/>
              <a:t> de una regla de validación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C12762-10DF-DE28-A5EB-2C3E1695B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D34C873-4FDE-8445-90E1-7D81E5FE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28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3BB7DF8-98D6-8BC0-97E7-2A93B15A8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696075" cy="384810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BDCE358D-9E96-9A2A-8139-F430A1EF5752}"/>
              </a:ext>
            </a:extLst>
          </p:cNvPr>
          <p:cNvSpPr/>
          <p:nvPr/>
        </p:nvSpPr>
        <p:spPr>
          <a:xfrm>
            <a:off x="4350327" y="5126182"/>
            <a:ext cx="2909455" cy="2216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DCFD2A0-51FF-E5B7-0A6B-DE379FC121D3}"/>
              </a:ext>
            </a:extLst>
          </p:cNvPr>
          <p:cNvSpPr txBox="1"/>
          <p:nvPr/>
        </p:nvSpPr>
        <p:spPr>
          <a:xfrm>
            <a:off x="716973" y="5988734"/>
            <a:ext cx="10758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queremos</a:t>
            </a:r>
            <a:r>
              <a:rPr lang="en-US" dirty="0"/>
              <a:t> que </a:t>
            </a:r>
            <a:r>
              <a:rPr lang="en-US" dirty="0" err="1"/>
              <a:t>adem</a:t>
            </a:r>
            <a:r>
              <a:rPr lang="es-ES" dirty="0" err="1"/>
              <a:t>ás</a:t>
            </a:r>
            <a:r>
              <a:rPr lang="es-ES" dirty="0"/>
              <a:t> de que la propiedad email sea un campo requerido tenga un formato válido de correo </a:t>
            </a:r>
            <a:r>
              <a:rPr lang="es-ES" dirty="0" err="1"/>
              <a:t>eletrónico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724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D67C3-26BE-A50F-C085-CC3D0943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formulario-reactivo.component.html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03D734-E290-F6C2-8189-EBC3C84DD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En este caso tenemos que mostrar dos posibles mensajes, uno si el campo está vacío y otro si no tiene un correo electrónico valido.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755E08-36AA-999D-2679-CB5FB429C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29</a:t>
            </a:fld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A146959-0A1B-9016-EA6A-22551C837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4" y="2973964"/>
            <a:ext cx="9113693" cy="320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55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Marcador de contenido 10">
            <a:extLst>
              <a:ext uri="{FF2B5EF4-FFF2-40B4-BE49-F238E27FC236}">
                <a16:creationId xmlns:a16="http://schemas.microsoft.com/office/drawing/2014/main" id="{5D0F67B5-AF96-B868-71E1-25AED3E2FD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645563"/>
              </p:ext>
            </p:extLst>
          </p:nvPr>
        </p:nvGraphicFramePr>
        <p:xfrm>
          <a:off x="838200" y="102206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D73840-6FD1-2D32-BB73-0B640D200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834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2A21E-B470-3CE0-E45A-7261725C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Cómo saber el que debemos mostrar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E3A5FE-E727-B43E-A1CC-647051066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Para esto utilizaremos la propiedad  </a:t>
            </a:r>
            <a:r>
              <a:rPr lang="es-ES" dirty="0" err="1"/>
              <a:t>errors</a:t>
            </a:r>
            <a:r>
              <a:rPr lang="es-ES" dirty="0"/>
              <a:t>, la cual tiene un arreglo con   las reglas de validación que hemos establecido (</a:t>
            </a:r>
            <a:r>
              <a:rPr lang="es-ES" dirty="0" err="1"/>
              <a:t>requiered</a:t>
            </a:r>
            <a:r>
              <a:rPr lang="es-ES" dirty="0"/>
              <a:t>, email).</a:t>
            </a:r>
          </a:p>
          <a:p>
            <a:pPr marL="0" indent="0">
              <a:buNone/>
            </a:pPr>
            <a:r>
              <a:rPr lang="es-ES" dirty="0"/>
              <a:t>  </a:t>
            </a:r>
          </a:p>
          <a:p>
            <a:pPr marL="0" indent="0">
              <a:buNone/>
            </a:pPr>
            <a:r>
              <a:rPr lang="es-ES" dirty="0"/>
              <a:t>Si mostramos el valor de esta propiedad podemos ver que se pone en true la regla que no se está cumpliendo.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B66A9E-33DC-5003-5630-B26756AF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617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7A5DA-9D58-D8C9-8FF0-4E2B17CD9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0" dirty="0">
                <a:effectLst/>
                <a:latin typeface="Consolas" panose="020B0609020204030204" pitchFamily="49" charset="0"/>
              </a:rPr>
              <a:t>{{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email.errors|json</a:t>
            </a:r>
            <a:r>
              <a:rPr lang="es-ES" b="0" dirty="0">
                <a:effectLst/>
                <a:latin typeface="Consolas" panose="020B0609020204030204" pitchFamily="49" charset="0"/>
              </a:rPr>
              <a:t>}}</a:t>
            </a:r>
            <a:b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s-ES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62615B8A-C487-A8C2-C1F6-34735CAF2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7501" y="1825625"/>
            <a:ext cx="3743325" cy="3771900"/>
          </a:xfr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49EAFA-D619-5E2F-D4C6-31572F0C7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31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19F9671-007B-F9F5-F9AD-0E66D431B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3943350" cy="381000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82752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A87513-F0AF-4AEC-049E-A51905CD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formulario-reactive.component.html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1AC15FD-322A-D68E-E6E3-4EEA603C3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32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AE22CC3-707C-B810-7B43-3E7BE96B53BE}"/>
              </a:ext>
            </a:extLst>
          </p:cNvPr>
          <p:cNvSpPr txBox="1"/>
          <p:nvPr/>
        </p:nvSpPr>
        <p:spPr>
          <a:xfrm>
            <a:off x="838200" y="5403273"/>
            <a:ext cx="492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Identificar</a:t>
            </a:r>
            <a:r>
              <a:rPr lang="en-US" dirty="0"/>
              <a:t> la </a:t>
            </a:r>
            <a:r>
              <a:rPr lang="en-US" dirty="0" err="1"/>
              <a:t>validaci</a:t>
            </a:r>
            <a:r>
              <a:rPr lang="es-ES" dirty="0" err="1"/>
              <a:t>ón</a:t>
            </a:r>
            <a:r>
              <a:rPr lang="es-ES" dirty="0"/>
              <a:t> que no se está cumpliendo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50380FF1-BE3E-239B-991A-97C4F402F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13760A1-A05D-0564-1EC3-BD133D95C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753611"/>
            <a:ext cx="915352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662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25120-D2AD-114F-5DF1-AAD292D22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0D8833-1D16-81A7-8B5B-2E5F2E53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33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AB61C6E-6B3A-D0A2-1AF6-2BD8D943E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79" y="365125"/>
            <a:ext cx="3800475" cy="353377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78EEFBE-6B04-880A-5BA0-8FE964F2C14A}"/>
              </a:ext>
            </a:extLst>
          </p:cNvPr>
          <p:cNvSpPr txBox="1"/>
          <p:nvPr/>
        </p:nvSpPr>
        <p:spPr>
          <a:xfrm>
            <a:off x="481263" y="50051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B4CC67E-085B-FBEF-1420-EFF444832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96" y="4047555"/>
            <a:ext cx="3838575" cy="153245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0ED9F25-1AC6-FBC9-0DC7-030FAEB66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7861" y="365125"/>
            <a:ext cx="3724275" cy="421005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00085FB-CA4D-5651-CA09-F7D62B1D37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0921" y="364722"/>
            <a:ext cx="3686175" cy="434340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4CD99D12-28D0-8E1A-52B2-8804394BBF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4850" y="4813782"/>
            <a:ext cx="3867150" cy="1509648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0BB6BCC-974F-1B0F-820A-471AB6D164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9379" y="4787876"/>
            <a:ext cx="3867150" cy="1509648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532271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BDA33-8FD9-22CB-EA42-33F3AC40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5072D82A-B318-5819-BC39-0C0495C76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8129" y="1852508"/>
            <a:ext cx="5837321" cy="2537619"/>
          </a:xfrm>
          <a:ln>
            <a:solidFill>
              <a:schemeClr val="accent1"/>
            </a:solidFill>
          </a:ln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FA805C-16CD-798F-9EE5-22F04F9B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34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9D68595-AE41-8D26-D0B0-8F2A195AF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80" y="887885"/>
            <a:ext cx="4267200" cy="385762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024CB94E-7D91-F04B-AE63-27D46661C155}"/>
              </a:ext>
            </a:extLst>
          </p:cNvPr>
          <p:cNvSpPr/>
          <p:nvPr/>
        </p:nvSpPr>
        <p:spPr>
          <a:xfrm>
            <a:off x="9705474" y="3121317"/>
            <a:ext cx="1041734" cy="405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F208FD9-31CF-B3F6-8E41-69B607908546}"/>
              </a:ext>
            </a:extLst>
          </p:cNvPr>
          <p:cNvSpPr txBox="1"/>
          <p:nvPr/>
        </p:nvSpPr>
        <p:spPr>
          <a:xfrm>
            <a:off x="516355" y="5313945"/>
            <a:ext cx="11033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Si se cumplen ambas  validaciones podemos observar que el  objeto toma el estado ng-</a:t>
            </a:r>
            <a:r>
              <a:rPr lang="es-ES" sz="2400" dirty="0" err="1"/>
              <a:t>valid</a:t>
            </a:r>
            <a:r>
              <a:rPr lang="es-ES" sz="2400" dirty="0"/>
              <a:t> y se oculta el mensaje de error </a:t>
            </a:r>
          </a:p>
        </p:txBody>
      </p:sp>
    </p:spTree>
    <p:extLst>
      <p:ext uri="{BB962C8B-B14F-4D97-AF65-F5344CB8AC3E}">
        <p14:creationId xmlns:p14="http://schemas.microsoft.com/office/powerpoint/2010/main" val="18615990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77A7B-FFC9-EF9A-428D-69771A938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057" y="365125"/>
            <a:ext cx="10950743" cy="1325563"/>
          </a:xfrm>
        </p:spPr>
        <p:txBody>
          <a:bodyPr>
            <a:normAutofit/>
          </a:bodyPr>
          <a:lstStyle/>
          <a:p>
            <a:r>
              <a:rPr lang="es-ES" sz="4000" dirty="0"/>
              <a:t>Bloquear el botón enviar si alguna regla de validación no se cumple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A4A738-D251-6479-CEC9-2CF37A2E8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35</a:t>
            </a:fld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8DBA360-BAAF-6885-8FC9-95D95401E527}"/>
              </a:ext>
            </a:extLst>
          </p:cNvPr>
          <p:cNvSpPr txBox="1"/>
          <p:nvPr/>
        </p:nvSpPr>
        <p:spPr>
          <a:xfrm>
            <a:off x="136357" y="5874750"/>
            <a:ext cx="12077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dirty="0">
                <a:effectLst/>
                <a:latin typeface="Consolas" panose="020B0609020204030204" pitchFamily="49" charset="0"/>
              </a:rPr>
              <a:t>&lt;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button</a:t>
            </a:r>
            <a:r>
              <a:rPr lang="es-ES" b="0" dirty="0"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class</a:t>
            </a:r>
            <a:r>
              <a:rPr lang="es-ES" b="0" dirty="0">
                <a:effectLst/>
                <a:latin typeface="Consolas" panose="020B0609020204030204" pitchFamily="49" charset="0"/>
              </a:rPr>
              <a:t>="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btn</a:t>
            </a:r>
            <a:r>
              <a:rPr lang="es-ES" b="0" dirty="0"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btn-primary</a:t>
            </a:r>
            <a:r>
              <a:rPr lang="es-ES" b="0" dirty="0">
                <a:effectLst/>
                <a:latin typeface="Consolas" panose="020B0609020204030204" pitchFamily="49" charset="0"/>
              </a:rPr>
              <a:t>" [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disabled</a:t>
            </a:r>
            <a:r>
              <a:rPr lang="es-ES" b="0" dirty="0">
                <a:effectLst/>
                <a:latin typeface="Consolas" panose="020B0609020204030204" pitchFamily="49" charset="0"/>
              </a:rPr>
              <a:t>]="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name.invalid</a:t>
            </a:r>
            <a:r>
              <a:rPr lang="es-ES" b="0" dirty="0">
                <a:effectLst/>
                <a:latin typeface="Consolas" panose="020B0609020204030204" pitchFamily="49" charset="0"/>
              </a:rPr>
              <a:t> || 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email.invalid</a:t>
            </a:r>
            <a:r>
              <a:rPr lang="es-ES" b="0" dirty="0">
                <a:effectLst/>
                <a:latin typeface="Consolas" panose="020B0609020204030204" pitchFamily="49" charset="0"/>
              </a:rPr>
              <a:t>"&gt;Enviar&lt;/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button</a:t>
            </a:r>
            <a:r>
              <a:rPr lang="es-ES" b="0" dirty="0">
                <a:effectLst/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DF17D3B7-22C0-F453-102F-739BD7B47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57" y="1690688"/>
            <a:ext cx="11544300" cy="36480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794205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53E0FE-7FBC-EF1C-D1DC-A9084D94B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6064"/>
            <a:ext cx="10515600" cy="5390900"/>
          </a:xfrm>
        </p:spPr>
        <p:txBody>
          <a:bodyPr/>
          <a:lstStyle/>
          <a:p>
            <a:pPr algn="just"/>
            <a:r>
              <a:rPr lang="en-US" dirty="0"/>
              <a:t>Esta </a:t>
            </a:r>
            <a:r>
              <a:rPr lang="en-US" dirty="0" err="1"/>
              <a:t>variante</a:t>
            </a:r>
            <a:r>
              <a:rPr lang="en-US" dirty="0"/>
              <a:t> no es pr</a:t>
            </a:r>
            <a:r>
              <a:rPr lang="es-ES" dirty="0" err="1"/>
              <a:t>áctica</a:t>
            </a:r>
            <a:r>
              <a:rPr lang="es-ES" dirty="0"/>
              <a:t> cuando el formulario tiene muchos inputs, ya que tendríamos que analizar el estado de cada uno de estos estos.</a:t>
            </a:r>
          </a:p>
          <a:p>
            <a:pPr algn="just"/>
            <a:r>
              <a:rPr lang="es-ES" dirty="0"/>
              <a:t>Si queremos acceder al estado de todo el formulario tenemos que crear una propiedad que sea una instancia de la clase </a:t>
            </a:r>
            <a:r>
              <a:rPr lang="es-ES" dirty="0" err="1"/>
              <a:t>formGroup</a:t>
            </a:r>
            <a:r>
              <a:rPr lang="es-ES" dirty="0"/>
              <a:t> y especificar todos los inputs que forman parte del formulario.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C425AA-3FA0-75CD-7A28-8110C2CB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36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3469C43-438E-6B39-A574-B5E978487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4" y="3429000"/>
            <a:ext cx="8283241" cy="274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478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DADC0-1324-BD7A-EAFC-7CAF5B20E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Asociar</a:t>
            </a:r>
            <a:r>
              <a:rPr lang="en-US" dirty="0"/>
              <a:t> la </a:t>
            </a:r>
            <a:r>
              <a:rPr lang="en-US" dirty="0" err="1"/>
              <a:t>propiedad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3331BC-FC59-B3F4-48E8-A19F266A4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567887-21C5-B496-2B89-B403D73E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37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296483D-50F1-3527-907A-037B44846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04" y="1690688"/>
            <a:ext cx="11106150" cy="4341143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EED35084-D783-13D8-9518-507F7CF110C7}"/>
              </a:ext>
            </a:extLst>
          </p:cNvPr>
          <p:cNvSpPr/>
          <p:nvPr/>
        </p:nvSpPr>
        <p:spPr>
          <a:xfrm>
            <a:off x="2165684" y="3545305"/>
            <a:ext cx="1620253" cy="336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0949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91881-4C6A-668F-CEB6-940E31D1A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Eliminamos</a:t>
            </a:r>
            <a:r>
              <a:rPr lang="en-US" dirty="0"/>
              <a:t> las </a:t>
            </a:r>
            <a:r>
              <a:rPr lang="en-US" dirty="0" err="1"/>
              <a:t>propiedades</a:t>
            </a:r>
            <a:r>
              <a:rPr lang="en-US" dirty="0"/>
              <a:t> </a:t>
            </a:r>
            <a:r>
              <a:rPr lang="en-US" dirty="0" err="1"/>
              <a:t>iniciales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2A0E52-C631-A154-5891-F539DE1D4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EEBAF7-C3CF-C96B-CF95-DED1E48E3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38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B8118B7-3C88-5E64-48B7-A8328706E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958" y="1481137"/>
            <a:ext cx="763905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788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69670-A894-1647-6879-53A1046E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D2A554-657E-695D-951C-20857AC47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4A334F-C0EB-4ACB-994A-377BCB00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39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EDB2FE4-5659-892C-CF92-03BB6329B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1962"/>
            <a:ext cx="912495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D9AE9-B6D5-9965-9A8F-156D2C49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Formularios basados en plantilla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9B4BE0-74DD-DDF7-BB86-A83BA4E2A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Los formularios basados en plantillas son útiles para agregar un formulario simple a una aplicación. </a:t>
            </a:r>
          </a:p>
          <a:p>
            <a:pPr marL="0" indent="0" algn="just">
              <a:buNone/>
            </a:pPr>
            <a:r>
              <a:rPr lang="es-ES" dirty="0"/>
              <a:t>Si tiene requisitos de formulario y lógica muy básica podemos utilizar sin problemas formularios basados en plantillas como lo hemos estado haciendo en todos los ejercicios vistos.</a:t>
            </a:r>
          </a:p>
          <a:p>
            <a:pPr marL="0" indent="0" algn="just">
              <a:buNone/>
            </a:pPr>
            <a:r>
              <a:rPr lang="es-ES" dirty="0"/>
              <a:t>Son más fáciles de agregar que los formularios reactivos, pero no escalan tan bien como las formas reactivas. </a:t>
            </a:r>
          </a:p>
          <a:p>
            <a:pPr marL="0" indent="0" algn="just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50AFD1-EB05-48B6-C4C4-C8EBA8B9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01830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55EE2-A28E-5418-9E57-955F9D897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Sustituir</a:t>
            </a:r>
            <a:r>
              <a:rPr lang="en-US" sz="3600" dirty="0"/>
              <a:t> la </a:t>
            </a:r>
            <a:r>
              <a:rPr lang="en-US" sz="3600" dirty="0" err="1"/>
              <a:t>propiedad</a:t>
            </a:r>
            <a:r>
              <a:rPr lang="en-US" sz="3600" dirty="0"/>
              <a:t> [</a:t>
            </a:r>
            <a:r>
              <a:rPr lang="en-US" sz="3600" dirty="0" err="1"/>
              <a:t>formControl</a:t>
            </a:r>
            <a:r>
              <a:rPr lang="en-US" sz="3600" dirty="0"/>
              <a:t>] </a:t>
            </a:r>
            <a:r>
              <a:rPr lang="en-US" sz="3600" dirty="0" err="1"/>
              <a:t>por</a:t>
            </a:r>
            <a:r>
              <a:rPr lang="en-US" sz="3600" dirty="0"/>
              <a:t>  </a:t>
            </a:r>
            <a:r>
              <a:rPr lang="en-US" sz="3600" dirty="0" err="1"/>
              <a:t>formControlName</a:t>
            </a:r>
            <a:r>
              <a:rPr lang="en-US" sz="3600" dirty="0"/>
              <a:t> </a:t>
            </a:r>
            <a:endParaRPr lang="es-ES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F802ED-CFC3-6908-DBB3-342FAB9FF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 que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hacer</a:t>
            </a:r>
            <a:r>
              <a:rPr lang="en-US" dirty="0"/>
              <a:t> Angular </a:t>
            </a:r>
            <a:r>
              <a:rPr lang="en-US" dirty="0" err="1"/>
              <a:t>primeramente</a:t>
            </a:r>
            <a:r>
              <a:rPr lang="en-US" dirty="0"/>
              <a:t> es </a:t>
            </a:r>
            <a:r>
              <a:rPr lang="en-US" dirty="0" err="1"/>
              <a:t>verficar</a:t>
            </a:r>
            <a:r>
              <a:rPr lang="en-US" dirty="0"/>
              <a:t> a que </a:t>
            </a:r>
            <a:r>
              <a:rPr lang="en-US" dirty="0" err="1"/>
              <a:t>grupo</a:t>
            </a:r>
            <a:r>
              <a:rPr lang="en-US" dirty="0"/>
              <a:t> </a:t>
            </a:r>
            <a:r>
              <a:rPr lang="en-US" dirty="0" err="1"/>
              <a:t>pertenecen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inputs, </a:t>
            </a:r>
            <a:r>
              <a:rPr lang="en-US" dirty="0" err="1"/>
              <a:t>detectando</a:t>
            </a:r>
            <a:r>
              <a:rPr lang="en-US" dirty="0"/>
              <a:t> que </a:t>
            </a:r>
            <a:r>
              <a:rPr lang="en-US" dirty="0" err="1"/>
              <a:t>pertenecen</a:t>
            </a:r>
            <a:r>
              <a:rPr lang="en-US" dirty="0"/>
              <a:t> a </a:t>
            </a:r>
            <a:r>
              <a:rPr lang="en-US" dirty="0" err="1"/>
              <a:t>formUser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2400" b="0" dirty="0" err="1">
                <a:effectLst/>
                <a:latin typeface="Consolas" panose="020B0609020204030204" pitchFamily="49" charset="0"/>
              </a:rPr>
              <a:t>formUser</a:t>
            </a:r>
            <a:r>
              <a:rPr lang="es-ES" sz="2400" b="0" dirty="0">
                <a:effectLst/>
                <a:latin typeface="Consolas" panose="020B0609020204030204" pitchFamily="49" charset="0"/>
              </a:rPr>
              <a:t>=new </a:t>
            </a:r>
            <a:r>
              <a:rPr lang="es-ES" sz="2400" b="0" dirty="0" err="1">
                <a:effectLst/>
                <a:latin typeface="Consolas" panose="020B0609020204030204" pitchFamily="49" charset="0"/>
              </a:rPr>
              <a:t>FormGroup</a:t>
            </a:r>
            <a:r>
              <a:rPr lang="es-ES" sz="2400" b="0" dirty="0">
                <a:effectLst/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2400" b="0" dirty="0">
                <a:effectLst/>
                <a:latin typeface="Consolas" panose="020B0609020204030204" pitchFamily="49" charset="0"/>
              </a:rPr>
              <a:t>    '</a:t>
            </a:r>
            <a:r>
              <a:rPr lang="es-ES" sz="2400" b="0" dirty="0" err="1">
                <a:effectLst/>
                <a:latin typeface="Consolas" panose="020B0609020204030204" pitchFamily="49" charset="0"/>
              </a:rPr>
              <a:t>name</a:t>
            </a:r>
            <a:r>
              <a:rPr lang="es-ES" sz="2400" b="0" dirty="0">
                <a:effectLst/>
                <a:latin typeface="Consolas" panose="020B0609020204030204" pitchFamily="49" charset="0"/>
              </a:rPr>
              <a:t>':new </a:t>
            </a:r>
            <a:r>
              <a:rPr lang="es-ES" sz="2400" b="0" dirty="0" err="1">
                <a:effectLst/>
                <a:latin typeface="Consolas" panose="020B0609020204030204" pitchFamily="49" charset="0"/>
              </a:rPr>
              <a:t>FormControl</a:t>
            </a:r>
            <a:r>
              <a:rPr lang="es-ES" sz="2400" b="0" dirty="0">
                <a:effectLst/>
                <a:latin typeface="Consolas" panose="020B0609020204030204" pitchFamily="49" charset="0"/>
              </a:rPr>
              <a:t>('',</a:t>
            </a:r>
            <a:r>
              <a:rPr lang="es-ES" sz="2400" b="0" dirty="0" err="1">
                <a:effectLst/>
                <a:latin typeface="Consolas" panose="020B0609020204030204" pitchFamily="49" charset="0"/>
              </a:rPr>
              <a:t>Validators.required</a:t>
            </a:r>
            <a:r>
              <a:rPr lang="es-ES" sz="2400" b="0" dirty="0"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s-ES" sz="2400" b="0" dirty="0">
                <a:effectLst/>
                <a:latin typeface="Consolas" panose="020B0609020204030204" pitchFamily="49" charset="0"/>
              </a:rPr>
              <a:t>    '</a:t>
            </a:r>
            <a:r>
              <a:rPr lang="es-ES" sz="2400" b="0" dirty="0" err="1">
                <a:effectLst/>
                <a:latin typeface="Consolas" panose="020B0609020204030204" pitchFamily="49" charset="0"/>
              </a:rPr>
              <a:t>email':new</a:t>
            </a:r>
            <a:r>
              <a:rPr lang="es-ES" sz="2400" dirty="0">
                <a:latin typeface="Consolas" panose="020B0609020204030204" pitchFamily="49" charset="0"/>
              </a:rPr>
              <a:t>   </a:t>
            </a:r>
            <a:r>
              <a:rPr lang="es-ES" sz="2400" b="0" dirty="0" err="1">
                <a:effectLst/>
                <a:latin typeface="Consolas" panose="020B0609020204030204" pitchFamily="49" charset="0"/>
              </a:rPr>
              <a:t>FormControl</a:t>
            </a:r>
            <a:r>
              <a:rPr lang="es-ES" sz="2400" b="0" dirty="0">
                <a:effectLst/>
                <a:latin typeface="Consolas" panose="020B0609020204030204" pitchFamily="49" charset="0"/>
              </a:rPr>
              <a:t>('',[</a:t>
            </a:r>
            <a:r>
              <a:rPr lang="es-ES" sz="2400" b="0" dirty="0" err="1">
                <a:effectLst/>
                <a:latin typeface="Consolas" panose="020B0609020204030204" pitchFamily="49" charset="0"/>
              </a:rPr>
              <a:t>Validators.required,Validators.email</a:t>
            </a:r>
            <a:r>
              <a:rPr lang="es-ES" sz="2400" b="0" dirty="0"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br>
              <a:rPr lang="es-ES" sz="2400" b="0" dirty="0">
                <a:effectLst/>
                <a:latin typeface="Consolas" panose="020B0609020204030204" pitchFamily="49" charset="0"/>
              </a:rPr>
            </a:br>
            <a:r>
              <a:rPr lang="es-ES" sz="2400" b="0" dirty="0">
                <a:effectLst/>
                <a:latin typeface="Consolas" panose="020B0609020204030204" pitchFamily="49" charset="0"/>
              </a:rPr>
              <a:t>  });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69D627-D932-68AC-23F0-0DCD01D6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31968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D6BE0-978B-8BDC-9847-17B3E490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DE364C78-6A8D-1467-F104-AED99B90A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641683"/>
            <a:ext cx="9364579" cy="5851191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1424B1-9B40-9E10-05C4-14687D21C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10442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C8382-7B95-DEC3-1D92-8B621877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s-ES" b="0" dirty="0">
                <a:effectLst/>
                <a:latin typeface="Consolas" panose="020B0609020204030204" pitchFamily="49" charset="0"/>
              </a:rPr>
            </a:br>
            <a:br>
              <a:rPr lang="es-ES" b="0" dirty="0">
                <a:effectLst/>
                <a:latin typeface="Consolas" panose="020B0609020204030204" pitchFamily="49" charset="0"/>
              </a:rPr>
            </a:br>
            <a:b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effectLst/>
                <a:latin typeface="Consolas" panose="020B0609020204030204" pitchFamily="49" charset="0"/>
              </a:rPr>
              <a:t>{{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formUser.value|json</a:t>
            </a:r>
            <a:r>
              <a:rPr lang="es-ES" b="0" dirty="0">
                <a:effectLst/>
                <a:latin typeface="Consolas" panose="020B0609020204030204" pitchFamily="49" charset="0"/>
              </a:rPr>
              <a:t>}}</a:t>
            </a:r>
            <a:b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s-ES" b="0" dirty="0">
                <a:effectLst/>
                <a:latin typeface="Consolas" panose="020B0609020204030204" pitchFamily="49" charset="0"/>
              </a:rPr>
            </a:br>
            <a:b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156B227-1C1A-C203-EAC1-3892E7A8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42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C41A5BA-8E54-9638-8ADA-F64E0ADB4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1825625"/>
            <a:ext cx="12068175" cy="39243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879257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295B9-77E1-A6FF-61CD-2A76B728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Visualizar</a:t>
            </a:r>
            <a:r>
              <a:rPr lang="en-US" dirty="0"/>
              <a:t> las </a:t>
            </a:r>
            <a:r>
              <a:rPr lang="en-US" dirty="0" err="1"/>
              <a:t>alertas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C5A1F9-4815-AFD3-447F-79D5E9BD6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 </a:t>
            </a:r>
            <a:r>
              <a:rPr lang="en-US" dirty="0" err="1"/>
              <a:t>poder</a:t>
            </a:r>
            <a:r>
              <a:rPr lang="en-US" dirty="0"/>
              <a:t> acceder de </a:t>
            </a:r>
            <a:r>
              <a:rPr lang="en-US" dirty="0" err="1"/>
              <a:t>manera</a:t>
            </a:r>
            <a:r>
              <a:rPr lang="en-US" dirty="0"/>
              <a:t> individual a </a:t>
            </a:r>
            <a:r>
              <a:rPr lang="en-US" dirty="0" err="1"/>
              <a:t>cada</a:t>
            </a:r>
            <a:r>
              <a:rPr lang="en-US" dirty="0"/>
              <a:t> uno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de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grupo</a:t>
            </a:r>
            <a:r>
              <a:rPr lang="en-US" dirty="0"/>
              <a:t>, temenos que </a:t>
            </a:r>
            <a:r>
              <a:rPr lang="en-US" dirty="0" err="1"/>
              <a:t>utilizar</a:t>
            </a:r>
            <a:r>
              <a:rPr lang="en-US" dirty="0"/>
              <a:t> la </a:t>
            </a:r>
            <a:r>
              <a:rPr lang="en-US" dirty="0" err="1"/>
              <a:t>funcion</a:t>
            </a:r>
            <a:r>
              <a:rPr lang="en-US" dirty="0"/>
              <a:t> get.</a:t>
            </a:r>
          </a:p>
          <a:p>
            <a:endParaRPr lang="en-US" dirty="0"/>
          </a:p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{{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formUser.get</a:t>
            </a:r>
            <a:r>
              <a:rPr lang="es-ES" b="0" dirty="0">
                <a:effectLst/>
                <a:latin typeface="Consolas" panose="020B0609020204030204" pitchFamily="49" charset="0"/>
              </a:rPr>
              <a:t>('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name</a:t>
            </a:r>
            <a:r>
              <a:rPr lang="es-ES" b="0" dirty="0">
                <a:effectLst/>
                <a:latin typeface="Consolas" panose="020B0609020204030204" pitchFamily="49" charset="0"/>
              </a:rPr>
              <a:t>')?.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value</a:t>
            </a:r>
            <a:r>
              <a:rPr lang="es-ES" b="0" dirty="0">
                <a:effectLst/>
                <a:latin typeface="Consolas" panose="020B0609020204030204" pitchFamily="49" charset="0"/>
              </a:rPr>
              <a:t>}}</a:t>
            </a:r>
          </a:p>
          <a:p>
            <a:pPr marL="0" indent="0" algn="just">
              <a:buNone/>
            </a:pPr>
            <a:b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ES" dirty="0"/>
              <a:t>Se pone el signo de interrogación porque si se omite da un error indicando que existe la posibilidad de que el objeto resultante  sea un valor </a:t>
            </a:r>
            <a:r>
              <a:rPr lang="es-ES" dirty="0" err="1"/>
              <a:t>null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B4BD40B-6CDD-C47A-11BA-4F44CE6A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2230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C7B1C-3978-3284-32BE-E652DAEE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DF3C1A-8B58-8E31-7EA6-7C417ED3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44</a:t>
            </a:fld>
            <a:endParaRPr lang="es-ES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64BBC250-2BC1-5499-1EE7-574A82161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14155B2-937E-A780-6467-525D7CA88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1690688"/>
            <a:ext cx="11820525" cy="38576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786747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CFB6B-9ED2-5C0C-57A1-7A17FAE5D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Acceder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de forma individual</a:t>
            </a:r>
            <a:endParaRPr lang="es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75B57913-F8B2-597E-5F95-285AA202D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4669"/>
            <a:ext cx="9541042" cy="1943142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CCD582-88F0-DEB1-5FF9-AED0E6198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45</a:t>
            </a:fld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A2385D2-95A6-22CF-1E3F-B478BC5E014F}"/>
              </a:ext>
            </a:extLst>
          </p:cNvPr>
          <p:cNvSpPr/>
          <p:nvPr/>
        </p:nvSpPr>
        <p:spPr>
          <a:xfrm>
            <a:off x="5181600" y="2711116"/>
            <a:ext cx="4876800" cy="320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0707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370A1-3C3C-AC6F-D91F-5BD6A7B6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4A64DA-15D0-A05A-8287-5F7696B4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46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4D85522-BA87-F947-C95D-57F455F66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24" y="365125"/>
            <a:ext cx="11553825" cy="4267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F3F4954-3717-CFC1-E4FB-2E87337F5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24" y="4908884"/>
            <a:ext cx="8386012" cy="144746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245213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5ADA2-9965-9794-D394-E7BA73F9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0" dirty="0" err="1">
                <a:effectLst/>
                <a:latin typeface="Consolas" panose="020B0609020204030204" pitchFamily="49" charset="0"/>
              </a:rPr>
              <a:t>formUser.get</a:t>
            </a:r>
            <a:r>
              <a:rPr lang="es-ES" b="0" dirty="0">
                <a:effectLst/>
                <a:latin typeface="Consolas" panose="020B0609020204030204" pitchFamily="49" charset="0"/>
              </a:rPr>
              <a:t>('email')?</a:t>
            </a:r>
            <a:br>
              <a:rPr lang="es-ES" b="0" dirty="0">
                <a:effectLst/>
                <a:latin typeface="Consolas" panose="020B0609020204030204" pitchFamily="49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0A763F-ACFE-3DD9-2F43-33173EF88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126"/>
            <a:ext cx="10515600" cy="4604837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3100" dirty="0"/>
              <a:t>Si </a:t>
            </a:r>
            <a:r>
              <a:rPr lang="en-US" sz="3100" dirty="0" err="1"/>
              <a:t>observamos</a:t>
            </a:r>
            <a:r>
              <a:rPr lang="en-US" sz="3100" dirty="0"/>
              <a:t> </a:t>
            </a:r>
            <a:r>
              <a:rPr lang="en-US" sz="3100" dirty="0" err="1"/>
              <a:t>esta</a:t>
            </a:r>
            <a:r>
              <a:rPr lang="en-US" sz="3100" dirty="0"/>
              <a:t> </a:t>
            </a:r>
            <a:r>
              <a:rPr lang="en-US" sz="3100" dirty="0" err="1"/>
              <a:t>sintaxis</a:t>
            </a:r>
            <a:r>
              <a:rPr lang="en-US" sz="3100" dirty="0"/>
              <a:t>  es un poco </a:t>
            </a:r>
            <a:r>
              <a:rPr lang="en-US" sz="3100" dirty="0" err="1"/>
              <a:t>larga</a:t>
            </a:r>
            <a:r>
              <a:rPr lang="en-US" sz="3100" dirty="0"/>
              <a:t> para </a:t>
            </a:r>
            <a:r>
              <a:rPr lang="en-US" sz="3100" dirty="0" err="1"/>
              <a:t>ponerla</a:t>
            </a:r>
            <a:r>
              <a:rPr lang="en-US" sz="3100" dirty="0"/>
              <a:t> </a:t>
            </a:r>
            <a:r>
              <a:rPr lang="en-US" sz="3100" dirty="0" err="1"/>
              <a:t>en</a:t>
            </a:r>
            <a:r>
              <a:rPr lang="en-US" sz="3100" dirty="0"/>
              <a:t> </a:t>
            </a:r>
            <a:r>
              <a:rPr lang="en-US" sz="3100" dirty="0" err="1"/>
              <a:t>el</a:t>
            </a:r>
            <a:r>
              <a:rPr lang="en-US" sz="3100" dirty="0"/>
              <a:t> html. Si </a:t>
            </a:r>
            <a:r>
              <a:rPr lang="en-US" sz="3100" dirty="0" err="1"/>
              <a:t>estamos</a:t>
            </a:r>
            <a:r>
              <a:rPr lang="en-US" sz="3100" dirty="0"/>
              <a:t> </a:t>
            </a:r>
            <a:r>
              <a:rPr lang="en-US" sz="3100" dirty="0" err="1"/>
              <a:t>trabajando</a:t>
            </a:r>
            <a:r>
              <a:rPr lang="en-US" sz="3100" dirty="0"/>
              <a:t> con </a:t>
            </a:r>
            <a:r>
              <a:rPr lang="en-US" sz="3100" dirty="0" err="1"/>
              <a:t>formularios</a:t>
            </a:r>
            <a:r>
              <a:rPr lang="en-US" sz="3100" dirty="0"/>
              <a:t> </a:t>
            </a:r>
            <a:r>
              <a:rPr lang="en-US" sz="3100" dirty="0" err="1"/>
              <a:t>rectivos</a:t>
            </a:r>
            <a:r>
              <a:rPr lang="en-US" sz="3100" dirty="0"/>
              <a:t> es que </a:t>
            </a:r>
            <a:r>
              <a:rPr lang="en-US" sz="3100" dirty="0" err="1"/>
              <a:t>nuestra</a:t>
            </a:r>
            <a:r>
              <a:rPr lang="en-US" sz="3100" dirty="0"/>
              <a:t> vista html sea lo m</a:t>
            </a:r>
            <a:r>
              <a:rPr lang="es-ES" sz="3100" dirty="0" err="1"/>
              <a:t>ás</a:t>
            </a:r>
            <a:r>
              <a:rPr lang="es-ES" sz="3100" dirty="0"/>
              <a:t> limpia posible</a:t>
            </a:r>
            <a:r>
              <a:rPr lang="en-US" sz="3100" dirty="0"/>
              <a:t>.</a:t>
            </a:r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r>
              <a:rPr lang="en-US" sz="3100" dirty="0" err="1"/>
              <a:t>Definir</a:t>
            </a:r>
            <a:r>
              <a:rPr lang="en-US" sz="3100" dirty="0"/>
              <a:t> un </a:t>
            </a:r>
            <a:r>
              <a:rPr lang="en-US" sz="3100" b="1" dirty="0"/>
              <a:t>get</a:t>
            </a:r>
            <a:r>
              <a:rPr lang="en-US" sz="3100" dirty="0"/>
              <a:t> que </a:t>
            </a:r>
            <a:r>
              <a:rPr lang="en-US" sz="3100" dirty="0" err="1"/>
              <a:t>nos</a:t>
            </a:r>
            <a:r>
              <a:rPr lang="en-US" sz="3100" dirty="0"/>
              <a:t> </a:t>
            </a:r>
            <a:r>
              <a:rPr lang="en-US" sz="3100" dirty="0" err="1"/>
              <a:t>devuelva</a:t>
            </a:r>
            <a:r>
              <a:rPr lang="en-US" sz="3100" dirty="0"/>
              <a:t> </a:t>
            </a:r>
            <a:r>
              <a:rPr lang="en-US" sz="3100" dirty="0" err="1"/>
              <a:t>esta</a:t>
            </a:r>
            <a:r>
              <a:rPr lang="en-US" sz="3100" dirty="0"/>
              <a:t> </a:t>
            </a:r>
            <a:r>
              <a:rPr lang="en-US" sz="3100" dirty="0" err="1"/>
              <a:t>instrucción</a:t>
            </a:r>
            <a:r>
              <a:rPr lang="en-US" sz="3100" dirty="0"/>
              <a:t>. Los get </a:t>
            </a:r>
            <a:r>
              <a:rPr lang="en-US" sz="3100" dirty="0" err="1"/>
              <a:t>devuelven</a:t>
            </a:r>
            <a:r>
              <a:rPr lang="en-US" sz="3100" dirty="0"/>
              <a:t> un </a:t>
            </a:r>
            <a:r>
              <a:rPr lang="en-US" sz="3100" dirty="0" err="1"/>
              <a:t>componente</a:t>
            </a:r>
            <a:r>
              <a:rPr lang="en-US" sz="3100" dirty="0"/>
              <a:t> </a:t>
            </a:r>
            <a:r>
              <a:rPr lang="en-US" sz="3100" dirty="0" err="1"/>
              <a:t>específico</a:t>
            </a:r>
            <a:r>
              <a:rPr lang="en-US" sz="3100" dirty="0"/>
              <a:t> </a:t>
            </a:r>
          </a:p>
          <a:p>
            <a:pPr marL="0" indent="0">
              <a:buNone/>
            </a:pPr>
            <a:r>
              <a:rPr lang="en-US" sz="3100" dirty="0"/>
              <a:t>del </a:t>
            </a:r>
            <a:r>
              <a:rPr lang="en-US" sz="3100" dirty="0" err="1"/>
              <a:t>formulario</a:t>
            </a:r>
            <a:endParaRPr lang="en-US" sz="31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 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get</a:t>
            </a:r>
            <a:r>
              <a:rPr lang="es-ES" b="0" dirty="0"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name</a:t>
            </a:r>
            <a:r>
              <a:rPr lang="es-ES" b="0" dirty="0"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    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return</a:t>
            </a:r>
            <a:r>
              <a:rPr lang="es-ES" b="0" dirty="0"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this.formUser.get</a:t>
            </a:r>
            <a:r>
              <a:rPr lang="es-ES" b="0" dirty="0">
                <a:effectLst/>
                <a:latin typeface="Consolas" panose="020B0609020204030204" pitchFamily="49" charset="0"/>
              </a:rPr>
              <a:t>('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name</a:t>
            </a:r>
            <a:r>
              <a:rPr lang="es-ES" b="0" dirty="0">
                <a:effectLst/>
                <a:latin typeface="Consolas" panose="020B0609020204030204" pitchFamily="49" charset="0"/>
              </a:rPr>
              <a:t>');</a:t>
            </a:r>
          </a:p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br>
              <a:rPr lang="es-ES" b="0" dirty="0">
                <a:effectLst/>
                <a:latin typeface="Consolas" panose="020B0609020204030204" pitchFamily="49" charset="0"/>
              </a:rPr>
            </a:br>
            <a:r>
              <a:rPr lang="es-ES" b="0" dirty="0">
                <a:effectLst/>
                <a:latin typeface="Consolas" panose="020B0609020204030204" pitchFamily="49" charset="0"/>
              </a:rPr>
              <a:t>  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get</a:t>
            </a:r>
            <a:r>
              <a:rPr lang="es-ES" b="0" dirty="0">
                <a:effectLst/>
                <a:latin typeface="Consolas" panose="020B0609020204030204" pitchFamily="49" charset="0"/>
              </a:rPr>
              <a:t> email(){</a:t>
            </a:r>
          </a:p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    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return</a:t>
            </a:r>
            <a:r>
              <a:rPr lang="es-ES" b="0" dirty="0"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this.formUser.get</a:t>
            </a:r>
            <a:r>
              <a:rPr lang="es-ES" b="0" dirty="0">
                <a:effectLst/>
                <a:latin typeface="Consolas" panose="020B0609020204030204" pitchFamily="49" charset="0"/>
              </a:rPr>
              <a:t>('email');</a:t>
            </a:r>
          </a:p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822698D-89B8-342B-D01F-24675316C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94612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FF193-89A5-92F5-9673-6DB4E0B7F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AAE769-FA5F-2F40-6545-F03F3DB39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DC9F03-55BA-7A3E-4D95-46E9281A6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48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218EA23-BED1-2359-E45E-89BA460BA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7675"/>
            <a:ext cx="944880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436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526EEA-D17D-2F68-B7C3-45D1480EB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Eliminar</a:t>
            </a:r>
            <a:r>
              <a:rPr lang="en-US" dirty="0"/>
              <a:t> ?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BC39B0-4DD6-5887-E1CE-101FA0BA6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Especificamos</a:t>
            </a:r>
            <a:r>
              <a:rPr lang="en-US" dirty="0"/>
              <a:t> que lo que </a:t>
            </a:r>
            <a:r>
              <a:rPr lang="en-US" dirty="0" err="1"/>
              <a:t>retorna</a:t>
            </a:r>
            <a:r>
              <a:rPr lang="en-US" dirty="0"/>
              <a:t> get es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nueva</a:t>
            </a:r>
            <a:r>
              <a:rPr lang="en-US" dirty="0"/>
              <a:t> </a:t>
            </a:r>
            <a:r>
              <a:rPr lang="en-US" dirty="0" err="1"/>
              <a:t>instancia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formControl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get name()</a:t>
            </a:r>
            <a:r>
              <a:rPr lang="es-ES" dirty="0">
                <a:latin typeface="Consolas" panose="020B0609020204030204" pitchFamily="49" charset="0"/>
              </a:rPr>
              <a:t>:</a:t>
            </a:r>
            <a:r>
              <a:rPr lang="es-ES" dirty="0" err="1">
                <a:latin typeface="Consolas" panose="020B0609020204030204" pitchFamily="49" charset="0"/>
              </a:rPr>
              <a:t>FormControl</a:t>
            </a:r>
            <a:r>
              <a:rPr lang="en-US" b="0" dirty="0"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  return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this.formUser.get</a:t>
            </a:r>
            <a:r>
              <a:rPr lang="en-US" b="0" dirty="0">
                <a:effectLst/>
                <a:latin typeface="Consolas" panose="020B0609020204030204" pitchFamily="49" charset="0"/>
              </a:rPr>
              <a:t>('name') as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FormControl</a:t>
            </a:r>
            <a:r>
              <a:rPr lang="en-US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BC06E5-C057-7E99-3646-8FD7EAF78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49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06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B01E7-7B90-62E0-6318-8EE528F1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Formularios Reactivos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D45E46-719E-199A-6090-CD024C7B0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ES" b="1" i="1" dirty="0"/>
              <a:t>Los Formularios Reactivos se utilizan para </a:t>
            </a:r>
            <a:r>
              <a:rPr lang="es-ES" dirty="0"/>
              <a:t> crear formularios de mayor complejidad en la aplicación de Angular. </a:t>
            </a:r>
          </a:p>
          <a:p>
            <a:pPr marL="0" indent="0" algn="just">
              <a:buNone/>
            </a:pPr>
            <a:r>
              <a:rPr lang="es-ES" dirty="0"/>
              <a:t>En lugar de utilizar un enfoque basado en plantillas, los Formularios Reactivos utilizan observables y operadores de </a:t>
            </a:r>
            <a:r>
              <a:rPr lang="es-ES" dirty="0" err="1"/>
              <a:t>RxJS</a:t>
            </a:r>
            <a:r>
              <a:rPr lang="es-ES" dirty="0"/>
              <a:t> para crear un flujo de datos que se puede utilizar para actualizar y validar el formulario en tiempo real.</a:t>
            </a:r>
          </a:p>
          <a:p>
            <a:pPr marL="0" indent="0" algn="just">
              <a:buNone/>
            </a:pPr>
            <a:r>
              <a:rPr lang="es-ES" dirty="0"/>
              <a:t>Uno de los principales beneficios de los Formularios Reactivos es que permiten un mayor control sobre el comportamiento del formulario y facilitan la creación de formularios complejos. Además, los Formularios Reactivos también son más fáciles de probar y mantener debido a su enfoque basado en programación reactiva.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C0B29D-CFC1-6039-7BD1-8B36D919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34609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3159E-3360-8383-9391-D9F6EC9B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9492A3-2388-4DEA-028B-9F10D3FDB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E8867C-F52F-BAB1-EC43-9D326B03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50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E26C07C-5A93-6C3F-B802-2FFB08F92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6075"/>
            <a:ext cx="963930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128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4BDC3-177C-E741-E5A0-1FE26CB73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Bloquear el botón enviar si alguna regla de validación no se cumple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CEF54C-9305-A905-19E6-51DBAD903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&lt;button class="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btn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btn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-primary" [disabled]="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formUser.invalid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"&gt;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Enviar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&lt;/button&gt;</a:t>
            </a:r>
          </a:p>
          <a:p>
            <a:endParaRPr lang="es-ES" sz="2400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El estado de un formulario es válido si se cumplen las reglas de validación de todos los objetos que lo integran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E5A624F-E8F5-F26D-DBD0-A3EE48A7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51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5478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C187D-2393-ED90-9756-AAB00112D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17803E-7094-FD25-F929-3E91DCC54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A854A5-2B8B-A79F-DF79-C788FF37C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52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7AE5DE3-05A4-A720-B063-60FC6B883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646238"/>
            <a:ext cx="11544300" cy="36480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786337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1AE90-3969-9692-2FBA-EE82ACCC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FormBuilder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48A477-2B2B-ADD8-D463-ED2672C0A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La clase </a:t>
            </a:r>
            <a:r>
              <a:rPr lang="es-ES" dirty="0" err="1"/>
              <a:t>FormBuilder</a:t>
            </a:r>
            <a:r>
              <a:rPr lang="es-ES" dirty="0"/>
              <a:t> nos permite crear objetos de la clase </a:t>
            </a:r>
            <a:r>
              <a:rPr lang="es-ES" dirty="0" err="1"/>
              <a:t>FormGroup</a:t>
            </a:r>
            <a:r>
              <a:rPr lang="es-ES" dirty="0"/>
              <a:t> y </a:t>
            </a:r>
            <a:r>
              <a:rPr lang="es-ES" dirty="0" err="1"/>
              <a:t>FormControl</a:t>
            </a:r>
            <a:r>
              <a:rPr lang="es-ES" dirty="0"/>
              <a:t> con una sintaxis más corta. Es decir que el resultado final será el mismo que obtenemos con la sintaxis vista anteriormente. Queda en decisión del desarrollador utilizar una u otra sintaxis.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91D6BF-786C-E349-B1C3-A2B1C7AE2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53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92876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10CDE-B99F-2E48-AFAC-4C445DCE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FormControl</a:t>
            </a:r>
            <a:endParaRPr lang="es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EE7C253-36AB-B41C-B0FE-F3EC673AA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472" y="2016334"/>
            <a:ext cx="7416717" cy="2234824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8528F6-E42A-D2D8-7E1A-B2E4ED85F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54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A03691C-097E-B1B8-9CA9-C4CA9CC333C4}"/>
              </a:ext>
            </a:extLst>
          </p:cNvPr>
          <p:cNvSpPr txBox="1"/>
          <p:nvPr/>
        </p:nvSpPr>
        <p:spPr>
          <a:xfrm>
            <a:off x="1037473" y="5117432"/>
            <a:ext cx="9630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Si tuviésemos 100 campos en un formulario, tener que crear una instancia de la clase </a:t>
            </a:r>
            <a:r>
              <a:rPr lang="es-ES" sz="2400" dirty="0" err="1"/>
              <a:t>FormControl</a:t>
            </a:r>
            <a:r>
              <a:rPr lang="es-ES" sz="2400" dirty="0"/>
              <a:t> para cada campo resultaría un poco repetitivo.</a:t>
            </a:r>
          </a:p>
        </p:txBody>
      </p:sp>
    </p:spTree>
    <p:extLst>
      <p:ext uri="{BB962C8B-B14F-4D97-AF65-F5344CB8AC3E}">
        <p14:creationId xmlns:p14="http://schemas.microsoft.com/office/powerpoint/2010/main" val="35663325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3735B-F139-8A6A-89CA-20FA2A749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Definir los formularios con </a:t>
            </a:r>
            <a:r>
              <a:rPr lang="es-ES" dirty="0" err="1"/>
              <a:t>FormBuilder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06DDAD-701A-AB5C-1FC9-CFA56ADF7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958"/>
            <a:ext cx="10515600" cy="4669005"/>
          </a:xfrm>
        </p:spPr>
        <p:txBody>
          <a:bodyPr>
            <a:normAutofit/>
          </a:bodyPr>
          <a:lstStyle/>
          <a:p>
            <a:r>
              <a:rPr lang="es-ES" dirty="0"/>
              <a:t>Inyectar el servicio en el componente y definir una propiedad para identificar el grupo</a:t>
            </a:r>
          </a:p>
          <a:p>
            <a:pPr marL="0" indent="0">
              <a:buNone/>
            </a:pPr>
            <a:r>
              <a:rPr lang="es-ES" dirty="0"/>
              <a:t>  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7A81F8-43FB-7ECC-35F5-825C2D0D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55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2EFB3C7-6443-4D1F-33A4-12D01545D3E9}"/>
              </a:ext>
            </a:extLst>
          </p:cNvPr>
          <p:cNvSpPr txBox="1"/>
          <p:nvPr/>
        </p:nvSpPr>
        <p:spPr>
          <a:xfrm>
            <a:off x="838200" y="5412256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Para </a:t>
            </a:r>
            <a:r>
              <a:rPr lang="en-US" sz="2000" dirty="0" err="1"/>
              <a:t>inicializar</a:t>
            </a:r>
            <a:r>
              <a:rPr lang="en-US" sz="2000" dirty="0"/>
              <a:t> un campo, le </a:t>
            </a:r>
            <a:r>
              <a:rPr lang="en-US" sz="2000" dirty="0" err="1"/>
              <a:t>pasamos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valor y </a:t>
            </a:r>
            <a:r>
              <a:rPr lang="en-US" sz="2000" dirty="0" err="1"/>
              <a:t>el</a:t>
            </a:r>
            <a:r>
              <a:rPr lang="en-US" sz="2000" dirty="0"/>
              <a:t> array con las </a:t>
            </a:r>
            <a:r>
              <a:rPr lang="en-US" sz="2000" dirty="0" err="1"/>
              <a:t>reglas</a:t>
            </a:r>
            <a:r>
              <a:rPr lang="en-US" sz="2000" dirty="0"/>
              <a:t> de </a:t>
            </a:r>
            <a:r>
              <a:rPr lang="en-US" sz="2000" dirty="0" err="1"/>
              <a:t>validación</a:t>
            </a:r>
            <a:r>
              <a:rPr lang="en-US" sz="2000" dirty="0"/>
              <a:t>. Podemos </a:t>
            </a:r>
            <a:r>
              <a:rPr lang="en-US" sz="2000" dirty="0" err="1"/>
              <a:t>ver</a:t>
            </a:r>
            <a:r>
              <a:rPr lang="en-US" sz="2000" dirty="0"/>
              <a:t> que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funcionamiento</a:t>
            </a:r>
            <a:r>
              <a:rPr lang="en-US" sz="2000" dirty="0"/>
              <a:t> de la </a:t>
            </a:r>
            <a:r>
              <a:rPr lang="en-US" sz="2000" dirty="0" err="1"/>
              <a:t>aplicación</a:t>
            </a:r>
            <a:r>
              <a:rPr lang="en-US" sz="2000" dirty="0"/>
              <a:t>  es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mismo</a:t>
            </a:r>
            <a:r>
              <a:rPr lang="en-US" sz="2000" dirty="0"/>
              <a:t> que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usáramos</a:t>
            </a:r>
            <a:r>
              <a:rPr lang="en-US" sz="2000" dirty="0"/>
              <a:t> la </a:t>
            </a:r>
            <a:r>
              <a:rPr lang="en-US" sz="2000" dirty="0" err="1"/>
              <a:t>clase</a:t>
            </a:r>
            <a:r>
              <a:rPr lang="en-US" sz="2000" dirty="0"/>
              <a:t> </a:t>
            </a:r>
            <a:r>
              <a:rPr lang="en-US" sz="2000" dirty="0" err="1"/>
              <a:t>FormControl</a:t>
            </a:r>
            <a:r>
              <a:rPr lang="en-US" sz="2000" dirty="0"/>
              <a:t>.</a:t>
            </a:r>
            <a:endParaRPr lang="es-ES" sz="20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8B60442-59E1-9198-BA3F-737EBCE77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672" y="2404185"/>
            <a:ext cx="58578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940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4EB30-D3A7-DDE6-D39C-95D74DDC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Ejercicio1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856D7E-03D2-D873-753A-CAD6CAEB3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Confeccionar un formulario de contacto que permita cargar el nombre, mail y un mensaje. Implementar las siguientes validaciones a los controles del formulario: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Los controles nombre y mail no pueden quedar vacíos.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El nombre debe tener como mínimo 10 caracteres.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El email ingresado debe ser correcto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El mensaje no puede superar los 500 caracteres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El botón debe activarse cuando los datos estén correctos.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7B9BF8-AD74-8CBC-81C0-B886D3CF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56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52961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34B308-C6C1-FC0C-2262-4FE3FEF80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133260-65B7-3BF3-14B1-B0B5C964C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5C9EE4-91C2-5E63-1A4E-701B7AE5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57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5B49E16-2B2D-6499-6FAE-93C2627DF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192000" cy="47240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17218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DC453-6717-FDDB-5AA2-0A7CCADE6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 2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667F51-2B28-A483-C2FD-94BAB92D0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En la aplicación que permite registrar los medicamentos que llegan a una farmacia, desarrollar  un  formulario reactivo que permita adicionar los medicamentos. Realice las validaciones que considere necesarias.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1409CBC-B23D-B535-C8B6-041969DAD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58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41284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765C3-6A63-E862-41E1-8C318F5F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01D587-2AEB-D241-BB65-B8F3E2C4A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4B4BE1-3628-D162-5349-43DA080ED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59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F36D50A-669E-42B0-81BF-6F22BD7EA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1380"/>
            <a:ext cx="12192000" cy="46528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71238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FDB05-82FB-FBA6-4796-65417FFDF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Programación Reactiva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C7C24E-4872-877B-3CDE-1057020BA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La programación reactiva, es un paradigma de programación, tal como lo es la programación orientada a objetos.</a:t>
            </a:r>
          </a:p>
          <a:p>
            <a:pPr marL="0" indent="0" algn="just">
              <a:buNone/>
            </a:pPr>
            <a:r>
              <a:rPr lang="es-ES" dirty="0"/>
              <a:t>En el centro de este paradigma están los datos y la ejecución asíncrona de las operaciones que realiza nuestro programa. </a:t>
            </a:r>
          </a:p>
          <a:p>
            <a:pPr marL="0" indent="0" algn="just">
              <a:buNone/>
            </a:pPr>
            <a:r>
              <a:rPr lang="es-ES" dirty="0"/>
              <a:t>La ejecución asíncrona de instrucciones trae incontables beneficios, mejoras a la experiencia de usuario, al rendimiento de tu código, etc.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B7A767-4FBE-39EB-DDFE-D1A7D138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02286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1D04F-2060-4927-B510-76F9042330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Módulo 4. Introducción a Angular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922223-2597-4E3E-AF3E-66D7E6214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4239"/>
            <a:ext cx="10627056" cy="195682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s-ES" sz="2000" dirty="0"/>
              <a:t>Recursos: </a:t>
            </a:r>
            <a:r>
              <a:rPr lang="es-ES" sz="2000" dirty="0">
                <a:hlinkClick r:id="rId2"/>
              </a:rPr>
              <a:t>https://angular.io/start</a:t>
            </a:r>
            <a:endParaRPr lang="es-ES" sz="2000" dirty="0"/>
          </a:p>
          <a:p>
            <a:pPr algn="l"/>
            <a:r>
              <a:rPr lang="es-ES" sz="2000" dirty="0"/>
              <a:t>                   </a:t>
            </a:r>
            <a:r>
              <a:rPr lang="es-ES" sz="2000" dirty="0">
                <a:hlinkClick r:id="rId3"/>
              </a:rPr>
              <a:t> </a:t>
            </a:r>
            <a:r>
              <a:rPr lang="es-ES" sz="2000" dirty="0">
                <a:hlinkClick r:id="rId3"/>
              </a:rPr>
              <a:t>https://cli.angular.io/</a:t>
            </a:r>
            <a:endParaRPr lang="es-ES" sz="2000" dirty="0"/>
          </a:p>
          <a:p>
            <a:pPr algn="l"/>
            <a:r>
              <a:rPr lang="es-ES" sz="2000" dirty="0">
                <a:hlinkClick r:id="rId4"/>
              </a:rPr>
              <a:t>                   </a:t>
            </a:r>
            <a:r>
              <a:rPr lang="es-ES" sz="2000" dirty="0">
                <a:hlinkClick r:id="rId4"/>
              </a:rPr>
              <a:t>https://www.udemy.com/course/the-complete-guide-to-angular-2/</a:t>
            </a:r>
            <a:endParaRPr lang="es-ES" sz="2000" dirty="0"/>
          </a:p>
          <a:p>
            <a:pPr algn="l"/>
            <a:r>
              <a:rPr lang="es-ES" sz="2000" dirty="0">
                <a:hlinkClick r:id="rId5"/>
              </a:rPr>
              <a:t>https://www.youtube.com/watch?v=eqySei7Z22k</a:t>
            </a:r>
            <a:endParaRPr lang="es-ES" sz="2000" dirty="0"/>
          </a:p>
          <a:p>
            <a:pPr algn="l"/>
            <a:r>
              <a:rPr lang="es-ES" sz="2000" dirty="0">
                <a:hlinkClick r:id="rId6"/>
              </a:rPr>
              <a:t>https://www.youtube.com/watch?v=PqJ_PKcIoWQ&amp;t=27s</a:t>
            </a:r>
            <a:endParaRPr lang="es-ES" sz="2000" dirty="0"/>
          </a:p>
          <a:p>
            <a:pPr algn="l"/>
            <a:r>
              <a:rPr lang="es-ES" sz="2000" dirty="0">
                <a:hlinkClick r:id="rId7"/>
              </a:rPr>
              <a:t>https://www.youtube.com/watch?v=HqRVzOp1v4k</a:t>
            </a:r>
            <a:endParaRPr lang="es-ES" sz="2000" dirty="0"/>
          </a:p>
          <a:p>
            <a:pPr algn="l"/>
            <a:r>
              <a:rPr lang="es-ES" sz="2000" dirty="0">
                <a:hlinkClick r:id="rId8"/>
              </a:rPr>
              <a:t>https://www.youtube.com/watch?v=sYVHJ0SPt6M</a:t>
            </a:r>
            <a:endParaRPr lang="es-ES" sz="2000" dirty="0"/>
          </a:p>
          <a:p>
            <a:pPr algn="l"/>
            <a:endParaRPr lang="es-ES" sz="2000" dirty="0"/>
          </a:p>
          <a:p>
            <a:pPr algn="l"/>
            <a:endParaRPr lang="es-ES" sz="2000" dirty="0"/>
          </a:p>
          <a:p>
            <a:pPr algn="l"/>
            <a:endParaRPr lang="es-ES" sz="2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2989817-3BD6-4050-8ABF-F838C2E7A286}"/>
              </a:ext>
            </a:extLst>
          </p:cNvPr>
          <p:cNvSpPr txBox="1"/>
          <p:nvPr/>
        </p:nvSpPr>
        <p:spPr>
          <a:xfrm>
            <a:off x="1524000" y="3881994"/>
            <a:ext cx="8573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Tema 12. Formularios reactivos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A73E69-B78C-4A2C-BE62-C6956537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60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73E21C1-CCE9-4F12-8794-BD422D0538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227" y="40944"/>
            <a:ext cx="1349829" cy="134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23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362E2-07CC-DAC3-086D-E34011DFB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Beneficios de utilizar formularios reactivos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4AA20B-A63C-A3A7-1736-3E8402000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309"/>
            <a:ext cx="10515600" cy="532216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" b="1" dirty="0"/>
              <a:t>Mayor control</a:t>
            </a:r>
            <a:r>
              <a:rPr lang="es-ES" dirty="0"/>
              <a:t> y </a:t>
            </a:r>
            <a:r>
              <a:rPr lang="es-ES" b="1" dirty="0"/>
              <a:t>flexibilidad</a:t>
            </a:r>
            <a:r>
              <a:rPr lang="es-ES" dirty="0"/>
              <a:t>:  Se tiene  un control completo sobre la lógica del formulario y podemos realizar validaciones y acciones personalizadas de manera más sencilla.</a:t>
            </a:r>
          </a:p>
          <a:p>
            <a:pPr algn="just"/>
            <a:r>
              <a:rPr lang="es-ES" b="1" dirty="0"/>
              <a:t>Validación más avanzada</a:t>
            </a:r>
            <a:r>
              <a:rPr lang="es-ES" dirty="0"/>
              <a:t>: Los formularios reactivos nos permiten implementar validaciones complejas y personalizadas, como validaciones condicionales o validaciones asíncronas.</a:t>
            </a:r>
          </a:p>
          <a:p>
            <a:pPr algn="just"/>
            <a:r>
              <a:rPr lang="es-ES" b="1" dirty="0"/>
              <a:t>Gestión del estado del formulario</a:t>
            </a:r>
            <a:r>
              <a:rPr lang="es-ES" dirty="0"/>
              <a:t>: Podemos rastrear y gestionar el estado del formulario en tiempo real, lo que facilita la implementación de lógica basada en cambios de estado, como habilitar o deshabilitar botones según la validez del formulario.</a:t>
            </a:r>
          </a:p>
          <a:p>
            <a:pPr algn="just"/>
            <a:r>
              <a:rPr lang="es-ES" b="1" dirty="0"/>
              <a:t>Reactividad</a:t>
            </a:r>
            <a:r>
              <a:rPr lang="es-ES" dirty="0"/>
              <a:t> y </a:t>
            </a:r>
            <a:r>
              <a:rPr lang="es-ES" b="1" dirty="0"/>
              <a:t>escalabilidad</a:t>
            </a:r>
            <a:r>
              <a:rPr lang="es-ES" dirty="0"/>
              <a:t>: Al utilizar observables, los formularios reactivos nos permiten reaccionar automáticamente a los cambios en los datos del formulario y escalar la lógica del formulario a medida que crece nuestra aplicación.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F88400-2749-F067-003E-3BB6DAEA1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649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D63B5-3E8E-691F-9BB1-EED9B2D7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CBFE4F-4D3D-7DFC-A38B-16EA01ABC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Crear nuestra aplicación en Angular17</a:t>
            </a:r>
          </a:p>
          <a:p>
            <a:pPr marL="0" indent="0">
              <a:buNone/>
            </a:pPr>
            <a:r>
              <a:rPr lang="es-ES" dirty="0"/>
              <a:t>   ng new </a:t>
            </a:r>
            <a:r>
              <a:rPr lang="es-ES" dirty="0" err="1"/>
              <a:t>my</a:t>
            </a:r>
            <a:r>
              <a:rPr lang="es-ES" dirty="0"/>
              <a:t>-app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Crear el componente </a:t>
            </a:r>
          </a:p>
          <a:p>
            <a:pPr marL="0" indent="0">
              <a:buNone/>
            </a:pPr>
            <a:r>
              <a:rPr lang="es-ES" dirty="0"/>
              <a:t>  ng g c formulario-reactivo</a:t>
            </a:r>
          </a:p>
          <a:p>
            <a:endParaRPr lang="es-ES" dirty="0"/>
          </a:p>
          <a:p>
            <a:r>
              <a:rPr lang="es-ES" dirty="0" err="1"/>
              <a:t>Inlcuir</a:t>
            </a:r>
            <a:r>
              <a:rPr lang="es-ES" dirty="0"/>
              <a:t> el componente en app.component.html</a:t>
            </a:r>
          </a:p>
          <a:p>
            <a:pPr marL="0" indent="0">
              <a:buNone/>
            </a:pPr>
            <a:r>
              <a:rPr lang="es-E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app-formulario-reactivo</a:t>
            </a:r>
            <a:r>
              <a:rPr lang="es-E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s-E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app-formulario-reactivo</a:t>
            </a:r>
            <a:r>
              <a:rPr lang="es-E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2400" b="0" dirty="0">
              <a:effectLst/>
              <a:latin typeface="Consolas" panose="020B0609020204030204" pitchFamily="49" charset="0"/>
            </a:endParaRP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0DEF23-C5DD-01DB-1D55-D39A5900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3393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F392A-AF29-C53E-9DC3-BAE93680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D44060-B860-5585-4AE5-CD57ADC83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800" dirty="0" err="1"/>
              <a:t>npm</a:t>
            </a:r>
            <a:r>
              <a:rPr lang="es-ES" sz="2800" dirty="0"/>
              <a:t> </a:t>
            </a:r>
            <a:r>
              <a:rPr lang="es-ES" sz="2800" dirty="0" err="1"/>
              <a:t>install</a:t>
            </a:r>
            <a:r>
              <a:rPr lang="es-ES" sz="2800" dirty="0"/>
              <a:t> </a:t>
            </a:r>
            <a:r>
              <a:rPr lang="es-ES" sz="2800" dirty="0" err="1"/>
              <a:t>bootstrap</a:t>
            </a:r>
            <a:r>
              <a:rPr lang="es-ES" sz="2800" dirty="0"/>
              <a:t> --</a:t>
            </a:r>
            <a:r>
              <a:rPr lang="es-ES" sz="2800" dirty="0" err="1"/>
              <a:t>save</a:t>
            </a:r>
            <a:endParaRPr lang="es-ES" sz="2800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 "</a:t>
            </a:r>
            <a:r>
              <a:rPr lang="es-ES" dirty="0" err="1"/>
              <a:t>styles</a:t>
            </a:r>
            <a:r>
              <a:rPr lang="es-ES" dirty="0"/>
              <a:t>": [</a:t>
            </a:r>
          </a:p>
          <a:p>
            <a:pPr marL="0" indent="0">
              <a:buNone/>
            </a:pPr>
            <a:r>
              <a:rPr lang="es-ES" dirty="0"/>
              <a:t>              "</a:t>
            </a:r>
            <a:r>
              <a:rPr lang="es-ES" dirty="0" err="1"/>
              <a:t>src</a:t>
            </a:r>
            <a:r>
              <a:rPr lang="es-ES" dirty="0"/>
              <a:t>/styles.css",</a:t>
            </a:r>
          </a:p>
          <a:p>
            <a:pPr marL="0" indent="0">
              <a:buNone/>
            </a:pPr>
            <a:r>
              <a:rPr lang="es-ES" dirty="0"/>
              <a:t>              "</a:t>
            </a:r>
            <a:r>
              <a:rPr lang="es-ES" dirty="0" err="1"/>
              <a:t>node_modules</a:t>
            </a:r>
            <a:r>
              <a:rPr lang="es-ES" dirty="0"/>
              <a:t>/</a:t>
            </a:r>
            <a:r>
              <a:rPr lang="es-ES" dirty="0" err="1"/>
              <a:t>bootstrap</a:t>
            </a:r>
            <a:r>
              <a:rPr lang="es-ES" dirty="0"/>
              <a:t>/</a:t>
            </a:r>
            <a:r>
              <a:rPr lang="es-ES" dirty="0" err="1"/>
              <a:t>dist</a:t>
            </a:r>
            <a:r>
              <a:rPr lang="es-ES" dirty="0"/>
              <a:t>/</a:t>
            </a:r>
            <a:r>
              <a:rPr lang="es-ES" dirty="0" err="1"/>
              <a:t>css</a:t>
            </a:r>
            <a:r>
              <a:rPr lang="es-ES" dirty="0"/>
              <a:t>/bootstrap.min.css"</a:t>
            </a:r>
          </a:p>
          <a:p>
            <a:pPr marL="0" indent="0">
              <a:buNone/>
            </a:pPr>
            <a:r>
              <a:rPr lang="es-ES" dirty="0"/>
              <a:t>            ],</a:t>
            </a:r>
          </a:p>
          <a:p>
            <a:pPr marL="0" indent="0">
              <a:buNone/>
            </a:pPr>
            <a:r>
              <a:rPr lang="es-ES" dirty="0"/>
              <a:t>   "scripts": [</a:t>
            </a:r>
          </a:p>
          <a:p>
            <a:pPr marL="0" indent="0">
              <a:buNone/>
            </a:pPr>
            <a:r>
              <a:rPr lang="es-ES" dirty="0"/>
              <a:t>              "</a:t>
            </a:r>
            <a:r>
              <a:rPr lang="es-ES" dirty="0" err="1"/>
              <a:t>node_modules</a:t>
            </a:r>
            <a:r>
              <a:rPr lang="es-ES" dirty="0"/>
              <a:t>/</a:t>
            </a:r>
            <a:r>
              <a:rPr lang="es-ES" dirty="0" err="1"/>
              <a:t>bootstrap</a:t>
            </a:r>
            <a:r>
              <a:rPr lang="es-ES" dirty="0"/>
              <a:t>/</a:t>
            </a:r>
            <a:r>
              <a:rPr lang="es-ES" dirty="0" err="1"/>
              <a:t>dist</a:t>
            </a:r>
            <a:r>
              <a:rPr lang="es-ES" dirty="0"/>
              <a:t>/</a:t>
            </a:r>
            <a:r>
              <a:rPr lang="es-ES" dirty="0" err="1"/>
              <a:t>js</a:t>
            </a:r>
            <a:r>
              <a:rPr lang="es-ES" dirty="0"/>
              <a:t>/bootstrap.min.js"</a:t>
            </a:r>
          </a:p>
          <a:p>
            <a:pPr marL="0" indent="0">
              <a:buNone/>
            </a:pPr>
            <a:r>
              <a:rPr lang="es-ES" dirty="0"/>
              <a:t>            ]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6E112D-D8F9-83DF-81D7-D1F872D26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27052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3975</TotalTime>
  <Words>2127</Words>
  <Application>Microsoft Office PowerPoint</Application>
  <PresentationFormat>Panorámica</PresentationFormat>
  <Paragraphs>254</Paragraphs>
  <Slides>60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60</vt:i4>
      </vt:variant>
    </vt:vector>
  </HeadingPairs>
  <TitlesOfParts>
    <vt:vector size="65" baseType="lpstr">
      <vt:lpstr>Arial</vt:lpstr>
      <vt:lpstr>Calibri</vt:lpstr>
      <vt:lpstr>Calibri Light</vt:lpstr>
      <vt:lpstr>Consolas</vt:lpstr>
      <vt:lpstr>Tema de Office</vt:lpstr>
      <vt:lpstr>Módulo 4. Introducción a Angular</vt:lpstr>
      <vt:lpstr>Formularios</vt:lpstr>
      <vt:lpstr>Presentación de PowerPoint</vt:lpstr>
      <vt:lpstr>Formularios basados en plantilla</vt:lpstr>
      <vt:lpstr>Formularios Reactivos</vt:lpstr>
      <vt:lpstr>Programación Reactiva</vt:lpstr>
      <vt:lpstr>Beneficios de utilizar formularios reactivos </vt:lpstr>
      <vt:lpstr>Ejemplo</vt:lpstr>
      <vt:lpstr>Bootstrap</vt:lpstr>
      <vt:lpstr>Importar ReactiveFormsModule</vt:lpstr>
      <vt:lpstr>Crear el formulario</vt:lpstr>
      <vt:lpstr>Presentación de PowerPoint</vt:lpstr>
      <vt:lpstr>Definir las propiedades</vt:lpstr>
      <vt:lpstr>Sincronizar las propiedades</vt:lpstr>
      <vt:lpstr>Presentación de PowerPoint</vt:lpstr>
      <vt:lpstr>Interpolar las propiedades</vt:lpstr>
      <vt:lpstr>Presentación de PowerPoint</vt:lpstr>
      <vt:lpstr>Validaciones</vt:lpstr>
      <vt:lpstr>Presentación de PowerPoint</vt:lpstr>
      <vt:lpstr>Presentación de PowerPoint</vt:lpstr>
      <vt:lpstr>Presentación de PowerPoint</vt:lpstr>
      <vt:lpstr>Presentación de PowerPoint</vt:lpstr>
      <vt:lpstr>Incluir mensaje de error</vt:lpstr>
      <vt:lpstr>name.invalid</vt:lpstr>
      <vt:lpstr>name.valid</vt:lpstr>
      <vt:lpstr>Presentación de PowerPoint</vt:lpstr>
      <vt:lpstr>Presentación de PowerPoint</vt:lpstr>
      <vt:lpstr>Si queremos colocar más de una regla de validación</vt:lpstr>
      <vt:lpstr>formulario-reactivo.component.html</vt:lpstr>
      <vt:lpstr>Cómo saber el que debemos mostrar</vt:lpstr>
      <vt:lpstr>{{email.errors|json}} </vt:lpstr>
      <vt:lpstr>formulario-reactive.component.html</vt:lpstr>
      <vt:lpstr>Presentación de PowerPoint</vt:lpstr>
      <vt:lpstr>Presentación de PowerPoint</vt:lpstr>
      <vt:lpstr>Bloquear el botón enviar si alguna regla de validación no se cumple</vt:lpstr>
      <vt:lpstr>Presentación de PowerPoint</vt:lpstr>
      <vt:lpstr>Asociar la propiedad</vt:lpstr>
      <vt:lpstr>Eliminamos las propiedades iniciales</vt:lpstr>
      <vt:lpstr>Presentación de PowerPoint</vt:lpstr>
      <vt:lpstr>Sustituir la propiedad [formControl] por  formControlName </vt:lpstr>
      <vt:lpstr>Presentación de PowerPoint</vt:lpstr>
      <vt:lpstr>    {{formUser.value|json}}    </vt:lpstr>
      <vt:lpstr>Visualizar las alertas</vt:lpstr>
      <vt:lpstr>Presentación de PowerPoint</vt:lpstr>
      <vt:lpstr>Acceder a los objetos de forma individual</vt:lpstr>
      <vt:lpstr>Presentación de PowerPoint</vt:lpstr>
      <vt:lpstr>formUser.get('email')? </vt:lpstr>
      <vt:lpstr>Presentación de PowerPoint</vt:lpstr>
      <vt:lpstr>Eliminar ?</vt:lpstr>
      <vt:lpstr>Presentación de PowerPoint</vt:lpstr>
      <vt:lpstr>Bloquear el botón enviar si alguna regla de validación no se cumple</vt:lpstr>
      <vt:lpstr>Presentación de PowerPoint</vt:lpstr>
      <vt:lpstr>FormBuilder</vt:lpstr>
      <vt:lpstr>FormControl</vt:lpstr>
      <vt:lpstr>Definir los formularios con FormBuilder</vt:lpstr>
      <vt:lpstr>Ejercicio1</vt:lpstr>
      <vt:lpstr>Presentación de PowerPoint</vt:lpstr>
      <vt:lpstr>Ejercicio 2</vt:lpstr>
      <vt:lpstr>Presentación de PowerPoint</vt:lpstr>
      <vt:lpstr>Módulo 4. Introducción a Angular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4. Introducción a Angular</dc:title>
  <dc:creator>Marina</dc:creator>
  <cp:lastModifiedBy>Marina</cp:lastModifiedBy>
  <cp:revision>335</cp:revision>
  <dcterms:created xsi:type="dcterms:W3CDTF">2023-10-09T12:02:49Z</dcterms:created>
  <dcterms:modified xsi:type="dcterms:W3CDTF">2023-12-18T16:41:04Z</dcterms:modified>
</cp:coreProperties>
</file>