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7" r:id="rId2"/>
    <p:sldId id="258" r:id="rId3"/>
    <p:sldId id="259" r:id="rId4"/>
    <p:sldId id="260" r:id="rId5"/>
    <p:sldId id="261" r:id="rId6"/>
    <p:sldId id="263" r:id="rId7"/>
    <p:sldId id="264" r:id="rId8"/>
    <p:sldId id="268" r:id="rId9"/>
    <p:sldId id="265" r:id="rId10"/>
    <p:sldId id="266" r:id="rId11"/>
    <p:sldId id="267" r:id="rId12"/>
    <p:sldId id="269" r:id="rId13"/>
    <p:sldId id="270" r:id="rId14"/>
    <p:sldId id="271" r:id="rId15"/>
    <p:sldId id="274" r:id="rId16"/>
    <p:sldId id="272" r:id="rId17"/>
    <p:sldId id="276" r:id="rId18"/>
    <p:sldId id="275" r:id="rId19"/>
    <p:sldId id="273" r:id="rId20"/>
    <p:sldId id="277" r:id="rId21"/>
    <p:sldId id="278" r:id="rId22"/>
    <p:sldId id="279" r:id="rId23"/>
    <p:sldId id="280" r:id="rId24"/>
    <p:sldId id="281" r:id="rId25"/>
    <p:sldId id="282" r:id="rId26"/>
    <p:sldId id="283" r:id="rId27"/>
    <p:sldId id="285" r:id="rId28"/>
    <p:sldId id="284" r:id="rId29"/>
    <p:sldId id="286" r:id="rId30"/>
    <p:sldId id="287" r:id="rId31"/>
    <p:sldId id="288" r:id="rId32"/>
    <p:sldId id="289" r:id="rId33"/>
    <p:sldId id="290" r:id="rId34"/>
    <p:sldId id="291" r:id="rId35"/>
    <p:sldId id="292" r:id="rId36"/>
    <p:sldId id="293" r:id="rId37"/>
    <p:sldId id="297" r:id="rId38"/>
    <p:sldId id="294" r:id="rId39"/>
    <p:sldId id="295" r:id="rId40"/>
    <p:sldId id="296" r:id="rId41"/>
    <p:sldId id="298" r:id="rId42"/>
    <p:sldId id="299" r:id="rId43"/>
    <p:sldId id="300" r:id="rId44"/>
    <p:sldId id="301" r:id="rId45"/>
    <p:sldId id="309" r:id="rId46"/>
    <p:sldId id="311" r:id="rId47"/>
    <p:sldId id="310" r:id="rId48"/>
    <p:sldId id="302" r:id="rId49"/>
    <p:sldId id="312" r:id="rId50"/>
    <p:sldId id="313" r:id="rId51"/>
    <p:sldId id="314" r:id="rId52"/>
    <p:sldId id="315" r:id="rId53"/>
    <p:sldId id="316" r:id="rId54"/>
    <p:sldId id="317" r:id="rId55"/>
    <p:sldId id="318" r:id="rId56"/>
    <p:sldId id="320" r:id="rId57"/>
    <p:sldId id="319" r:id="rId58"/>
    <p:sldId id="323" r:id="rId59"/>
    <p:sldId id="322" r:id="rId60"/>
    <p:sldId id="321" r:id="rId61"/>
    <p:sldId id="324" r:id="rId62"/>
    <p:sldId id="325" r:id="rId63"/>
    <p:sldId id="326" r:id="rId64"/>
    <p:sldId id="327" r:id="rId65"/>
    <p:sldId id="328" r:id="rId66"/>
    <p:sldId id="329" r:id="rId67"/>
    <p:sldId id="330" r:id="rId68"/>
    <p:sldId id="331" r:id="rId69"/>
    <p:sldId id="332" r:id="rId70"/>
    <p:sldId id="333" r:id="rId7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1" autoAdjust="0"/>
    <p:restoredTop sz="65325" autoAdjust="0"/>
  </p:normalViewPr>
  <p:slideViewPr>
    <p:cSldViewPr snapToGrid="0">
      <p:cViewPr varScale="1">
        <p:scale>
          <a:sx n="56" d="100"/>
          <a:sy n="56" d="100"/>
        </p:scale>
        <p:origin x="17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B1998-6010-4876-AD39-F76692E6CF49}" type="datetimeFigureOut">
              <a:rPr lang="es-ES" smtClean="0"/>
              <a:t>28/11/2023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D26F9-E16A-4F2B-9234-5C4A5052AD3C}" type="slidenum">
              <a:rPr lang="es-ES" smtClean="0"/>
              <a:t>‹Nº›</a:t>
            </a:fld>
            <a:endParaRPr lang="es-ES"/>
          </a:p>
        </p:txBody>
      </p:sp>
    </p:spTree>
    <p:extLst>
      <p:ext uri="{BB962C8B-B14F-4D97-AF65-F5344CB8AC3E}">
        <p14:creationId xmlns:p14="http://schemas.microsoft.com/office/powerpoint/2010/main" val="72207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D3D26F9-E16A-4F2B-9234-5C4A5052AD3C}" type="slidenum">
              <a:rPr lang="es-ES" smtClean="0"/>
              <a:t>3</a:t>
            </a:fld>
            <a:endParaRPr lang="es-ES"/>
          </a:p>
        </p:txBody>
      </p:sp>
    </p:spTree>
    <p:extLst>
      <p:ext uri="{BB962C8B-B14F-4D97-AF65-F5344CB8AC3E}">
        <p14:creationId xmlns:p14="http://schemas.microsoft.com/office/powerpoint/2010/main" val="1757662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17</a:t>
            </a:fld>
            <a:endParaRPr lang="es-ES"/>
          </a:p>
        </p:txBody>
      </p:sp>
    </p:spTree>
    <p:extLst>
      <p:ext uri="{BB962C8B-B14F-4D97-AF65-F5344CB8AC3E}">
        <p14:creationId xmlns:p14="http://schemas.microsoft.com/office/powerpoint/2010/main" val="3278972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19</a:t>
            </a:fld>
            <a:endParaRPr lang="es-ES"/>
          </a:p>
        </p:txBody>
      </p:sp>
    </p:spTree>
    <p:extLst>
      <p:ext uri="{BB962C8B-B14F-4D97-AF65-F5344CB8AC3E}">
        <p14:creationId xmlns:p14="http://schemas.microsoft.com/office/powerpoint/2010/main" val="3881302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Cuando</a:t>
            </a:r>
            <a:r>
              <a:rPr lang="en-US" dirty="0"/>
              <a:t> </a:t>
            </a:r>
            <a:r>
              <a:rPr lang="en-US" dirty="0" err="1"/>
              <a:t>pulsemos</a:t>
            </a:r>
            <a:r>
              <a:rPr lang="en-US" dirty="0"/>
              <a:t> el bot</a:t>
            </a:r>
            <a:r>
              <a:rPr lang="es-ES" dirty="0" err="1"/>
              <a:t>ó</a:t>
            </a:r>
            <a:r>
              <a:rPr lang="en-US" dirty="0"/>
              <a:t>n de ok Marina </a:t>
            </a:r>
            <a:r>
              <a:rPr lang="en-US" dirty="0" err="1"/>
              <a:t>pasa</a:t>
            </a:r>
            <a:r>
              <a:rPr lang="en-US" dirty="0"/>
              <a:t> a la </a:t>
            </a:r>
            <a:r>
              <a:rPr lang="en-US" dirty="0" err="1"/>
              <a:t>lista</a:t>
            </a:r>
            <a:r>
              <a:rPr lang="en-US" dirty="0"/>
              <a:t> de </a:t>
            </a:r>
            <a:r>
              <a:rPr lang="en-US" dirty="0" err="1"/>
              <a:t>empleados</a:t>
            </a:r>
            <a:r>
              <a:rPr lang="en-US" dirty="0"/>
              <a:t>.</a:t>
            </a:r>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20</a:t>
            </a:fld>
            <a:endParaRPr lang="es-ES"/>
          </a:p>
        </p:txBody>
      </p:sp>
    </p:spTree>
    <p:extLst>
      <p:ext uri="{BB962C8B-B14F-4D97-AF65-F5344CB8AC3E}">
        <p14:creationId xmlns:p14="http://schemas.microsoft.com/office/powerpoint/2010/main" val="1781146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Tengo que localizar el método donde se agrega la característica y antes de que se agregue la característica con su valor lo que queremos es que salga la ventana emergente por lo que es el momento de  llamar al servicio inyectado.</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22</a:t>
            </a:fld>
            <a:endParaRPr lang="es-ES"/>
          </a:p>
        </p:txBody>
      </p:sp>
    </p:spTree>
    <p:extLst>
      <p:ext uri="{BB962C8B-B14F-4D97-AF65-F5344CB8AC3E}">
        <p14:creationId xmlns:p14="http://schemas.microsoft.com/office/powerpoint/2010/main" val="3361529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supuesto este servicio que hemos creado tiene una funcionalidad </a:t>
            </a:r>
            <a:r>
              <a:rPr lang="es-ES" dirty="0" err="1"/>
              <a:t>úncamente</a:t>
            </a:r>
            <a:r>
              <a:rPr lang="es-ES" dirty="0"/>
              <a:t> didáctica, en lo adelante veremos servicios que si </a:t>
            </a:r>
            <a:r>
              <a:rPr lang="es-ES" dirty="0" err="1"/>
              <a:t>tienene</a:t>
            </a:r>
            <a:r>
              <a:rPr lang="es-ES" dirty="0"/>
              <a:t> una funcionalidad real en nuestra aplicación tales como acceder a la base datos y obtener información de la misma.</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23</a:t>
            </a:fld>
            <a:endParaRPr lang="es-ES"/>
          </a:p>
        </p:txBody>
      </p:sp>
    </p:spTree>
    <p:extLst>
      <p:ext uri="{BB962C8B-B14F-4D97-AF65-F5344CB8AC3E}">
        <p14:creationId xmlns:p14="http://schemas.microsoft.com/office/powerpoint/2010/main" val="1370173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recordar que estamos trabajando con arreglo de empleados en lugar de una base datos Si trabajáramos con una base de datos pues la información que se muestra en empleado.component.html vendría de una consulta a la </a:t>
            </a:r>
            <a:r>
              <a:rPr lang="es-ES" dirty="0" err="1"/>
              <a:t>bd</a:t>
            </a:r>
            <a:r>
              <a:rPr lang="es-ES" dirty="0"/>
              <a:t>.</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24</a:t>
            </a:fld>
            <a:endParaRPr lang="es-ES"/>
          </a:p>
        </p:txBody>
      </p:sp>
    </p:spTree>
    <p:extLst>
      <p:ext uri="{BB962C8B-B14F-4D97-AF65-F5344CB8AC3E}">
        <p14:creationId xmlns:p14="http://schemas.microsoft.com/office/powerpoint/2010/main" val="191004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en este archivo donde se supone que iría implementado el código de consulta a la base de datos, lectura de </a:t>
            </a:r>
            <a:r>
              <a:rPr lang="es-ES" dirty="0" err="1"/>
              <a:t>recordset</a:t>
            </a:r>
            <a:r>
              <a:rPr lang="es-ES" dirty="0"/>
              <a:t>, </a:t>
            </a:r>
            <a:r>
              <a:rPr lang="es-ES" dirty="0" err="1"/>
              <a:t>etc</a:t>
            </a:r>
            <a:r>
              <a:rPr lang="es-ES" dirty="0"/>
              <a:t> si estuviésemos trabajando con una base de datos. En nuestro caso es aquí donde tendremos declarado nuestro array. </a:t>
            </a:r>
          </a:p>
          <a:p>
            <a:endParaRPr lang="es-ES" dirty="0"/>
          </a:p>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28</a:t>
            </a:fld>
            <a:endParaRPr lang="es-ES"/>
          </a:p>
        </p:txBody>
      </p:sp>
    </p:spTree>
    <p:extLst>
      <p:ext uri="{BB962C8B-B14F-4D97-AF65-F5344CB8AC3E}">
        <p14:creationId xmlns:p14="http://schemas.microsoft.com/office/powerpoint/2010/main" val="3763007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Movemos</a:t>
            </a:r>
            <a:r>
              <a:rPr lang="en-US" dirty="0"/>
              <a:t> el </a:t>
            </a:r>
            <a:r>
              <a:rPr lang="en-US" dirty="0" err="1"/>
              <a:t>arreglo</a:t>
            </a:r>
            <a:r>
              <a:rPr lang="en-US" dirty="0"/>
              <a:t> de </a:t>
            </a:r>
            <a:r>
              <a:rPr lang="en-US" dirty="0" err="1"/>
              <a:t>empleados</a:t>
            </a:r>
            <a:r>
              <a:rPr lang="en-US" dirty="0"/>
              <a:t> de </a:t>
            </a:r>
            <a:r>
              <a:rPr lang="en-US" dirty="0" err="1"/>
              <a:t>empleados.component.ts</a:t>
            </a:r>
            <a:r>
              <a:rPr lang="en-US" dirty="0"/>
              <a:t> y </a:t>
            </a:r>
            <a:r>
              <a:rPr lang="en-US" dirty="0" err="1"/>
              <a:t>creamos</a:t>
            </a:r>
            <a:r>
              <a:rPr lang="en-US" dirty="0"/>
              <a:t> una </a:t>
            </a:r>
            <a:r>
              <a:rPr lang="en-US" dirty="0" err="1"/>
              <a:t>método</a:t>
            </a:r>
            <a:r>
              <a:rPr lang="en-US" dirty="0"/>
              <a:t> </a:t>
            </a:r>
            <a:r>
              <a:rPr lang="en-US" dirty="0" err="1"/>
              <a:t>encargado</a:t>
            </a:r>
            <a:r>
              <a:rPr lang="en-US" dirty="0"/>
              <a:t> de </a:t>
            </a:r>
            <a:r>
              <a:rPr lang="en-US" dirty="0" err="1"/>
              <a:t>agregar</a:t>
            </a:r>
            <a:r>
              <a:rPr lang="en-US" dirty="0"/>
              <a:t> los </a:t>
            </a:r>
            <a:r>
              <a:rPr lang="en-US" dirty="0" err="1"/>
              <a:t>empleados</a:t>
            </a:r>
            <a:r>
              <a:rPr lang="en-US" dirty="0"/>
              <a:t> </a:t>
            </a:r>
            <a:r>
              <a:rPr lang="en-US" dirty="0" err="1"/>
              <a:t>en</a:t>
            </a:r>
            <a:r>
              <a:rPr lang="en-US" dirty="0"/>
              <a:t> el </a:t>
            </a:r>
            <a:r>
              <a:rPr lang="en-US" dirty="0" err="1"/>
              <a:t>arreglo</a:t>
            </a:r>
            <a:r>
              <a:rPr lang="en-US" dirty="0"/>
              <a:t>.</a:t>
            </a:r>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29</a:t>
            </a:fld>
            <a:endParaRPr lang="es-ES"/>
          </a:p>
        </p:txBody>
      </p:sp>
    </p:spTree>
    <p:extLst>
      <p:ext uri="{BB962C8B-B14F-4D97-AF65-F5344CB8AC3E}">
        <p14:creationId xmlns:p14="http://schemas.microsoft.com/office/powerpoint/2010/main" val="3696008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archivo </a:t>
            </a:r>
            <a:r>
              <a:rPr lang="es-ES" dirty="0" err="1"/>
              <a:t>empleados.ts</a:t>
            </a:r>
            <a:r>
              <a:rPr lang="es-ES" dirty="0"/>
              <a:t> eliminamos la información que pasamos para </a:t>
            </a:r>
            <a:r>
              <a:rPr lang="es-ES" dirty="0" err="1"/>
              <a:t>ds-empleados.service</a:t>
            </a:r>
            <a:r>
              <a:rPr lang="es-ES" dirty="0"/>
              <a:t> e inyectamos el nuevo servicio.</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30</a:t>
            </a:fld>
            <a:endParaRPr lang="es-ES"/>
          </a:p>
        </p:txBody>
      </p:sp>
    </p:spTree>
    <p:extLst>
      <p:ext uri="{BB962C8B-B14F-4D97-AF65-F5344CB8AC3E}">
        <p14:creationId xmlns:p14="http://schemas.microsoft.com/office/powerpoint/2010/main" val="3496286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Se </a:t>
            </a:r>
            <a:r>
              <a:rPr lang="en-US" dirty="0" err="1"/>
              <a:t>utiliza</a:t>
            </a:r>
            <a:r>
              <a:rPr lang="en-US" dirty="0"/>
              <a:t> el </a:t>
            </a:r>
            <a:r>
              <a:rPr lang="en-US" dirty="0" err="1"/>
              <a:t>métdo</a:t>
            </a:r>
            <a:r>
              <a:rPr lang="en-US" dirty="0"/>
              <a:t> </a:t>
            </a:r>
            <a:r>
              <a:rPr lang="en-US" dirty="0" err="1"/>
              <a:t>agregarEmpleadosServicio</a:t>
            </a:r>
            <a:r>
              <a:rPr lang="en-US" dirty="0"/>
              <a:t> que </a:t>
            </a:r>
            <a:r>
              <a:rPr lang="en-US" dirty="0" err="1"/>
              <a:t>pertenece</a:t>
            </a:r>
            <a:r>
              <a:rPr lang="en-US" dirty="0"/>
              <a:t> al </a:t>
            </a:r>
            <a:r>
              <a:rPr lang="en-US" dirty="0" err="1"/>
              <a:t>servicio</a:t>
            </a:r>
            <a:r>
              <a:rPr lang="en-US" dirty="0"/>
              <a:t> </a:t>
            </a:r>
            <a:r>
              <a:rPr lang="en-US" dirty="0" err="1"/>
              <a:t>creado</a:t>
            </a:r>
            <a:r>
              <a:rPr lang="en-US" dirty="0"/>
              <a:t>, el </a:t>
            </a:r>
            <a:r>
              <a:rPr lang="en-US" dirty="0" err="1"/>
              <a:t>cual</a:t>
            </a:r>
            <a:r>
              <a:rPr lang="en-US" dirty="0"/>
              <a:t> se </a:t>
            </a:r>
            <a:r>
              <a:rPr lang="en-US" dirty="0" err="1"/>
              <a:t>encarga</a:t>
            </a:r>
            <a:r>
              <a:rPr lang="en-US" dirty="0"/>
              <a:t> de </a:t>
            </a:r>
            <a:r>
              <a:rPr lang="en-US" dirty="0" err="1"/>
              <a:t>agregar</a:t>
            </a:r>
            <a:r>
              <a:rPr lang="en-US" dirty="0"/>
              <a:t> un </a:t>
            </a:r>
            <a:r>
              <a:rPr lang="en-US" dirty="0" err="1"/>
              <a:t>empleado</a:t>
            </a:r>
            <a:r>
              <a:rPr lang="en-US" dirty="0"/>
              <a:t> al </a:t>
            </a:r>
            <a:r>
              <a:rPr lang="en-US" dirty="0" err="1"/>
              <a:t>arreglo</a:t>
            </a:r>
            <a:r>
              <a:rPr lang="en-US" dirty="0"/>
              <a:t>.</a:t>
            </a:r>
          </a:p>
          <a:p>
            <a:r>
              <a:rPr lang="en-US" dirty="0" err="1"/>
              <a:t>Crear</a:t>
            </a:r>
            <a:r>
              <a:rPr lang="en-US" dirty="0"/>
              <a:t> un </a:t>
            </a:r>
            <a:r>
              <a:rPr lang="en-US" dirty="0" err="1"/>
              <a:t>arreglo</a:t>
            </a:r>
            <a:r>
              <a:rPr lang="en-US" dirty="0"/>
              <a:t> vac</a:t>
            </a:r>
            <a:r>
              <a:rPr lang="es-ES" dirty="0" err="1"/>
              <a:t>ío</a:t>
            </a:r>
            <a:r>
              <a:rPr lang="en-US" dirty="0"/>
              <a:t> </a:t>
            </a:r>
            <a:r>
              <a:rPr lang="en-US" dirty="0" err="1"/>
              <a:t>en</a:t>
            </a:r>
            <a:r>
              <a:rPr lang="en-US" dirty="0"/>
              <a:t> el </a:t>
            </a:r>
            <a:r>
              <a:rPr lang="en-US" dirty="0" err="1"/>
              <a:t>componente</a:t>
            </a:r>
            <a:r>
              <a:rPr lang="en-US" dirty="0"/>
              <a:t> </a:t>
            </a:r>
            <a:r>
              <a:rPr lang="en-US" dirty="0" err="1"/>
              <a:t>empleados</a:t>
            </a:r>
            <a:r>
              <a:rPr lang="en-US" dirty="0"/>
              <a:t> para </a:t>
            </a:r>
            <a:r>
              <a:rPr lang="en-US" dirty="0" err="1"/>
              <a:t>cuando</a:t>
            </a:r>
            <a:r>
              <a:rPr lang="en-US" dirty="0"/>
              <a:t> </a:t>
            </a:r>
            <a:r>
              <a:rPr lang="en-US" dirty="0" err="1"/>
              <a:t>inyectemos</a:t>
            </a:r>
            <a:r>
              <a:rPr lang="en-US" dirty="0"/>
              <a:t> la </a:t>
            </a:r>
            <a:r>
              <a:rPr lang="en-US" dirty="0" err="1"/>
              <a:t>informaci’on</a:t>
            </a:r>
            <a:r>
              <a:rPr lang="en-US" dirty="0"/>
              <a:t> del </a:t>
            </a:r>
            <a:r>
              <a:rPr lang="en-US" dirty="0" err="1"/>
              <a:t>servicio</a:t>
            </a:r>
            <a:r>
              <a:rPr lang="en-US" dirty="0"/>
              <a:t> se </a:t>
            </a:r>
            <a:r>
              <a:rPr lang="en-US" dirty="0" err="1"/>
              <a:t>almacene</a:t>
            </a:r>
            <a:r>
              <a:rPr lang="en-US" dirty="0"/>
              <a:t> </a:t>
            </a:r>
            <a:r>
              <a:rPr lang="en-US" dirty="0" err="1"/>
              <a:t>en</a:t>
            </a:r>
            <a:r>
              <a:rPr lang="en-US" dirty="0"/>
              <a:t> </a:t>
            </a:r>
            <a:r>
              <a:rPr lang="en-US" dirty="0" err="1"/>
              <a:t>este</a:t>
            </a:r>
            <a:r>
              <a:rPr lang="en-US" dirty="0"/>
              <a:t> </a:t>
            </a:r>
            <a:r>
              <a:rPr lang="en-US" dirty="0" err="1"/>
              <a:t>arreglo</a:t>
            </a:r>
            <a:r>
              <a:rPr lang="en-US" dirty="0"/>
              <a:t> y el </a:t>
            </a:r>
            <a:r>
              <a:rPr lang="en-US" dirty="0" err="1"/>
              <a:t>componente</a:t>
            </a:r>
            <a:r>
              <a:rPr lang="en-US" dirty="0"/>
              <a:t> </a:t>
            </a:r>
            <a:r>
              <a:rPr lang="en-US" dirty="0" err="1"/>
              <a:t>hijo</a:t>
            </a:r>
            <a:r>
              <a:rPr lang="en-US" dirty="0"/>
              <a:t> </a:t>
            </a:r>
            <a:r>
              <a:rPr lang="en-US" dirty="0" err="1"/>
              <a:t>pueda</a:t>
            </a:r>
            <a:r>
              <a:rPr lang="en-US" dirty="0"/>
              <a:t> </a:t>
            </a:r>
            <a:r>
              <a:rPr lang="en-US" dirty="0" err="1"/>
              <a:t>tener</a:t>
            </a:r>
            <a:r>
              <a:rPr lang="en-US" dirty="0"/>
              <a:t> </a:t>
            </a:r>
            <a:r>
              <a:rPr lang="en-US" dirty="0" err="1"/>
              <a:t>esa</a:t>
            </a:r>
            <a:r>
              <a:rPr lang="en-US" dirty="0"/>
              <a:t> </a:t>
            </a:r>
            <a:r>
              <a:rPr lang="en-US" dirty="0" err="1"/>
              <a:t>informaci</a:t>
            </a:r>
            <a:r>
              <a:rPr lang="es-ES" dirty="0" err="1"/>
              <a:t>ón</a:t>
            </a:r>
            <a:endParaRPr lang="en-US" dirty="0"/>
          </a:p>
          <a:p>
            <a:r>
              <a:rPr lang="en-US" dirty="0" err="1"/>
              <a:t>En</a:t>
            </a:r>
            <a:r>
              <a:rPr lang="en-US" dirty="0"/>
              <a:t> el </a:t>
            </a:r>
            <a:r>
              <a:rPr lang="en-US" dirty="0" err="1"/>
              <a:t>contructor</a:t>
            </a:r>
            <a:r>
              <a:rPr lang="en-US" dirty="0"/>
              <a:t> </a:t>
            </a:r>
            <a:r>
              <a:rPr lang="en-US" dirty="0" err="1"/>
              <a:t>almacenar</a:t>
            </a:r>
            <a:r>
              <a:rPr lang="en-US" dirty="0"/>
              <a:t> la </a:t>
            </a:r>
            <a:r>
              <a:rPr lang="en-US" dirty="0" err="1"/>
              <a:t>información</a:t>
            </a:r>
            <a:r>
              <a:rPr lang="en-US" dirty="0"/>
              <a:t> que </a:t>
            </a:r>
            <a:r>
              <a:rPr lang="en-US" dirty="0" err="1"/>
              <a:t>viene</a:t>
            </a:r>
            <a:r>
              <a:rPr lang="en-US" dirty="0"/>
              <a:t> de la </a:t>
            </a:r>
            <a:r>
              <a:rPr lang="en-US" dirty="0" err="1"/>
              <a:t>inyección</a:t>
            </a:r>
            <a:r>
              <a:rPr lang="en-US" dirty="0"/>
              <a:t> </a:t>
            </a:r>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31</a:t>
            </a:fld>
            <a:endParaRPr lang="es-ES"/>
          </a:p>
        </p:txBody>
      </p:sp>
    </p:spTree>
    <p:extLst>
      <p:ext uri="{BB962C8B-B14F-4D97-AF65-F5344CB8AC3E}">
        <p14:creationId xmlns:p14="http://schemas.microsoft.com/office/powerpoint/2010/main" val="213063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Nuestras </a:t>
            </a:r>
            <a:r>
              <a:rPr lang="es-ES" dirty="0" err="1"/>
              <a:t>aplicacónes</a:t>
            </a:r>
            <a:r>
              <a:rPr lang="es-ES" dirty="0"/>
              <a:t> de Angular están formadas por componentes. Estos son los ingredientes principales de nuestras aplicaciones de Angular.</a:t>
            </a:r>
          </a:p>
          <a:p>
            <a:r>
              <a:rPr lang="es-ES" dirty="0"/>
              <a:t>Vamos  a suponer que tenemos una aplicación de tres componentes en la que el primer  componente necesita trabajar con datos que proceden de una base de datos. Esto lo resolveríamos implementando un método en el </a:t>
            </a:r>
            <a:r>
              <a:rPr lang="es-ES" dirty="0" err="1"/>
              <a:t>archivo.ts</a:t>
            </a:r>
            <a:r>
              <a:rPr lang="es-ES" dirty="0"/>
              <a:t> que se encargue de conectar con la </a:t>
            </a:r>
            <a:r>
              <a:rPr lang="es-ES" dirty="0" err="1"/>
              <a:t>bd</a:t>
            </a:r>
            <a:r>
              <a:rPr lang="es-ES" dirty="0"/>
              <a:t> , hacer una consulta </a:t>
            </a:r>
            <a:r>
              <a:rPr lang="es-ES" dirty="0" err="1"/>
              <a:t>sql</a:t>
            </a:r>
            <a:r>
              <a:rPr lang="es-ES" dirty="0"/>
              <a:t> y obtener esa información.</a:t>
            </a:r>
          </a:p>
          <a:p>
            <a:r>
              <a:rPr lang="es-ES" dirty="0"/>
              <a:t>Imaginemos que tenemos otros dos componentes que realizan la misma funcionalidad.</a:t>
            </a:r>
          </a:p>
          <a:p>
            <a:r>
              <a:rPr lang="es-ES" dirty="0"/>
              <a:t>Esta es una situación que se da con bastante frecuencia en las aplicaciones de Angular, tenemos una aplicación que tiene 20 componentes y nos topamos con que 6 o 7  de ellos van a obtener unos datos que van a ser los mismos o muy similares  y van a realizar operaciones que van a ser las mismas o muy similares. Lo que podríamos hacer en este caso es implementar dentro de cada componente un método que haga uso de esos datos (que conecte con la </a:t>
            </a:r>
            <a:r>
              <a:rPr lang="es-ES" dirty="0" err="1"/>
              <a:t>bd</a:t>
            </a:r>
            <a:r>
              <a:rPr lang="es-ES" dirty="0"/>
              <a:t>, que obtenga la información y que realice las operaciones necesarias.</a:t>
            </a:r>
          </a:p>
          <a:p>
            <a:r>
              <a:rPr lang="es-ES" dirty="0"/>
              <a:t>Evidentemente esta no es la mejor opción , aquellos que tienen conocimientos de POO saben que lo que se debe hacer es </a:t>
            </a:r>
            <a:r>
              <a:rPr lang="es-ES" dirty="0" err="1"/>
              <a:t>extaer</a:t>
            </a:r>
            <a:r>
              <a:rPr lang="es-ES" dirty="0"/>
              <a:t> las características que son comunes y agruparlas en una clase y luego hacer uso de esta clase en los componentes que tengan estas funcionalidades. En Angular a esto sele denomina servicio.</a:t>
            </a:r>
          </a:p>
          <a:p>
            <a:r>
              <a:rPr lang="es-ES" dirty="0"/>
              <a:t>Creando un servicio no tenemos la necesidad de repetir código, y este servicio será proporcionado a aquellos componentes que los soliciten (inyección de dependencias).</a:t>
            </a:r>
          </a:p>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4</a:t>
            </a:fld>
            <a:endParaRPr lang="es-ES"/>
          </a:p>
        </p:txBody>
      </p:sp>
    </p:spTree>
    <p:extLst>
      <p:ext uri="{BB962C8B-B14F-4D97-AF65-F5344CB8AC3E}">
        <p14:creationId xmlns:p14="http://schemas.microsoft.com/office/powerpoint/2010/main" val="3436999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dirty="0"/>
              <a:t>En nuestro caso sería bueno desde el servicio que agrega a los empleados en la lista llamar al servicio que muestra la ventana emergente. Para que tener dos servicios que se van lanzando de forma independiente en </a:t>
            </a:r>
            <a:r>
              <a:rPr lang="es-ES" sz="1200" dirty="0" err="1"/>
              <a:t>nuetsras</a:t>
            </a:r>
            <a:r>
              <a:rPr lang="es-ES" sz="1200" dirty="0"/>
              <a:t> diferentes partes de nuestra aplicación de Angular cuando podemos hacer que un servicios llame al otro y simplificar el tema de las llamadas.</a:t>
            </a:r>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35</a:t>
            </a:fld>
            <a:endParaRPr lang="es-ES"/>
          </a:p>
        </p:txBody>
      </p:sp>
    </p:spTree>
    <p:extLst>
      <p:ext uri="{BB962C8B-B14F-4D97-AF65-F5344CB8AC3E}">
        <p14:creationId xmlns:p14="http://schemas.microsoft.com/office/powerpoint/2010/main" val="4266130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36</a:t>
            </a:fld>
            <a:endParaRPr lang="es-ES"/>
          </a:p>
        </p:txBody>
      </p:sp>
    </p:spTree>
    <p:extLst>
      <p:ext uri="{BB962C8B-B14F-4D97-AF65-F5344CB8AC3E}">
        <p14:creationId xmlns:p14="http://schemas.microsoft.com/office/powerpoint/2010/main" val="226862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Recordar </a:t>
            </a:r>
            <a:r>
              <a:rPr lang="es-ES" dirty="0" err="1"/>
              <a:t>empleadoService</a:t>
            </a:r>
            <a:r>
              <a:rPr lang="es-ES" dirty="0"/>
              <a:t> es el objeto del tipo </a:t>
            </a:r>
            <a:r>
              <a:rPr lang="es-ES" dirty="0" err="1"/>
              <a:t>DsEmpleadosService</a:t>
            </a:r>
            <a:r>
              <a:rPr lang="es-ES" dirty="0"/>
              <a:t> que es el servicio más general.</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40</a:t>
            </a:fld>
            <a:endParaRPr lang="es-ES"/>
          </a:p>
        </p:txBody>
      </p:sp>
    </p:spTree>
    <p:extLst>
      <p:ext uri="{BB962C8B-B14F-4D97-AF65-F5344CB8AC3E}">
        <p14:creationId xmlns:p14="http://schemas.microsoft.com/office/powerpoint/2010/main" val="3205829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43</a:t>
            </a:fld>
            <a:endParaRPr lang="es-ES"/>
          </a:p>
        </p:txBody>
      </p:sp>
    </p:spTree>
    <p:extLst>
      <p:ext uri="{BB962C8B-B14F-4D97-AF65-F5344CB8AC3E}">
        <p14:creationId xmlns:p14="http://schemas.microsoft.com/office/powerpoint/2010/main" val="871094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componente app es el componente principal o componente raíz , el cual solo va a tener la responsabilidad de controlar los demás componentes.</a:t>
            </a:r>
          </a:p>
          <a:p>
            <a:r>
              <a:rPr lang="es-ES" dirty="0"/>
              <a:t>Sucursal bancaria es el componente que tiene el arreglo de cuentas.</a:t>
            </a:r>
          </a:p>
          <a:p>
            <a:r>
              <a:rPr lang="es-ES" dirty="0"/>
              <a:t>Nueva cuenta permite agregar una cuenta</a:t>
            </a:r>
          </a:p>
          <a:p>
            <a:r>
              <a:rPr lang="es-ES" dirty="0"/>
              <a:t>Listar cuenta se utiliza para ver los datos de la cuenta.</a:t>
            </a:r>
          </a:p>
          <a:p>
            <a:r>
              <a:rPr lang="es-ES" dirty="0"/>
              <a:t>Cambiar estado cambiar estado de la cuenta</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44</a:t>
            </a:fld>
            <a:endParaRPr lang="es-ES"/>
          </a:p>
        </p:txBody>
      </p:sp>
    </p:spTree>
    <p:extLst>
      <p:ext uri="{BB962C8B-B14F-4D97-AF65-F5344CB8AC3E}">
        <p14:creationId xmlns:p14="http://schemas.microsoft.com/office/powerpoint/2010/main" val="2607808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45</a:t>
            </a:fld>
            <a:endParaRPr lang="es-ES"/>
          </a:p>
        </p:txBody>
      </p:sp>
    </p:spTree>
    <p:extLst>
      <p:ext uri="{BB962C8B-B14F-4D97-AF65-F5344CB8AC3E}">
        <p14:creationId xmlns:p14="http://schemas.microsoft.com/office/powerpoint/2010/main" val="4030132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48</a:t>
            </a:fld>
            <a:endParaRPr lang="es-ES"/>
          </a:p>
        </p:txBody>
      </p:sp>
    </p:spTree>
    <p:extLst>
      <p:ext uri="{BB962C8B-B14F-4D97-AF65-F5344CB8AC3E}">
        <p14:creationId xmlns:p14="http://schemas.microsoft.com/office/powerpoint/2010/main" val="4281979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Crear</a:t>
            </a:r>
            <a:r>
              <a:rPr lang="en-US" dirty="0"/>
              <a:t> la </a:t>
            </a:r>
            <a:r>
              <a:rPr lang="en-US" dirty="0" err="1"/>
              <a:t>clase</a:t>
            </a:r>
            <a:r>
              <a:rPr lang="en-US" dirty="0"/>
              <a:t> </a:t>
            </a:r>
            <a:r>
              <a:rPr lang="en-US" dirty="0" err="1"/>
              <a:t>cuenta</a:t>
            </a:r>
            <a:endParaRPr lang="en-US" dirty="0"/>
          </a:p>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49</a:t>
            </a:fld>
            <a:endParaRPr lang="es-ES"/>
          </a:p>
        </p:txBody>
      </p:sp>
    </p:spTree>
    <p:extLst>
      <p:ext uri="{BB962C8B-B14F-4D97-AF65-F5344CB8AC3E}">
        <p14:creationId xmlns:p14="http://schemas.microsoft.com/office/powerpoint/2010/main" val="3731181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50</a:t>
            </a:fld>
            <a:endParaRPr lang="es-ES"/>
          </a:p>
        </p:txBody>
      </p:sp>
    </p:spTree>
    <p:extLst>
      <p:ext uri="{BB962C8B-B14F-4D97-AF65-F5344CB8AC3E}">
        <p14:creationId xmlns:p14="http://schemas.microsoft.com/office/powerpoint/2010/main" val="526274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52</a:t>
            </a:fld>
            <a:endParaRPr lang="es-ES"/>
          </a:p>
        </p:txBody>
      </p:sp>
    </p:spTree>
    <p:extLst>
      <p:ext uri="{BB962C8B-B14F-4D97-AF65-F5344CB8AC3E}">
        <p14:creationId xmlns:p14="http://schemas.microsoft.com/office/powerpoint/2010/main" val="122665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7</a:t>
            </a:fld>
            <a:endParaRPr lang="es-ES"/>
          </a:p>
        </p:txBody>
      </p:sp>
    </p:spTree>
    <p:extLst>
      <p:ext uri="{BB962C8B-B14F-4D97-AF65-F5344CB8AC3E}">
        <p14:creationId xmlns:p14="http://schemas.microsoft.com/office/powerpoint/2010/main" val="3775869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sz="1200" b="0" kern="1200" dirty="0">
                <a:solidFill>
                  <a:schemeClr val="tx1"/>
                </a:solidFill>
                <a:effectLst/>
                <a:latin typeface="+mn-lt"/>
                <a:ea typeface="+mn-ea"/>
                <a:cs typeface="+mn-cs"/>
              </a:rPr>
            </a:br>
            <a:endParaRPr lang="es-ES" sz="1200" b="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53</a:t>
            </a:fld>
            <a:endParaRPr lang="es-ES"/>
          </a:p>
        </p:txBody>
      </p:sp>
    </p:spTree>
    <p:extLst>
      <p:ext uri="{BB962C8B-B14F-4D97-AF65-F5344CB8AC3E}">
        <p14:creationId xmlns:p14="http://schemas.microsoft.com/office/powerpoint/2010/main" val="3240061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55</a:t>
            </a:fld>
            <a:endParaRPr lang="es-ES"/>
          </a:p>
        </p:txBody>
      </p:sp>
    </p:spTree>
    <p:extLst>
      <p:ext uri="{BB962C8B-B14F-4D97-AF65-F5344CB8AC3E}">
        <p14:creationId xmlns:p14="http://schemas.microsoft.com/office/powerpoint/2010/main" val="2762587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archivo listar-cuenta.component.html interpolamos el nombre de la cuenta y el resultado es el que se muestra en la página principal de la aplicación.</a:t>
            </a:r>
          </a:p>
          <a:p>
            <a:r>
              <a:rPr lang="es-ES" dirty="0"/>
              <a:t>Recordar que en el componente padre tenemos una directiva </a:t>
            </a:r>
            <a:r>
              <a:rPr lang="es-ES" dirty="0" err="1"/>
              <a:t>ngFor</a:t>
            </a:r>
            <a:r>
              <a:rPr lang="es-ES" dirty="0"/>
              <a:t> que recorre el arreglo de cuentas, por tanto el componente listar-cuenta se va a repetir por cada cuenta del arreglo.</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56</a:t>
            </a:fld>
            <a:endParaRPr lang="es-ES"/>
          </a:p>
        </p:txBody>
      </p:sp>
    </p:spTree>
    <p:extLst>
      <p:ext uri="{BB962C8B-B14F-4D97-AF65-F5344CB8AC3E}">
        <p14:creationId xmlns:p14="http://schemas.microsoft.com/office/powerpoint/2010/main" val="1325873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Componente</a:t>
            </a:r>
            <a:r>
              <a:rPr lang="en-US" dirty="0"/>
              <a:t> </a:t>
            </a:r>
            <a:r>
              <a:rPr lang="en-US" dirty="0" err="1"/>
              <a:t>modificar</a:t>
            </a:r>
            <a:r>
              <a:rPr lang="en-US" dirty="0"/>
              <a:t> </a:t>
            </a:r>
            <a:r>
              <a:rPr lang="en-US" dirty="0" err="1"/>
              <a:t>estado</a:t>
            </a:r>
            <a:r>
              <a:rPr lang="en-US" dirty="0"/>
              <a:t> de la </a:t>
            </a:r>
            <a:r>
              <a:rPr lang="en-US" dirty="0" err="1"/>
              <a:t>cuenta</a:t>
            </a:r>
            <a:r>
              <a:rPr lang="en-US" dirty="0"/>
              <a:t>()</a:t>
            </a:r>
          </a:p>
          <a:p>
            <a:r>
              <a:rPr lang="en-US" dirty="0" err="1"/>
              <a:t>Componente</a:t>
            </a:r>
            <a:r>
              <a:rPr lang="en-US" dirty="0"/>
              <a:t> </a:t>
            </a:r>
            <a:r>
              <a:rPr lang="en-US" dirty="0" err="1"/>
              <a:t>nueva</a:t>
            </a:r>
            <a:r>
              <a:rPr lang="en-US" dirty="0"/>
              <a:t> </a:t>
            </a:r>
            <a:r>
              <a:rPr lang="en-US" dirty="0" err="1"/>
              <a:t>cuenta</a:t>
            </a:r>
            <a:r>
              <a:rPr lang="en-US" dirty="0"/>
              <a:t> </a:t>
            </a:r>
            <a:r>
              <a:rPr lang="en-US" dirty="0" err="1"/>
              <a:t>enviar</a:t>
            </a:r>
            <a:r>
              <a:rPr lang="en-US" dirty="0"/>
              <a:t> </a:t>
            </a:r>
            <a:r>
              <a:rPr lang="en-US" dirty="0" err="1"/>
              <a:t>valores</a:t>
            </a:r>
            <a:r>
              <a:rPr lang="en-US" dirty="0"/>
              <a:t> al padre</a:t>
            </a:r>
          </a:p>
          <a:p>
            <a:r>
              <a:rPr lang="en-US" dirty="0" err="1"/>
              <a:t>Componente</a:t>
            </a:r>
            <a:r>
              <a:rPr lang="en-US" dirty="0"/>
              <a:t> </a:t>
            </a:r>
            <a:r>
              <a:rPr lang="en-US" dirty="0" err="1"/>
              <a:t>sucursal</a:t>
            </a:r>
            <a:r>
              <a:rPr lang="en-US" dirty="0"/>
              <a:t> </a:t>
            </a:r>
            <a:r>
              <a:rPr lang="en-US" dirty="0" err="1"/>
              <a:t>bancaria</a:t>
            </a:r>
            <a:r>
              <a:rPr lang="en-US" dirty="0"/>
              <a:t> </a:t>
            </a:r>
            <a:r>
              <a:rPr lang="en-US" dirty="0" err="1"/>
              <a:t>ecibir</a:t>
            </a:r>
            <a:r>
              <a:rPr lang="en-US" dirty="0"/>
              <a:t> </a:t>
            </a:r>
            <a:r>
              <a:rPr lang="en-US" dirty="0" err="1"/>
              <a:t>valores</a:t>
            </a:r>
            <a:endParaRPr lang="en-US" dirty="0"/>
          </a:p>
          <a:p>
            <a:r>
              <a:rPr lang="en-US" dirty="0" err="1"/>
              <a:t>Enviar</a:t>
            </a:r>
            <a:r>
              <a:rPr lang="en-US" dirty="0"/>
              <a:t> </a:t>
            </a:r>
            <a:r>
              <a:rPr lang="en-US" dirty="0" err="1"/>
              <a:t>esos</a:t>
            </a:r>
            <a:r>
              <a:rPr lang="en-US" dirty="0"/>
              <a:t> </a:t>
            </a:r>
            <a:r>
              <a:rPr lang="en-US" dirty="0" err="1"/>
              <a:t>valores</a:t>
            </a:r>
            <a:r>
              <a:rPr lang="en-US" dirty="0"/>
              <a:t> al </a:t>
            </a:r>
            <a:r>
              <a:rPr lang="en-US" dirty="0" err="1"/>
              <a:t>componente</a:t>
            </a:r>
            <a:r>
              <a:rPr lang="en-US" dirty="0"/>
              <a:t> padre para que se </a:t>
            </a:r>
            <a:r>
              <a:rPr lang="en-US" dirty="0" err="1"/>
              <a:t>pueda</a:t>
            </a:r>
            <a:r>
              <a:rPr lang="en-US" dirty="0"/>
              <a:t> </a:t>
            </a:r>
            <a:r>
              <a:rPr lang="en-US" dirty="0" err="1"/>
              <a:t>insertar</a:t>
            </a:r>
            <a:r>
              <a:rPr lang="en-US" dirty="0"/>
              <a:t> </a:t>
            </a:r>
            <a:r>
              <a:rPr lang="en-US" dirty="0" err="1"/>
              <a:t>en</a:t>
            </a:r>
            <a:r>
              <a:rPr lang="en-US" dirty="0"/>
              <a:t> el </a:t>
            </a:r>
            <a:r>
              <a:rPr lang="en-US" dirty="0" err="1"/>
              <a:t>arreglo</a:t>
            </a:r>
            <a:endParaRPr lang="en-US" dirty="0"/>
          </a:p>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57</a:t>
            </a:fld>
            <a:endParaRPr lang="es-ES"/>
          </a:p>
        </p:txBody>
      </p:sp>
    </p:spTree>
    <p:extLst>
      <p:ext uri="{BB962C8B-B14F-4D97-AF65-F5344CB8AC3E}">
        <p14:creationId xmlns:p14="http://schemas.microsoft.com/office/powerpoint/2010/main" val="3229549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La function </a:t>
            </a:r>
            <a:r>
              <a:rPr lang="en-US" dirty="0" err="1"/>
              <a:t>emisora</a:t>
            </a:r>
            <a:r>
              <a:rPr lang="en-US" dirty="0"/>
              <a:t> </a:t>
            </a:r>
            <a:r>
              <a:rPr lang="en-US" dirty="0" err="1"/>
              <a:t>va</a:t>
            </a:r>
            <a:r>
              <a:rPr lang="en-US" dirty="0"/>
              <a:t> a </a:t>
            </a:r>
            <a:r>
              <a:rPr lang="en-US" dirty="0" err="1"/>
              <a:t>recibir</a:t>
            </a:r>
            <a:r>
              <a:rPr lang="en-US" dirty="0"/>
              <a:t> un </a:t>
            </a:r>
            <a:r>
              <a:rPr lang="en-US" dirty="0" err="1"/>
              <a:t>dato</a:t>
            </a:r>
            <a:r>
              <a:rPr lang="en-US" dirty="0"/>
              <a:t> de </a:t>
            </a:r>
            <a:r>
              <a:rPr lang="en-US" dirty="0" err="1"/>
              <a:t>tipo</a:t>
            </a:r>
            <a:r>
              <a:rPr lang="en-US" dirty="0"/>
              <a:t> string que es el que </a:t>
            </a:r>
            <a:r>
              <a:rPr lang="en-US" dirty="0" err="1"/>
              <a:t>luego</a:t>
            </a:r>
            <a:r>
              <a:rPr lang="en-US" dirty="0"/>
              <a:t> se </a:t>
            </a:r>
            <a:r>
              <a:rPr lang="en-US" dirty="0" err="1"/>
              <a:t>va</a:t>
            </a:r>
            <a:r>
              <a:rPr lang="en-US" dirty="0"/>
              <a:t> a </a:t>
            </a:r>
            <a:r>
              <a:rPr lang="en-US" dirty="0" err="1"/>
              <a:t>emitir</a:t>
            </a:r>
            <a:r>
              <a:rPr lang="en-US" dirty="0"/>
              <a:t>. Eos </a:t>
            </a:r>
            <a:r>
              <a:rPr lang="en-US" dirty="0" err="1"/>
              <a:t>valores</a:t>
            </a:r>
            <a:r>
              <a:rPr lang="en-US" dirty="0"/>
              <a:t> que </a:t>
            </a:r>
            <a:r>
              <a:rPr lang="en-US" dirty="0" err="1"/>
              <a:t>va</a:t>
            </a:r>
            <a:r>
              <a:rPr lang="en-US" dirty="0"/>
              <a:t> a </a:t>
            </a:r>
            <a:r>
              <a:rPr lang="en-US" dirty="0" err="1"/>
              <a:t>tomar</a:t>
            </a:r>
            <a:r>
              <a:rPr lang="en-US" dirty="0"/>
              <a:t> </a:t>
            </a:r>
            <a:r>
              <a:rPr lang="en-US" dirty="0" err="1"/>
              <a:t>esta</a:t>
            </a:r>
            <a:r>
              <a:rPr lang="en-US" dirty="0"/>
              <a:t> variable </a:t>
            </a:r>
            <a:r>
              <a:rPr lang="en-US" dirty="0" err="1"/>
              <a:t>depende</a:t>
            </a:r>
            <a:r>
              <a:rPr lang="en-US" dirty="0"/>
              <a:t> del </a:t>
            </a:r>
            <a:r>
              <a:rPr lang="en-US" dirty="0" err="1"/>
              <a:t>botón</a:t>
            </a:r>
            <a:r>
              <a:rPr lang="en-US" dirty="0"/>
              <a:t> que se </a:t>
            </a:r>
            <a:r>
              <a:rPr lang="en-US" dirty="0" err="1"/>
              <a:t>oprima</a:t>
            </a:r>
            <a:r>
              <a:rPr lang="en-US" dirty="0"/>
              <a:t>.</a:t>
            </a:r>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58</a:t>
            </a:fld>
            <a:endParaRPr lang="es-ES"/>
          </a:p>
        </p:txBody>
      </p:sp>
    </p:spTree>
    <p:extLst>
      <p:ext uri="{BB962C8B-B14F-4D97-AF65-F5344CB8AC3E}">
        <p14:creationId xmlns:p14="http://schemas.microsoft.com/office/powerpoint/2010/main" val="3601655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59</a:t>
            </a:fld>
            <a:endParaRPr lang="es-ES"/>
          </a:p>
        </p:txBody>
      </p:sp>
    </p:spTree>
    <p:extLst>
      <p:ext uri="{BB962C8B-B14F-4D97-AF65-F5344CB8AC3E}">
        <p14:creationId xmlns:p14="http://schemas.microsoft.com/office/powerpoint/2010/main" val="56748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60</a:t>
            </a:fld>
            <a:endParaRPr lang="es-ES"/>
          </a:p>
        </p:txBody>
      </p:sp>
    </p:spTree>
    <p:extLst>
      <p:ext uri="{BB962C8B-B14F-4D97-AF65-F5344CB8AC3E}">
        <p14:creationId xmlns:p14="http://schemas.microsoft.com/office/powerpoint/2010/main" val="2814078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62</a:t>
            </a:fld>
            <a:endParaRPr lang="es-ES"/>
          </a:p>
        </p:txBody>
      </p:sp>
    </p:spTree>
    <p:extLst>
      <p:ext uri="{BB962C8B-B14F-4D97-AF65-F5344CB8AC3E}">
        <p14:creationId xmlns:p14="http://schemas.microsoft.com/office/powerpoint/2010/main" val="3844350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69</a:t>
            </a:fld>
            <a:endParaRPr lang="es-ES"/>
          </a:p>
        </p:txBody>
      </p:sp>
    </p:spTree>
    <p:extLst>
      <p:ext uri="{BB962C8B-B14F-4D97-AF65-F5344CB8AC3E}">
        <p14:creationId xmlns:p14="http://schemas.microsoft.com/office/powerpoint/2010/main" val="3823667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servicio sería que aparezca una ventana emergente con la información que queremos agregar.</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8</a:t>
            </a:fld>
            <a:endParaRPr lang="es-ES"/>
          </a:p>
        </p:txBody>
      </p:sp>
    </p:spTree>
    <p:extLst>
      <p:ext uri="{BB962C8B-B14F-4D97-AF65-F5344CB8AC3E}">
        <p14:creationId xmlns:p14="http://schemas.microsoft.com/office/powerpoint/2010/main" val="363119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Recordemos que nuestra aplicación lo que permitía era registrar un empleado , mostrar la lista de los empleados y posteriormente registrar las características de cada empleado. Lo que se quiere es que antes del usuario pulse el botón agregar se despliegue una ventana emergente con la información del empleado y que antes de agregar una </a:t>
            </a:r>
            <a:r>
              <a:rPr lang="es-ES" dirty="0" err="1"/>
              <a:t>carateristica</a:t>
            </a:r>
            <a:r>
              <a:rPr lang="es-ES" dirty="0"/>
              <a:t> se muestre también una ventana emergente con la información de la </a:t>
            </a:r>
            <a:r>
              <a:rPr lang="es-ES" dirty="0" err="1"/>
              <a:t>caraterítica</a:t>
            </a:r>
            <a:r>
              <a:rPr lang="es-ES" dirty="0"/>
              <a:t>.</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9</a:t>
            </a:fld>
            <a:endParaRPr lang="es-ES"/>
          </a:p>
        </p:txBody>
      </p:sp>
    </p:spTree>
    <p:extLst>
      <p:ext uri="{BB962C8B-B14F-4D97-AF65-F5344CB8AC3E}">
        <p14:creationId xmlns:p14="http://schemas.microsoft.com/office/powerpoint/2010/main" val="2583149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11</a:t>
            </a:fld>
            <a:endParaRPr lang="es-ES"/>
          </a:p>
        </p:txBody>
      </p:sp>
    </p:spTree>
    <p:extLst>
      <p:ext uri="{BB962C8B-B14F-4D97-AF65-F5344CB8AC3E}">
        <p14:creationId xmlns:p14="http://schemas.microsoft.com/office/powerpoint/2010/main" val="3661774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D3D26F9-E16A-4F2B-9234-5C4A5052AD3C}" type="slidenum">
              <a:rPr lang="es-ES" smtClean="0"/>
              <a:t>14</a:t>
            </a:fld>
            <a:endParaRPr lang="es-ES"/>
          </a:p>
        </p:txBody>
      </p:sp>
    </p:spTree>
    <p:extLst>
      <p:ext uri="{BB962C8B-B14F-4D97-AF65-F5344CB8AC3E}">
        <p14:creationId xmlns:p14="http://schemas.microsoft.com/office/powerpoint/2010/main" val="124623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Después de poner el servicio  en el array  se crea la </a:t>
            </a:r>
            <a:r>
              <a:rPr lang="es-ES" dirty="0" err="1"/>
              <a:t>linea</a:t>
            </a:r>
            <a:r>
              <a:rPr lang="es-ES" dirty="0"/>
              <a:t> de importación correspondiente. No es necesario escribir la línea de importación de forma manual si tenemos visual </a:t>
            </a:r>
            <a:r>
              <a:rPr lang="es-ES" dirty="0" err="1"/>
              <a:t>studio</a:t>
            </a:r>
            <a:r>
              <a:rPr lang="es-ES" dirty="0"/>
              <a:t> bien instalado con sus </a:t>
            </a:r>
            <a:r>
              <a:rPr lang="es-ES" dirty="0" err="1"/>
              <a:t>pluggins</a:t>
            </a:r>
            <a:r>
              <a:rPr lang="es-ES" dirty="0"/>
              <a:t>. Una vez registrado el servicio podemos usarlo en el componente que queramos.</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15</a:t>
            </a:fld>
            <a:endParaRPr lang="es-ES"/>
          </a:p>
        </p:txBody>
      </p:sp>
    </p:spTree>
    <p:extLst>
      <p:ext uri="{BB962C8B-B14F-4D97-AF65-F5344CB8AC3E}">
        <p14:creationId xmlns:p14="http://schemas.microsoft.com/office/powerpoint/2010/main" val="370476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 clase creamos un método (</a:t>
            </a:r>
            <a:r>
              <a:rPr lang="es-ES" dirty="0" err="1"/>
              <a:t>muestraMensaje</a:t>
            </a:r>
            <a:r>
              <a:rPr lang="es-ES" dirty="0"/>
              <a:t> ) el cual va a recibir como parámetro una variable de tipo </a:t>
            </a:r>
            <a:r>
              <a:rPr lang="es-ES" dirty="0" err="1"/>
              <a:t>string</a:t>
            </a:r>
            <a:r>
              <a:rPr lang="es-ES" dirty="0"/>
              <a:t> a la cual llamaremos mensaje. En la </a:t>
            </a:r>
            <a:r>
              <a:rPr lang="es-ES" dirty="0" err="1"/>
              <a:t>implementacion</a:t>
            </a:r>
            <a:r>
              <a:rPr lang="es-ES" dirty="0"/>
              <a:t> del método usamos la función </a:t>
            </a:r>
            <a:r>
              <a:rPr lang="es-ES" dirty="0" err="1"/>
              <a:t>alert</a:t>
            </a:r>
            <a:r>
              <a:rPr lang="es-ES" dirty="0"/>
              <a:t>, que va a ser la </a:t>
            </a:r>
            <a:r>
              <a:rPr lang="es-ES" dirty="0" err="1"/>
              <a:t>encragada</a:t>
            </a:r>
            <a:r>
              <a:rPr lang="es-ES" dirty="0"/>
              <a:t> de mostrar la ventana emergente y le pasamos por parámetro el mensaje.</a:t>
            </a:r>
          </a:p>
        </p:txBody>
      </p:sp>
      <p:sp>
        <p:nvSpPr>
          <p:cNvPr id="4" name="Marcador de número de diapositiva 3"/>
          <p:cNvSpPr>
            <a:spLocks noGrp="1"/>
          </p:cNvSpPr>
          <p:nvPr>
            <p:ph type="sldNum" sz="quarter" idx="5"/>
          </p:nvPr>
        </p:nvSpPr>
        <p:spPr/>
        <p:txBody>
          <a:bodyPr/>
          <a:lstStyle/>
          <a:p>
            <a:fld id="{ED3D26F9-E16A-4F2B-9234-5C4A5052AD3C}" type="slidenum">
              <a:rPr lang="es-ES" smtClean="0"/>
              <a:t>16</a:t>
            </a:fld>
            <a:endParaRPr lang="es-ES"/>
          </a:p>
        </p:txBody>
      </p:sp>
    </p:spTree>
    <p:extLst>
      <p:ext uri="{BB962C8B-B14F-4D97-AF65-F5344CB8AC3E}">
        <p14:creationId xmlns:p14="http://schemas.microsoft.com/office/powerpoint/2010/main" val="1719307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80E37-4E22-4CE5-8383-076116630AF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EABF8C3-CA71-4A47-AE88-DD855EE85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758E555-C9B7-4C9A-8740-F912CCE4C2E0}"/>
              </a:ext>
            </a:extLst>
          </p:cNvPr>
          <p:cNvSpPr>
            <a:spLocks noGrp="1"/>
          </p:cNvSpPr>
          <p:nvPr>
            <p:ph type="dt" sz="half" idx="10"/>
          </p:nvPr>
        </p:nvSpPr>
        <p:spPr/>
        <p:txBody>
          <a:bodyPr/>
          <a:lstStyle/>
          <a:p>
            <a:fld id="{0293770D-180D-4577-9978-97835899F4A7}" type="datetime1">
              <a:rPr lang="es-ES" smtClean="0"/>
              <a:t>28/11/2023</a:t>
            </a:fld>
            <a:endParaRPr lang="es-ES"/>
          </a:p>
        </p:txBody>
      </p:sp>
      <p:sp>
        <p:nvSpPr>
          <p:cNvPr id="5" name="Marcador de pie de página 4">
            <a:extLst>
              <a:ext uri="{FF2B5EF4-FFF2-40B4-BE49-F238E27FC236}">
                <a16:creationId xmlns:a16="http://schemas.microsoft.com/office/drawing/2014/main" id="{6E0CFF42-3BBA-44B1-9B1C-E28FC08ED2A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5A4C2D-7AA0-4DB4-BC57-D042C5F4637C}"/>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114908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3A6DB-EB8E-40E5-B2E2-6682C3CE0A9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896A7FE-AE7A-4B5A-8024-342578E1D20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9DDE49B-D299-474C-82D9-2A1B84CFBBF2}"/>
              </a:ext>
            </a:extLst>
          </p:cNvPr>
          <p:cNvSpPr>
            <a:spLocks noGrp="1"/>
          </p:cNvSpPr>
          <p:nvPr>
            <p:ph type="dt" sz="half" idx="10"/>
          </p:nvPr>
        </p:nvSpPr>
        <p:spPr/>
        <p:txBody>
          <a:bodyPr/>
          <a:lstStyle/>
          <a:p>
            <a:fld id="{2E626308-2434-401E-8FE6-89AEE56CF602}" type="datetime1">
              <a:rPr lang="es-ES" smtClean="0"/>
              <a:t>28/11/2023</a:t>
            </a:fld>
            <a:endParaRPr lang="es-ES"/>
          </a:p>
        </p:txBody>
      </p:sp>
      <p:sp>
        <p:nvSpPr>
          <p:cNvPr id="5" name="Marcador de pie de página 4">
            <a:extLst>
              <a:ext uri="{FF2B5EF4-FFF2-40B4-BE49-F238E27FC236}">
                <a16:creationId xmlns:a16="http://schemas.microsoft.com/office/drawing/2014/main" id="{F9F776F4-A3D3-463D-9BAD-4676D6A9957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386684-1239-41A1-A462-E960649D5741}"/>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94679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D71282B-D9E2-4167-BA09-395BA5D92CB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4AF2EF6-C114-459B-852F-C5AD7CB2266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F99884D-1BB5-43B1-94F6-C883824AF4EC}"/>
              </a:ext>
            </a:extLst>
          </p:cNvPr>
          <p:cNvSpPr>
            <a:spLocks noGrp="1"/>
          </p:cNvSpPr>
          <p:nvPr>
            <p:ph type="dt" sz="half" idx="10"/>
          </p:nvPr>
        </p:nvSpPr>
        <p:spPr/>
        <p:txBody>
          <a:bodyPr/>
          <a:lstStyle/>
          <a:p>
            <a:fld id="{1D10CF27-43E9-423F-ABE4-439F8AE7599B}" type="datetime1">
              <a:rPr lang="es-ES" smtClean="0"/>
              <a:t>28/11/2023</a:t>
            </a:fld>
            <a:endParaRPr lang="es-ES"/>
          </a:p>
        </p:txBody>
      </p:sp>
      <p:sp>
        <p:nvSpPr>
          <p:cNvPr id="5" name="Marcador de pie de página 4">
            <a:extLst>
              <a:ext uri="{FF2B5EF4-FFF2-40B4-BE49-F238E27FC236}">
                <a16:creationId xmlns:a16="http://schemas.microsoft.com/office/drawing/2014/main" id="{A3C9E177-4575-498D-9288-02BE776DB86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0A8549E-E3BE-41BE-9A20-AAB8CC1C4963}"/>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295900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4DDB6-0C58-4004-9E52-1FFB01470E6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2803AA3-3A0B-455A-93CE-DDE75E203EF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A415308-5E7D-475D-A0BA-EF6E579BBCDB}"/>
              </a:ext>
            </a:extLst>
          </p:cNvPr>
          <p:cNvSpPr>
            <a:spLocks noGrp="1"/>
          </p:cNvSpPr>
          <p:nvPr>
            <p:ph type="dt" sz="half" idx="10"/>
          </p:nvPr>
        </p:nvSpPr>
        <p:spPr/>
        <p:txBody>
          <a:bodyPr/>
          <a:lstStyle/>
          <a:p>
            <a:fld id="{CAF1E5B9-1F39-4631-8BC1-A4A02919F191}" type="datetime1">
              <a:rPr lang="es-ES" smtClean="0"/>
              <a:t>28/11/2023</a:t>
            </a:fld>
            <a:endParaRPr lang="es-ES"/>
          </a:p>
        </p:txBody>
      </p:sp>
      <p:sp>
        <p:nvSpPr>
          <p:cNvPr id="5" name="Marcador de pie de página 4">
            <a:extLst>
              <a:ext uri="{FF2B5EF4-FFF2-40B4-BE49-F238E27FC236}">
                <a16:creationId xmlns:a16="http://schemas.microsoft.com/office/drawing/2014/main" id="{A312F8F3-1FF6-495A-8083-8B9E651409F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137CD9F-ACEA-4454-BB5C-0800D0E0855A}"/>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410422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BC07F-9E3A-43EE-A272-459699081F8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BDC6AAA-B880-4BB6-A221-38C9EF5FC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ED2DD85-8449-4B7E-BA2D-9CC1771824B6}"/>
              </a:ext>
            </a:extLst>
          </p:cNvPr>
          <p:cNvSpPr>
            <a:spLocks noGrp="1"/>
          </p:cNvSpPr>
          <p:nvPr>
            <p:ph type="dt" sz="half" idx="10"/>
          </p:nvPr>
        </p:nvSpPr>
        <p:spPr/>
        <p:txBody>
          <a:bodyPr/>
          <a:lstStyle/>
          <a:p>
            <a:fld id="{B84A8E78-F891-4BC3-AC8A-DB341B394E6A}" type="datetime1">
              <a:rPr lang="es-ES" smtClean="0"/>
              <a:t>28/11/2023</a:t>
            </a:fld>
            <a:endParaRPr lang="es-ES"/>
          </a:p>
        </p:txBody>
      </p:sp>
      <p:sp>
        <p:nvSpPr>
          <p:cNvPr id="5" name="Marcador de pie de página 4">
            <a:extLst>
              <a:ext uri="{FF2B5EF4-FFF2-40B4-BE49-F238E27FC236}">
                <a16:creationId xmlns:a16="http://schemas.microsoft.com/office/drawing/2014/main" id="{8DFC7E73-C919-4647-BCD0-D7EEF68FDE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30A90B7-B351-46BB-AEB0-4B73F2FB5D5C}"/>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883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FDF32-E3A5-4C4F-8970-DC354811ACA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866BD8F-1953-4943-9DF1-D5CFD4CCAC4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27D0CE9-1EEB-46C1-9D7A-CAB8375FB4F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206F785-1107-420B-BD20-437142376E89}"/>
              </a:ext>
            </a:extLst>
          </p:cNvPr>
          <p:cNvSpPr>
            <a:spLocks noGrp="1"/>
          </p:cNvSpPr>
          <p:nvPr>
            <p:ph type="dt" sz="half" idx="10"/>
          </p:nvPr>
        </p:nvSpPr>
        <p:spPr/>
        <p:txBody>
          <a:bodyPr/>
          <a:lstStyle/>
          <a:p>
            <a:fld id="{CD194DD2-B8A4-4DBE-87A2-562C5D9C8950}" type="datetime1">
              <a:rPr lang="es-ES" smtClean="0"/>
              <a:t>28/11/2023</a:t>
            </a:fld>
            <a:endParaRPr lang="es-ES"/>
          </a:p>
        </p:txBody>
      </p:sp>
      <p:sp>
        <p:nvSpPr>
          <p:cNvPr id="6" name="Marcador de pie de página 5">
            <a:extLst>
              <a:ext uri="{FF2B5EF4-FFF2-40B4-BE49-F238E27FC236}">
                <a16:creationId xmlns:a16="http://schemas.microsoft.com/office/drawing/2014/main" id="{81C78BFC-B012-4F09-9273-BE368CBF83C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0F52DCA-6CEC-4146-8A9C-0AF612F93A9E}"/>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23842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32D7B-21BB-4CF3-827D-92D4DBC2131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6C8F219-017E-4067-AD3F-0B870BB45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AB8B853-EA48-49F6-8126-6E85B24E3ED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3AC48C0-CD8B-4D06-A116-6A74BB07B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335913E-9994-41B4-95AE-AC877EC4970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B333993-0385-4285-9394-1F004F576C77}"/>
              </a:ext>
            </a:extLst>
          </p:cNvPr>
          <p:cNvSpPr>
            <a:spLocks noGrp="1"/>
          </p:cNvSpPr>
          <p:nvPr>
            <p:ph type="dt" sz="half" idx="10"/>
          </p:nvPr>
        </p:nvSpPr>
        <p:spPr/>
        <p:txBody>
          <a:bodyPr/>
          <a:lstStyle/>
          <a:p>
            <a:fld id="{BB0513DC-9C72-42F3-B820-2156B598CACF}" type="datetime1">
              <a:rPr lang="es-ES" smtClean="0"/>
              <a:t>28/11/2023</a:t>
            </a:fld>
            <a:endParaRPr lang="es-ES"/>
          </a:p>
        </p:txBody>
      </p:sp>
      <p:sp>
        <p:nvSpPr>
          <p:cNvPr id="8" name="Marcador de pie de página 7">
            <a:extLst>
              <a:ext uri="{FF2B5EF4-FFF2-40B4-BE49-F238E27FC236}">
                <a16:creationId xmlns:a16="http://schemas.microsoft.com/office/drawing/2014/main" id="{4FCECBE1-3132-4687-A0D1-B74332730A4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36C14A3-B691-418F-901A-D99AA13A40D4}"/>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273947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36AA0-EC16-4BD6-A6C1-D77E4E5A33C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007FC4C-4DA9-4418-9BBB-217480F4193C}"/>
              </a:ext>
            </a:extLst>
          </p:cNvPr>
          <p:cNvSpPr>
            <a:spLocks noGrp="1"/>
          </p:cNvSpPr>
          <p:nvPr>
            <p:ph type="dt" sz="half" idx="10"/>
          </p:nvPr>
        </p:nvSpPr>
        <p:spPr/>
        <p:txBody>
          <a:bodyPr/>
          <a:lstStyle/>
          <a:p>
            <a:fld id="{107292B8-59C5-463E-8057-6209D4E9F32E}" type="datetime1">
              <a:rPr lang="es-ES" smtClean="0"/>
              <a:t>28/11/2023</a:t>
            </a:fld>
            <a:endParaRPr lang="es-ES"/>
          </a:p>
        </p:txBody>
      </p:sp>
      <p:sp>
        <p:nvSpPr>
          <p:cNvPr id="4" name="Marcador de pie de página 3">
            <a:extLst>
              <a:ext uri="{FF2B5EF4-FFF2-40B4-BE49-F238E27FC236}">
                <a16:creationId xmlns:a16="http://schemas.microsoft.com/office/drawing/2014/main" id="{35058A73-EB18-496D-9B2F-BE8CAB78D23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82F3E7A-0F9C-47D8-98B7-10D5E59836D5}"/>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1578543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7D35E11-DAF9-4AB1-A577-E08470BF4939}"/>
              </a:ext>
            </a:extLst>
          </p:cNvPr>
          <p:cNvSpPr>
            <a:spLocks noGrp="1"/>
          </p:cNvSpPr>
          <p:nvPr>
            <p:ph type="dt" sz="half" idx="10"/>
          </p:nvPr>
        </p:nvSpPr>
        <p:spPr/>
        <p:txBody>
          <a:bodyPr/>
          <a:lstStyle/>
          <a:p>
            <a:fld id="{683B5A10-AC96-4EA9-8013-AF95E8BEFC16}" type="datetime1">
              <a:rPr lang="es-ES" smtClean="0"/>
              <a:t>28/11/2023</a:t>
            </a:fld>
            <a:endParaRPr lang="es-ES"/>
          </a:p>
        </p:txBody>
      </p:sp>
      <p:sp>
        <p:nvSpPr>
          <p:cNvPr id="3" name="Marcador de pie de página 2">
            <a:extLst>
              <a:ext uri="{FF2B5EF4-FFF2-40B4-BE49-F238E27FC236}">
                <a16:creationId xmlns:a16="http://schemas.microsoft.com/office/drawing/2014/main" id="{07FF6773-500C-4A31-9AB6-BB83B8C5F2B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5F4E2B3-43CC-43C8-A6F7-BE8F8486A0F8}"/>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129507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0709-01C1-430C-B8DA-227518F92DA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7B3FF0D-81C2-4987-B079-6E0CF15A3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31E253B-AA03-4F95-9527-68D5439B5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72A4952-3C98-44F5-BAD9-196C0CB58E63}"/>
              </a:ext>
            </a:extLst>
          </p:cNvPr>
          <p:cNvSpPr>
            <a:spLocks noGrp="1"/>
          </p:cNvSpPr>
          <p:nvPr>
            <p:ph type="dt" sz="half" idx="10"/>
          </p:nvPr>
        </p:nvSpPr>
        <p:spPr/>
        <p:txBody>
          <a:bodyPr/>
          <a:lstStyle/>
          <a:p>
            <a:fld id="{EE46DD9A-56D6-44A5-A218-E61AAD5AC963}" type="datetime1">
              <a:rPr lang="es-ES" smtClean="0"/>
              <a:t>28/11/2023</a:t>
            </a:fld>
            <a:endParaRPr lang="es-ES"/>
          </a:p>
        </p:txBody>
      </p:sp>
      <p:sp>
        <p:nvSpPr>
          <p:cNvPr id="6" name="Marcador de pie de página 5">
            <a:extLst>
              <a:ext uri="{FF2B5EF4-FFF2-40B4-BE49-F238E27FC236}">
                <a16:creationId xmlns:a16="http://schemas.microsoft.com/office/drawing/2014/main" id="{87C5B422-B9C9-43D7-BE83-A7CF1BA5636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11A8A52-0A62-436F-910B-E50875DD84D5}"/>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236323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25387-8DE2-49B5-AA61-CEAA1F349AA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D3DDB38-2EE4-4F3F-9360-424442EA0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183DDA2-E442-4597-86CF-E3B0A3FC4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6C2E76-3ABA-41E9-BD56-1949A4AB5A82}"/>
              </a:ext>
            </a:extLst>
          </p:cNvPr>
          <p:cNvSpPr>
            <a:spLocks noGrp="1"/>
          </p:cNvSpPr>
          <p:nvPr>
            <p:ph type="dt" sz="half" idx="10"/>
          </p:nvPr>
        </p:nvSpPr>
        <p:spPr/>
        <p:txBody>
          <a:bodyPr/>
          <a:lstStyle/>
          <a:p>
            <a:fld id="{49D86C9B-E098-4342-AC10-4317D08DC33F}" type="datetime1">
              <a:rPr lang="es-ES" smtClean="0"/>
              <a:t>28/11/2023</a:t>
            </a:fld>
            <a:endParaRPr lang="es-ES"/>
          </a:p>
        </p:txBody>
      </p:sp>
      <p:sp>
        <p:nvSpPr>
          <p:cNvPr id="6" name="Marcador de pie de página 5">
            <a:extLst>
              <a:ext uri="{FF2B5EF4-FFF2-40B4-BE49-F238E27FC236}">
                <a16:creationId xmlns:a16="http://schemas.microsoft.com/office/drawing/2014/main" id="{EB25DD87-62A9-4823-B716-22FF1DAC030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B22462-57B8-4606-9ABF-B0CBF57FD41F}"/>
              </a:ext>
            </a:extLst>
          </p:cNvPr>
          <p:cNvSpPr>
            <a:spLocks noGrp="1"/>
          </p:cNvSpPr>
          <p:nvPr>
            <p:ph type="sldNum" sz="quarter" idx="12"/>
          </p:nvPr>
        </p:nvSpPr>
        <p:spPr/>
        <p:txBody>
          <a:bodyPr/>
          <a:lstStyle/>
          <a:p>
            <a:fld id="{65132DCF-C58F-4CC7-AC3C-A5A6116BA1D0}" type="slidenum">
              <a:rPr lang="es-ES" smtClean="0"/>
              <a:t>‹Nº›</a:t>
            </a:fld>
            <a:endParaRPr lang="es-ES"/>
          </a:p>
        </p:txBody>
      </p:sp>
    </p:spTree>
    <p:extLst>
      <p:ext uri="{BB962C8B-B14F-4D97-AF65-F5344CB8AC3E}">
        <p14:creationId xmlns:p14="http://schemas.microsoft.com/office/powerpoint/2010/main" val="180305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ADB8371-C0C6-48AA-B731-5EF5A0138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18126B5-DA91-4D02-8083-EDAA6434B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CD6848F-89BA-4E0B-B768-9D8132D2E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6EDC7-429F-4EBF-9203-5FC9748FFF17}" type="datetime1">
              <a:rPr lang="es-ES" smtClean="0"/>
              <a:t>28/11/2023</a:t>
            </a:fld>
            <a:endParaRPr lang="es-ES"/>
          </a:p>
        </p:txBody>
      </p:sp>
      <p:sp>
        <p:nvSpPr>
          <p:cNvPr id="5" name="Marcador de pie de página 4">
            <a:extLst>
              <a:ext uri="{FF2B5EF4-FFF2-40B4-BE49-F238E27FC236}">
                <a16:creationId xmlns:a16="http://schemas.microsoft.com/office/drawing/2014/main" id="{7153C529-8E8F-4E64-8179-02C4E859A9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0348361-7EDA-413F-A425-C69F4DF83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32DCF-C58F-4CC7-AC3C-A5A6116BA1D0}" type="slidenum">
              <a:rPr lang="es-ES" smtClean="0"/>
              <a:t>‹Nº›</a:t>
            </a:fld>
            <a:endParaRPr lang="es-ES"/>
          </a:p>
        </p:txBody>
      </p:sp>
    </p:spTree>
    <p:extLst>
      <p:ext uri="{BB962C8B-B14F-4D97-AF65-F5344CB8AC3E}">
        <p14:creationId xmlns:p14="http://schemas.microsoft.com/office/powerpoint/2010/main" val="3509091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hyperlink" Target="https://www.youtube.com/playlist?list=PLU8oAlHdN5BnNAe8zXnuBNzKID39DUwcO" TargetMode="External"/><Relationship Id="rId4" Type="http://schemas.openxmlformats.org/officeDocument/2006/relationships/hyperlink" Target="https://www.udemy.com/course/the-complete-guide-to-angular-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CAA5E-DD5C-4668-9E35-C7E110562491}"/>
              </a:ext>
            </a:extLst>
          </p:cNvPr>
          <p:cNvSpPr>
            <a:spLocks noGrp="1"/>
          </p:cNvSpPr>
          <p:nvPr>
            <p:ph type="ctrTitle"/>
          </p:nvPr>
        </p:nvSpPr>
        <p:spPr/>
        <p:txBody>
          <a:bodyPr/>
          <a:lstStyle/>
          <a:p>
            <a:r>
              <a:rPr lang="en-US" dirty="0" err="1"/>
              <a:t>Módulo</a:t>
            </a:r>
            <a:r>
              <a:rPr lang="en-US" dirty="0"/>
              <a:t> 4. </a:t>
            </a:r>
            <a:r>
              <a:rPr lang="en-US" dirty="0" err="1"/>
              <a:t>Introducción</a:t>
            </a:r>
            <a:r>
              <a:rPr lang="en-US" dirty="0"/>
              <a:t> a Angular</a:t>
            </a:r>
            <a:endParaRPr lang="es-ES" dirty="0"/>
          </a:p>
        </p:txBody>
      </p:sp>
      <p:sp>
        <p:nvSpPr>
          <p:cNvPr id="3" name="Subtítulo 2">
            <a:extLst>
              <a:ext uri="{FF2B5EF4-FFF2-40B4-BE49-F238E27FC236}">
                <a16:creationId xmlns:a16="http://schemas.microsoft.com/office/drawing/2014/main" id="{40602E52-66F6-4939-B04D-8DBDC7A2F669}"/>
              </a:ext>
            </a:extLst>
          </p:cNvPr>
          <p:cNvSpPr>
            <a:spLocks noGrp="1"/>
          </p:cNvSpPr>
          <p:nvPr>
            <p:ph type="subTitle" idx="1"/>
          </p:nvPr>
        </p:nvSpPr>
        <p:spPr>
          <a:xfrm>
            <a:off x="1524000" y="3891516"/>
            <a:ext cx="9144000" cy="659219"/>
          </a:xfrm>
        </p:spPr>
        <p:txBody>
          <a:bodyPr/>
          <a:lstStyle/>
          <a:p>
            <a:r>
              <a:rPr lang="es-ES" dirty="0"/>
              <a:t>Tema IV: Servicios e inyección de dependencias</a:t>
            </a:r>
          </a:p>
          <a:p>
            <a:endParaRPr lang="es-ES" dirty="0"/>
          </a:p>
        </p:txBody>
      </p:sp>
      <p:sp>
        <p:nvSpPr>
          <p:cNvPr id="4" name="CuadroTexto 3">
            <a:extLst>
              <a:ext uri="{FF2B5EF4-FFF2-40B4-BE49-F238E27FC236}">
                <a16:creationId xmlns:a16="http://schemas.microsoft.com/office/drawing/2014/main" id="{DDFF5ED3-1DB6-4441-A12C-B80AE25B5E44}"/>
              </a:ext>
            </a:extLst>
          </p:cNvPr>
          <p:cNvSpPr txBox="1"/>
          <p:nvPr/>
        </p:nvSpPr>
        <p:spPr>
          <a:xfrm>
            <a:off x="2225749" y="4731488"/>
            <a:ext cx="8073364" cy="2031325"/>
          </a:xfrm>
          <a:prstGeom prst="rect">
            <a:avLst/>
          </a:prstGeom>
          <a:noFill/>
        </p:spPr>
        <p:txBody>
          <a:bodyPr wrap="none" rtlCol="0">
            <a:spAutoFit/>
          </a:bodyPr>
          <a:lstStyle/>
          <a:p>
            <a:r>
              <a:rPr lang="es-ES" dirty="0"/>
              <a:t>Recursos:      </a:t>
            </a:r>
            <a:r>
              <a:rPr lang="es-ES" dirty="0">
                <a:hlinkClick r:id="rId2"/>
              </a:rPr>
              <a:t>https://angular.io/start</a:t>
            </a:r>
            <a:endParaRPr lang="es-ES" dirty="0"/>
          </a:p>
          <a:p>
            <a:r>
              <a:rPr lang="es-ES" dirty="0"/>
              <a:t>                       </a:t>
            </a:r>
            <a:r>
              <a:rPr lang="es-ES" dirty="0">
                <a:hlinkClick r:id="rId3"/>
              </a:rPr>
              <a:t> https://cli.angular.io/</a:t>
            </a:r>
            <a:endParaRPr lang="es-ES" dirty="0"/>
          </a:p>
          <a:p>
            <a:r>
              <a:rPr lang="es-ES" dirty="0">
                <a:hlinkClick r:id="rId4"/>
              </a:rPr>
              <a:t>https://www.udemy.com/course/the-complete-guide-to-angular-2/</a:t>
            </a:r>
            <a:endParaRPr lang="es-ES" dirty="0"/>
          </a:p>
          <a:p>
            <a:r>
              <a:rPr lang="es-ES" dirty="0">
                <a:hlinkClick r:id="rId5"/>
              </a:rPr>
              <a:t>https://www.youtube.com/playlist?list=PLU8oAlHdN5BnNAe8zXnuBNzKID39DUwcO</a:t>
            </a:r>
            <a:endParaRPr lang="es-ES" dirty="0"/>
          </a:p>
          <a:p>
            <a:r>
              <a:rPr lang="es-ES" dirty="0"/>
              <a:t>(videos 21,22y 23)</a:t>
            </a:r>
          </a:p>
          <a:p>
            <a:endParaRPr lang="es-ES" dirty="0"/>
          </a:p>
          <a:p>
            <a:endParaRPr lang="es-ES" dirty="0"/>
          </a:p>
        </p:txBody>
      </p:sp>
      <p:pic>
        <p:nvPicPr>
          <p:cNvPr id="5" name="Imagen 4">
            <a:extLst>
              <a:ext uri="{FF2B5EF4-FFF2-40B4-BE49-F238E27FC236}">
                <a16:creationId xmlns:a16="http://schemas.microsoft.com/office/drawing/2014/main" id="{7DF80ECC-37C5-4985-B851-76441BA692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42171" y="0"/>
            <a:ext cx="1349829" cy="1345584"/>
          </a:xfrm>
          <a:prstGeom prst="rect">
            <a:avLst/>
          </a:prstGeom>
        </p:spPr>
      </p:pic>
      <p:sp>
        <p:nvSpPr>
          <p:cNvPr id="6" name="Marcador de número de diapositiva 5">
            <a:extLst>
              <a:ext uri="{FF2B5EF4-FFF2-40B4-BE49-F238E27FC236}">
                <a16:creationId xmlns:a16="http://schemas.microsoft.com/office/drawing/2014/main" id="{76A00D9C-60CE-4381-8F4A-9575CF771DD0}"/>
              </a:ext>
            </a:extLst>
          </p:cNvPr>
          <p:cNvSpPr>
            <a:spLocks noGrp="1"/>
          </p:cNvSpPr>
          <p:nvPr>
            <p:ph type="sldNum" sz="quarter" idx="12"/>
          </p:nvPr>
        </p:nvSpPr>
        <p:spPr/>
        <p:txBody>
          <a:bodyPr/>
          <a:lstStyle/>
          <a:p>
            <a:fld id="{65132DCF-C58F-4CC7-AC3C-A5A6116BA1D0}" type="slidenum">
              <a:rPr lang="es-ES" smtClean="0"/>
              <a:t>1</a:t>
            </a:fld>
            <a:endParaRPr lang="es-ES"/>
          </a:p>
        </p:txBody>
      </p:sp>
    </p:spTree>
    <p:extLst>
      <p:ext uri="{BB962C8B-B14F-4D97-AF65-F5344CB8AC3E}">
        <p14:creationId xmlns:p14="http://schemas.microsoft.com/office/powerpoint/2010/main" val="341764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DEA09-FC20-4689-9D23-A6D0013D3DE4}"/>
              </a:ext>
            </a:extLst>
          </p:cNvPr>
          <p:cNvSpPr>
            <a:spLocks noGrp="1"/>
          </p:cNvSpPr>
          <p:nvPr>
            <p:ph type="title"/>
          </p:nvPr>
        </p:nvSpPr>
        <p:spPr/>
        <p:txBody>
          <a:bodyPr/>
          <a:lstStyle/>
          <a:p>
            <a:r>
              <a:rPr lang="es-ES" dirty="0"/>
              <a:t>Componentes</a:t>
            </a:r>
          </a:p>
        </p:txBody>
      </p:sp>
      <p:sp>
        <p:nvSpPr>
          <p:cNvPr id="3" name="Marcador de contenido 2">
            <a:extLst>
              <a:ext uri="{FF2B5EF4-FFF2-40B4-BE49-F238E27FC236}">
                <a16:creationId xmlns:a16="http://schemas.microsoft.com/office/drawing/2014/main" id="{2E738F12-B0A3-49ED-ACA2-63B067680EAE}"/>
              </a:ext>
            </a:extLst>
          </p:cNvPr>
          <p:cNvSpPr>
            <a:spLocks noGrp="1"/>
          </p:cNvSpPr>
          <p:nvPr>
            <p:ph idx="1"/>
          </p:nvPr>
        </p:nvSpPr>
        <p:spPr/>
        <p:txBody>
          <a:bodyPr/>
          <a:lstStyle/>
          <a:p>
            <a:pPr marL="0" indent="0">
              <a:buNone/>
            </a:pPr>
            <a:endParaRPr lang="es-ES" dirty="0"/>
          </a:p>
        </p:txBody>
      </p:sp>
      <p:sp>
        <p:nvSpPr>
          <p:cNvPr id="5" name="Rectángulo: esquinas redondeadas 4">
            <a:extLst>
              <a:ext uri="{FF2B5EF4-FFF2-40B4-BE49-F238E27FC236}">
                <a16:creationId xmlns:a16="http://schemas.microsoft.com/office/drawing/2014/main" id="{F7ADEE61-CD1D-4BAD-83E1-F348CA93831B}"/>
              </a:ext>
            </a:extLst>
          </p:cNvPr>
          <p:cNvSpPr/>
          <p:nvPr/>
        </p:nvSpPr>
        <p:spPr>
          <a:xfrm>
            <a:off x="838200" y="2398144"/>
            <a:ext cx="2898476" cy="3243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App</a:t>
            </a:r>
            <a:r>
              <a:rPr lang="es-ES" dirty="0"/>
              <a:t> </a:t>
            </a:r>
          </a:p>
        </p:txBody>
      </p:sp>
      <p:sp>
        <p:nvSpPr>
          <p:cNvPr id="6" name="Rectángulo: esquinas redondeadas 5">
            <a:extLst>
              <a:ext uri="{FF2B5EF4-FFF2-40B4-BE49-F238E27FC236}">
                <a16:creationId xmlns:a16="http://schemas.microsoft.com/office/drawing/2014/main" id="{3F80959C-8D77-45F9-8FA1-BE43BC41ED12}"/>
              </a:ext>
            </a:extLst>
          </p:cNvPr>
          <p:cNvSpPr/>
          <p:nvPr/>
        </p:nvSpPr>
        <p:spPr>
          <a:xfrm>
            <a:off x="2963173" y="3450565"/>
            <a:ext cx="2846717" cy="219111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Empleados</a:t>
            </a:r>
          </a:p>
        </p:txBody>
      </p:sp>
      <p:sp>
        <p:nvSpPr>
          <p:cNvPr id="7" name="Rectángulo: esquinas redondeadas 6">
            <a:extLst>
              <a:ext uri="{FF2B5EF4-FFF2-40B4-BE49-F238E27FC236}">
                <a16:creationId xmlns:a16="http://schemas.microsoft.com/office/drawing/2014/main" id="{E5E7CCAC-B98D-43B1-B3ED-FD07678F76B3}"/>
              </a:ext>
            </a:extLst>
          </p:cNvPr>
          <p:cNvSpPr/>
          <p:nvPr/>
        </p:nvSpPr>
        <p:spPr>
          <a:xfrm>
            <a:off x="5364191" y="4209691"/>
            <a:ext cx="3467819" cy="1431984"/>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Empleado-hijo-c</a:t>
            </a:r>
          </a:p>
        </p:txBody>
      </p:sp>
      <p:sp>
        <p:nvSpPr>
          <p:cNvPr id="8" name="Rectángulo: esquinas redondeadas 7">
            <a:extLst>
              <a:ext uri="{FF2B5EF4-FFF2-40B4-BE49-F238E27FC236}">
                <a16:creationId xmlns:a16="http://schemas.microsoft.com/office/drawing/2014/main" id="{CDACB2DA-9A3A-447C-B305-4DC6E8F19451}"/>
              </a:ext>
            </a:extLst>
          </p:cNvPr>
          <p:cNvSpPr/>
          <p:nvPr/>
        </p:nvSpPr>
        <p:spPr>
          <a:xfrm>
            <a:off x="8321615" y="4714335"/>
            <a:ext cx="2898476" cy="927340"/>
          </a:xfrm>
          <a:prstGeom prst="roundRect">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características-empleado</a:t>
            </a:r>
          </a:p>
        </p:txBody>
      </p:sp>
      <p:sp>
        <p:nvSpPr>
          <p:cNvPr id="9" name="CuadroTexto 8">
            <a:extLst>
              <a:ext uri="{FF2B5EF4-FFF2-40B4-BE49-F238E27FC236}">
                <a16:creationId xmlns:a16="http://schemas.microsoft.com/office/drawing/2014/main" id="{AE12826D-2C93-429A-BF1B-57113801C21D}"/>
              </a:ext>
            </a:extLst>
          </p:cNvPr>
          <p:cNvSpPr txBox="1"/>
          <p:nvPr/>
        </p:nvSpPr>
        <p:spPr>
          <a:xfrm>
            <a:off x="1100119" y="1863659"/>
            <a:ext cx="4306948" cy="461665"/>
          </a:xfrm>
          <a:prstGeom prst="rect">
            <a:avLst/>
          </a:prstGeom>
          <a:noFill/>
        </p:spPr>
        <p:txBody>
          <a:bodyPr wrap="none" rtlCol="0">
            <a:spAutoFit/>
          </a:bodyPr>
          <a:lstStyle/>
          <a:p>
            <a:r>
              <a:rPr lang="es-ES" sz="2400" dirty="0"/>
              <a:t>Componente raíz de la aplicación</a:t>
            </a:r>
          </a:p>
        </p:txBody>
      </p:sp>
      <p:sp>
        <p:nvSpPr>
          <p:cNvPr id="10" name="CuadroTexto 9">
            <a:extLst>
              <a:ext uri="{FF2B5EF4-FFF2-40B4-BE49-F238E27FC236}">
                <a16:creationId xmlns:a16="http://schemas.microsoft.com/office/drawing/2014/main" id="{DA2822AA-83AD-4644-9643-A4C026154150}"/>
              </a:ext>
            </a:extLst>
          </p:cNvPr>
          <p:cNvSpPr txBox="1"/>
          <p:nvPr/>
        </p:nvSpPr>
        <p:spPr>
          <a:xfrm>
            <a:off x="3772620" y="2721868"/>
            <a:ext cx="7617124" cy="646331"/>
          </a:xfrm>
          <a:prstGeom prst="rect">
            <a:avLst/>
          </a:prstGeom>
          <a:noFill/>
        </p:spPr>
        <p:txBody>
          <a:bodyPr wrap="square" rtlCol="0">
            <a:spAutoFit/>
          </a:bodyPr>
          <a:lstStyle/>
          <a:p>
            <a:r>
              <a:rPr lang="es-ES" dirty="0"/>
              <a:t>Entrada de los datos de los empleados y recorrer el arreglo de empleados para mostrar su información. Tiene el arreglo de empleados.</a:t>
            </a:r>
          </a:p>
        </p:txBody>
      </p:sp>
      <p:sp>
        <p:nvSpPr>
          <p:cNvPr id="13" name="CuadroTexto 12">
            <a:extLst>
              <a:ext uri="{FF2B5EF4-FFF2-40B4-BE49-F238E27FC236}">
                <a16:creationId xmlns:a16="http://schemas.microsoft.com/office/drawing/2014/main" id="{E60FDEEB-F712-4CFC-AED9-3A6D08A339B9}"/>
              </a:ext>
            </a:extLst>
          </p:cNvPr>
          <p:cNvSpPr txBox="1"/>
          <p:nvPr/>
        </p:nvSpPr>
        <p:spPr>
          <a:xfrm>
            <a:off x="5861649" y="3549677"/>
            <a:ext cx="6416615" cy="646331"/>
          </a:xfrm>
          <a:prstGeom prst="rect">
            <a:avLst/>
          </a:prstGeom>
          <a:noFill/>
        </p:spPr>
        <p:txBody>
          <a:bodyPr wrap="square" rtlCol="0">
            <a:spAutoFit/>
          </a:bodyPr>
          <a:lstStyle/>
          <a:p>
            <a:r>
              <a:rPr lang="es-ES" dirty="0"/>
              <a:t>Contiene la información de un empleado y recorre el arreglo de</a:t>
            </a:r>
          </a:p>
          <a:p>
            <a:r>
              <a:rPr lang="es-ES" dirty="0"/>
              <a:t>características  </a:t>
            </a:r>
          </a:p>
        </p:txBody>
      </p:sp>
      <p:sp>
        <p:nvSpPr>
          <p:cNvPr id="14" name="CuadroTexto 13">
            <a:extLst>
              <a:ext uri="{FF2B5EF4-FFF2-40B4-BE49-F238E27FC236}">
                <a16:creationId xmlns:a16="http://schemas.microsoft.com/office/drawing/2014/main" id="{1444D7C0-F5C5-4BF4-AF5D-C4A9BEDDD020}"/>
              </a:ext>
            </a:extLst>
          </p:cNvPr>
          <p:cNvSpPr txBox="1"/>
          <p:nvPr/>
        </p:nvSpPr>
        <p:spPr>
          <a:xfrm>
            <a:off x="8832010" y="4070997"/>
            <a:ext cx="2846717" cy="646331"/>
          </a:xfrm>
          <a:prstGeom prst="rect">
            <a:avLst/>
          </a:prstGeom>
          <a:noFill/>
        </p:spPr>
        <p:txBody>
          <a:bodyPr wrap="square" rtlCol="0">
            <a:spAutoFit/>
          </a:bodyPr>
          <a:lstStyle/>
          <a:p>
            <a:r>
              <a:rPr lang="es-ES" dirty="0"/>
              <a:t>Emitir las características de un empleado </a:t>
            </a:r>
          </a:p>
        </p:txBody>
      </p:sp>
      <p:sp>
        <p:nvSpPr>
          <p:cNvPr id="4" name="Marcador de número de diapositiva 3">
            <a:extLst>
              <a:ext uri="{FF2B5EF4-FFF2-40B4-BE49-F238E27FC236}">
                <a16:creationId xmlns:a16="http://schemas.microsoft.com/office/drawing/2014/main" id="{C6115CC5-C317-42A7-BA11-7EC2360B0338}"/>
              </a:ext>
            </a:extLst>
          </p:cNvPr>
          <p:cNvSpPr>
            <a:spLocks noGrp="1"/>
          </p:cNvSpPr>
          <p:nvPr>
            <p:ph type="sldNum" sz="quarter" idx="12"/>
          </p:nvPr>
        </p:nvSpPr>
        <p:spPr/>
        <p:txBody>
          <a:bodyPr/>
          <a:lstStyle/>
          <a:p>
            <a:fld id="{65132DCF-C58F-4CC7-AC3C-A5A6116BA1D0}" type="slidenum">
              <a:rPr lang="es-ES" smtClean="0"/>
              <a:t>10</a:t>
            </a:fld>
            <a:endParaRPr lang="es-ES"/>
          </a:p>
        </p:txBody>
      </p:sp>
    </p:spTree>
    <p:extLst>
      <p:ext uri="{BB962C8B-B14F-4D97-AF65-F5344CB8AC3E}">
        <p14:creationId xmlns:p14="http://schemas.microsoft.com/office/powerpoint/2010/main" val="311514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24F0E-B776-41B3-BF96-E71D413E3EC2}"/>
              </a:ext>
            </a:extLst>
          </p:cNvPr>
          <p:cNvSpPr>
            <a:spLocks noGrp="1"/>
          </p:cNvSpPr>
          <p:nvPr>
            <p:ph type="title"/>
          </p:nvPr>
        </p:nvSpPr>
        <p:spPr/>
        <p:txBody>
          <a:bodyPr/>
          <a:lstStyle/>
          <a:p>
            <a:r>
              <a:rPr lang="es-ES" dirty="0"/>
              <a:t>¿A qué componentes vamos a inyectarle el servicio?</a:t>
            </a:r>
          </a:p>
        </p:txBody>
      </p:sp>
      <p:sp>
        <p:nvSpPr>
          <p:cNvPr id="3" name="Marcador de contenido 2">
            <a:extLst>
              <a:ext uri="{FF2B5EF4-FFF2-40B4-BE49-F238E27FC236}">
                <a16:creationId xmlns:a16="http://schemas.microsoft.com/office/drawing/2014/main" id="{124E41A3-0BDE-4905-B7E2-8A3F3C449164}"/>
              </a:ext>
            </a:extLst>
          </p:cNvPr>
          <p:cNvSpPr>
            <a:spLocks noGrp="1"/>
          </p:cNvSpPr>
          <p:nvPr>
            <p:ph idx="1"/>
          </p:nvPr>
        </p:nvSpPr>
        <p:spPr/>
        <p:txBody>
          <a:bodyPr/>
          <a:lstStyle/>
          <a:p>
            <a:endParaRPr lang="es-ES" dirty="0"/>
          </a:p>
        </p:txBody>
      </p:sp>
      <p:sp>
        <p:nvSpPr>
          <p:cNvPr id="4" name="Rectángulo: esquinas redondeadas 3">
            <a:extLst>
              <a:ext uri="{FF2B5EF4-FFF2-40B4-BE49-F238E27FC236}">
                <a16:creationId xmlns:a16="http://schemas.microsoft.com/office/drawing/2014/main" id="{5E2E3187-390A-49E1-9315-CF52429A0E36}"/>
              </a:ext>
            </a:extLst>
          </p:cNvPr>
          <p:cNvSpPr/>
          <p:nvPr/>
        </p:nvSpPr>
        <p:spPr>
          <a:xfrm>
            <a:off x="1394019" y="1841729"/>
            <a:ext cx="3260785" cy="12422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Empleados</a:t>
            </a:r>
          </a:p>
        </p:txBody>
      </p:sp>
      <p:sp>
        <p:nvSpPr>
          <p:cNvPr id="5" name="Rectángulo: esquinas redondeadas 4">
            <a:extLst>
              <a:ext uri="{FF2B5EF4-FFF2-40B4-BE49-F238E27FC236}">
                <a16:creationId xmlns:a16="http://schemas.microsoft.com/office/drawing/2014/main" id="{EC19E502-B940-4333-9A86-3D3F3F6FDC0C}"/>
              </a:ext>
            </a:extLst>
          </p:cNvPr>
          <p:cNvSpPr/>
          <p:nvPr/>
        </p:nvSpPr>
        <p:spPr>
          <a:xfrm>
            <a:off x="1521346" y="3774069"/>
            <a:ext cx="3260785" cy="1242203"/>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Características-empleado</a:t>
            </a:r>
          </a:p>
        </p:txBody>
      </p:sp>
      <p:pic>
        <p:nvPicPr>
          <p:cNvPr id="6" name="Imagen 5">
            <a:extLst>
              <a:ext uri="{FF2B5EF4-FFF2-40B4-BE49-F238E27FC236}">
                <a16:creationId xmlns:a16="http://schemas.microsoft.com/office/drawing/2014/main" id="{B69A5A4E-73A5-4941-8011-8843E7978BCC}"/>
              </a:ext>
            </a:extLst>
          </p:cNvPr>
          <p:cNvPicPr>
            <a:picLocks noChangeAspect="1"/>
          </p:cNvPicPr>
          <p:nvPr/>
        </p:nvPicPr>
        <p:blipFill>
          <a:blip r:embed="rId3"/>
          <a:stretch>
            <a:fillRect/>
          </a:stretch>
        </p:blipFill>
        <p:spPr>
          <a:xfrm>
            <a:off x="6396012" y="3718009"/>
            <a:ext cx="4238625" cy="1609725"/>
          </a:xfrm>
          <a:prstGeom prst="rect">
            <a:avLst/>
          </a:prstGeom>
        </p:spPr>
      </p:pic>
      <p:pic>
        <p:nvPicPr>
          <p:cNvPr id="7" name="Imagen 6">
            <a:extLst>
              <a:ext uri="{FF2B5EF4-FFF2-40B4-BE49-F238E27FC236}">
                <a16:creationId xmlns:a16="http://schemas.microsoft.com/office/drawing/2014/main" id="{4AD14CF8-1635-4653-A18E-57D35E93C872}"/>
              </a:ext>
            </a:extLst>
          </p:cNvPr>
          <p:cNvPicPr>
            <a:picLocks noChangeAspect="1"/>
          </p:cNvPicPr>
          <p:nvPr/>
        </p:nvPicPr>
        <p:blipFill>
          <a:blip r:embed="rId4"/>
          <a:stretch>
            <a:fillRect/>
          </a:stretch>
        </p:blipFill>
        <p:spPr>
          <a:xfrm>
            <a:off x="5002401" y="2460044"/>
            <a:ext cx="1314450" cy="1247775"/>
          </a:xfrm>
          <a:prstGeom prst="rect">
            <a:avLst/>
          </a:prstGeom>
        </p:spPr>
      </p:pic>
      <p:pic>
        <p:nvPicPr>
          <p:cNvPr id="8" name="Imagen 7">
            <a:extLst>
              <a:ext uri="{FF2B5EF4-FFF2-40B4-BE49-F238E27FC236}">
                <a16:creationId xmlns:a16="http://schemas.microsoft.com/office/drawing/2014/main" id="{479DC209-1D98-4253-B933-47F3F5496C04}"/>
              </a:ext>
            </a:extLst>
          </p:cNvPr>
          <p:cNvPicPr>
            <a:picLocks noChangeAspect="1"/>
          </p:cNvPicPr>
          <p:nvPr/>
        </p:nvPicPr>
        <p:blipFill>
          <a:blip r:embed="rId4"/>
          <a:stretch>
            <a:fillRect/>
          </a:stretch>
        </p:blipFill>
        <p:spPr>
          <a:xfrm>
            <a:off x="5081562" y="4318503"/>
            <a:ext cx="1314450" cy="1247775"/>
          </a:xfrm>
          <a:prstGeom prst="rect">
            <a:avLst/>
          </a:prstGeom>
        </p:spPr>
      </p:pic>
      <p:sp>
        <p:nvSpPr>
          <p:cNvPr id="9" name="Marcador de número de diapositiva 8">
            <a:extLst>
              <a:ext uri="{FF2B5EF4-FFF2-40B4-BE49-F238E27FC236}">
                <a16:creationId xmlns:a16="http://schemas.microsoft.com/office/drawing/2014/main" id="{DF401F45-DEFF-43E4-B7F4-175C043FD512}"/>
              </a:ext>
            </a:extLst>
          </p:cNvPr>
          <p:cNvSpPr>
            <a:spLocks noGrp="1"/>
          </p:cNvSpPr>
          <p:nvPr>
            <p:ph type="sldNum" sz="quarter" idx="12"/>
          </p:nvPr>
        </p:nvSpPr>
        <p:spPr/>
        <p:txBody>
          <a:bodyPr/>
          <a:lstStyle/>
          <a:p>
            <a:fld id="{65132DCF-C58F-4CC7-AC3C-A5A6116BA1D0}" type="slidenum">
              <a:rPr lang="es-ES" smtClean="0"/>
              <a:t>11</a:t>
            </a:fld>
            <a:endParaRPr lang="es-ES"/>
          </a:p>
        </p:txBody>
      </p:sp>
    </p:spTree>
    <p:extLst>
      <p:ext uri="{BB962C8B-B14F-4D97-AF65-F5344CB8AC3E}">
        <p14:creationId xmlns:p14="http://schemas.microsoft.com/office/powerpoint/2010/main" val="352171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17872-8EB3-4069-AB4D-2A9B4680CB32}"/>
              </a:ext>
            </a:extLst>
          </p:cNvPr>
          <p:cNvSpPr>
            <a:spLocks noGrp="1"/>
          </p:cNvSpPr>
          <p:nvPr>
            <p:ph type="title"/>
          </p:nvPr>
        </p:nvSpPr>
        <p:spPr/>
        <p:txBody>
          <a:bodyPr/>
          <a:lstStyle/>
          <a:p>
            <a:r>
              <a:rPr lang="es-ES" dirty="0"/>
              <a:t>Crear el servicio</a:t>
            </a:r>
          </a:p>
        </p:txBody>
      </p:sp>
      <p:sp>
        <p:nvSpPr>
          <p:cNvPr id="3" name="Marcador de contenido 2">
            <a:extLst>
              <a:ext uri="{FF2B5EF4-FFF2-40B4-BE49-F238E27FC236}">
                <a16:creationId xmlns:a16="http://schemas.microsoft.com/office/drawing/2014/main" id="{CBCA207D-021E-4FFF-A57D-15B03865670E}"/>
              </a:ext>
            </a:extLst>
          </p:cNvPr>
          <p:cNvSpPr>
            <a:spLocks noGrp="1"/>
          </p:cNvSpPr>
          <p:nvPr>
            <p:ph idx="1"/>
          </p:nvPr>
        </p:nvSpPr>
        <p:spPr/>
        <p:txBody>
          <a:bodyPr/>
          <a:lstStyle/>
          <a:p>
            <a:r>
              <a:rPr lang="es-ES" dirty="0"/>
              <a:t>Desde el directorio de la aplicación </a:t>
            </a:r>
          </a:p>
          <a:p>
            <a:pPr marL="0" indent="0">
              <a:buNone/>
            </a:pPr>
            <a:endParaRPr lang="es-ES" dirty="0"/>
          </a:p>
          <a:p>
            <a:pPr marL="0" indent="0">
              <a:buNone/>
            </a:pPr>
            <a:r>
              <a:rPr lang="es-ES" dirty="0"/>
              <a:t>ng </a:t>
            </a:r>
            <a:r>
              <a:rPr lang="es-ES" dirty="0" err="1"/>
              <a:t>generate</a:t>
            </a:r>
            <a:r>
              <a:rPr lang="es-ES" dirty="0"/>
              <a:t> </a:t>
            </a:r>
            <a:r>
              <a:rPr lang="es-ES" dirty="0" err="1"/>
              <a:t>service</a:t>
            </a:r>
            <a:r>
              <a:rPr lang="es-ES" dirty="0"/>
              <a:t> </a:t>
            </a:r>
            <a:r>
              <a:rPr lang="en-US" dirty="0"/>
              <a:t>&lt;</a:t>
            </a:r>
            <a:r>
              <a:rPr lang="en-US" dirty="0" err="1"/>
              <a:t>nombre</a:t>
            </a:r>
            <a:r>
              <a:rPr lang="en-US" dirty="0"/>
              <a:t> del </a:t>
            </a:r>
            <a:r>
              <a:rPr lang="en-US" dirty="0" err="1"/>
              <a:t>servicio</a:t>
            </a:r>
            <a:r>
              <a:rPr lang="en-US" dirty="0"/>
              <a:t>&gt;</a:t>
            </a:r>
          </a:p>
          <a:p>
            <a:pPr marL="0" indent="0">
              <a:buNone/>
            </a:pPr>
            <a:endParaRPr lang="en-US" dirty="0"/>
          </a:p>
          <a:p>
            <a:pPr marL="0" indent="0">
              <a:buNone/>
            </a:pPr>
            <a:r>
              <a:rPr lang="en-US" dirty="0"/>
              <a:t>ng generate service </a:t>
            </a:r>
            <a:r>
              <a:rPr lang="en-US" dirty="0" err="1"/>
              <a:t>servicio-empleados</a:t>
            </a:r>
            <a:r>
              <a:rPr lang="en-US" dirty="0"/>
              <a:t>  </a:t>
            </a:r>
          </a:p>
          <a:p>
            <a:pPr marL="0" indent="0">
              <a:buNone/>
            </a:pPr>
            <a:endParaRPr lang="en-US" dirty="0"/>
          </a:p>
          <a:p>
            <a:pPr marL="0" indent="0">
              <a:buNone/>
            </a:pPr>
            <a:r>
              <a:rPr lang="en-US" dirty="0"/>
              <a:t>ng g s </a:t>
            </a:r>
            <a:r>
              <a:rPr lang="en-US" dirty="0" err="1"/>
              <a:t>servicio-empleados</a:t>
            </a:r>
            <a:endParaRPr lang="en-US" dirty="0"/>
          </a:p>
          <a:p>
            <a:pPr marL="0" indent="0">
              <a:buNone/>
            </a:pPr>
            <a:endParaRPr lang="en-US" dirty="0"/>
          </a:p>
        </p:txBody>
      </p:sp>
      <p:sp>
        <p:nvSpPr>
          <p:cNvPr id="4" name="Marcador de número de diapositiva 3">
            <a:extLst>
              <a:ext uri="{FF2B5EF4-FFF2-40B4-BE49-F238E27FC236}">
                <a16:creationId xmlns:a16="http://schemas.microsoft.com/office/drawing/2014/main" id="{BCE70D32-9FF9-460D-A3F1-EECBD8D98332}"/>
              </a:ext>
            </a:extLst>
          </p:cNvPr>
          <p:cNvSpPr>
            <a:spLocks noGrp="1"/>
          </p:cNvSpPr>
          <p:nvPr>
            <p:ph type="sldNum" sz="quarter" idx="12"/>
          </p:nvPr>
        </p:nvSpPr>
        <p:spPr/>
        <p:txBody>
          <a:bodyPr/>
          <a:lstStyle/>
          <a:p>
            <a:fld id="{65132DCF-C58F-4CC7-AC3C-A5A6116BA1D0}" type="slidenum">
              <a:rPr lang="es-ES" smtClean="0"/>
              <a:t>12</a:t>
            </a:fld>
            <a:endParaRPr lang="es-ES"/>
          </a:p>
        </p:txBody>
      </p:sp>
    </p:spTree>
    <p:extLst>
      <p:ext uri="{BB962C8B-B14F-4D97-AF65-F5344CB8AC3E}">
        <p14:creationId xmlns:p14="http://schemas.microsoft.com/office/powerpoint/2010/main" val="26419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573D2-3ED4-4196-87E2-C76C391AC650}"/>
              </a:ext>
            </a:extLst>
          </p:cNvPr>
          <p:cNvSpPr>
            <a:spLocks noGrp="1"/>
          </p:cNvSpPr>
          <p:nvPr>
            <p:ph type="title"/>
          </p:nvPr>
        </p:nvSpPr>
        <p:spPr>
          <a:xfrm>
            <a:off x="838200" y="365125"/>
            <a:ext cx="10515600" cy="1325563"/>
          </a:xfrm>
        </p:spPr>
        <p:txBody>
          <a:bodyPr>
            <a:normAutofit fontScale="90000"/>
          </a:bodyPr>
          <a:lstStyle/>
          <a:p>
            <a:br>
              <a:rPr lang="en-US" dirty="0"/>
            </a:br>
            <a:r>
              <a:rPr lang="en-US" dirty="0" err="1"/>
              <a:t>Cuando</a:t>
            </a:r>
            <a:r>
              <a:rPr lang="en-US" dirty="0"/>
              <a:t> </a:t>
            </a:r>
            <a:r>
              <a:rPr lang="en-US" dirty="0" err="1"/>
              <a:t>creamos</a:t>
            </a:r>
            <a:r>
              <a:rPr lang="en-US" dirty="0"/>
              <a:t> un </a:t>
            </a:r>
            <a:r>
              <a:rPr lang="en-US" dirty="0" err="1"/>
              <a:t>servicio</a:t>
            </a:r>
            <a:r>
              <a:rPr lang="en-US" dirty="0"/>
              <a:t> se </a:t>
            </a:r>
            <a:r>
              <a:rPr lang="en-US" dirty="0" err="1"/>
              <a:t>generan</a:t>
            </a:r>
            <a:r>
              <a:rPr lang="en-US" dirty="0"/>
              <a:t> 2 </a:t>
            </a:r>
            <a:r>
              <a:rPr lang="en-US" dirty="0" err="1"/>
              <a:t>archivos</a:t>
            </a:r>
            <a:r>
              <a:rPr lang="en-US" dirty="0"/>
              <a:t> </a:t>
            </a:r>
            <a:br>
              <a:rPr lang="en-US" dirty="0"/>
            </a:br>
            <a:endParaRPr lang="es-ES" dirty="0"/>
          </a:p>
        </p:txBody>
      </p:sp>
      <p:pic>
        <p:nvPicPr>
          <p:cNvPr id="4" name="Imagen 3">
            <a:extLst>
              <a:ext uri="{FF2B5EF4-FFF2-40B4-BE49-F238E27FC236}">
                <a16:creationId xmlns:a16="http://schemas.microsoft.com/office/drawing/2014/main" id="{BA8313C5-4E34-40F0-813B-52BC73CC6265}"/>
              </a:ext>
            </a:extLst>
          </p:cNvPr>
          <p:cNvPicPr>
            <a:picLocks noChangeAspect="1"/>
          </p:cNvPicPr>
          <p:nvPr/>
        </p:nvPicPr>
        <p:blipFill>
          <a:blip r:embed="rId2"/>
          <a:stretch>
            <a:fillRect/>
          </a:stretch>
        </p:blipFill>
        <p:spPr>
          <a:xfrm>
            <a:off x="838200" y="1941512"/>
            <a:ext cx="10515600" cy="1603375"/>
          </a:xfrm>
          <a:prstGeom prst="rect">
            <a:avLst/>
          </a:prstGeom>
        </p:spPr>
      </p:pic>
      <p:sp>
        <p:nvSpPr>
          <p:cNvPr id="5" name="Rectángulo 4">
            <a:extLst>
              <a:ext uri="{FF2B5EF4-FFF2-40B4-BE49-F238E27FC236}">
                <a16:creationId xmlns:a16="http://schemas.microsoft.com/office/drawing/2014/main" id="{AA18998F-B234-41B9-8BD5-84896EDFAA4A}"/>
              </a:ext>
            </a:extLst>
          </p:cNvPr>
          <p:cNvSpPr/>
          <p:nvPr/>
        </p:nvSpPr>
        <p:spPr>
          <a:xfrm>
            <a:off x="855453" y="2709115"/>
            <a:ext cx="4492925" cy="828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contenido 7">
            <a:extLst>
              <a:ext uri="{FF2B5EF4-FFF2-40B4-BE49-F238E27FC236}">
                <a16:creationId xmlns:a16="http://schemas.microsoft.com/office/drawing/2014/main" id="{DA0BEEC0-1BE5-4C35-8542-03D8BCE97F19}"/>
              </a:ext>
            </a:extLst>
          </p:cNvPr>
          <p:cNvSpPr>
            <a:spLocks noGrp="1"/>
          </p:cNvSpPr>
          <p:nvPr>
            <p:ph idx="1"/>
          </p:nvPr>
        </p:nvSpPr>
        <p:spPr/>
        <p:txBody>
          <a:bodyPr/>
          <a:lstStyle/>
          <a:p>
            <a:endParaRPr lang="es-ES" dirty="0"/>
          </a:p>
        </p:txBody>
      </p:sp>
      <p:pic>
        <p:nvPicPr>
          <p:cNvPr id="9" name="Imagen 8">
            <a:extLst>
              <a:ext uri="{FF2B5EF4-FFF2-40B4-BE49-F238E27FC236}">
                <a16:creationId xmlns:a16="http://schemas.microsoft.com/office/drawing/2014/main" id="{90E56D80-C8EE-4DE8-9455-B29EDE52E1FC}"/>
              </a:ext>
            </a:extLst>
          </p:cNvPr>
          <p:cNvPicPr>
            <a:picLocks noChangeAspect="1"/>
          </p:cNvPicPr>
          <p:nvPr/>
        </p:nvPicPr>
        <p:blipFill>
          <a:blip r:embed="rId3"/>
          <a:stretch>
            <a:fillRect/>
          </a:stretch>
        </p:blipFill>
        <p:spPr>
          <a:xfrm>
            <a:off x="838200" y="3833813"/>
            <a:ext cx="3171825" cy="2343150"/>
          </a:xfrm>
          <a:prstGeom prst="rect">
            <a:avLst/>
          </a:prstGeom>
        </p:spPr>
      </p:pic>
      <p:sp>
        <p:nvSpPr>
          <p:cNvPr id="10" name="Rectángulo 9">
            <a:extLst>
              <a:ext uri="{FF2B5EF4-FFF2-40B4-BE49-F238E27FC236}">
                <a16:creationId xmlns:a16="http://schemas.microsoft.com/office/drawing/2014/main" id="{5E643EB4-B9DB-4657-8D26-DA180BA90F92}"/>
              </a:ext>
            </a:extLst>
          </p:cNvPr>
          <p:cNvSpPr/>
          <p:nvPr/>
        </p:nvSpPr>
        <p:spPr>
          <a:xfrm>
            <a:off x="1017917" y="5658928"/>
            <a:ext cx="2992108" cy="5180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514F4FAB-1D0D-4FFF-B8A5-191AD773DABE}"/>
              </a:ext>
            </a:extLst>
          </p:cNvPr>
          <p:cNvSpPr txBox="1"/>
          <p:nvPr/>
        </p:nvSpPr>
        <p:spPr>
          <a:xfrm>
            <a:off x="4273721" y="4743778"/>
            <a:ext cx="7080079" cy="954107"/>
          </a:xfrm>
          <a:prstGeom prst="rect">
            <a:avLst/>
          </a:prstGeom>
          <a:noFill/>
        </p:spPr>
        <p:txBody>
          <a:bodyPr wrap="square" rtlCol="0">
            <a:spAutoFit/>
          </a:bodyPr>
          <a:lstStyle/>
          <a:p>
            <a:r>
              <a:rPr lang="en-US" sz="2800" dirty="0" err="1"/>
              <a:t>Estos</a:t>
            </a:r>
            <a:r>
              <a:rPr lang="en-US" sz="2800" dirty="0"/>
              <a:t> </a:t>
            </a:r>
            <a:r>
              <a:rPr lang="en-US" sz="2800" dirty="0" err="1"/>
              <a:t>archivos</a:t>
            </a:r>
            <a:r>
              <a:rPr lang="en-US" sz="2800" dirty="0"/>
              <a:t> se </a:t>
            </a:r>
            <a:r>
              <a:rPr lang="en-US" sz="2800" dirty="0" err="1"/>
              <a:t>crean</a:t>
            </a:r>
            <a:r>
              <a:rPr lang="en-US" sz="2800" dirty="0"/>
              <a:t> dentro del </a:t>
            </a:r>
            <a:r>
              <a:rPr lang="en-US" sz="2800" dirty="0" err="1"/>
              <a:t>componente</a:t>
            </a:r>
            <a:r>
              <a:rPr lang="en-US" sz="2800" dirty="0"/>
              <a:t> principal </a:t>
            </a:r>
            <a:endParaRPr lang="es-ES" sz="2800" dirty="0"/>
          </a:p>
        </p:txBody>
      </p:sp>
      <p:sp>
        <p:nvSpPr>
          <p:cNvPr id="3" name="Marcador de número de diapositiva 2">
            <a:extLst>
              <a:ext uri="{FF2B5EF4-FFF2-40B4-BE49-F238E27FC236}">
                <a16:creationId xmlns:a16="http://schemas.microsoft.com/office/drawing/2014/main" id="{0A14BD94-B344-46F6-BFA6-11CBE5FB6FA6}"/>
              </a:ext>
            </a:extLst>
          </p:cNvPr>
          <p:cNvSpPr>
            <a:spLocks noGrp="1"/>
          </p:cNvSpPr>
          <p:nvPr>
            <p:ph type="sldNum" sz="quarter" idx="12"/>
          </p:nvPr>
        </p:nvSpPr>
        <p:spPr/>
        <p:txBody>
          <a:bodyPr/>
          <a:lstStyle/>
          <a:p>
            <a:fld id="{65132DCF-C58F-4CC7-AC3C-A5A6116BA1D0}" type="slidenum">
              <a:rPr lang="es-ES" smtClean="0"/>
              <a:t>13</a:t>
            </a:fld>
            <a:endParaRPr lang="es-ES"/>
          </a:p>
        </p:txBody>
      </p:sp>
    </p:spTree>
    <p:extLst>
      <p:ext uri="{BB962C8B-B14F-4D97-AF65-F5344CB8AC3E}">
        <p14:creationId xmlns:p14="http://schemas.microsoft.com/office/powerpoint/2010/main" val="1800754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12239-5B3A-4F7A-8FA7-86F0BFE84502}"/>
              </a:ext>
            </a:extLst>
          </p:cNvPr>
          <p:cNvSpPr>
            <a:spLocks noGrp="1"/>
          </p:cNvSpPr>
          <p:nvPr>
            <p:ph type="title"/>
          </p:nvPr>
        </p:nvSpPr>
        <p:spPr/>
        <p:txBody>
          <a:bodyPr/>
          <a:lstStyle/>
          <a:p>
            <a:r>
              <a:rPr lang="en-US" dirty="0" err="1"/>
              <a:t>Servicio-empleados.service.ts</a:t>
            </a:r>
            <a:endParaRPr lang="es-ES" dirty="0"/>
          </a:p>
        </p:txBody>
      </p:sp>
      <p:pic>
        <p:nvPicPr>
          <p:cNvPr id="4" name="Marcador de contenido 3">
            <a:extLst>
              <a:ext uri="{FF2B5EF4-FFF2-40B4-BE49-F238E27FC236}">
                <a16:creationId xmlns:a16="http://schemas.microsoft.com/office/drawing/2014/main" id="{6FD64E79-3E73-4109-8049-6DBA8377FA2D}"/>
              </a:ext>
            </a:extLst>
          </p:cNvPr>
          <p:cNvPicPr>
            <a:picLocks noGrp="1" noChangeAspect="1"/>
          </p:cNvPicPr>
          <p:nvPr>
            <p:ph idx="1"/>
          </p:nvPr>
        </p:nvPicPr>
        <p:blipFill>
          <a:blip r:embed="rId3"/>
          <a:stretch>
            <a:fillRect/>
          </a:stretch>
        </p:blipFill>
        <p:spPr>
          <a:xfrm>
            <a:off x="965798" y="1690687"/>
            <a:ext cx="5762806" cy="3985494"/>
          </a:xfrm>
          <a:prstGeom prst="rect">
            <a:avLst/>
          </a:prstGeom>
        </p:spPr>
      </p:pic>
      <p:sp>
        <p:nvSpPr>
          <p:cNvPr id="6" name="CuadroTexto 5">
            <a:extLst>
              <a:ext uri="{FF2B5EF4-FFF2-40B4-BE49-F238E27FC236}">
                <a16:creationId xmlns:a16="http://schemas.microsoft.com/office/drawing/2014/main" id="{78497086-68F1-453B-9208-EBE1CE6A641B}"/>
              </a:ext>
            </a:extLst>
          </p:cNvPr>
          <p:cNvSpPr txBox="1"/>
          <p:nvPr/>
        </p:nvSpPr>
        <p:spPr>
          <a:xfrm>
            <a:off x="6856202" y="2736502"/>
            <a:ext cx="5003322" cy="1384995"/>
          </a:xfrm>
          <a:prstGeom prst="rect">
            <a:avLst/>
          </a:prstGeom>
          <a:noFill/>
        </p:spPr>
        <p:txBody>
          <a:bodyPr wrap="square" rtlCol="0">
            <a:spAutoFit/>
          </a:bodyPr>
          <a:lstStyle/>
          <a:p>
            <a:pPr algn="just"/>
            <a:r>
              <a:rPr lang="en-US" sz="2800" dirty="0"/>
              <a:t>Es </a:t>
            </a:r>
            <a:r>
              <a:rPr lang="en-US" sz="2800" dirty="0" err="1"/>
              <a:t>en</a:t>
            </a:r>
            <a:r>
              <a:rPr lang="en-US" sz="2800" dirty="0"/>
              <a:t> </a:t>
            </a:r>
            <a:r>
              <a:rPr lang="en-US" sz="2800" dirty="0" err="1"/>
              <a:t>este</a:t>
            </a:r>
            <a:r>
              <a:rPr lang="en-US" sz="2800" dirty="0"/>
              <a:t> </a:t>
            </a:r>
            <a:r>
              <a:rPr lang="en-US" sz="2800" dirty="0" err="1"/>
              <a:t>archivo</a:t>
            </a:r>
            <a:r>
              <a:rPr lang="en-US" sz="2800" dirty="0"/>
              <a:t> </a:t>
            </a:r>
            <a:r>
              <a:rPr lang="en-US" sz="2800" dirty="0" err="1"/>
              <a:t>donde</a:t>
            </a:r>
            <a:r>
              <a:rPr lang="en-US" sz="2800" dirty="0"/>
              <a:t> </a:t>
            </a:r>
            <a:r>
              <a:rPr lang="en-US" sz="2800" dirty="0" err="1"/>
              <a:t>tenenos</a:t>
            </a:r>
            <a:r>
              <a:rPr lang="en-US" sz="2800" dirty="0"/>
              <a:t> que </a:t>
            </a:r>
            <a:r>
              <a:rPr lang="en-US" sz="2800" dirty="0" err="1"/>
              <a:t>programar</a:t>
            </a:r>
            <a:r>
              <a:rPr lang="en-US" sz="2800" dirty="0"/>
              <a:t> lo que </a:t>
            </a:r>
            <a:r>
              <a:rPr lang="en-US" sz="2800" dirty="0" err="1"/>
              <a:t>queremos</a:t>
            </a:r>
            <a:r>
              <a:rPr lang="en-US" sz="2800" dirty="0"/>
              <a:t> que </a:t>
            </a:r>
            <a:r>
              <a:rPr lang="en-US" sz="2800" dirty="0" err="1"/>
              <a:t>haga</a:t>
            </a:r>
            <a:r>
              <a:rPr lang="en-US" sz="2800" dirty="0"/>
              <a:t> </a:t>
            </a:r>
            <a:r>
              <a:rPr lang="en-US" sz="2800" dirty="0" err="1"/>
              <a:t>este</a:t>
            </a:r>
            <a:r>
              <a:rPr lang="en-US" sz="2800" dirty="0"/>
              <a:t> </a:t>
            </a:r>
            <a:r>
              <a:rPr lang="en-US" sz="2800" dirty="0" err="1"/>
              <a:t>servicio</a:t>
            </a:r>
            <a:r>
              <a:rPr lang="en-US" sz="2800" dirty="0"/>
              <a:t> </a:t>
            </a:r>
            <a:endParaRPr lang="es-ES" sz="2800" dirty="0"/>
          </a:p>
        </p:txBody>
      </p:sp>
      <p:sp>
        <p:nvSpPr>
          <p:cNvPr id="3" name="Marcador de número de diapositiva 2">
            <a:extLst>
              <a:ext uri="{FF2B5EF4-FFF2-40B4-BE49-F238E27FC236}">
                <a16:creationId xmlns:a16="http://schemas.microsoft.com/office/drawing/2014/main" id="{6F2ED414-FDE3-4577-93B7-9E8BEC021E04}"/>
              </a:ext>
            </a:extLst>
          </p:cNvPr>
          <p:cNvSpPr>
            <a:spLocks noGrp="1"/>
          </p:cNvSpPr>
          <p:nvPr>
            <p:ph type="sldNum" sz="quarter" idx="12"/>
          </p:nvPr>
        </p:nvSpPr>
        <p:spPr/>
        <p:txBody>
          <a:bodyPr/>
          <a:lstStyle/>
          <a:p>
            <a:fld id="{65132DCF-C58F-4CC7-AC3C-A5A6116BA1D0}" type="slidenum">
              <a:rPr lang="es-ES" smtClean="0"/>
              <a:t>14</a:t>
            </a:fld>
            <a:endParaRPr lang="es-ES"/>
          </a:p>
        </p:txBody>
      </p:sp>
    </p:spTree>
    <p:extLst>
      <p:ext uri="{BB962C8B-B14F-4D97-AF65-F5344CB8AC3E}">
        <p14:creationId xmlns:p14="http://schemas.microsoft.com/office/powerpoint/2010/main" val="1902436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9B816-33CE-4785-BBEA-51AD5E6DEF38}"/>
              </a:ext>
            </a:extLst>
          </p:cNvPr>
          <p:cNvSpPr>
            <a:spLocks noGrp="1"/>
          </p:cNvSpPr>
          <p:nvPr>
            <p:ph type="title"/>
          </p:nvPr>
        </p:nvSpPr>
        <p:spPr/>
        <p:txBody>
          <a:bodyPr/>
          <a:lstStyle/>
          <a:p>
            <a:r>
              <a:rPr lang="es-ES" dirty="0"/>
              <a:t>Registrar el servicio</a:t>
            </a:r>
          </a:p>
        </p:txBody>
      </p:sp>
      <p:sp>
        <p:nvSpPr>
          <p:cNvPr id="3" name="Marcador de contenido 2">
            <a:extLst>
              <a:ext uri="{FF2B5EF4-FFF2-40B4-BE49-F238E27FC236}">
                <a16:creationId xmlns:a16="http://schemas.microsoft.com/office/drawing/2014/main" id="{CF3F2C8A-3164-40CC-8C80-4EE86D8808B1}"/>
              </a:ext>
            </a:extLst>
          </p:cNvPr>
          <p:cNvSpPr>
            <a:spLocks noGrp="1"/>
          </p:cNvSpPr>
          <p:nvPr>
            <p:ph idx="1"/>
          </p:nvPr>
        </p:nvSpPr>
        <p:spPr/>
        <p:txBody>
          <a:bodyPr/>
          <a:lstStyle/>
          <a:p>
            <a:endParaRPr lang="es-ES" dirty="0"/>
          </a:p>
        </p:txBody>
      </p:sp>
      <p:pic>
        <p:nvPicPr>
          <p:cNvPr id="5" name="Imagen 4">
            <a:extLst>
              <a:ext uri="{FF2B5EF4-FFF2-40B4-BE49-F238E27FC236}">
                <a16:creationId xmlns:a16="http://schemas.microsoft.com/office/drawing/2014/main" id="{DFDDAE5D-9B32-4AF8-BD04-8888C2F3A86B}"/>
              </a:ext>
            </a:extLst>
          </p:cNvPr>
          <p:cNvPicPr>
            <a:picLocks noChangeAspect="1"/>
          </p:cNvPicPr>
          <p:nvPr/>
        </p:nvPicPr>
        <p:blipFill>
          <a:blip r:embed="rId3"/>
          <a:stretch>
            <a:fillRect/>
          </a:stretch>
        </p:blipFill>
        <p:spPr>
          <a:xfrm>
            <a:off x="698110" y="1557338"/>
            <a:ext cx="7724775" cy="4619625"/>
          </a:xfrm>
          <a:prstGeom prst="rect">
            <a:avLst/>
          </a:prstGeom>
        </p:spPr>
      </p:pic>
      <p:sp>
        <p:nvSpPr>
          <p:cNvPr id="6" name="Rectángulo 5">
            <a:extLst>
              <a:ext uri="{FF2B5EF4-FFF2-40B4-BE49-F238E27FC236}">
                <a16:creationId xmlns:a16="http://schemas.microsoft.com/office/drawing/2014/main" id="{74BBDB3E-4AC8-49F7-AC27-34E56A1F54AD}"/>
              </a:ext>
            </a:extLst>
          </p:cNvPr>
          <p:cNvSpPr/>
          <p:nvPr/>
        </p:nvSpPr>
        <p:spPr>
          <a:xfrm>
            <a:off x="1397479" y="5331125"/>
            <a:ext cx="2932981" cy="258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367C3786-C0AD-4E4A-990E-02C1DC119105}"/>
              </a:ext>
            </a:extLst>
          </p:cNvPr>
          <p:cNvSpPr/>
          <p:nvPr/>
        </p:nvSpPr>
        <p:spPr>
          <a:xfrm>
            <a:off x="1276709" y="3036498"/>
            <a:ext cx="5641676" cy="258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número de diapositiva 3">
            <a:extLst>
              <a:ext uri="{FF2B5EF4-FFF2-40B4-BE49-F238E27FC236}">
                <a16:creationId xmlns:a16="http://schemas.microsoft.com/office/drawing/2014/main" id="{1E402C8A-6141-43CA-8B75-6B1852C41F66}"/>
              </a:ext>
            </a:extLst>
          </p:cNvPr>
          <p:cNvSpPr>
            <a:spLocks noGrp="1"/>
          </p:cNvSpPr>
          <p:nvPr>
            <p:ph type="sldNum" sz="quarter" idx="12"/>
          </p:nvPr>
        </p:nvSpPr>
        <p:spPr/>
        <p:txBody>
          <a:bodyPr/>
          <a:lstStyle/>
          <a:p>
            <a:fld id="{65132DCF-C58F-4CC7-AC3C-A5A6116BA1D0}" type="slidenum">
              <a:rPr lang="es-ES" smtClean="0"/>
              <a:t>15</a:t>
            </a:fld>
            <a:endParaRPr lang="es-ES"/>
          </a:p>
        </p:txBody>
      </p:sp>
    </p:spTree>
    <p:extLst>
      <p:ext uri="{BB962C8B-B14F-4D97-AF65-F5344CB8AC3E}">
        <p14:creationId xmlns:p14="http://schemas.microsoft.com/office/powerpoint/2010/main" val="34887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2D654-37D5-441A-9A3E-BB6F277E3AAA}"/>
              </a:ext>
            </a:extLst>
          </p:cNvPr>
          <p:cNvSpPr>
            <a:spLocks noGrp="1"/>
          </p:cNvSpPr>
          <p:nvPr>
            <p:ph type="title"/>
          </p:nvPr>
        </p:nvSpPr>
        <p:spPr/>
        <p:txBody>
          <a:bodyPr>
            <a:normAutofit/>
          </a:bodyPr>
          <a:lstStyle/>
          <a:p>
            <a:r>
              <a:rPr lang="es-ES" sz="3600" b="1" dirty="0"/>
              <a:t>¿Cómo conseguimos que cada vez que se inyecte este servicio aparezca una ventana emergente?</a:t>
            </a:r>
          </a:p>
        </p:txBody>
      </p:sp>
      <p:sp>
        <p:nvSpPr>
          <p:cNvPr id="3" name="Marcador de contenido 2">
            <a:extLst>
              <a:ext uri="{FF2B5EF4-FFF2-40B4-BE49-F238E27FC236}">
                <a16:creationId xmlns:a16="http://schemas.microsoft.com/office/drawing/2014/main" id="{E6FB7EF3-7148-4FF7-A033-4CA9741B709C}"/>
              </a:ext>
            </a:extLst>
          </p:cNvPr>
          <p:cNvSpPr>
            <a:spLocks noGrp="1"/>
          </p:cNvSpPr>
          <p:nvPr>
            <p:ph idx="1"/>
          </p:nvPr>
        </p:nvSpPr>
        <p:spPr/>
        <p:txBody>
          <a:bodyPr/>
          <a:lstStyle/>
          <a:p>
            <a:pPr marL="514350" indent="-514350">
              <a:buFont typeface="+mj-lt"/>
              <a:buAutoNum type="arabicPeriod"/>
            </a:pPr>
            <a:r>
              <a:rPr lang="es-ES" dirty="0"/>
              <a:t>En la clase </a:t>
            </a:r>
            <a:r>
              <a:rPr lang="es-ES" dirty="0" err="1"/>
              <a:t>ServicioEmpleadosService</a:t>
            </a:r>
            <a:r>
              <a:rPr lang="es-ES" dirty="0"/>
              <a:t> declarar un método encargado de realizar la operación que se necesita.</a:t>
            </a:r>
          </a:p>
        </p:txBody>
      </p:sp>
      <p:sp>
        <p:nvSpPr>
          <p:cNvPr id="7" name="CuadroTexto 6">
            <a:extLst>
              <a:ext uri="{FF2B5EF4-FFF2-40B4-BE49-F238E27FC236}">
                <a16:creationId xmlns:a16="http://schemas.microsoft.com/office/drawing/2014/main" id="{750CE7B6-94D4-4CF2-840F-B0030A7E283F}"/>
              </a:ext>
            </a:extLst>
          </p:cNvPr>
          <p:cNvSpPr txBox="1"/>
          <p:nvPr/>
        </p:nvSpPr>
        <p:spPr>
          <a:xfrm>
            <a:off x="7088624" y="3653195"/>
            <a:ext cx="4390934" cy="2523768"/>
          </a:xfrm>
          <a:prstGeom prst="rect">
            <a:avLst/>
          </a:prstGeom>
          <a:noFill/>
        </p:spPr>
        <p:txBody>
          <a:bodyPr wrap="square" rtlCol="0">
            <a:spAutoFit/>
          </a:bodyPr>
          <a:lstStyle/>
          <a:p>
            <a:pPr algn="just"/>
            <a:r>
              <a:rPr lang="es-ES" sz="2800" dirty="0"/>
              <a:t>Cuando vayamos a hacer uso del servicio desde cualquier componente debemos pasarle el mensaje que se quiere que muestre.</a:t>
            </a:r>
          </a:p>
          <a:p>
            <a:endParaRPr lang="es-ES" dirty="0"/>
          </a:p>
        </p:txBody>
      </p:sp>
      <p:pic>
        <p:nvPicPr>
          <p:cNvPr id="12" name="Imagen 11">
            <a:extLst>
              <a:ext uri="{FF2B5EF4-FFF2-40B4-BE49-F238E27FC236}">
                <a16:creationId xmlns:a16="http://schemas.microsoft.com/office/drawing/2014/main" id="{2BB8B2D3-B0F0-437A-B8D3-2351C26DB488}"/>
              </a:ext>
            </a:extLst>
          </p:cNvPr>
          <p:cNvPicPr>
            <a:picLocks noChangeAspect="1"/>
          </p:cNvPicPr>
          <p:nvPr/>
        </p:nvPicPr>
        <p:blipFill>
          <a:blip r:embed="rId3"/>
          <a:stretch>
            <a:fillRect/>
          </a:stretch>
        </p:blipFill>
        <p:spPr>
          <a:xfrm>
            <a:off x="1423357" y="2871126"/>
            <a:ext cx="5287993" cy="3440774"/>
          </a:xfrm>
          <a:prstGeom prst="rect">
            <a:avLst/>
          </a:prstGeom>
        </p:spPr>
      </p:pic>
      <p:sp>
        <p:nvSpPr>
          <p:cNvPr id="13" name="Rectángulo 12">
            <a:extLst>
              <a:ext uri="{FF2B5EF4-FFF2-40B4-BE49-F238E27FC236}">
                <a16:creationId xmlns:a16="http://schemas.microsoft.com/office/drawing/2014/main" id="{C6D4CAE3-CCFC-402D-AEFB-E2E31F9E6F23}"/>
              </a:ext>
            </a:extLst>
          </p:cNvPr>
          <p:cNvSpPr/>
          <p:nvPr/>
        </p:nvSpPr>
        <p:spPr>
          <a:xfrm>
            <a:off x="2242868" y="5279366"/>
            <a:ext cx="3640347" cy="897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número de diapositiva 3">
            <a:extLst>
              <a:ext uri="{FF2B5EF4-FFF2-40B4-BE49-F238E27FC236}">
                <a16:creationId xmlns:a16="http://schemas.microsoft.com/office/drawing/2014/main" id="{13FE3FA5-1E24-46ED-80C3-1F2E23A05697}"/>
              </a:ext>
            </a:extLst>
          </p:cNvPr>
          <p:cNvSpPr>
            <a:spLocks noGrp="1"/>
          </p:cNvSpPr>
          <p:nvPr>
            <p:ph type="sldNum" sz="quarter" idx="12"/>
          </p:nvPr>
        </p:nvSpPr>
        <p:spPr/>
        <p:txBody>
          <a:bodyPr/>
          <a:lstStyle/>
          <a:p>
            <a:fld id="{65132DCF-C58F-4CC7-AC3C-A5A6116BA1D0}" type="slidenum">
              <a:rPr lang="es-ES" smtClean="0"/>
              <a:t>16</a:t>
            </a:fld>
            <a:endParaRPr lang="es-ES"/>
          </a:p>
        </p:txBody>
      </p:sp>
    </p:spTree>
    <p:extLst>
      <p:ext uri="{BB962C8B-B14F-4D97-AF65-F5344CB8AC3E}">
        <p14:creationId xmlns:p14="http://schemas.microsoft.com/office/powerpoint/2010/main" val="13612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72948-E314-4AAF-8584-63BF3424A8F9}"/>
              </a:ext>
            </a:extLst>
          </p:cNvPr>
          <p:cNvSpPr>
            <a:spLocks noGrp="1"/>
          </p:cNvSpPr>
          <p:nvPr>
            <p:ph type="title"/>
          </p:nvPr>
        </p:nvSpPr>
        <p:spPr/>
        <p:txBody>
          <a:bodyPr/>
          <a:lstStyle/>
          <a:p>
            <a:r>
              <a:rPr lang="es-ES" dirty="0"/>
              <a:t>Aplicación empleados</a:t>
            </a:r>
          </a:p>
        </p:txBody>
      </p:sp>
      <p:pic>
        <p:nvPicPr>
          <p:cNvPr id="7" name="Marcador de contenido 6">
            <a:extLst>
              <a:ext uri="{FF2B5EF4-FFF2-40B4-BE49-F238E27FC236}">
                <a16:creationId xmlns:a16="http://schemas.microsoft.com/office/drawing/2014/main" id="{B484360D-CEB8-41AE-86E7-F0544B536C7A}"/>
              </a:ext>
            </a:extLst>
          </p:cNvPr>
          <p:cNvPicPr>
            <a:picLocks noGrp="1" noChangeAspect="1"/>
          </p:cNvPicPr>
          <p:nvPr>
            <p:ph idx="1"/>
          </p:nvPr>
        </p:nvPicPr>
        <p:blipFill>
          <a:blip r:embed="rId3"/>
          <a:stretch>
            <a:fillRect/>
          </a:stretch>
        </p:blipFill>
        <p:spPr>
          <a:xfrm>
            <a:off x="1167515" y="1825625"/>
            <a:ext cx="9856969" cy="4351338"/>
          </a:xfrm>
          <a:prstGeom prst="rect">
            <a:avLst/>
          </a:prstGeom>
          <a:ln>
            <a:solidFill>
              <a:schemeClr val="accent1"/>
            </a:solidFill>
          </a:ln>
        </p:spPr>
      </p:pic>
      <p:sp>
        <p:nvSpPr>
          <p:cNvPr id="8" name="Rectángulo 7">
            <a:extLst>
              <a:ext uri="{FF2B5EF4-FFF2-40B4-BE49-F238E27FC236}">
                <a16:creationId xmlns:a16="http://schemas.microsoft.com/office/drawing/2014/main" id="{242AF2B9-B811-4ECF-9CC6-4B8B474E2DEF}"/>
              </a:ext>
            </a:extLst>
          </p:cNvPr>
          <p:cNvSpPr/>
          <p:nvPr/>
        </p:nvSpPr>
        <p:spPr>
          <a:xfrm>
            <a:off x="1742536" y="3570654"/>
            <a:ext cx="948905" cy="483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4DDC3AF6-0382-4E3D-BE9B-133530DE6C98}"/>
              </a:ext>
            </a:extLst>
          </p:cNvPr>
          <p:cNvSpPr/>
          <p:nvPr/>
        </p:nvSpPr>
        <p:spPr>
          <a:xfrm>
            <a:off x="3950898" y="4106174"/>
            <a:ext cx="1621766" cy="400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D9B13CBD-CF3C-4EFC-86C5-6FD938AD2CDB}"/>
              </a:ext>
            </a:extLst>
          </p:cNvPr>
          <p:cNvSpPr/>
          <p:nvPr/>
        </p:nvSpPr>
        <p:spPr>
          <a:xfrm>
            <a:off x="1500996" y="2363638"/>
            <a:ext cx="9333781" cy="1637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DAD5BBA2-D5EC-4BD4-9049-416842D39328}"/>
              </a:ext>
            </a:extLst>
          </p:cNvPr>
          <p:cNvSpPr/>
          <p:nvPr/>
        </p:nvSpPr>
        <p:spPr>
          <a:xfrm>
            <a:off x="1742536" y="4188671"/>
            <a:ext cx="3950898" cy="400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número de diapositiva 3">
            <a:extLst>
              <a:ext uri="{FF2B5EF4-FFF2-40B4-BE49-F238E27FC236}">
                <a16:creationId xmlns:a16="http://schemas.microsoft.com/office/drawing/2014/main" id="{981F8D0F-3A97-4612-A091-4886FAE879F4}"/>
              </a:ext>
            </a:extLst>
          </p:cNvPr>
          <p:cNvSpPr>
            <a:spLocks noGrp="1"/>
          </p:cNvSpPr>
          <p:nvPr>
            <p:ph type="sldNum" sz="quarter" idx="12"/>
          </p:nvPr>
        </p:nvSpPr>
        <p:spPr/>
        <p:txBody>
          <a:bodyPr/>
          <a:lstStyle/>
          <a:p>
            <a:fld id="{65132DCF-C58F-4CC7-AC3C-A5A6116BA1D0}" type="slidenum">
              <a:rPr lang="es-ES" smtClean="0"/>
              <a:t>17</a:t>
            </a:fld>
            <a:endParaRPr lang="es-ES"/>
          </a:p>
        </p:txBody>
      </p:sp>
    </p:spTree>
    <p:extLst>
      <p:ext uri="{BB962C8B-B14F-4D97-AF65-F5344CB8AC3E}">
        <p14:creationId xmlns:p14="http://schemas.microsoft.com/office/powerpoint/2010/main" val="111578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164B6-2CFF-4488-84D7-F1C27CFF9A0D}"/>
              </a:ext>
            </a:extLst>
          </p:cNvPr>
          <p:cNvSpPr>
            <a:spLocks noGrp="1"/>
          </p:cNvSpPr>
          <p:nvPr>
            <p:ph type="title"/>
          </p:nvPr>
        </p:nvSpPr>
        <p:spPr/>
        <p:txBody>
          <a:bodyPr/>
          <a:lstStyle/>
          <a:p>
            <a:r>
              <a:rPr lang="es-ES" dirty="0"/>
              <a:t>Inyectar el servicio en empleados</a:t>
            </a:r>
          </a:p>
        </p:txBody>
      </p:sp>
      <p:sp>
        <p:nvSpPr>
          <p:cNvPr id="3" name="Marcador de contenido 2">
            <a:extLst>
              <a:ext uri="{FF2B5EF4-FFF2-40B4-BE49-F238E27FC236}">
                <a16:creationId xmlns:a16="http://schemas.microsoft.com/office/drawing/2014/main" id="{7BC5E1E8-A55D-40DF-BE74-CC28A825F38B}"/>
              </a:ext>
            </a:extLst>
          </p:cNvPr>
          <p:cNvSpPr>
            <a:spLocks noGrp="1"/>
          </p:cNvSpPr>
          <p:nvPr>
            <p:ph idx="1"/>
          </p:nvPr>
        </p:nvSpPr>
        <p:spPr/>
        <p:txBody>
          <a:bodyPr/>
          <a:lstStyle/>
          <a:p>
            <a:r>
              <a:rPr lang="es-ES" dirty="0"/>
              <a:t>La inyección de va a producir siempre desde el constructor. Se crea un parámetro del tipo del servicio que hemos creado.</a:t>
            </a:r>
          </a:p>
        </p:txBody>
      </p:sp>
      <p:pic>
        <p:nvPicPr>
          <p:cNvPr id="7" name="Imagen 6">
            <a:extLst>
              <a:ext uri="{FF2B5EF4-FFF2-40B4-BE49-F238E27FC236}">
                <a16:creationId xmlns:a16="http://schemas.microsoft.com/office/drawing/2014/main" id="{02917E39-CDFF-4805-82AD-A9AF25FD1956}"/>
              </a:ext>
            </a:extLst>
          </p:cNvPr>
          <p:cNvPicPr>
            <a:picLocks noChangeAspect="1"/>
          </p:cNvPicPr>
          <p:nvPr/>
        </p:nvPicPr>
        <p:blipFill>
          <a:blip r:embed="rId2"/>
          <a:stretch>
            <a:fillRect/>
          </a:stretch>
        </p:blipFill>
        <p:spPr>
          <a:xfrm>
            <a:off x="1176965" y="2677633"/>
            <a:ext cx="6983623" cy="3815241"/>
          </a:xfrm>
          <a:prstGeom prst="rect">
            <a:avLst/>
          </a:prstGeom>
        </p:spPr>
      </p:pic>
      <p:sp>
        <p:nvSpPr>
          <p:cNvPr id="8" name="Rectángulo 7">
            <a:extLst>
              <a:ext uri="{FF2B5EF4-FFF2-40B4-BE49-F238E27FC236}">
                <a16:creationId xmlns:a16="http://schemas.microsoft.com/office/drawing/2014/main" id="{150A4C25-2786-4CE8-8ACB-125956EC9959}"/>
              </a:ext>
            </a:extLst>
          </p:cNvPr>
          <p:cNvSpPr/>
          <p:nvPr/>
        </p:nvSpPr>
        <p:spPr>
          <a:xfrm>
            <a:off x="1828800" y="5883215"/>
            <a:ext cx="5331125" cy="4286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C67BD7AF-8013-439D-8FCC-F41B9058D3CC}"/>
              </a:ext>
            </a:extLst>
          </p:cNvPr>
          <p:cNvSpPr/>
          <p:nvPr/>
        </p:nvSpPr>
        <p:spPr>
          <a:xfrm>
            <a:off x="1828800" y="3778370"/>
            <a:ext cx="6193766" cy="258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número de diapositiva 3">
            <a:extLst>
              <a:ext uri="{FF2B5EF4-FFF2-40B4-BE49-F238E27FC236}">
                <a16:creationId xmlns:a16="http://schemas.microsoft.com/office/drawing/2014/main" id="{7060F808-6B08-426B-9552-C3B1BF510809}"/>
              </a:ext>
            </a:extLst>
          </p:cNvPr>
          <p:cNvSpPr>
            <a:spLocks noGrp="1"/>
          </p:cNvSpPr>
          <p:nvPr>
            <p:ph type="sldNum" sz="quarter" idx="12"/>
          </p:nvPr>
        </p:nvSpPr>
        <p:spPr/>
        <p:txBody>
          <a:bodyPr/>
          <a:lstStyle/>
          <a:p>
            <a:fld id="{65132DCF-C58F-4CC7-AC3C-A5A6116BA1D0}" type="slidenum">
              <a:rPr lang="es-ES" smtClean="0"/>
              <a:t>18</a:t>
            </a:fld>
            <a:endParaRPr lang="es-ES"/>
          </a:p>
        </p:txBody>
      </p:sp>
    </p:spTree>
    <p:extLst>
      <p:ext uri="{BB962C8B-B14F-4D97-AF65-F5344CB8AC3E}">
        <p14:creationId xmlns:p14="http://schemas.microsoft.com/office/powerpoint/2010/main" val="271287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6C92F2-C2DC-473B-87D9-0C168EB6D264}"/>
              </a:ext>
            </a:extLst>
          </p:cNvPr>
          <p:cNvSpPr>
            <a:spLocks noGrp="1"/>
          </p:cNvSpPr>
          <p:nvPr>
            <p:ph type="title"/>
          </p:nvPr>
        </p:nvSpPr>
        <p:spPr/>
        <p:txBody>
          <a:bodyPr/>
          <a:lstStyle/>
          <a:p>
            <a:r>
              <a:rPr lang="en-US" dirty="0" err="1"/>
              <a:t>Utilizar</a:t>
            </a:r>
            <a:r>
              <a:rPr lang="en-US" dirty="0"/>
              <a:t> el </a:t>
            </a:r>
            <a:r>
              <a:rPr lang="en-US" dirty="0" err="1"/>
              <a:t>servicio</a:t>
            </a:r>
            <a:endParaRPr lang="es-ES" dirty="0"/>
          </a:p>
        </p:txBody>
      </p:sp>
      <p:sp>
        <p:nvSpPr>
          <p:cNvPr id="6" name="Marcador de contenido 5">
            <a:extLst>
              <a:ext uri="{FF2B5EF4-FFF2-40B4-BE49-F238E27FC236}">
                <a16:creationId xmlns:a16="http://schemas.microsoft.com/office/drawing/2014/main" id="{3371B2EA-8231-408F-86A0-53BDC16042D9}"/>
              </a:ext>
            </a:extLst>
          </p:cNvPr>
          <p:cNvSpPr>
            <a:spLocks noGrp="1"/>
          </p:cNvSpPr>
          <p:nvPr>
            <p:ph idx="1"/>
          </p:nvPr>
        </p:nvSpPr>
        <p:spPr/>
        <p:txBody>
          <a:bodyPr/>
          <a:lstStyle/>
          <a:p>
            <a:endParaRPr lang="es-ES" dirty="0"/>
          </a:p>
        </p:txBody>
      </p:sp>
      <p:pic>
        <p:nvPicPr>
          <p:cNvPr id="12" name="Imagen 11">
            <a:extLst>
              <a:ext uri="{FF2B5EF4-FFF2-40B4-BE49-F238E27FC236}">
                <a16:creationId xmlns:a16="http://schemas.microsoft.com/office/drawing/2014/main" id="{2BAFF63B-018E-4154-8CD8-94340AF2D7EE}"/>
              </a:ext>
            </a:extLst>
          </p:cNvPr>
          <p:cNvPicPr>
            <a:picLocks noChangeAspect="1"/>
          </p:cNvPicPr>
          <p:nvPr/>
        </p:nvPicPr>
        <p:blipFill>
          <a:blip r:embed="rId3"/>
          <a:stretch>
            <a:fillRect/>
          </a:stretch>
        </p:blipFill>
        <p:spPr>
          <a:xfrm>
            <a:off x="838199" y="1553369"/>
            <a:ext cx="8543925" cy="4895850"/>
          </a:xfrm>
          <a:prstGeom prst="rect">
            <a:avLst/>
          </a:prstGeom>
          <a:noFill/>
        </p:spPr>
      </p:pic>
      <p:sp>
        <p:nvSpPr>
          <p:cNvPr id="14" name="Rectángulo 13">
            <a:extLst>
              <a:ext uri="{FF2B5EF4-FFF2-40B4-BE49-F238E27FC236}">
                <a16:creationId xmlns:a16="http://schemas.microsoft.com/office/drawing/2014/main" id="{2B96046A-5152-4D03-B1AE-0FE5687FA5F7}"/>
              </a:ext>
            </a:extLst>
          </p:cNvPr>
          <p:cNvSpPr/>
          <p:nvPr/>
        </p:nvSpPr>
        <p:spPr>
          <a:xfrm>
            <a:off x="1431985" y="4175185"/>
            <a:ext cx="7815532" cy="2136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2F9BDB19-612C-4778-8B58-77B23B7B7173}"/>
              </a:ext>
            </a:extLst>
          </p:cNvPr>
          <p:cNvSpPr/>
          <p:nvPr/>
        </p:nvSpPr>
        <p:spPr>
          <a:xfrm>
            <a:off x="1742536" y="4744528"/>
            <a:ext cx="6866626" cy="3278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C7B9E6CF-49D5-4CF0-BBDF-054E9A11DABD}"/>
              </a:ext>
            </a:extLst>
          </p:cNvPr>
          <p:cNvSpPr>
            <a:spLocks noGrp="1"/>
          </p:cNvSpPr>
          <p:nvPr>
            <p:ph type="sldNum" sz="quarter" idx="12"/>
          </p:nvPr>
        </p:nvSpPr>
        <p:spPr/>
        <p:txBody>
          <a:bodyPr/>
          <a:lstStyle/>
          <a:p>
            <a:fld id="{65132DCF-C58F-4CC7-AC3C-A5A6116BA1D0}" type="slidenum">
              <a:rPr lang="es-ES" smtClean="0"/>
              <a:t>19</a:t>
            </a:fld>
            <a:endParaRPr lang="es-ES"/>
          </a:p>
        </p:txBody>
      </p:sp>
    </p:spTree>
    <p:extLst>
      <p:ext uri="{BB962C8B-B14F-4D97-AF65-F5344CB8AC3E}">
        <p14:creationId xmlns:p14="http://schemas.microsoft.com/office/powerpoint/2010/main" val="42766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35EFF-79AD-4791-99C8-4A85F35BD288}"/>
              </a:ext>
            </a:extLst>
          </p:cNvPr>
          <p:cNvSpPr>
            <a:spLocks noGrp="1"/>
          </p:cNvSpPr>
          <p:nvPr>
            <p:ph type="title"/>
          </p:nvPr>
        </p:nvSpPr>
        <p:spPr/>
        <p:txBody>
          <a:bodyPr/>
          <a:lstStyle/>
          <a:p>
            <a:r>
              <a:rPr lang="es-ES" dirty="0"/>
              <a:t>Servicios</a:t>
            </a:r>
          </a:p>
        </p:txBody>
      </p:sp>
      <p:sp>
        <p:nvSpPr>
          <p:cNvPr id="3" name="Marcador de contenido 2">
            <a:extLst>
              <a:ext uri="{FF2B5EF4-FFF2-40B4-BE49-F238E27FC236}">
                <a16:creationId xmlns:a16="http://schemas.microsoft.com/office/drawing/2014/main" id="{834D5311-37DA-4D14-953F-FA4FCB43B5E5}"/>
              </a:ext>
            </a:extLst>
          </p:cNvPr>
          <p:cNvSpPr>
            <a:spLocks noGrp="1"/>
          </p:cNvSpPr>
          <p:nvPr>
            <p:ph idx="1"/>
          </p:nvPr>
        </p:nvSpPr>
        <p:spPr/>
        <p:txBody>
          <a:bodyPr>
            <a:normAutofit/>
          </a:bodyPr>
          <a:lstStyle/>
          <a:p>
            <a:pPr marL="0" indent="0" algn="just">
              <a:buNone/>
            </a:pPr>
            <a:r>
              <a:rPr lang="es-ES" sz="3200" dirty="0"/>
              <a:t>Un servicio Angular es una clase que encapsula algún tipo de funcionalidad común entre los diferentes componentes de la aplicación, como podría ser, por ejemplo, el acceso a datos. </a:t>
            </a:r>
          </a:p>
        </p:txBody>
      </p:sp>
      <p:sp>
        <p:nvSpPr>
          <p:cNvPr id="4" name="Rectángulo: esquinas redondeadas 3">
            <a:extLst>
              <a:ext uri="{FF2B5EF4-FFF2-40B4-BE49-F238E27FC236}">
                <a16:creationId xmlns:a16="http://schemas.microsoft.com/office/drawing/2014/main" id="{56F4DBEC-E5A2-46F2-9690-BA4A8DDE589B}"/>
              </a:ext>
            </a:extLst>
          </p:cNvPr>
          <p:cNvSpPr/>
          <p:nvPr/>
        </p:nvSpPr>
        <p:spPr>
          <a:xfrm>
            <a:off x="1431985" y="3429000"/>
            <a:ext cx="2329132" cy="590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Comp</a:t>
            </a:r>
            <a:r>
              <a:rPr lang="es-ES" dirty="0"/>
              <a:t> 1</a:t>
            </a:r>
          </a:p>
        </p:txBody>
      </p:sp>
      <p:sp>
        <p:nvSpPr>
          <p:cNvPr id="5" name="Rectángulo: esquinas redondeadas 4">
            <a:extLst>
              <a:ext uri="{FF2B5EF4-FFF2-40B4-BE49-F238E27FC236}">
                <a16:creationId xmlns:a16="http://schemas.microsoft.com/office/drawing/2014/main" id="{CF2EC39C-C3AF-41DE-9003-CD5C4D345265}"/>
              </a:ext>
            </a:extLst>
          </p:cNvPr>
          <p:cNvSpPr/>
          <p:nvPr/>
        </p:nvSpPr>
        <p:spPr>
          <a:xfrm>
            <a:off x="1431985" y="4507526"/>
            <a:ext cx="2329132" cy="5909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a:t>Comp</a:t>
            </a:r>
            <a:r>
              <a:rPr lang="es-ES" dirty="0"/>
              <a:t> 2</a:t>
            </a:r>
          </a:p>
        </p:txBody>
      </p:sp>
      <p:sp>
        <p:nvSpPr>
          <p:cNvPr id="6" name="Rectángulo: esquinas redondeadas 5">
            <a:extLst>
              <a:ext uri="{FF2B5EF4-FFF2-40B4-BE49-F238E27FC236}">
                <a16:creationId xmlns:a16="http://schemas.microsoft.com/office/drawing/2014/main" id="{64C8AE43-30EB-490D-AA26-8878EBD401A7}"/>
              </a:ext>
            </a:extLst>
          </p:cNvPr>
          <p:cNvSpPr/>
          <p:nvPr/>
        </p:nvSpPr>
        <p:spPr>
          <a:xfrm>
            <a:off x="1431985" y="5586054"/>
            <a:ext cx="2329132" cy="5909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err="1"/>
              <a:t>Comp</a:t>
            </a:r>
            <a:r>
              <a:rPr lang="es-ES" dirty="0"/>
              <a:t> 3</a:t>
            </a:r>
          </a:p>
        </p:txBody>
      </p:sp>
      <p:sp>
        <p:nvSpPr>
          <p:cNvPr id="7" name="Rectángulo: esquinas redondeadas 6">
            <a:extLst>
              <a:ext uri="{FF2B5EF4-FFF2-40B4-BE49-F238E27FC236}">
                <a16:creationId xmlns:a16="http://schemas.microsoft.com/office/drawing/2014/main" id="{45CBB931-724D-4262-92DB-3C7C1B19C60F}"/>
              </a:ext>
            </a:extLst>
          </p:cNvPr>
          <p:cNvSpPr/>
          <p:nvPr/>
        </p:nvSpPr>
        <p:spPr>
          <a:xfrm>
            <a:off x="6405831" y="3537736"/>
            <a:ext cx="3272289" cy="2540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Servicio</a:t>
            </a:r>
          </a:p>
          <a:p>
            <a:pPr algn="ctr"/>
            <a:endParaRPr lang="es-ES" dirty="0"/>
          </a:p>
          <a:p>
            <a:pPr algn="ctr"/>
            <a:r>
              <a:rPr lang="es-ES" dirty="0"/>
              <a:t>Acceso a datos</a:t>
            </a:r>
          </a:p>
        </p:txBody>
      </p:sp>
      <p:cxnSp>
        <p:nvCxnSpPr>
          <p:cNvPr id="20" name="Conector recto de flecha 19">
            <a:extLst>
              <a:ext uri="{FF2B5EF4-FFF2-40B4-BE49-F238E27FC236}">
                <a16:creationId xmlns:a16="http://schemas.microsoft.com/office/drawing/2014/main" id="{9D1400E5-53ED-4504-9551-E802DD05F077}"/>
              </a:ext>
            </a:extLst>
          </p:cNvPr>
          <p:cNvCxnSpPr/>
          <p:nvPr/>
        </p:nvCxnSpPr>
        <p:spPr>
          <a:xfrm>
            <a:off x="4054415" y="3709358"/>
            <a:ext cx="1863306" cy="621102"/>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sp>
        <p:nvSpPr>
          <p:cNvPr id="31" name="Rectángulo 30">
            <a:extLst>
              <a:ext uri="{FF2B5EF4-FFF2-40B4-BE49-F238E27FC236}">
                <a16:creationId xmlns:a16="http://schemas.microsoft.com/office/drawing/2014/main" id="{7F2FF4A6-EBE4-4F22-9DFF-AA97CD5C60AA}"/>
              </a:ext>
            </a:extLst>
          </p:cNvPr>
          <p:cNvSpPr/>
          <p:nvPr/>
        </p:nvSpPr>
        <p:spPr>
          <a:xfrm>
            <a:off x="3571336" y="3532740"/>
            <a:ext cx="1752600" cy="349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Acceso e Datos</a:t>
            </a:r>
          </a:p>
        </p:txBody>
      </p:sp>
      <p:sp>
        <p:nvSpPr>
          <p:cNvPr id="32" name="Rectángulo 31">
            <a:extLst>
              <a:ext uri="{FF2B5EF4-FFF2-40B4-BE49-F238E27FC236}">
                <a16:creationId xmlns:a16="http://schemas.microsoft.com/office/drawing/2014/main" id="{35677FD8-8D45-43F6-92E4-7C2920C1FCF1}"/>
              </a:ext>
            </a:extLst>
          </p:cNvPr>
          <p:cNvSpPr/>
          <p:nvPr/>
        </p:nvSpPr>
        <p:spPr>
          <a:xfrm>
            <a:off x="3449849" y="4630565"/>
            <a:ext cx="1752600" cy="349147"/>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Acceso e Datos</a:t>
            </a:r>
          </a:p>
        </p:txBody>
      </p:sp>
      <p:sp>
        <p:nvSpPr>
          <p:cNvPr id="33" name="Rectángulo 32">
            <a:extLst>
              <a:ext uri="{FF2B5EF4-FFF2-40B4-BE49-F238E27FC236}">
                <a16:creationId xmlns:a16="http://schemas.microsoft.com/office/drawing/2014/main" id="{BAD8EE74-831A-4CE2-A019-37C0376C3670}"/>
              </a:ext>
            </a:extLst>
          </p:cNvPr>
          <p:cNvSpPr/>
          <p:nvPr/>
        </p:nvSpPr>
        <p:spPr>
          <a:xfrm>
            <a:off x="3571336" y="5729068"/>
            <a:ext cx="1752600" cy="349147"/>
          </a:xfrm>
          <a:prstGeom prst="rect">
            <a:avLst/>
          </a:prstGeom>
          <a:solidFill>
            <a:schemeClr val="accent4"/>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Acceso e Datos</a:t>
            </a:r>
          </a:p>
        </p:txBody>
      </p:sp>
      <p:sp>
        <p:nvSpPr>
          <p:cNvPr id="8" name="Marcador de número de diapositiva 7">
            <a:extLst>
              <a:ext uri="{FF2B5EF4-FFF2-40B4-BE49-F238E27FC236}">
                <a16:creationId xmlns:a16="http://schemas.microsoft.com/office/drawing/2014/main" id="{8CCF6C6B-F4AA-45AA-884F-26148ED6B1E3}"/>
              </a:ext>
            </a:extLst>
          </p:cNvPr>
          <p:cNvSpPr>
            <a:spLocks noGrp="1"/>
          </p:cNvSpPr>
          <p:nvPr>
            <p:ph type="sldNum" sz="quarter" idx="12"/>
          </p:nvPr>
        </p:nvSpPr>
        <p:spPr/>
        <p:txBody>
          <a:bodyPr/>
          <a:lstStyle/>
          <a:p>
            <a:fld id="{65132DCF-C58F-4CC7-AC3C-A5A6116BA1D0}" type="slidenum">
              <a:rPr lang="es-ES" smtClean="0"/>
              <a:t>2</a:t>
            </a:fld>
            <a:endParaRPr lang="es-ES"/>
          </a:p>
        </p:txBody>
      </p:sp>
    </p:spTree>
    <p:extLst>
      <p:ext uri="{BB962C8B-B14F-4D97-AF65-F5344CB8AC3E}">
        <p14:creationId xmlns:p14="http://schemas.microsoft.com/office/powerpoint/2010/main" val="121028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C43EF-74AA-471B-9BBB-6FB81F971A3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F1D7911-EB2A-4DC9-8E94-7A71D377E86D}"/>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A69F6388-1073-4CCC-A762-CA925F1F22DA}"/>
              </a:ext>
            </a:extLst>
          </p:cNvPr>
          <p:cNvPicPr>
            <a:picLocks noChangeAspect="1"/>
          </p:cNvPicPr>
          <p:nvPr/>
        </p:nvPicPr>
        <p:blipFill>
          <a:blip r:embed="rId3"/>
          <a:stretch>
            <a:fillRect/>
          </a:stretch>
        </p:blipFill>
        <p:spPr>
          <a:xfrm>
            <a:off x="442823" y="819499"/>
            <a:ext cx="11576649" cy="5219001"/>
          </a:xfrm>
          <a:prstGeom prst="rect">
            <a:avLst/>
          </a:prstGeom>
        </p:spPr>
      </p:pic>
      <p:sp>
        <p:nvSpPr>
          <p:cNvPr id="4" name="Marcador de número de diapositiva 3">
            <a:extLst>
              <a:ext uri="{FF2B5EF4-FFF2-40B4-BE49-F238E27FC236}">
                <a16:creationId xmlns:a16="http://schemas.microsoft.com/office/drawing/2014/main" id="{491A9FEC-1A22-4619-89BB-81BD275054F1}"/>
              </a:ext>
            </a:extLst>
          </p:cNvPr>
          <p:cNvSpPr>
            <a:spLocks noGrp="1"/>
          </p:cNvSpPr>
          <p:nvPr>
            <p:ph type="sldNum" sz="quarter" idx="12"/>
          </p:nvPr>
        </p:nvSpPr>
        <p:spPr/>
        <p:txBody>
          <a:bodyPr/>
          <a:lstStyle/>
          <a:p>
            <a:fld id="{65132DCF-C58F-4CC7-AC3C-A5A6116BA1D0}" type="slidenum">
              <a:rPr lang="es-ES" smtClean="0"/>
              <a:t>20</a:t>
            </a:fld>
            <a:endParaRPr lang="es-ES"/>
          </a:p>
        </p:txBody>
      </p:sp>
    </p:spTree>
    <p:extLst>
      <p:ext uri="{BB962C8B-B14F-4D97-AF65-F5344CB8AC3E}">
        <p14:creationId xmlns:p14="http://schemas.microsoft.com/office/powerpoint/2010/main" val="2090549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D717F-F153-438A-90B3-80A61E700EC8}"/>
              </a:ext>
            </a:extLst>
          </p:cNvPr>
          <p:cNvSpPr>
            <a:spLocks noGrp="1"/>
          </p:cNvSpPr>
          <p:nvPr>
            <p:ph type="title"/>
          </p:nvPr>
        </p:nvSpPr>
        <p:spPr/>
        <p:txBody>
          <a:bodyPr/>
          <a:lstStyle/>
          <a:p>
            <a:r>
              <a:rPr lang="es-ES" dirty="0"/>
              <a:t>Inyectar el servicio en características-empleado</a:t>
            </a:r>
          </a:p>
        </p:txBody>
      </p:sp>
      <p:sp>
        <p:nvSpPr>
          <p:cNvPr id="3" name="Marcador de contenido 2">
            <a:extLst>
              <a:ext uri="{FF2B5EF4-FFF2-40B4-BE49-F238E27FC236}">
                <a16:creationId xmlns:a16="http://schemas.microsoft.com/office/drawing/2014/main" id="{D5E4A60B-2C6E-458B-982E-D7D7CB3B7503}"/>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951DA020-0F68-4CE0-8682-CC28D06546B6}"/>
              </a:ext>
            </a:extLst>
          </p:cNvPr>
          <p:cNvPicPr>
            <a:picLocks noChangeAspect="1"/>
          </p:cNvPicPr>
          <p:nvPr/>
        </p:nvPicPr>
        <p:blipFill>
          <a:blip r:embed="rId2"/>
          <a:stretch>
            <a:fillRect/>
          </a:stretch>
        </p:blipFill>
        <p:spPr>
          <a:xfrm>
            <a:off x="838200" y="1905794"/>
            <a:ext cx="8763000" cy="4191000"/>
          </a:xfrm>
          <a:prstGeom prst="rect">
            <a:avLst/>
          </a:prstGeom>
        </p:spPr>
      </p:pic>
      <p:sp>
        <p:nvSpPr>
          <p:cNvPr id="5" name="Rectángulo 4">
            <a:extLst>
              <a:ext uri="{FF2B5EF4-FFF2-40B4-BE49-F238E27FC236}">
                <a16:creationId xmlns:a16="http://schemas.microsoft.com/office/drawing/2014/main" id="{AA3A26E8-61D9-4E76-9033-B66EF1D54B69}"/>
              </a:ext>
            </a:extLst>
          </p:cNvPr>
          <p:cNvSpPr/>
          <p:nvPr/>
        </p:nvSpPr>
        <p:spPr>
          <a:xfrm>
            <a:off x="1604513" y="4698865"/>
            <a:ext cx="4641012" cy="3734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87484311-F642-4EC0-98A5-0081BFE0CA79}"/>
              </a:ext>
            </a:extLst>
          </p:cNvPr>
          <p:cNvSpPr/>
          <p:nvPr/>
        </p:nvSpPr>
        <p:spPr>
          <a:xfrm>
            <a:off x="1500996" y="2932981"/>
            <a:ext cx="5917721" cy="2932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número de diapositiva 6">
            <a:extLst>
              <a:ext uri="{FF2B5EF4-FFF2-40B4-BE49-F238E27FC236}">
                <a16:creationId xmlns:a16="http://schemas.microsoft.com/office/drawing/2014/main" id="{526D352C-284A-47A8-8870-B59541629A33}"/>
              </a:ext>
            </a:extLst>
          </p:cNvPr>
          <p:cNvSpPr>
            <a:spLocks noGrp="1"/>
          </p:cNvSpPr>
          <p:nvPr>
            <p:ph type="sldNum" sz="quarter" idx="12"/>
          </p:nvPr>
        </p:nvSpPr>
        <p:spPr/>
        <p:txBody>
          <a:bodyPr/>
          <a:lstStyle/>
          <a:p>
            <a:fld id="{65132DCF-C58F-4CC7-AC3C-A5A6116BA1D0}" type="slidenum">
              <a:rPr lang="es-ES" smtClean="0"/>
              <a:t>21</a:t>
            </a:fld>
            <a:endParaRPr lang="es-ES"/>
          </a:p>
        </p:txBody>
      </p:sp>
    </p:spTree>
    <p:extLst>
      <p:ext uri="{BB962C8B-B14F-4D97-AF65-F5344CB8AC3E}">
        <p14:creationId xmlns:p14="http://schemas.microsoft.com/office/powerpoint/2010/main" val="411289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C25AF-13DF-447A-BDDE-7BF90E26BEFF}"/>
              </a:ext>
            </a:extLst>
          </p:cNvPr>
          <p:cNvSpPr>
            <a:spLocks noGrp="1"/>
          </p:cNvSpPr>
          <p:nvPr>
            <p:ph type="title"/>
          </p:nvPr>
        </p:nvSpPr>
        <p:spPr/>
        <p:txBody>
          <a:bodyPr/>
          <a:lstStyle/>
          <a:p>
            <a:r>
              <a:rPr lang="en-US" dirty="0" err="1"/>
              <a:t>Utilizar</a:t>
            </a:r>
            <a:r>
              <a:rPr lang="en-US" dirty="0"/>
              <a:t> el </a:t>
            </a:r>
            <a:r>
              <a:rPr lang="en-US" dirty="0" err="1"/>
              <a:t>servicio</a:t>
            </a:r>
            <a:endParaRPr lang="es-ES" dirty="0"/>
          </a:p>
        </p:txBody>
      </p:sp>
      <p:sp>
        <p:nvSpPr>
          <p:cNvPr id="3" name="Marcador de contenido 2">
            <a:extLst>
              <a:ext uri="{FF2B5EF4-FFF2-40B4-BE49-F238E27FC236}">
                <a16:creationId xmlns:a16="http://schemas.microsoft.com/office/drawing/2014/main" id="{6979F4A4-F007-4D5E-8AD3-3E24D53263FF}"/>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7D2B691B-ADA1-4631-9B5B-7B6F73E5482A}"/>
              </a:ext>
            </a:extLst>
          </p:cNvPr>
          <p:cNvPicPr>
            <a:picLocks noChangeAspect="1"/>
          </p:cNvPicPr>
          <p:nvPr/>
        </p:nvPicPr>
        <p:blipFill>
          <a:blip r:embed="rId3"/>
          <a:stretch>
            <a:fillRect/>
          </a:stretch>
        </p:blipFill>
        <p:spPr>
          <a:xfrm>
            <a:off x="838200" y="1653381"/>
            <a:ext cx="7000875" cy="4695825"/>
          </a:xfrm>
          <a:prstGeom prst="rect">
            <a:avLst/>
          </a:prstGeom>
        </p:spPr>
      </p:pic>
      <p:sp>
        <p:nvSpPr>
          <p:cNvPr id="5" name="Rectángulo 4">
            <a:extLst>
              <a:ext uri="{FF2B5EF4-FFF2-40B4-BE49-F238E27FC236}">
                <a16:creationId xmlns:a16="http://schemas.microsoft.com/office/drawing/2014/main" id="{486A0B0C-C96C-4D93-87E3-8D5A4AA1C1A4}"/>
              </a:ext>
            </a:extLst>
          </p:cNvPr>
          <p:cNvSpPr/>
          <p:nvPr/>
        </p:nvSpPr>
        <p:spPr>
          <a:xfrm>
            <a:off x="1431985" y="4727275"/>
            <a:ext cx="5175849" cy="1483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ED7A3DC0-3A73-425E-BED7-2CF1872A5369}"/>
              </a:ext>
            </a:extLst>
          </p:cNvPr>
          <p:cNvSpPr/>
          <p:nvPr/>
        </p:nvSpPr>
        <p:spPr>
          <a:xfrm>
            <a:off x="1570008" y="5204619"/>
            <a:ext cx="4727275" cy="4025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número de diapositiva 6">
            <a:extLst>
              <a:ext uri="{FF2B5EF4-FFF2-40B4-BE49-F238E27FC236}">
                <a16:creationId xmlns:a16="http://schemas.microsoft.com/office/drawing/2014/main" id="{955BE494-72D3-4C26-96E9-55D3C0A61077}"/>
              </a:ext>
            </a:extLst>
          </p:cNvPr>
          <p:cNvSpPr>
            <a:spLocks noGrp="1"/>
          </p:cNvSpPr>
          <p:nvPr>
            <p:ph type="sldNum" sz="quarter" idx="12"/>
          </p:nvPr>
        </p:nvSpPr>
        <p:spPr/>
        <p:txBody>
          <a:bodyPr/>
          <a:lstStyle/>
          <a:p>
            <a:fld id="{65132DCF-C58F-4CC7-AC3C-A5A6116BA1D0}" type="slidenum">
              <a:rPr lang="es-ES" smtClean="0"/>
              <a:t>22</a:t>
            </a:fld>
            <a:endParaRPr lang="es-ES"/>
          </a:p>
        </p:txBody>
      </p:sp>
    </p:spTree>
    <p:extLst>
      <p:ext uri="{BB962C8B-B14F-4D97-AF65-F5344CB8AC3E}">
        <p14:creationId xmlns:p14="http://schemas.microsoft.com/office/powerpoint/2010/main" val="324210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20BF8-2BF7-4A12-92DA-BCA087846DB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25E51B6-97E0-428D-B32A-E55129C8C8CB}"/>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80D23466-CE6D-4970-964C-742C016A8BF9}"/>
              </a:ext>
            </a:extLst>
          </p:cNvPr>
          <p:cNvPicPr>
            <a:picLocks noChangeAspect="1"/>
          </p:cNvPicPr>
          <p:nvPr/>
        </p:nvPicPr>
        <p:blipFill>
          <a:blip r:embed="rId3"/>
          <a:stretch>
            <a:fillRect/>
          </a:stretch>
        </p:blipFill>
        <p:spPr>
          <a:xfrm>
            <a:off x="0" y="715239"/>
            <a:ext cx="12192000" cy="5427521"/>
          </a:xfrm>
          <a:prstGeom prst="rect">
            <a:avLst/>
          </a:prstGeom>
        </p:spPr>
      </p:pic>
      <p:sp>
        <p:nvSpPr>
          <p:cNvPr id="5" name="Marcador de número de diapositiva 4">
            <a:extLst>
              <a:ext uri="{FF2B5EF4-FFF2-40B4-BE49-F238E27FC236}">
                <a16:creationId xmlns:a16="http://schemas.microsoft.com/office/drawing/2014/main" id="{14F4718E-0CFC-43A5-9CDB-46013A6910E5}"/>
              </a:ext>
            </a:extLst>
          </p:cNvPr>
          <p:cNvSpPr>
            <a:spLocks noGrp="1"/>
          </p:cNvSpPr>
          <p:nvPr>
            <p:ph type="sldNum" sz="quarter" idx="12"/>
          </p:nvPr>
        </p:nvSpPr>
        <p:spPr/>
        <p:txBody>
          <a:bodyPr/>
          <a:lstStyle/>
          <a:p>
            <a:fld id="{65132DCF-C58F-4CC7-AC3C-A5A6116BA1D0}" type="slidenum">
              <a:rPr lang="es-ES" smtClean="0"/>
              <a:t>23</a:t>
            </a:fld>
            <a:endParaRPr lang="es-ES"/>
          </a:p>
        </p:txBody>
      </p:sp>
    </p:spTree>
    <p:extLst>
      <p:ext uri="{BB962C8B-B14F-4D97-AF65-F5344CB8AC3E}">
        <p14:creationId xmlns:p14="http://schemas.microsoft.com/office/powerpoint/2010/main" val="1083040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9EC9A3-FED6-4D03-97B4-656BD4E5F546}"/>
              </a:ext>
            </a:extLst>
          </p:cNvPr>
          <p:cNvSpPr>
            <a:spLocks noGrp="1"/>
          </p:cNvSpPr>
          <p:nvPr>
            <p:ph type="title"/>
          </p:nvPr>
        </p:nvSpPr>
        <p:spPr/>
        <p:txBody>
          <a:bodyPr/>
          <a:lstStyle/>
          <a:p>
            <a:r>
              <a:rPr lang="es-ES" dirty="0"/>
              <a:t>Servicios de datos(Data </a:t>
            </a:r>
            <a:r>
              <a:rPr lang="es-ES" dirty="0" err="1"/>
              <a:t>Services</a:t>
            </a:r>
            <a:r>
              <a:rPr lang="es-ES" dirty="0"/>
              <a:t>)</a:t>
            </a:r>
          </a:p>
        </p:txBody>
      </p:sp>
      <p:sp>
        <p:nvSpPr>
          <p:cNvPr id="3" name="Marcador de contenido 2">
            <a:extLst>
              <a:ext uri="{FF2B5EF4-FFF2-40B4-BE49-F238E27FC236}">
                <a16:creationId xmlns:a16="http://schemas.microsoft.com/office/drawing/2014/main" id="{40CC3660-E75E-4636-94A1-FB3F95D6F832}"/>
              </a:ext>
            </a:extLst>
          </p:cNvPr>
          <p:cNvSpPr>
            <a:spLocks noGrp="1"/>
          </p:cNvSpPr>
          <p:nvPr>
            <p:ph idx="1"/>
          </p:nvPr>
        </p:nvSpPr>
        <p:spPr/>
        <p:txBody>
          <a:bodyPr/>
          <a:lstStyle/>
          <a:p>
            <a:pPr marL="0" indent="0">
              <a:buNone/>
            </a:pPr>
            <a:r>
              <a:rPr lang="es-ES" dirty="0"/>
              <a:t>Es un servicio que proporciona información a todos aquellos componentes que lo soliciten.</a:t>
            </a:r>
          </a:p>
          <a:p>
            <a:pPr marL="0" indent="0">
              <a:buNone/>
            </a:pPr>
            <a:endParaRPr lang="es-ES" dirty="0"/>
          </a:p>
          <a:p>
            <a:pPr marL="0" indent="0">
              <a:buNone/>
            </a:pPr>
            <a:r>
              <a:rPr lang="es-ES" dirty="0"/>
              <a:t>¿Con qué datos está trabajando nuestra aplicación?</a:t>
            </a:r>
          </a:p>
        </p:txBody>
      </p:sp>
      <p:pic>
        <p:nvPicPr>
          <p:cNvPr id="5" name="Imagen 4">
            <a:extLst>
              <a:ext uri="{FF2B5EF4-FFF2-40B4-BE49-F238E27FC236}">
                <a16:creationId xmlns:a16="http://schemas.microsoft.com/office/drawing/2014/main" id="{A4CDFECF-33F7-4425-B85D-A070224DFF13}"/>
              </a:ext>
            </a:extLst>
          </p:cNvPr>
          <p:cNvPicPr>
            <a:picLocks noChangeAspect="1"/>
          </p:cNvPicPr>
          <p:nvPr/>
        </p:nvPicPr>
        <p:blipFill>
          <a:blip r:embed="rId3"/>
          <a:stretch>
            <a:fillRect/>
          </a:stretch>
        </p:blipFill>
        <p:spPr>
          <a:xfrm>
            <a:off x="1007403" y="3760397"/>
            <a:ext cx="8981986" cy="2551503"/>
          </a:xfrm>
          <a:prstGeom prst="rect">
            <a:avLst/>
          </a:prstGeom>
        </p:spPr>
      </p:pic>
      <p:sp>
        <p:nvSpPr>
          <p:cNvPr id="4" name="Marcador de número de diapositiva 3">
            <a:extLst>
              <a:ext uri="{FF2B5EF4-FFF2-40B4-BE49-F238E27FC236}">
                <a16:creationId xmlns:a16="http://schemas.microsoft.com/office/drawing/2014/main" id="{7FE7A518-220C-4098-85A8-88012529B2FD}"/>
              </a:ext>
            </a:extLst>
          </p:cNvPr>
          <p:cNvSpPr>
            <a:spLocks noGrp="1"/>
          </p:cNvSpPr>
          <p:nvPr>
            <p:ph type="sldNum" sz="quarter" idx="12"/>
          </p:nvPr>
        </p:nvSpPr>
        <p:spPr/>
        <p:txBody>
          <a:bodyPr/>
          <a:lstStyle/>
          <a:p>
            <a:fld id="{65132DCF-C58F-4CC7-AC3C-A5A6116BA1D0}" type="slidenum">
              <a:rPr lang="es-ES" smtClean="0"/>
              <a:t>24</a:t>
            </a:fld>
            <a:endParaRPr lang="es-ES"/>
          </a:p>
        </p:txBody>
      </p:sp>
    </p:spTree>
    <p:extLst>
      <p:ext uri="{BB962C8B-B14F-4D97-AF65-F5344CB8AC3E}">
        <p14:creationId xmlns:p14="http://schemas.microsoft.com/office/powerpoint/2010/main" val="3155326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52B99-F291-468F-AC53-5A1E4372A9C7}"/>
              </a:ext>
            </a:extLst>
          </p:cNvPr>
          <p:cNvSpPr>
            <a:spLocks noGrp="1"/>
          </p:cNvSpPr>
          <p:nvPr>
            <p:ph type="title"/>
          </p:nvPr>
        </p:nvSpPr>
        <p:spPr/>
        <p:txBody>
          <a:bodyPr/>
          <a:lstStyle/>
          <a:p>
            <a:r>
              <a:rPr lang="es-ES" dirty="0"/>
              <a:t>Crear Data </a:t>
            </a:r>
            <a:r>
              <a:rPr lang="es-ES" dirty="0" err="1"/>
              <a:t>Service</a:t>
            </a:r>
            <a:endParaRPr lang="es-ES" dirty="0"/>
          </a:p>
        </p:txBody>
      </p:sp>
      <p:sp>
        <p:nvSpPr>
          <p:cNvPr id="3" name="Marcador de contenido 2">
            <a:extLst>
              <a:ext uri="{FF2B5EF4-FFF2-40B4-BE49-F238E27FC236}">
                <a16:creationId xmlns:a16="http://schemas.microsoft.com/office/drawing/2014/main" id="{33F72C47-8697-4905-8208-007900DE0A2B}"/>
              </a:ext>
            </a:extLst>
          </p:cNvPr>
          <p:cNvSpPr>
            <a:spLocks noGrp="1"/>
          </p:cNvSpPr>
          <p:nvPr>
            <p:ph idx="1"/>
          </p:nvPr>
        </p:nvSpPr>
        <p:spPr/>
        <p:txBody>
          <a:bodyPr/>
          <a:lstStyle/>
          <a:p>
            <a:pPr marL="0" indent="0">
              <a:buNone/>
            </a:pPr>
            <a:r>
              <a:rPr lang="es-ES" dirty="0"/>
              <a:t>Imaginemos que los datos de los empleados necesitamos compartirlos con otros componentes. Lo más adecuado sería crear una data </a:t>
            </a:r>
            <a:r>
              <a:rPr lang="es-ES" dirty="0" err="1"/>
              <a:t>service</a:t>
            </a:r>
            <a:r>
              <a:rPr lang="es-ES" dirty="0"/>
              <a:t> que inyecte estos datos a todos aquellos componentes que lo soliciten.</a:t>
            </a:r>
          </a:p>
          <a:p>
            <a:pPr marL="0" indent="0">
              <a:buNone/>
            </a:pPr>
            <a:endParaRPr lang="es-ES" dirty="0"/>
          </a:p>
        </p:txBody>
      </p:sp>
      <p:sp>
        <p:nvSpPr>
          <p:cNvPr id="4" name="Rectángulo 3">
            <a:extLst>
              <a:ext uri="{FF2B5EF4-FFF2-40B4-BE49-F238E27FC236}">
                <a16:creationId xmlns:a16="http://schemas.microsoft.com/office/drawing/2014/main" id="{E4D91297-E68D-4B3C-A7A5-B38ED6D23C65}"/>
              </a:ext>
            </a:extLst>
          </p:cNvPr>
          <p:cNvSpPr/>
          <p:nvPr/>
        </p:nvSpPr>
        <p:spPr>
          <a:xfrm>
            <a:off x="5786891" y="4491547"/>
            <a:ext cx="4572001" cy="2001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a:t>Data </a:t>
            </a:r>
            <a:r>
              <a:rPr lang="es-ES" sz="3200" dirty="0" err="1"/>
              <a:t>Service</a:t>
            </a:r>
            <a:r>
              <a:rPr lang="es-ES" sz="3200" dirty="0"/>
              <a:t> </a:t>
            </a:r>
          </a:p>
          <a:p>
            <a:pPr algn="ctr"/>
            <a:endParaRPr lang="es-ES" sz="2400" dirty="0"/>
          </a:p>
          <a:p>
            <a:pPr algn="ctr"/>
            <a:r>
              <a:rPr lang="es-ES" sz="2400" dirty="0"/>
              <a:t>Información de los empleados (arreglo de empleados)</a:t>
            </a:r>
          </a:p>
        </p:txBody>
      </p:sp>
      <p:sp>
        <p:nvSpPr>
          <p:cNvPr id="7" name="Rectángulo: esquinas redondeadas 6">
            <a:extLst>
              <a:ext uri="{FF2B5EF4-FFF2-40B4-BE49-F238E27FC236}">
                <a16:creationId xmlns:a16="http://schemas.microsoft.com/office/drawing/2014/main" id="{1EFA8C93-8F8E-4EEB-8F67-8C0BE203CB77}"/>
              </a:ext>
            </a:extLst>
          </p:cNvPr>
          <p:cNvSpPr/>
          <p:nvPr/>
        </p:nvSpPr>
        <p:spPr>
          <a:xfrm>
            <a:off x="715990" y="3138652"/>
            <a:ext cx="3536830" cy="172528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Empleados</a:t>
            </a:r>
          </a:p>
        </p:txBody>
      </p:sp>
      <p:pic>
        <p:nvPicPr>
          <p:cNvPr id="8" name="Imagen 7">
            <a:extLst>
              <a:ext uri="{FF2B5EF4-FFF2-40B4-BE49-F238E27FC236}">
                <a16:creationId xmlns:a16="http://schemas.microsoft.com/office/drawing/2014/main" id="{37BC8BF3-235D-4BDB-A3C5-7F51D6BBA2C1}"/>
              </a:ext>
            </a:extLst>
          </p:cNvPr>
          <p:cNvPicPr>
            <a:picLocks noChangeAspect="1"/>
          </p:cNvPicPr>
          <p:nvPr/>
        </p:nvPicPr>
        <p:blipFill>
          <a:blip r:embed="rId2"/>
          <a:stretch>
            <a:fillRect/>
          </a:stretch>
        </p:blipFill>
        <p:spPr>
          <a:xfrm>
            <a:off x="4350231" y="3967236"/>
            <a:ext cx="1314450" cy="1247775"/>
          </a:xfrm>
          <a:prstGeom prst="rect">
            <a:avLst/>
          </a:prstGeom>
        </p:spPr>
      </p:pic>
      <p:sp>
        <p:nvSpPr>
          <p:cNvPr id="5" name="Marcador de número de diapositiva 4">
            <a:extLst>
              <a:ext uri="{FF2B5EF4-FFF2-40B4-BE49-F238E27FC236}">
                <a16:creationId xmlns:a16="http://schemas.microsoft.com/office/drawing/2014/main" id="{18E6583F-4488-4DBC-98D5-797E54A701AE}"/>
              </a:ext>
            </a:extLst>
          </p:cNvPr>
          <p:cNvSpPr>
            <a:spLocks noGrp="1"/>
          </p:cNvSpPr>
          <p:nvPr>
            <p:ph type="sldNum" sz="quarter" idx="12"/>
          </p:nvPr>
        </p:nvSpPr>
        <p:spPr/>
        <p:txBody>
          <a:bodyPr/>
          <a:lstStyle/>
          <a:p>
            <a:fld id="{65132DCF-C58F-4CC7-AC3C-A5A6116BA1D0}" type="slidenum">
              <a:rPr lang="es-ES" smtClean="0"/>
              <a:t>25</a:t>
            </a:fld>
            <a:endParaRPr lang="es-ES"/>
          </a:p>
        </p:txBody>
      </p:sp>
    </p:spTree>
    <p:extLst>
      <p:ext uri="{BB962C8B-B14F-4D97-AF65-F5344CB8AC3E}">
        <p14:creationId xmlns:p14="http://schemas.microsoft.com/office/powerpoint/2010/main" val="148786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AB788-2743-40B3-AD55-8FAF945C326A}"/>
              </a:ext>
            </a:extLst>
          </p:cNvPr>
          <p:cNvSpPr>
            <a:spLocks noGrp="1"/>
          </p:cNvSpPr>
          <p:nvPr>
            <p:ph type="title"/>
          </p:nvPr>
        </p:nvSpPr>
        <p:spPr/>
        <p:txBody>
          <a:bodyPr/>
          <a:lstStyle/>
          <a:p>
            <a:r>
              <a:rPr lang="es-ES" dirty="0"/>
              <a:t>Crear Data </a:t>
            </a:r>
            <a:r>
              <a:rPr lang="es-ES" dirty="0" err="1"/>
              <a:t>Service</a:t>
            </a:r>
            <a:r>
              <a:rPr lang="es-ES" dirty="0"/>
              <a:t> (</a:t>
            </a:r>
            <a:r>
              <a:rPr lang="es-ES" dirty="0" err="1"/>
              <a:t>ds</a:t>
            </a:r>
            <a:r>
              <a:rPr lang="es-ES" dirty="0"/>
              <a:t>-empleados)</a:t>
            </a:r>
          </a:p>
        </p:txBody>
      </p:sp>
      <p:sp>
        <p:nvSpPr>
          <p:cNvPr id="3" name="Marcador de contenido 2">
            <a:extLst>
              <a:ext uri="{FF2B5EF4-FFF2-40B4-BE49-F238E27FC236}">
                <a16:creationId xmlns:a16="http://schemas.microsoft.com/office/drawing/2014/main" id="{76A72138-86D1-4F0C-91E4-CA068C4AD752}"/>
              </a:ext>
            </a:extLst>
          </p:cNvPr>
          <p:cNvSpPr>
            <a:spLocks noGrp="1"/>
          </p:cNvSpPr>
          <p:nvPr>
            <p:ph idx="1"/>
          </p:nvPr>
        </p:nvSpPr>
        <p:spPr/>
        <p:txBody>
          <a:bodyPr/>
          <a:lstStyle/>
          <a:p>
            <a:pPr marL="0" indent="0">
              <a:buNone/>
            </a:pPr>
            <a:r>
              <a:rPr lang="es-ES" dirty="0"/>
              <a:t>ng g s </a:t>
            </a:r>
            <a:r>
              <a:rPr lang="es-ES" dirty="0" err="1"/>
              <a:t>ds</a:t>
            </a:r>
            <a:r>
              <a:rPr lang="es-ES" dirty="0"/>
              <a:t>-empleados </a:t>
            </a:r>
          </a:p>
          <a:p>
            <a:pPr marL="0" indent="0">
              <a:buNone/>
            </a:pPr>
            <a:endParaRPr lang="es-ES" dirty="0"/>
          </a:p>
          <a:p>
            <a:pPr marL="0" indent="0">
              <a:buNone/>
            </a:pPr>
            <a:endParaRPr lang="es-ES" dirty="0"/>
          </a:p>
        </p:txBody>
      </p:sp>
      <p:pic>
        <p:nvPicPr>
          <p:cNvPr id="5" name="Imagen 4">
            <a:extLst>
              <a:ext uri="{FF2B5EF4-FFF2-40B4-BE49-F238E27FC236}">
                <a16:creationId xmlns:a16="http://schemas.microsoft.com/office/drawing/2014/main" id="{A95E5E7A-B55D-48A3-98C7-1461B2C10C5B}"/>
              </a:ext>
            </a:extLst>
          </p:cNvPr>
          <p:cNvPicPr>
            <a:picLocks noChangeAspect="1"/>
          </p:cNvPicPr>
          <p:nvPr/>
        </p:nvPicPr>
        <p:blipFill>
          <a:blip r:embed="rId2"/>
          <a:stretch>
            <a:fillRect/>
          </a:stretch>
        </p:blipFill>
        <p:spPr>
          <a:xfrm>
            <a:off x="838200" y="2720181"/>
            <a:ext cx="5257800" cy="3318310"/>
          </a:xfrm>
          <a:prstGeom prst="rect">
            <a:avLst/>
          </a:prstGeom>
        </p:spPr>
      </p:pic>
      <p:sp>
        <p:nvSpPr>
          <p:cNvPr id="8" name="Rectángulo 7">
            <a:extLst>
              <a:ext uri="{FF2B5EF4-FFF2-40B4-BE49-F238E27FC236}">
                <a16:creationId xmlns:a16="http://schemas.microsoft.com/office/drawing/2014/main" id="{1A23A65F-792D-4227-8105-B68C27E8E4D6}"/>
              </a:ext>
            </a:extLst>
          </p:cNvPr>
          <p:cNvSpPr/>
          <p:nvPr/>
        </p:nvSpPr>
        <p:spPr>
          <a:xfrm>
            <a:off x="1207698" y="4572000"/>
            <a:ext cx="3605842" cy="638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21ABF0B0-FADC-4582-9440-C4C187A64836}"/>
              </a:ext>
            </a:extLst>
          </p:cNvPr>
          <p:cNvPicPr>
            <a:picLocks noChangeAspect="1"/>
          </p:cNvPicPr>
          <p:nvPr/>
        </p:nvPicPr>
        <p:blipFill>
          <a:blip r:embed="rId3"/>
          <a:stretch>
            <a:fillRect/>
          </a:stretch>
        </p:blipFill>
        <p:spPr>
          <a:xfrm>
            <a:off x="6696075" y="2896394"/>
            <a:ext cx="4501012" cy="2209800"/>
          </a:xfrm>
          <a:prstGeom prst="rect">
            <a:avLst/>
          </a:prstGeom>
        </p:spPr>
      </p:pic>
      <p:sp>
        <p:nvSpPr>
          <p:cNvPr id="4" name="Marcador de número de diapositiva 3">
            <a:extLst>
              <a:ext uri="{FF2B5EF4-FFF2-40B4-BE49-F238E27FC236}">
                <a16:creationId xmlns:a16="http://schemas.microsoft.com/office/drawing/2014/main" id="{01EBD355-CF3C-4A20-A19A-F3A75D77F28D}"/>
              </a:ext>
            </a:extLst>
          </p:cNvPr>
          <p:cNvSpPr>
            <a:spLocks noGrp="1"/>
          </p:cNvSpPr>
          <p:nvPr>
            <p:ph type="sldNum" sz="quarter" idx="12"/>
          </p:nvPr>
        </p:nvSpPr>
        <p:spPr/>
        <p:txBody>
          <a:bodyPr/>
          <a:lstStyle/>
          <a:p>
            <a:fld id="{65132DCF-C58F-4CC7-AC3C-A5A6116BA1D0}" type="slidenum">
              <a:rPr lang="es-ES" smtClean="0"/>
              <a:t>26</a:t>
            </a:fld>
            <a:endParaRPr lang="es-ES"/>
          </a:p>
        </p:txBody>
      </p:sp>
    </p:spTree>
    <p:extLst>
      <p:ext uri="{BB962C8B-B14F-4D97-AF65-F5344CB8AC3E}">
        <p14:creationId xmlns:p14="http://schemas.microsoft.com/office/powerpoint/2010/main" val="4287615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A7380-15C6-4359-818A-8CDE7EE2592B}"/>
              </a:ext>
            </a:extLst>
          </p:cNvPr>
          <p:cNvSpPr>
            <a:spLocks noGrp="1"/>
          </p:cNvSpPr>
          <p:nvPr>
            <p:ph type="title"/>
          </p:nvPr>
        </p:nvSpPr>
        <p:spPr/>
        <p:txBody>
          <a:bodyPr/>
          <a:lstStyle/>
          <a:p>
            <a:r>
              <a:rPr lang="es-ES" dirty="0"/>
              <a:t>Registrar el servicio</a:t>
            </a:r>
          </a:p>
        </p:txBody>
      </p:sp>
      <p:sp>
        <p:nvSpPr>
          <p:cNvPr id="3" name="Marcador de contenido 2">
            <a:extLst>
              <a:ext uri="{FF2B5EF4-FFF2-40B4-BE49-F238E27FC236}">
                <a16:creationId xmlns:a16="http://schemas.microsoft.com/office/drawing/2014/main" id="{993887EA-46DE-4132-919B-82C86CFDB32F}"/>
              </a:ext>
            </a:extLst>
          </p:cNvPr>
          <p:cNvSpPr>
            <a:spLocks noGrp="1"/>
          </p:cNvSpPr>
          <p:nvPr>
            <p:ph idx="1"/>
          </p:nvPr>
        </p:nvSpPr>
        <p:spPr/>
        <p:txBody>
          <a:bodyPr/>
          <a:lstStyle/>
          <a:p>
            <a:endParaRPr lang="es-ES" dirty="0"/>
          </a:p>
        </p:txBody>
      </p:sp>
      <p:pic>
        <p:nvPicPr>
          <p:cNvPr id="5" name="Imagen 4">
            <a:extLst>
              <a:ext uri="{FF2B5EF4-FFF2-40B4-BE49-F238E27FC236}">
                <a16:creationId xmlns:a16="http://schemas.microsoft.com/office/drawing/2014/main" id="{AD509A10-659B-4E55-99E0-023E572BD027}"/>
              </a:ext>
            </a:extLst>
          </p:cNvPr>
          <p:cNvPicPr>
            <a:picLocks noChangeAspect="1"/>
          </p:cNvPicPr>
          <p:nvPr/>
        </p:nvPicPr>
        <p:blipFill>
          <a:blip r:embed="rId2"/>
          <a:stretch>
            <a:fillRect/>
          </a:stretch>
        </p:blipFill>
        <p:spPr>
          <a:xfrm>
            <a:off x="838199" y="1825625"/>
            <a:ext cx="7822721" cy="4351338"/>
          </a:xfrm>
          <a:prstGeom prst="rect">
            <a:avLst/>
          </a:prstGeom>
        </p:spPr>
      </p:pic>
      <p:sp>
        <p:nvSpPr>
          <p:cNvPr id="6" name="Rectángulo 5">
            <a:extLst>
              <a:ext uri="{FF2B5EF4-FFF2-40B4-BE49-F238E27FC236}">
                <a16:creationId xmlns:a16="http://schemas.microsoft.com/office/drawing/2014/main" id="{27A529FC-BB26-43FE-ACB7-8EEC745034D4}"/>
              </a:ext>
            </a:extLst>
          </p:cNvPr>
          <p:cNvSpPr/>
          <p:nvPr/>
        </p:nvSpPr>
        <p:spPr>
          <a:xfrm>
            <a:off x="5382883" y="5089585"/>
            <a:ext cx="1794294" cy="379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9">
            <a:extLst>
              <a:ext uri="{FF2B5EF4-FFF2-40B4-BE49-F238E27FC236}">
                <a16:creationId xmlns:a16="http://schemas.microsoft.com/office/drawing/2014/main" id="{61325B64-C584-45CE-A939-A463155545F5}"/>
              </a:ext>
            </a:extLst>
          </p:cNvPr>
          <p:cNvCxnSpPr/>
          <p:nvPr/>
        </p:nvCxnSpPr>
        <p:spPr>
          <a:xfrm>
            <a:off x="1708030" y="2812211"/>
            <a:ext cx="58659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Marcador de número de diapositiva 3">
            <a:extLst>
              <a:ext uri="{FF2B5EF4-FFF2-40B4-BE49-F238E27FC236}">
                <a16:creationId xmlns:a16="http://schemas.microsoft.com/office/drawing/2014/main" id="{6543CF1F-8417-4FA7-BCA0-D81BD7C653D0}"/>
              </a:ext>
            </a:extLst>
          </p:cNvPr>
          <p:cNvSpPr>
            <a:spLocks noGrp="1"/>
          </p:cNvSpPr>
          <p:nvPr>
            <p:ph type="sldNum" sz="quarter" idx="12"/>
          </p:nvPr>
        </p:nvSpPr>
        <p:spPr/>
        <p:txBody>
          <a:bodyPr/>
          <a:lstStyle/>
          <a:p>
            <a:fld id="{65132DCF-C58F-4CC7-AC3C-A5A6116BA1D0}" type="slidenum">
              <a:rPr lang="es-ES" smtClean="0"/>
              <a:t>27</a:t>
            </a:fld>
            <a:endParaRPr lang="es-ES"/>
          </a:p>
        </p:txBody>
      </p:sp>
    </p:spTree>
    <p:extLst>
      <p:ext uri="{BB962C8B-B14F-4D97-AF65-F5344CB8AC3E}">
        <p14:creationId xmlns:p14="http://schemas.microsoft.com/office/powerpoint/2010/main" val="408567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37C8A9-92D1-40D0-AEF6-28BEF9A32935}"/>
              </a:ext>
            </a:extLst>
          </p:cNvPr>
          <p:cNvSpPr>
            <a:spLocks noGrp="1"/>
          </p:cNvSpPr>
          <p:nvPr>
            <p:ph type="title"/>
          </p:nvPr>
        </p:nvSpPr>
        <p:spPr/>
        <p:txBody>
          <a:bodyPr/>
          <a:lstStyle/>
          <a:p>
            <a:r>
              <a:rPr lang="es-ES" dirty="0" err="1"/>
              <a:t>ds-empleados.service.ts</a:t>
            </a:r>
            <a:endParaRPr lang="es-ES" dirty="0"/>
          </a:p>
        </p:txBody>
      </p:sp>
      <p:sp>
        <p:nvSpPr>
          <p:cNvPr id="3" name="Marcador de contenido 2">
            <a:extLst>
              <a:ext uri="{FF2B5EF4-FFF2-40B4-BE49-F238E27FC236}">
                <a16:creationId xmlns:a16="http://schemas.microsoft.com/office/drawing/2014/main" id="{BA3CD439-E875-40F3-A109-4832CAAFD278}"/>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1815D016-F9DB-4E46-A508-77704DAE1F9E}"/>
              </a:ext>
            </a:extLst>
          </p:cNvPr>
          <p:cNvPicPr>
            <a:picLocks noChangeAspect="1"/>
          </p:cNvPicPr>
          <p:nvPr/>
        </p:nvPicPr>
        <p:blipFill>
          <a:blip r:embed="rId3"/>
          <a:stretch>
            <a:fillRect/>
          </a:stretch>
        </p:blipFill>
        <p:spPr>
          <a:xfrm>
            <a:off x="838199" y="1825624"/>
            <a:ext cx="7977997" cy="3833303"/>
          </a:xfrm>
          <a:prstGeom prst="rect">
            <a:avLst/>
          </a:prstGeom>
        </p:spPr>
      </p:pic>
      <p:sp>
        <p:nvSpPr>
          <p:cNvPr id="5" name="Marcador de número de diapositiva 4">
            <a:extLst>
              <a:ext uri="{FF2B5EF4-FFF2-40B4-BE49-F238E27FC236}">
                <a16:creationId xmlns:a16="http://schemas.microsoft.com/office/drawing/2014/main" id="{B766B6ED-42E5-4BC5-A7DB-C10B9EC69E78}"/>
              </a:ext>
            </a:extLst>
          </p:cNvPr>
          <p:cNvSpPr>
            <a:spLocks noGrp="1"/>
          </p:cNvSpPr>
          <p:nvPr>
            <p:ph type="sldNum" sz="quarter" idx="12"/>
          </p:nvPr>
        </p:nvSpPr>
        <p:spPr/>
        <p:txBody>
          <a:bodyPr/>
          <a:lstStyle/>
          <a:p>
            <a:fld id="{65132DCF-C58F-4CC7-AC3C-A5A6116BA1D0}" type="slidenum">
              <a:rPr lang="es-ES" smtClean="0"/>
              <a:t>28</a:t>
            </a:fld>
            <a:endParaRPr lang="es-ES"/>
          </a:p>
        </p:txBody>
      </p:sp>
    </p:spTree>
    <p:extLst>
      <p:ext uri="{BB962C8B-B14F-4D97-AF65-F5344CB8AC3E}">
        <p14:creationId xmlns:p14="http://schemas.microsoft.com/office/powerpoint/2010/main" val="62412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3B12E-4AFF-498F-90E4-0980E1997693}"/>
              </a:ext>
            </a:extLst>
          </p:cNvPr>
          <p:cNvSpPr>
            <a:spLocks noGrp="1"/>
          </p:cNvSpPr>
          <p:nvPr>
            <p:ph type="title"/>
          </p:nvPr>
        </p:nvSpPr>
        <p:spPr/>
        <p:txBody>
          <a:bodyPr/>
          <a:lstStyle/>
          <a:p>
            <a:r>
              <a:rPr lang="es-ES" dirty="0" err="1"/>
              <a:t>ds-empleados.service.ts</a:t>
            </a:r>
            <a:endParaRPr lang="es-ES" dirty="0"/>
          </a:p>
        </p:txBody>
      </p:sp>
      <p:pic>
        <p:nvPicPr>
          <p:cNvPr id="4" name="Marcador de contenido 3">
            <a:extLst>
              <a:ext uri="{FF2B5EF4-FFF2-40B4-BE49-F238E27FC236}">
                <a16:creationId xmlns:a16="http://schemas.microsoft.com/office/drawing/2014/main" id="{B23DFE4B-EC26-47E1-B935-04A83BB48946}"/>
              </a:ext>
            </a:extLst>
          </p:cNvPr>
          <p:cNvPicPr>
            <a:picLocks noGrp="1" noChangeAspect="1"/>
          </p:cNvPicPr>
          <p:nvPr>
            <p:ph idx="1"/>
          </p:nvPr>
        </p:nvPicPr>
        <p:blipFill>
          <a:blip r:embed="rId3"/>
          <a:stretch>
            <a:fillRect/>
          </a:stretch>
        </p:blipFill>
        <p:spPr>
          <a:xfrm>
            <a:off x="638356" y="1497821"/>
            <a:ext cx="5922402" cy="4995053"/>
          </a:xfrm>
          <a:prstGeom prst="rect">
            <a:avLst/>
          </a:prstGeom>
        </p:spPr>
      </p:pic>
      <p:sp>
        <p:nvSpPr>
          <p:cNvPr id="6" name="Rectángulo 5">
            <a:extLst>
              <a:ext uri="{FF2B5EF4-FFF2-40B4-BE49-F238E27FC236}">
                <a16:creationId xmlns:a16="http://schemas.microsoft.com/office/drawing/2014/main" id="{EF1576E6-ACBB-4C98-955F-94B3060EFABC}"/>
              </a:ext>
            </a:extLst>
          </p:cNvPr>
          <p:cNvSpPr/>
          <p:nvPr/>
        </p:nvSpPr>
        <p:spPr>
          <a:xfrm>
            <a:off x="1190445" y="3588589"/>
            <a:ext cx="5141344" cy="11559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C4498FED-2875-4BAB-9ABA-4C54568F8C04}"/>
              </a:ext>
            </a:extLst>
          </p:cNvPr>
          <p:cNvSpPr/>
          <p:nvPr/>
        </p:nvSpPr>
        <p:spPr>
          <a:xfrm>
            <a:off x="1190445" y="4865298"/>
            <a:ext cx="3623095" cy="776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8F48B501-7386-4A4A-9E46-E724AEB67FCA}"/>
              </a:ext>
            </a:extLst>
          </p:cNvPr>
          <p:cNvSpPr>
            <a:spLocks noGrp="1"/>
          </p:cNvSpPr>
          <p:nvPr>
            <p:ph type="sldNum" sz="quarter" idx="12"/>
          </p:nvPr>
        </p:nvSpPr>
        <p:spPr/>
        <p:txBody>
          <a:bodyPr/>
          <a:lstStyle/>
          <a:p>
            <a:fld id="{65132DCF-C58F-4CC7-AC3C-A5A6116BA1D0}" type="slidenum">
              <a:rPr lang="es-ES" smtClean="0"/>
              <a:t>29</a:t>
            </a:fld>
            <a:endParaRPr lang="es-ES"/>
          </a:p>
        </p:txBody>
      </p:sp>
    </p:spTree>
    <p:extLst>
      <p:ext uri="{BB962C8B-B14F-4D97-AF65-F5344CB8AC3E}">
        <p14:creationId xmlns:p14="http://schemas.microsoft.com/office/powerpoint/2010/main" val="268618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7CD1B-1282-43E8-8DCD-3BCB72CEE444}"/>
              </a:ext>
            </a:extLst>
          </p:cNvPr>
          <p:cNvSpPr>
            <a:spLocks noGrp="1"/>
          </p:cNvSpPr>
          <p:nvPr>
            <p:ph type="title"/>
          </p:nvPr>
        </p:nvSpPr>
        <p:spPr/>
        <p:txBody>
          <a:bodyPr/>
          <a:lstStyle/>
          <a:p>
            <a:r>
              <a:rPr lang="es-ES" dirty="0"/>
              <a:t>Servicios</a:t>
            </a:r>
          </a:p>
        </p:txBody>
      </p:sp>
      <p:sp>
        <p:nvSpPr>
          <p:cNvPr id="3" name="Marcador de contenido 2">
            <a:extLst>
              <a:ext uri="{FF2B5EF4-FFF2-40B4-BE49-F238E27FC236}">
                <a16:creationId xmlns:a16="http://schemas.microsoft.com/office/drawing/2014/main" id="{8124BA77-C9C2-4E0D-A2DE-44A554F8BDB4}"/>
              </a:ext>
            </a:extLst>
          </p:cNvPr>
          <p:cNvSpPr>
            <a:spLocks noGrp="1"/>
          </p:cNvSpPr>
          <p:nvPr>
            <p:ph idx="1"/>
          </p:nvPr>
        </p:nvSpPr>
        <p:spPr/>
        <p:txBody>
          <a:bodyPr/>
          <a:lstStyle/>
          <a:p>
            <a:pPr marL="0" indent="0" algn="just">
              <a:buNone/>
            </a:pPr>
            <a:r>
              <a:rPr lang="es-ES" dirty="0"/>
              <a:t>La extracción de funcionalidades comunes de los componentes para crear servicios supone toda una serie de ventajas:</a:t>
            </a:r>
          </a:p>
          <a:p>
            <a:pPr marL="0" indent="0" algn="just">
              <a:buNone/>
            </a:pPr>
            <a:r>
              <a:rPr lang="es-ES" dirty="0"/>
              <a:t> • Evitamos la repetición innecesaria de código en los componentes, por lo que su código acaba siendo más ligero y centrado en el soporte a la vista. </a:t>
            </a:r>
          </a:p>
          <a:p>
            <a:pPr marL="0" indent="0" algn="just">
              <a:buNone/>
            </a:pPr>
            <a:r>
              <a:rPr lang="es-ES" dirty="0"/>
              <a:t>• Podemos crear servicios </a:t>
            </a:r>
            <a:r>
              <a:rPr lang="es-ES" dirty="0" err="1"/>
              <a:t>mock</a:t>
            </a:r>
            <a:r>
              <a:rPr lang="es-ES" dirty="0"/>
              <a:t> (de prueba) que faciliten el análisis de los componentes que los usan. </a:t>
            </a:r>
          </a:p>
          <a:p>
            <a:pPr marL="0" indent="0" algn="just">
              <a:buNone/>
            </a:pPr>
            <a:r>
              <a:rPr lang="es-ES" dirty="0"/>
              <a:t>• Mejoramos el control y mantenimiento de esas funcionalidades comunes.</a:t>
            </a:r>
          </a:p>
          <a:p>
            <a:endParaRPr lang="es-ES" dirty="0"/>
          </a:p>
        </p:txBody>
      </p:sp>
      <p:sp>
        <p:nvSpPr>
          <p:cNvPr id="4" name="Marcador de número de diapositiva 3">
            <a:extLst>
              <a:ext uri="{FF2B5EF4-FFF2-40B4-BE49-F238E27FC236}">
                <a16:creationId xmlns:a16="http://schemas.microsoft.com/office/drawing/2014/main" id="{E58E8608-23EA-4770-801B-28D936821FE9}"/>
              </a:ext>
            </a:extLst>
          </p:cNvPr>
          <p:cNvSpPr>
            <a:spLocks noGrp="1"/>
          </p:cNvSpPr>
          <p:nvPr>
            <p:ph type="sldNum" sz="quarter" idx="12"/>
          </p:nvPr>
        </p:nvSpPr>
        <p:spPr/>
        <p:txBody>
          <a:bodyPr/>
          <a:lstStyle/>
          <a:p>
            <a:fld id="{65132DCF-C58F-4CC7-AC3C-A5A6116BA1D0}" type="slidenum">
              <a:rPr lang="es-ES" smtClean="0"/>
              <a:t>3</a:t>
            </a:fld>
            <a:endParaRPr lang="es-ES"/>
          </a:p>
        </p:txBody>
      </p:sp>
    </p:spTree>
    <p:extLst>
      <p:ext uri="{BB962C8B-B14F-4D97-AF65-F5344CB8AC3E}">
        <p14:creationId xmlns:p14="http://schemas.microsoft.com/office/powerpoint/2010/main" val="3803440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B11BB-DD9A-45F2-B3B5-409037B6C2FD}"/>
              </a:ext>
            </a:extLst>
          </p:cNvPr>
          <p:cNvSpPr>
            <a:spLocks noGrp="1"/>
          </p:cNvSpPr>
          <p:nvPr>
            <p:ph type="title"/>
          </p:nvPr>
        </p:nvSpPr>
        <p:spPr/>
        <p:txBody>
          <a:bodyPr/>
          <a:lstStyle/>
          <a:p>
            <a:r>
              <a:rPr lang="en-US" dirty="0" err="1"/>
              <a:t>Empleados.component.ts</a:t>
            </a:r>
            <a:endParaRPr lang="es-ES" dirty="0"/>
          </a:p>
        </p:txBody>
      </p:sp>
      <p:pic>
        <p:nvPicPr>
          <p:cNvPr id="8" name="Imagen 7">
            <a:extLst>
              <a:ext uri="{FF2B5EF4-FFF2-40B4-BE49-F238E27FC236}">
                <a16:creationId xmlns:a16="http://schemas.microsoft.com/office/drawing/2014/main" id="{EBBB5C6F-DB29-4C5D-AB5A-1279006431DE}"/>
              </a:ext>
            </a:extLst>
          </p:cNvPr>
          <p:cNvPicPr>
            <a:picLocks noChangeAspect="1"/>
          </p:cNvPicPr>
          <p:nvPr/>
        </p:nvPicPr>
        <p:blipFill>
          <a:blip r:embed="rId3"/>
          <a:stretch>
            <a:fillRect/>
          </a:stretch>
        </p:blipFill>
        <p:spPr>
          <a:xfrm>
            <a:off x="838200" y="1587500"/>
            <a:ext cx="7867650" cy="4905375"/>
          </a:xfrm>
          <a:prstGeom prst="rect">
            <a:avLst/>
          </a:prstGeom>
        </p:spPr>
      </p:pic>
      <p:sp>
        <p:nvSpPr>
          <p:cNvPr id="9" name="Rectángulo 8">
            <a:extLst>
              <a:ext uri="{FF2B5EF4-FFF2-40B4-BE49-F238E27FC236}">
                <a16:creationId xmlns:a16="http://schemas.microsoft.com/office/drawing/2014/main" id="{B5D9A675-E7BB-476A-802D-CD21991215A4}"/>
              </a:ext>
            </a:extLst>
          </p:cNvPr>
          <p:cNvSpPr/>
          <p:nvPr/>
        </p:nvSpPr>
        <p:spPr>
          <a:xfrm>
            <a:off x="5106838" y="2035834"/>
            <a:ext cx="3243532" cy="3968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A8C36ADC-8A4A-4748-A1D8-250FD2D9BCD0}"/>
              </a:ext>
            </a:extLst>
          </p:cNvPr>
          <p:cNvSpPr txBox="1"/>
          <p:nvPr/>
        </p:nvSpPr>
        <p:spPr>
          <a:xfrm>
            <a:off x="8934450" y="3467796"/>
            <a:ext cx="3086100" cy="1200329"/>
          </a:xfrm>
          <a:prstGeom prst="rect">
            <a:avLst/>
          </a:prstGeom>
          <a:noFill/>
        </p:spPr>
        <p:txBody>
          <a:bodyPr wrap="square" rtlCol="0">
            <a:spAutoFit/>
          </a:bodyPr>
          <a:lstStyle/>
          <a:p>
            <a:pPr algn="just"/>
            <a:r>
              <a:rPr lang="es-ES" dirty="0"/>
              <a:t>Inyectamos el data </a:t>
            </a:r>
            <a:r>
              <a:rPr lang="es-ES" dirty="0" err="1"/>
              <a:t>service</a:t>
            </a:r>
            <a:r>
              <a:rPr lang="es-ES" dirty="0"/>
              <a:t>, el identificador del servicio siempre se declara como </a:t>
            </a:r>
            <a:r>
              <a:rPr lang="es-ES" dirty="0" err="1"/>
              <a:t>private</a:t>
            </a:r>
            <a:r>
              <a:rPr lang="es-ES" dirty="0"/>
              <a:t>.</a:t>
            </a:r>
          </a:p>
        </p:txBody>
      </p:sp>
      <p:cxnSp>
        <p:nvCxnSpPr>
          <p:cNvPr id="19" name="Conector recto de flecha 18">
            <a:extLst>
              <a:ext uri="{FF2B5EF4-FFF2-40B4-BE49-F238E27FC236}">
                <a16:creationId xmlns:a16="http://schemas.microsoft.com/office/drawing/2014/main" id="{2B18F913-8A37-4185-A171-D1410DF864A4}"/>
              </a:ext>
            </a:extLst>
          </p:cNvPr>
          <p:cNvCxnSpPr/>
          <p:nvPr/>
        </p:nvCxnSpPr>
        <p:spPr>
          <a:xfrm flipH="1" flipV="1">
            <a:off x="8108830" y="2639683"/>
            <a:ext cx="1035170" cy="78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rchetes 22">
            <a:extLst>
              <a:ext uri="{FF2B5EF4-FFF2-40B4-BE49-F238E27FC236}">
                <a16:creationId xmlns:a16="http://schemas.microsoft.com/office/drawing/2014/main" id="{988391C4-835D-4ECC-ABAD-D27CB3551B7B}"/>
              </a:ext>
            </a:extLst>
          </p:cNvPr>
          <p:cNvSpPr/>
          <p:nvPr/>
        </p:nvSpPr>
        <p:spPr>
          <a:xfrm>
            <a:off x="983411" y="2432649"/>
            <a:ext cx="5658929" cy="101871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4" name="Corchetes 23">
            <a:extLst>
              <a:ext uri="{FF2B5EF4-FFF2-40B4-BE49-F238E27FC236}">
                <a16:creationId xmlns:a16="http://schemas.microsoft.com/office/drawing/2014/main" id="{F8CA15C3-1A77-423B-A539-7BA3563A9AA3}"/>
              </a:ext>
            </a:extLst>
          </p:cNvPr>
          <p:cNvSpPr/>
          <p:nvPr/>
        </p:nvSpPr>
        <p:spPr>
          <a:xfrm>
            <a:off x="983411" y="4951562"/>
            <a:ext cx="3122763" cy="31893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B8D858CA-F4D3-4036-BA09-A883C97D120A}"/>
              </a:ext>
            </a:extLst>
          </p:cNvPr>
          <p:cNvSpPr>
            <a:spLocks noGrp="1"/>
          </p:cNvSpPr>
          <p:nvPr>
            <p:ph type="sldNum" sz="quarter" idx="12"/>
          </p:nvPr>
        </p:nvSpPr>
        <p:spPr/>
        <p:txBody>
          <a:bodyPr/>
          <a:lstStyle/>
          <a:p>
            <a:fld id="{65132DCF-C58F-4CC7-AC3C-A5A6116BA1D0}" type="slidenum">
              <a:rPr lang="es-ES" smtClean="0"/>
              <a:t>30</a:t>
            </a:fld>
            <a:endParaRPr lang="es-ES"/>
          </a:p>
        </p:txBody>
      </p:sp>
    </p:spTree>
    <p:extLst>
      <p:ext uri="{BB962C8B-B14F-4D97-AF65-F5344CB8AC3E}">
        <p14:creationId xmlns:p14="http://schemas.microsoft.com/office/powerpoint/2010/main" val="3149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FE5F5-2F3A-4C1D-99AF-94E3899B17B5}"/>
              </a:ext>
            </a:extLst>
          </p:cNvPr>
          <p:cNvSpPr>
            <a:spLocks noGrp="1"/>
          </p:cNvSpPr>
          <p:nvPr>
            <p:ph type="title"/>
          </p:nvPr>
        </p:nvSpPr>
        <p:spPr/>
        <p:txBody>
          <a:bodyPr/>
          <a:lstStyle/>
          <a:p>
            <a:r>
              <a:rPr lang="es-ES" dirty="0"/>
              <a:t>Utilizar el servicio</a:t>
            </a:r>
          </a:p>
        </p:txBody>
      </p:sp>
      <p:pic>
        <p:nvPicPr>
          <p:cNvPr id="9" name="Imagen 8">
            <a:extLst>
              <a:ext uri="{FF2B5EF4-FFF2-40B4-BE49-F238E27FC236}">
                <a16:creationId xmlns:a16="http://schemas.microsoft.com/office/drawing/2014/main" id="{37CEEE89-DBE2-4402-BE60-DD86DAFFA180}"/>
              </a:ext>
            </a:extLst>
          </p:cNvPr>
          <p:cNvPicPr>
            <a:picLocks noChangeAspect="1"/>
          </p:cNvPicPr>
          <p:nvPr/>
        </p:nvPicPr>
        <p:blipFill>
          <a:blip r:embed="rId3"/>
          <a:stretch>
            <a:fillRect/>
          </a:stretch>
        </p:blipFill>
        <p:spPr>
          <a:xfrm>
            <a:off x="838200" y="1653381"/>
            <a:ext cx="8267700" cy="4695825"/>
          </a:xfrm>
          <a:prstGeom prst="rect">
            <a:avLst/>
          </a:prstGeom>
        </p:spPr>
      </p:pic>
      <p:sp>
        <p:nvSpPr>
          <p:cNvPr id="10" name="Rectángulo 9">
            <a:extLst>
              <a:ext uri="{FF2B5EF4-FFF2-40B4-BE49-F238E27FC236}">
                <a16:creationId xmlns:a16="http://schemas.microsoft.com/office/drawing/2014/main" id="{C3712D35-9C8D-4B4E-AA16-4C7635B9E3FC}"/>
              </a:ext>
            </a:extLst>
          </p:cNvPr>
          <p:cNvSpPr/>
          <p:nvPr/>
        </p:nvSpPr>
        <p:spPr>
          <a:xfrm>
            <a:off x="1570008" y="4951562"/>
            <a:ext cx="4175184" cy="431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83ED0D17-7809-42E9-9E58-350CE53C5BD1}"/>
              </a:ext>
            </a:extLst>
          </p:cNvPr>
          <p:cNvSpPr/>
          <p:nvPr/>
        </p:nvSpPr>
        <p:spPr>
          <a:xfrm>
            <a:off x="1293962" y="2978944"/>
            <a:ext cx="2001329" cy="431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D06C851F-5548-4FF0-A909-DE78EBAE50E9}"/>
              </a:ext>
            </a:extLst>
          </p:cNvPr>
          <p:cNvSpPr/>
          <p:nvPr/>
        </p:nvSpPr>
        <p:spPr>
          <a:xfrm>
            <a:off x="1570008" y="2467155"/>
            <a:ext cx="4019909" cy="339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F40A10A4-6A89-4844-8035-5B0E29A5BD4B}"/>
              </a:ext>
            </a:extLst>
          </p:cNvPr>
          <p:cNvSpPr txBox="1"/>
          <p:nvPr/>
        </p:nvSpPr>
        <p:spPr>
          <a:xfrm>
            <a:off x="9251576" y="4594880"/>
            <a:ext cx="2762711" cy="1754326"/>
          </a:xfrm>
          <a:prstGeom prst="rect">
            <a:avLst/>
          </a:prstGeom>
          <a:noFill/>
          <a:ln>
            <a:solidFill>
              <a:schemeClr val="accent1"/>
            </a:solidFill>
          </a:ln>
        </p:spPr>
        <p:txBody>
          <a:bodyPr wrap="square" rtlCol="0">
            <a:spAutoFit/>
          </a:bodyPr>
          <a:lstStyle/>
          <a:p>
            <a:pPr algn="just"/>
            <a:r>
              <a:rPr lang="en-US" dirty="0"/>
              <a:t>Se </a:t>
            </a:r>
            <a:r>
              <a:rPr lang="en-US" dirty="0" err="1"/>
              <a:t>utiliza</a:t>
            </a:r>
            <a:r>
              <a:rPr lang="en-US" dirty="0"/>
              <a:t> el </a:t>
            </a:r>
            <a:r>
              <a:rPr lang="en-US" dirty="0" err="1"/>
              <a:t>método</a:t>
            </a:r>
            <a:r>
              <a:rPr lang="en-US" dirty="0"/>
              <a:t> </a:t>
            </a:r>
            <a:r>
              <a:rPr lang="en-US" dirty="0" err="1"/>
              <a:t>agregarEmpleadoServicio</a:t>
            </a:r>
            <a:r>
              <a:rPr lang="en-US" dirty="0"/>
              <a:t>, del </a:t>
            </a:r>
            <a:r>
              <a:rPr lang="en-US" dirty="0" err="1"/>
              <a:t>servicio</a:t>
            </a:r>
            <a:r>
              <a:rPr lang="en-US" dirty="0"/>
              <a:t> </a:t>
            </a:r>
            <a:r>
              <a:rPr lang="en-US" dirty="0" err="1"/>
              <a:t>creado</a:t>
            </a:r>
            <a:r>
              <a:rPr lang="en-US" dirty="0"/>
              <a:t>, el </a:t>
            </a:r>
            <a:r>
              <a:rPr lang="en-US" dirty="0" err="1"/>
              <a:t>cual</a:t>
            </a:r>
            <a:r>
              <a:rPr lang="en-US" dirty="0"/>
              <a:t> se </a:t>
            </a:r>
            <a:r>
              <a:rPr lang="en-US" dirty="0" err="1"/>
              <a:t>encarga</a:t>
            </a:r>
            <a:r>
              <a:rPr lang="en-US" dirty="0"/>
              <a:t> de </a:t>
            </a:r>
            <a:r>
              <a:rPr lang="en-US" dirty="0" err="1"/>
              <a:t>agregar</a:t>
            </a:r>
            <a:r>
              <a:rPr lang="en-US" dirty="0"/>
              <a:t> un </a:t>
            </a:r>
            <a:r>
              <a:rPr lang="en-US" dirty="0" err="1"/>
              <a:t>empleado</a:t>
            </a:r>
            <a:r>
              <a:rPr lang="en-US" dirty="0"/>
              <a:t> al </a:t>
            </a:r>
            <a:r>
              <a:rPr lang="en-US" dirty="0" err="1"/>
              <a:t>arreglo</a:t>
            </a:r>
            <a:r>
              <a:rPr lang="en-US" dirty="0"/>
              <a:t>.</a:t>
            </a:r>
          </a:p>
          <a:p>
            <a:endParaRPr lang="es-ES" dirty="0"/>
          </a:p>
        </p:txBody>
      </p:sp>
      <p:cxnSp>
        <p:nvCxnSpPr>
          <p:cNvPr id="20" name="Conector recto de flecha 19">
            <a:extLst>
              <a:ext uri="{FF2B5EF4-FFF2-40B4-BE49-F238E27FC236}">
                <a16:creationId xmlns:a16="http://schemas.microsoft.com/office/drawing/2014/main" id="{C0B0C48D-74D8-42AA-A72E-21F6AF4370E6}"/>
              </a:ext>
            </a:extLst>
          </p:cNvPr>
          <p:cNvCxnSpPr>
            <a:cxnSpLocks/>
          </p:cNvCxnSpPr>
          <p:nvPr/>
        </p:nvCxnSpPr>
        <p:spPr>
          <a:xfrm>
            <a:off x="6096000" y="5247422"/>
            <a:ext cx="3102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3F0B4457-2239-449A-AA3D-667C1A57624F}"/>
              </a:ext>
            </a:extLst>
          </p:cNvPr>
          <p:cNvSpPr txBox="1"/>
          <p:nvPr/>
        </p:nvSpPr>
        <p:spPr>
          <a:xfrm>
            <a:off x="5745192" y="2636928"/>
            <a:ext cx="184731" cy="369332"/>
          </a:xfrm>
          <a:prstGeom prst="rect">
            <a:avLst/>
          </a:prstGeom>
          <a:noFill/>
        </p:spPr>
        <p:txBody>
          <a:bodyPr wrap="none" rtlCol="0">
            <a:spAutoFit/>
          </a:bodyPr>
          <a:lstStyle/>
          <a:p>
            <a:endParaRPr lang="es-ES" dirty="0"/>
          </a:p>
        </p:txBody>
      </p:sp>
      <p:sp>
        <p:nvSpPr>
          <p:cNvPr id="23" name="CuadroTexto 22">
            <a:extLst>
              <a:ext uri="{FF2B5EF4-FFF2-40B4-BE49-F238E27FC236}">
                <a16:creationId xmlns:a16="http://schemas.microsoft.com/office/drawing/2014/main" id="{0D61ED00-49F6-4E26-B363-3E1379406998}"/>
              </a:ext>
            </a:extLst>
          </p:cNvPr>
          <p:cNvSpPr txBox="1"/>
          <p:nvPr/>
        </p:nvSpPr>
        <p:spPr>
          <a:xfrm>
            <a:off x="9198265" y="1893948"/>
            <a:ext cx="3007659" cy="1200329"/>
          </a:xfrm>
          <a:prstGeom prst="rect">
            <a:avLst/>
          </a:prstGeom>
          <a:noFill/>
          <a:ln>
            <a:solidFill>
              <a:schemeClr val="accent1"/>
            </a:solidFill>
          </a:ln>
        </p:spPr>
        <p:txBody>
          <a:bodyPr wrap="square" rtlCol="0">
            <a:spAutoFit/>
          </a:bodyPr>
          <a:lstStyle/>
          <a:p>
            <a:r>
              <a:rPr lang="en-US" dirty="0" err="1"/>
              <a:t>En</a:t>
            </a:r>
            <a:r>
              <a:rPr lang="en-US" dirty="0"/>
              <a:t> el </a:t>
            </a:r>
            <a:r>
              <a:rPr lang="en-US" dirty="0" err="1"/>
              <a:t>contructor</a:t>
            </a:r>
            <a:r>
              <a:rPr lang="en-US" dirty="0"/>
              <a:t> </a:t>
            </a:r>
            <a:r>
              <a:rPr lang="en-US" dirty="0" err="1"/>
              <a:t>almacenar</a:t>
            </a:r>
            <a:r>
              <a:rPr lang="en-US" dirty="0"/>
              <a:t> la </a:t>
            </a:r>
            <a:r>
              <a:rPr lang="en-US" dirty="0" err="1"/>
              <a:t>información</a:t>
            </a:r>
            <a:r>
              <a:rPr lang="en-US" dirty="0"/>
              <a:t> que </a:t>
            </a:r>
            <a:r>
              <a:rPr lang="en-US" dirty="0" err="1"/>
              <a:t>viene</a:t>
            </a:r>
            <a:r>
              <a:rPr lang="en-US" dirty="0"/>
              <a:t> de la </a:t>
            </a:r>
            <a:r>
              <a:rPr lang="en-US" dirty="0" err="1"/>
              <a:t>inyección</a:t>
            </a:r>
            <a:r>
              <a:rPr lang="en-US" dirty="0"/>
              <a:t> </a:t>
            </a:r>
            <a:endParaRPr lang="es-ES" dirty="0"/>
          </a:p>
          <a:p>
            <a:endParaRPr lang="es-ES" dirty="0"/>
          </a:p>
        </p:txBody>
      </p:sp>
      <p:cxnSp>
        <p:nvCxnSpPr>
          <p:cNvPr id="25" name="Conector recto de flecha 24">
            <a:extLst>
              <a:ext uri="{FF2B5EF4-FFF2-40B4-BE49-F238E27FC236}">
                <a16:creationId xmlns:a16="http://schemas.microsoft.com/office/drawing/2014/main" id="{6707EAB8-4511-43FD-902B-4182C4CFF1AC}"/>
              </a:ext>
            </a:extLst>
          </p:cNvPr>
          <p:cNvCxnSpPr>
            <a:cxnSpLocks/>
            <a:stCxn id="22" idx="0"/>
          </p:cNvCxnSpPr>
          <p:nvPr/>
        </p:nvCxnSpPr>
        <p:spPr>
          <a:xfrm>
            <a:off x="5837558" y="2636928"/>
            <a:ext cx="3287327" cy="26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75F8802F-8A55-489E-9143-D8499C9F4234}"/>
              </a:ext>
            </a:extLst>
          </p:cNvPr>
          <p:cNvSpPr txBox="1"/>
          <p:nvPr/>
        </p:nvSpPr>
        <p:spPr>
          <a:xfrm>
            <a:off x="9240636" y="3220645"/>
            <a:ext cx="2751771" cy="923330"/>
          </a:xfrm>
          <a:prstGeom prst="rect">
            <a:avLst/>
          </a:prstGeom>
          <a:noFill/>
          <a:ln>
            <a:solidFill>
              <a:schemeClr val="accent1"/>
            </a:solidFill>
          </a:ln>
        </p:spPr>
        <p:txBody>
          <a:bodyPr wrap="square" rtlCol="0">
            <a:spAutoFit/>
          </a:bodyPr>
          <a:lstStyle/>
          <a:p>
            <a:r>
              <a:rPr lang="es-ES" dirty="0"/>
              <a:t>Crear un arreglo vacío para cuando inyectemos la información del servicio </a:t>
            </a:r>
          </a:p>
        </p:txBody>
      </p:sp>
      <p:cxnSp>
        <p:nvCxnSpPr>
          <p:cNvPr id="28" name="Conector recto de flecha 27">
            <a:extLst>
              <a:ext uri="{FF2B5EF4-FFF2-40B4-BE49-F238E27FC236}">
                <a16:creationId xmlns:a16="http://schemas.microsoft.com/office/drawing/2014/main" id="{70A9F11A-A585-4961-81DA-144278397F20}"/>
              </a:ext>
            </a:extLst>
          </p:cNvPr>
          <p:cNvCxnSpPr>
            <a:cxnSpLocks/>
          </p:cNvCxnSpPr>
          <p:nvPr/>
        </p:nvCxnSpPr>
        <p:spPr>
          <a:xfrm>
            <a:off x="3430027" y="3297538"/>
            <a:ext cx="5675873" cy="7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Marcador de número de diapositiva 2">
            <a:extLst>
              <a:ext uri="{FF2B5EF4-FFF2-40B4-BE49-F238E27FC236}">
                <a16:creationId xmlns:a16="http://schemas.microsoft.com/office/drawing/2014/main" id="{CB749914-8099-4A15-8422-FC999A8F577E}"/>
              </a:ext>
            </a:extLst>
          </p:cNvPr>
          <p:cNvSpPr>
            <a:spLocks noGrp="1"/>
          </p:cNvSpPr>
          <p:nvPr>
            <p:ph type="sldNum" sz="quarter" idx="12"/>
          </p:nvPr>
        </p:nvSpPr>
        <p:spPr/>
        <p:txBody>
          <a:bodyPr/>
          <a:lstStyle/>
          <a:p>
            <a:fld id="{65132DCF-C58F-4CC7-AC3C-A5A6116BA1D0}" type="slidenum">
              <a:rPr lang="es-ES" smtClean="0"/>
              <a:t>31</a:t>
            </a:fld>
            <a:endParaRPr lang="es-ES"/>
          </a:p>
        </p:txBody>
      </p:sp>
    </p:spTree>
    <p:extLst>
      <p:ext uri="{BB962C8B-B14F-4D97-AF65-F5344CB8AC3E}">
        <p14:creationId xmlns:p14="http://schemas.microsoft.com/office/powerpoint/2010/main" val="418216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23" grpId="0"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C16CA1-BA7F-4CEB-B8DF-F444168A0E2A}"/>
              </a:ext>
            </a:extLst>
          </p:cNvPr>
          <p:cNvSpPr>
            <a:spLocks noGrp="1"/>
          </p:cNvSpPr>
          <p:nvPr>
            <p:ph idx="1"/>
          </p:nvPr>
        </p:nvSpPr>
        <p:spPr>
          <a:xfrm>
            <a:off x="838200" y="824753"/>
            <a:ext cx="10515600" cy="5352210"/>
          </a:xfrm>
        </p:spPr>
        <p:txBody>
          <a:bodyPr/>
          <a:lstStyle/>
          <a:p>
            <a:pPr marL="0" indent="0" algn="just">
              <a:buNone/>
            </a:pPr>
            <a:r>
              <a:rPr lang="es-ES" dirty="0"/>
              <a:t>Si vamos a nuestra aplicación vemos que se mantiene exactamente igual , lo único que ahora estamos inyectando esta información desde un servicio al componente empleados. A partir de ahora si cualquier componente de nuestra aplicación necesitara esta información podemos hacer una inyección de este data </a:t>
            </a:r>
            <a:r>
              <a:rPr lang="es-ES" dirty="0" err="1"/>
              <a:t>service</a:t>
            </a:r>
            <a:r>
              <a:rPr lang="es-ES" dirty="0"/>
              <a:t>.</a:t>
            </a:r>
          </a:p>
          <a:p>
            <a:pPr marL="0" indent="0">
              <a:buNone/>
            </a:pPr>
            <a:endParaRPr lang="es-ES" dirty="0"/>
          </a:p>
        </p:txBody>
      </p:sp>
      <p:pic>
        <p:nvPicPr>
          <p:cNvPr id="4" name="Imagen 3">
            <a:extLst>
              <a:ext uri="{FF2B5EF4-FFF2-40B4-BE49-F238E27FC236}">
                <a16:creationId xmlns:a16="http://schemas.microsoft.com/office/drawing/2014/main" id="{8D347B73-39BD-4C7E-97AE-5B661D0DC5F4}"/>
              </a:ext>
            </a:extLst>
          </p:cNvPr>
          <p:cNvPicPr>
            <a:picLocks noChangeAspect="1"/>
          </p:cNvPicPr>
          <p:nvPr/>
        </p:nvPicPr>
        <p:blipFill>
          <a:blip r:embed="rId2"/>
          <a:stretch>
            <a:fillRect/>
          </a:stretch>
        </p:blipFill>
        <p:spPr>
          <a:xfrm>
            <a:off x="2631140" y="3104031"/>
            <a:ext cx="6349814" cy="3097306"/>
          </a:xfrm>
          <a:prstGeom prst="rect">
            <a:avLst/>
          </a:prstGeom>
          <a:ln>
            <a:solidFill>
              <a:srgbClr val="FF0000"/>
            </a:solidFill>
          </a:ln>
        </p:spPr>
      </p:pic>
      <p:cxnSp>
        <p:nvCxnSpPr>
          <p:cNvPr id="6" name="Conector recto de flecha 5">
            <a:extLst>
              <a:ext uri="{FF2B5EF4-FFF2-40B4-BE49-F238E27FC236}">
                <a16:creationId xmlns:a16="http://schemas.microsoft.com/office/drawing/2014/main" id="{066CBF32-14CC-4648-A4D5-CA47D7C9ACD0}"/>
              </a:ext>
            </a:extLst>
          </p:cNvPr>
          <p:cNvCxnSpPr/>
          <p:nvPr/>
        </p:nvCxnSpPr>
        <p:spPr>
          <a:xfrm>
            <a:off x="838199" y="3258755"/>
            <a:ext cx="179294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53B6F95B-C897-49D1-91AE-AC90C328A69C}"/>
              </a:ext>
            </a:extLst>
          </p:cNvPr>
          <p:cNvCxnSpPr/>
          <p:nvPr/>
        </p:nvCxnSpPr>
        <p:spPr>
          <a:xfrm>
            <a:off x="838199" y="4168927"/>
            <a:ext cx="179294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C4C6D4F6-EAA3-42D8-BFE1-32BF65D5FAFA}"/>
              </a:ext>
            </a:extLst>
          </p:cNvPr>
          <p:cNvCxnSpPr/>
          <p:nvPr/>
        </p:nvCxnSpPr>
        <p:spPr>
          <a:xfrm>
            <a:off x="838198" y="5049500"/>
            <a:ext cx="179294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D7029C76-7F5B-43A8-809B-D64CC1470DDA}"/>
              </a:ext>
            </a:extLst>
          </p:cNvPr>
          <p:cNvSpPr>
            <a:spLocks noGrp="1"/>
          </p:cNvSpPr>
          <p:nvPr>
            <p:ph type="sldNum" sz="quarter" idx="12"/>
          </p:nvPr>
        </p:nvSpPr>
        <p:spPr/>
        <p:txBody>
          <a:bodyPr/>
          <a:lstStyle/>
          <a:p>
            <a:fld id="{65132DCF-C58F-4CC7-AC3C-A5A6116BA1D0}" type="slidenum">
              <a:rPr lang="es-ES" smtClean="0"/>
              <a:t>32</a:t>
            </a:fld>
            <a:endParaRPr lang="es-ES"/>
          </a:p>
        </p:txBody>
      </p:sp>
    </p:spTree>
    <p:extLst>
      <p:ext uri="{BB962C8B-B14F-4D97-AF65-F5344CB8AC3E}">
        <p14:creationId xmlns:p14="http://schemas.microsoft.com/office/powerpoint/2010/main" val="111063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94B72-7FDC-4709-B2F4-E14AF71EDBF4}"/>
              </a:ext>
            </a:extLst>
          </p:cNvPr>
          <p:cNvSpPr>
            <a:spLocks noGrp="1"/>
          </p:cNvSpPr>
          <p:nvPr>
            <p:ph type="title"/>
          </p:nvPr>
        </p:nvSpPr>
        <p:spPr/>
        <p:txBody>
          <a:bodyPr/>
          <a:lstStyle/>
          <a:p>
            <a:r>
              <a:rPr lang="es-ES" dirty="0"/>
              <a:t>Resumen para trabajar con data </a:t>
            </a:r>
            <a:r>
              <a:rPr lang="es-ES" dirty="0" err="1"/>
              <a:t>service</a:t>
            </a:r>
            <a:endParaRPr lang="es-ES" dirty="0"/>
          </a:p>
        </p:txBody>
      </p:sp>
      <p:sp>
        <p:nvSpPr>
          <p:cNvPr id="3" name="Marcador de contenido 2">
            <a:extLst>
              <a:ext uri="{FF2B5EF4-FFF2-40B4-BE49-F238E27FC236}">
                <a16:creationId xmlns:a16="http://schemas.microsoft.com/office/drawing/2014/main" id="{0CFDC9BE-C52A-4D62-B95D-2B1FA4C5D9EB}"/>
              </a:ext>
            </a:extLst>
          </p:cNvPr>
          <p:cNvSpPr>
            <a:spLocks noGrp="1"/>
          </p:cNvSpPr>
          <p:nvPr>
            <p:ph idx="1"/>
          </p:nvPr>
        </p:nvSpPr>
        <p:spPr/>
        <p:txBody>
          <a:bodyPr>
            <a:normAutofit lnSpcReduction="10000"/>
          </a:bodyPr>
          <a:lstStyle/>
          <a:p>
            <a:r>
              <a:rPr lang="es-ES" sz="3200" dirty="0"/>
              <a:t>Crear el servicio encargado de controlar la información. </a:t>
            </a:r>
          </a:p>
          <a:p>
            <a:r>
              <a:rPr lang="es-ES" sz="3200" dirty="0"/>
              <a:t>Crear el método con la funcionalidad que va a realizar el servicio.</a:t>
            </a:r>
          </a:p>
          <a:p>
            <a:r>
              <a:rPr lang="es-ES" sz="3200" dirty="0"/>
              <a:t>Inyectar el servicio en el componente que lo necesita.</a:t>
            </a:r>
          </a:p>
          <a:p>
            <a:r>
              <a:rPr lang="es-ES" sz="3200" dirty="0"/>
              <a:t>Crear una estructura donde  almacenar la información del servicio.</a:t>
            </a:r>
          </a:p>
          <a:p>
            <a:r>
              <a:rPr lang="es-ES" sz="3200" dirty="0"/>
              <a:t>En el constructor del componente inicializar esta estructura con los datos que vienen de la inyección. Podemos también realizar esta </a:t>
            </a:r>
            <a:r>
              <a:rPr lang="es-ES" sz="3200" dirty="0" err="1"/>
              <a:t>inialización</a:t>
            </a:r>
            <a:r>
              <a:rPr lang="es-ES" sz="3200" dirty="0"/>
              <a:t> utilizando el método </a:t>
            </a:r>
            <a:r>
              <a:rPr lang="es-ES" sz="3200" dirty="0" err="1"/>
              <a:t>ngOnInit</a:t>
            </a:r>
            <a:r>
              <a:rPr lang="es-ES" sz="3200" dirty="0"/>
              <a:t>().</a:t>
            </a:r>
          </a:p>
        </p:txBody>
      </p:sp>
      <p:sp>
        <p:nvSpPr>
          <p:cNvPr id="4" name="Marcador de número de diapositiva 3">
            <a:extLst>
              <a:ext uri="{FF2B5EF4-FFF2-40B4-BE49-F238E27FC236}">
                <a16:creationId xmlns:a16="http://schemas.microsoft.com/office/drawing/2014/main" id="{040370E4-D4C3-40A7-8AB6-EA7AEBB1D029}"/>
              </a:ext>
            </a:extLst>
          </p:cNvPr>
          <p:cNvSpPr>
            <a:spLocks noGrp="1"/>
          </p:cNvSpPr>
          <p:nvPr>
            <p:ph type="sldNum" sz="quarter" idx="12"/>
          </p:nvPr>
        </p:nvSpPr>
        <p:spPr/>
        <p:txBody>
          <a:bodyPr/>
          <a:lstStyle/>
          <a:p>
            <a:fld id="{65132DCF-C58F-4CC7-AC3C-A5A6116BA1D0}" type="slidenum">
              <a:rPr lang="es-ES" smtClean="0"/>
              <a:t>33</a:t>
            </a:fld>
            <a:endParaRPr lang="es-ES"/>
          </a:p>
        </p:txBody>
      </p:sp>
    </p:spTree>
    <p:extLst>
      <p:ext uri="{BB962C8B-B14F-4D97-AF65-F5344CB8AC3E}">
        <p14:creationId xmlns:p14="http://schemas.microsoft.com/office/powerpoint/2010/main" val="330861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3F3D5-80AA-452B-8E65-694D3C05125B}"/>
              </a:ext>
            </a:extLst>
          </p:cNvPr>
          <p:cNvSpPr>
            <a:spLocks noGrp="1"/>
          </p:cNvSpPr>
          <p:nvPr>
            <p:ph type="title"/>
          </p:nvPr>
        </p:nvSpPr>
        <p:spPr/>
        <p:txBody>
          <a:bodyPr/>
          <a:lstStyle/>
          <a:p>
            <a:r>
              <a:rPr lang="es-ES" dirty="0"/>
              <a:t>Método </a:t>
            </a:r>
            <a:r>
              <a:rPr lang="es-ES" dirty="0" err="1"/>
              <a:t>ngOnInit</a:t>
            </a:r>
            <a:r>
              <a:rPr lang="es-ES" dirty="0"/>
              <a:t>()</a:t>
            </a:r>
          </a:p>
        </p:txBody>
      </p:sp>
      <p:sp>
        <p:nvSpPr>
          <p:cNvPr id="3" name="Marcador de contenido 2">
            <a:extLst>
              <a:ext uri="{FF2B5EF4-FFF2-40B4-BE49-F238E27FC236}">
                <a16:creationId xmlns:a16="http://schemas.microsoft.com/office/drawing/2014/main" id="{295253AF-FBC3-47D0-B37E-9FBC9C0C47A6}"/>
              </a:ext>
            </a:extLst>
          </p:cNvPr>
          <p:cNvSpPr>
            <a:spLocks noGrp="1"/>
          </p:cNvSpPr>
          <p:nvPr>
            <p:ph idx="1"/>
          </p:nvPr>
        </p:nvSpPr>
        <p:spPr/>
        <p:txBody>
          <a:bodyPr/>
          <a:lstStyle/>
          <a:p>
            <a:pPr marL="0" indent="0">
              <a:buNone/>
            </a:pPr>
            <a:r>
              <a:rPr lang="es-ES" dirty="0"/>
              <a:t>En Angular después del constructor el siguiente método que se ejecuta es el método </a:t>
            </a:r>
            <a:r>
              <a:rPr lang="es-ES" dirty="0" err="1"/>
              <a:t>ngOnInit</a:t>
            </a:r>
            <a:r>
              <a:rPr lang="es-ES" dirty="0"/>
              <a:t>() que pertenece a la interfaz </a:t>
            </a:r>
            <a:r>
              <a:rPr lang="es-ES" dirty="0" err="1"/>
              <a:t>OnInit</a:t>
            </a:r>
            <a:r>
              <a:rPr lang="es-ES" dirty="0"/>
              <a:t>.</a:t>
            </a:r>
          </a:p>
        </p:txBody>
      </p:sp>
      <p:pic>
        <p:nvPicPr>
          <p:cNvPr id="5" name="Imagen 4">
            <a:extLst>
              <a:ext uri="{FF2B5EF4-FFF2-40B4-BE49-F238E27FC236}">
                <a16:creationId xmlns:a16="http://schemas.microsoft.com/office/drawing/2014/main" id="{CB597D4C-6CE5-4E95-B407-E05EC345D35C}"/>
              </a:ext>
            </a:extLst>
          </p:cNvPr>
          <p:cNvPicPr>
            <a:picLocks noChangeAspect="1"/>
          </p:cNvPicPr>
          <p:nvPr/>
        </p:nvPicPr>
        <p:blipFill>
          <a:blip r:embed="rId2"/>
          <a:stretch>
            <a:fillRect/>
          </a:stretch>
        </p:blipFill>
        <p:spPr>
          <a:xfrm>
            <a:off x="1064374" y="3027243"/>
            <a:ext cx="9459852" cy="3149720"/>
          </a:xfrm>
          <a:prstGeom prst="rect">
            <a:avLst/>
          </a:prstGeom>
        </p:spPr>
      </p:pic>
      <p:sp>
        <p:nvSpPr>
          <p:cNvPr id="6" name="Rectángulo 5">
            <a:extLst>
              <a:ext uri="{FF2B5EF4-FFF2-40B4-BE49-F238E27FC236}">
                <a16:creationId xmlns:a16="http://schemas.microsoft.com/office/drawing/2014/main" id="{68934E82-CCBD-4A07-A075-6D668ED043F5}"/>
              </a:ext>
            </a:extLst>
          </p:cNvPr>
          <p:cNvSpPr/>
          <p:nvPr/>
        </p:nvSpPr>
        <p:spPr>
          <a:xfrm>
            <a:off x="4088921" y="3027243"/>
            <a:ext cx="1483743" cy="268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C6D19DDA-A042-43EB-8B6F-21DB58B7C83F}"/>
              </a:ext>
            </a:extLst>
          </p:cNvPr>
          <p:cNvSpPr/>
          <p:nvPr/>
        </p:nvSpPr>
        <p:spPr>
          <a:xfrm>
            <a:off x="1667774" y="4623758"/>
            <a:ext cx="4888301" cy="879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número de diapositiva 3">
            <a:extLst>
              <a:ext uri="{FF2B5EF4-FFF2-40B4-BE49-F238E27FC236}">
                <a16:creationId xmlns:a16="http://schemas.microsoft.com/office/drawing/2014/main" id="{96E849E8-EC94-46FD-86DA-0FFB78105EF6}"/>
              </a:ext>
            </a:extLst>
          </p:cNvPr>
          <p:cNvSpPr>
            <a:spLocks noGrp="1"/>
          </p:cNvSpPr>
          <p:nvPr>
            <p:ph type="sldNum" sz="quarter" idx="12"/>
          </p:nvPr>
        </p:nvSpPr>
        <p:spPr/>
        <p:txBody>
          <a:bodyPr/>
          <a:lstStyle/>
          <a:p>
            <a:fld id="{65132DCF-C58F-4CC7-AC3C-A5A6116BA1D0}" type="slidenum">
              <a:rPr lang="es-ES" smtClean="0"/>
              <a:t>34</a:t>
            </a:fld>
            <a:endParaRPr lang="es-ES"/>
          </a:p>
        </p:txBody>
      </p:sp>
    </p:spTree>
    <p:extLst>
      <p:ext uri="{BB962C8B-B14F-4D97-AF65-F5344CB8AC3E}">
        <p14:creationId xmlns:p14="http://schemas.microsoft.com/office/powerpoint/2010/main" val="2437642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80AB9-52C9-4D12-B3F3-2B374ECDBB91}"/>
              </a:ext>
            </a:extLst>
          </p:cNvPr>
          <p:cNvSpPr>
            <a:spLocks noGrp="1"/>
          </p:cNvSpPr>
          <p:nvPr>
            <p:ph type="title"/>
          </p:nvPr>
        </p:nvSpPr>
        <p:spPr/>
        <p:txBody>
          <a:bodyPr/>
          <a:lstStyle/>
          <a:p>
            <a:r>
              <a:rPr lang="es-ES" dirty="0"/>
              <a:t>Servicios llamando servicios</a:t>
            </a:r>
          </a:p>
        </p:txBody>
      </p:sp>
      <p:sp>
        <p:nvSpPr>
          <p:cNvPr id="4" name="Rectángulo 3">
            <a:extLst>
              <a:ext uri="{FF2B5EF4-FFF2-40B4-BE49-F238E27FC236}">
                <a16:creationId xmlns:a16="http://schemas.microsoft.com/office/drawing/2014/main" id="{023A97A9-6F42-4493-B2EC-86BB6728C89E}"/>
              </a:ext>
            </a:extLst>
          </p:cNvPr>
          <p:cNvSpPr/>
          <p:nvPr/>
        </p:nvSpPr>
        <p:spPr>
          <a:xfrm>
            <a:off x="836757" y="1690688"/>
            <a:ext cx="583864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servicio-</a:t>
            </a:r>
            <a:r>
              <a:rPr lang="es-ES" sz="2800" dirty="0" err="1"/>
              <a:t>empleado.service.ts</a:t>
            </a:r>
            <a:endParaRPr lang="es-ES" sz="2800" dirty="0"/>
          </a:p>
        </p:txBody>
      </p:sp>
      <p:sp>
        <p:nvSpPr>
          <p:cNvPr id="5" name="CuadroTexto 4">
            <a:extLst>
              <a:ext uri="{FF2B5EF4-FFF2-40B4-BE49-F238E27FC236}">
                <a16:creationId xmlns:a16="http://schemas.microsoft.com/office/drawing/2014/main" id="{568507A3-BAD3-4BA1-ABA1-11A1C6397FED}"/>
              </a:ext>
            </a:extLst>
          </p:cNvPr>
          <p:cNvSpPr txBox="1"/>
          <p:nvPr/>
        </p:nvSpPr>
        <p:spPr>
          <a:xfrm>
            <a:off x="6901129" y="1859321"/>
            <a:ext cx="4055854" cy="707886"/>
          </a:xfrm>
          <a:prstGeom prst="rect">
            <a:avLst/>
          </a:prstGeom>
          <a:noFill/>
        </p:spPr>
        <p:txBody>
          <a:bodyPr wrap="square" rtlCol="0">
            <a:spAutoFit/>
          </a:bodyPr>
          <a:lstStyle/>
          <a:p>
            <a:pPr algn="just"/>
            <a:r>
              <a:rPr lang="es-ES" sz="2000" dirty="0"/>
              <a:t>Levantar una ventana emergente con información del empleado.</a:t>
            </a:r>
          </a:p>
        </p:txBody>
      </p:sp>
      <p:sp>
        <p:nvSpPr>
          <p:cNvPr id="6" name="Rectángulo 5">
            <a:extLst>
              <a:ext uri="{FF2B5EF4-FFF2-40B4-BE49-F238E27FC236}">
                <a16:creationId xmlns:a16="http://schemas.microsoft.com/office/drawing/2014/main" id="{E69441AD-B66E-4924-962C-EFAF8479FBDD}"/>
              </a:ext>
            </a:extLst>
          </p:cNvPr>
          <p:cNvSpPr/>
          <p:nvPr/>
        </p:nvSpPr>
        <p:spPr>
          <a:xfrm>
            <a:off x="836757" y="3523199"/>
            <a:ext cx="583864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err="1"/>
              <a:t>ds-empleado.service.ts</a:t>
            </a:r>
            <a:endParaRPr lang="es-ES" sz="2800" dirty="0"/>
          </a:p>
        </p:txBody>
      </p:sp>
      <p:sp>
        <p:nvSpPr>
          <p:cNvPr id="9" name="CuadroTexto 8">
            <a:extLst>
              <a:ext uri="{FF2B5EF4-FFF2-40B4-BE49-F238E27FC236}">
                <a16:creationId xmlns:a16="http://schemas.microsoft.com/office/drawing/2014/main" id="{26CBDD27-9943-42EC-B336-A529E192D8CF}"/>
              </a:ext>
            </a:extLst>
          </p:cNvPr>
          <p:cNvSpPr txBox="1"/>
          <p:nvPr/>
        </p:nvSpPr>
        <p:spPr>
          <a:xfrm>
            <a:off x="6901129" y="3899170"/>
            <a:ext cx="5020574" cy="400110"/>
          </a:xfrm>
          <a:prstGeom prst="rect">
            <a:avLst/>
          </a:prstGeom>
          <a:noFill/>
        </p:spPr>
        <p:txBody>
          <a:bodyPr wrap="square" rtlCol="0">
            <a:spAutoFit/>
          </a:bodyPr>
          <a:lstStyle/>
          <a:p>
            <a:r>
              <a:rPr lang="es-ES" sz="2000" dirty="0"/>
              <a:t>Permite agregar nuevos empleados a la lista</a:t>
            </a:r>
          </a:p>
        </p:txBody>
      </p:sp>
      <p:sp>
        <p:nvSpPr>
          <p:cNvPr id="10" name="CuadroTexto 9">
            <a:extLst>
              <a:ext uri="{FF2B5EF4-FFF2-40B4-BE49-F238E27FC236}">
                <a16:creationId xmlns:a16="http://schemas.microsoft.com/office/drawing/2014/main" id="{37DF9724-C4F4-45F7-82AF-0055D2A46A15}"/>
              </a:ext>
            </a:extLst>
          </p:cNvPr>
          <p:cNvSpPr txBox="1"/>
          <p:nvPr/>
        </p:nvSpPr>
        <p:spPr>
          <a:xfrm>
            <a:off x="585156" y="5062500"/>
            <a:ext cx="11353800" cy="1015663"/>
          </a:xfrm>
          <a:prstGeom prst="rect">
            <a:avLst/>
          </a:prstGeom>
          <a:noFill/>
        </p:spPr>
        <p:txBody>
          <a:bodyPr wrap="square" rtlCol="0">
            <a:spAutoFit/>
          </a:bodyPr>
          <a:lstStyle/>
          <a:p>
            <a:pPr algn="just"/>
            <a:r>
              <a:rPr lang="es-ES" sz="2000" dirty="0"/>
              <a:t>Cuando estamos en presencia de una aplicación de Angular en la que hay varios servicios muchas veces va a surgir la necesidad de poner un servicio dentro de otro para que dentro de un servicio podamos llamar al otro y simplificar el tema de las llamadas. </a:t>
            </a:r>
          </a:p>
        </p:txBody>
      </p:sp>
      <p:cxnSp>
        <p:nvCxnSpPr>
          <p:cNvPr id="18" name="Conector recto de flecha 17">
            <a:extLst>
              <a:ext uri="{FF2B5EF4-FFF2-40B4-BE49-F238E27FC236}">
                <a16:creationId xmlns:a16="http://schemas.microsoft.com/office/drawing/2014/main" id="{EC8D45A9-4A2F-49B2-AD18-44AFBE002FBC}"/>
              </a:ext>
            </a:extLst>
          </p:cNvPr>
          <p:cNvCxnSpPr/>
          <p:nvPr/>
        </p:nvCxnSpPr>
        <p:spPr>
          <a:xfrm>
            <a:off x="6096000" y="2567207"/>
            <a:ext cx="0" cy="17320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Marcador de número de diapositiva 2">
            <a:extLst>
              <a:ext uri="{FF2B5EF4-FFF2-40B4-BE49-F238E27FC236}">
                <a16:creationId xmlns:a16="http://schemas.microsoft.com/office/drawing/2014/main" id="{20FC3B40-D34D-4075-8FBF-9DF9E1041539}"/>
              </a:ext>
            </a:extLst>
          </p:cNvPr>
          <p:cNvSpPr>
            <a:spLocks noGrp="1"/>
          </p:cNvSpPr>
          <p:nvPr>
            <p:ph type="sldNum" sz="quarter" idx="12"/>
          </p:nvPr>
        </p:nvSpPr>
        <p:spPr/>
        <p:txBody>
          <a:bodyPr/>
          <a:lstStyle/>
          <a:p>
            <a:fld id="{65132DCF-C58F-4CC7-AC3C-A5A6116BA1D0}" type="slidenum">
              <a:rPr lang="es-ES" smtClean="0"/>
              <a:t>35</a:t>
            </a:fld>
            <a:endParaRPr lang="es-ES"/>
          </a:p>
        </p:txBody>
      </p:sp>
    </p:spTree>
    <p:extLst>
      <p:ext uri="{BB962C8B-B14F-4D97-AF65-F5344CB8AC3E}">
        <p14:creationId xmlns:p14="http://schemas.microsoft.com/office/powerpoint/2010/main" val="200688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2FB02-6E87-489D-82CD-806A9CD6A264}"/>
              </a:ext>
            </a:extLst>
          </p:cNvPr>
          <p:cNvSpPr>
            <a:spLocks noGrp="1"/>
          </p:cNvSpPr>
          <p:nvPr>
            <p:ph type="title"/>
          </p:nvPr>
        </p:nvSpPr>
        <p:spPr/>
        <p:txBody>
          <a:bodyPr/>
          <a:lstStyle/>
          <a:p>
            <a:r>
              <a:rPr lang="es-ES" dirty="0"/>
              <a:t>¿Cómo hacemos esta operación ?</a:t>
            </a:r>
          </a:p>
        </p:txBody>
      </p:sp>
      <p:sp>
        <p:nvSpPr>
          <p:cNvPr id="3" name="Marcador de contenido 2">
            <a:extLst>
              <a:ext uri="{FF2B5EF4-FFF2-40B4-BE49-F238E27FC236}">
                <a16:creationId xmlns:a16="http://schemas.microsoft.com/office/drawing/2014/main" id="{FBDA502B-CF64-48E8-8070-1CFC48C8DC8F}"/>
              </a:ext>
            </a:extLst>
          </p:cNvPr>
          <p:cNvSpPr>
            <a:spLocks noGrp="1"/>
          </p:cNvSpPr>
          <p:nvPr>
            <p:ph idx="1"/>
          </p:nvPr>
        </p:nvSpPr>
        <p:spPr/>
        <p:txBody>
          <a:bodyPr/>
          <a:lstStyle/>
          <a:p>
            <a:pPr marL="514350" indent="-514350" algn="just">
              <a:buFont typeface="+mj-lt"/>
              <a:buAutoNum type="arabicPeriod"/>
            </a:pPr>
            <a:r>
              <a:rPr lang="es-ES" dirty="0"/>
              <a:t>En el archivo </a:t>
            </a:r>
            <a:r>
              <a:rPr lang="es-ES" dirty="0" err="1"/>
              <a:t>ds-empleados.service.ts</a:t>
            </a:r>
            <a:r>
              <a:rPr lang="es-ES" dirty="0"/>
              <a:t> </a:t>
            </a:r>
            <a:r>
              <a:rPr lang="es-ES" dirty="0" err="1"/>
              <a:t>especfificar</a:t>
            </a:r>
            <a:r>
              <a:rPr lang="es-ES" dirty="0"/>
              <a:t> que la clase que corresponde al servicio </a:t>
            </a:r>
            <a:r>
              <a:rPr lang="es-ES" dirty="0" err="1"/>
              <a:t>DsEmpleados</a:t>
            </a:r>
            <a:r>
              <a:rPr lang="es-ES" dirty="0"/>
              <a:t> va a ser un componente inyectable, es decir que vamos a poder inyectar </a:t>
            </a:r>
            <a:r>
              <a:rPr lang="es-ES" dirty="0" err="1"/>
              <a:t>infomación</a:t>
            </a:r>
            <a:r>
              <a:rPr lang="es-ES" dirty="0"/>
              <a:t> desde fuera aquí. Esto se realiza con el decorador @Inyectable().</a:t>
            </a:r>
          </a:p>
          <a:p>
            <a:pPr marL="0" indent="0">
              <a:buNone/>
            </a:pPr>
            <a:endParaRPr lang="es-ES" dirty="0"/>
          </a:p>
          <a:p>
            <a:pPr marL="0" indent="0">
              <a:buNone/>
            </a:pPr>
            <a:endParaRPr lang="es-ES" dirty="0"/>
          </a:p>
        </p:txBody>
      </p:sp>
      <p:pic>
        <p:nvPicPr>
          <p:cNvPr id="5" name="Imagen 4">
            <a:extLst>
              <a:ext uri="{FF2B5EF4-FFF2-40B4-BE49-F238E27FC236}">
                <a16:creationId xmlns:a16="http://schemas.microsoft.com/office/drawing/2014/main" id="{DD08E187-62BD-433B-BAB0-A400AEF47672}"/>
              </a:ext>
            </a:extLst>
          </p:cNvPr>
          <p:cNvPicPr>
            <a:picLocks noChangeAspect="1"/>
          </p:cNvPicPr>
          <p:nvPr/>
        </p:nvPicPr>
        <p:blipFill>
          <a:blip r:embed="rId3"/>
          <a:stretch>
            <a:fillRect/>
          </a:stretch>
        </p:blipFill>
        <p:spPr>
          <a:xfrm>
            <a:off x="1413114" y="3492500"/>
            <a:ext cx="6191250" cy="3000375"/>
          </a:xfrm>
          <a:prstGeom prst="rect">
            <a:avLst/>
          </a:prstGeom>
        </p:spPr>
      </p:pic>
      <p:sp>
        <p:nvSpPr>
          <p:cNvPr id="6" name="Rectángulo 5">
            <a:extLst>
              <a:ext uri="{FF2B5EF4-FFF2-40B4-BE49-F238E27FC236}">
                <a16:creationId xmlns:a16="http://schemas.microsoft.com/office/drawing/2014/main" id="{3431B715-353C-4783-9678-5599A151EA8F}"/>
              </a:ext>
            </a:extLst>
          </p:cNvPr>
          <p:cNvSpPr/>
          <p:nvPr/>
        </p:nvSpPr>
        <p:spPr>
          <a:xfrm>
            <a:off x="1413114" y="3492500"/>
            <a:ext cx="1433603" cy="2858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6ABF9B23-186A-458B-97F9-A985704BDAAE}"/>
              </a:ext>
            </a:extLst>
          </p:cNvPr>
          <p:cNvSpPr txBox="1"/>
          <p:nvPr/>
        </p:nvSpPr>
        <p:spPr>
          <a:xfrm>
            <a:off x="7936302" y="4226943"/>
            <a:ext cx="3122762" cy="923330"/>
          </a:xfrm>
          <a:prstGeom prst="rect">
            <a:avLst/>
          </a:prstGeom>
          <a:noFill/>
        </p:spPr>
        <p:txBody>
          <a:bodyPr wrap="square" rtlCol="0">
            <a:spAutoFit/>
          </a:bodyPr>
          <a:lstStyle/>
          <a:p>
            <a:pPr algn="just"/>
            <a:r>
              <a:rPr lang="es-ES" dirty="0"/>
              <a:t>Esto se hace si el servicio se creó de forma manual. </a:t>
            </a:r>
          </a:p>
          <a:p>
            <a:endParaRPr lang="es-ES" dirty="0"/>
          </a:p>
        </p:txBody>
      </p:sp>
      <p:sp>
        <p:nvSpPr>
          <p:cNvPr id="4" name="Marcador de número de diapositiva 3">
            <a:extLst>
              <a:ext uri="{FF2B5EF4-FFF2-40B4-BE49-F238E27FC236}">
                <a16:creationId xmlns:a16="http://schemas.microsoft.com/office/drawing/2014/main" id="{F15E65B5-14BA-4A07-B657-57B683366DF6}"/>
              </a:ext>
            </a:extLst>
          </p:cNvPr>
          <p:cNvSpPr>
            <a:spLocks noGrp="1"/>
          </p:cNvSpPr>
          <p:nvPr>
            <p:ph type="sldNum" sz="quarter" idx="12"/>
          </p:nvPr>
        </p:nvSpPr>
        <p:spPr/>
        <p:txBody>
          <a:bodyPr/>
          <a:lstStyle/>
          <a:p>
            <a:fld id="{65132DCF-C58F-4CC7-AC3C-A5A6116BA1D0}" type="slidenum">
              <a:rPr lang="es-ES" smtClean="0"/>
              <a:t>36</a:t>
            </a:fld>
            <a:endParaRPr lang="es-ES"/>
          </a:p>
        </p:txBody>
      </p:sp>
    </p:spTree>
    <p:extLst>
      <p:ext uri="{BB962C8B-B14F-4D97-AF65-F5344CB8AC3E}">
        <p14:creationId xmlns:p14="http://schemas.microsoft.com/office/powerpoint/2010/main" val="1718231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D04E7C-9C50-4934-BACB-BE0558C083EA}"/>
              </a:ext>
            </a:extLst>
          </p:cNvPr>
          <p:cNvSpPr>
            <a:spLocks noGrp="1"/>
          </p:cNvSpPr>
          <p:nvPr>
            <p:ph idx="1"/>
          </p:nvPr>
        </p:nvSpPr>
        <p:spPr>
          <a:xfrm>
            <a:off x="838200" y="681037"/>
            <a:ext cx="10515600" cy="5495926"/>
          </a:xfrm>
        </p:spPr>
        <p:txBody>
          <a:bodyPr/>
          <a:lstStyle/>
          <a:p>
            <a:endParaRPr lang="es-ES" dirty="0"/>
          </a:p>
          <a:p>
            <a:pPr marL="0" indent="0">
              <a:buNone/>
            </a:pPr>
            <a:r>
              <a:rPr lang="es-ES" dirty="0"/>
              <a:t>Si el servicio se creó utilizando el comando ng g s </a:t>
            </a:r>
            <a:r>
              <a:rPr lang="es-ES" dirty="0" err="1"/>
              <a:t>ds</a:t>
            </a:r>
            <a:r>
              <a:rPr lang="es-ES" dirty="0"/>
              <a:t>-empleados aparece con el decorador inyectable . </a:t>
            </a:r>
          </a:p>
          <a:p>
            <a:pPr marL="0" indent="0">
              <a:buNone/>
            </a:pPr>
            <a:endParaRPr lang="es-ES" dirty="0"/>
          </a:p>
          <a:p>
            <a:pPr marL="0" indent="0">
              <a:buNone/>
            </a:pPr>
            <a:r>
              <a:rPr lang="es-ES" dirty="0"/>
              <a:t> </a:t>
            </a:r>
            <a:endParaRPr lang="en-US" dirty="0"/>
          </a:p>
        </p:txBody>
      </p:sp>
      <p:pic>
        <p:nvPicPr>
          <p:cNvPr id="4" name="Imagen 3">
            <a:extLst>
              <a:ext uri="{FF2B5EF4-FFF2-40B4-BE49-F238E27FC236}">
                <a16:creationId xmlns:a16="http://schemas.microsoft.com/office/drawing/2014/main" id="{C033E949-F902-431C-9150-549596CB70A1}"/>
              </a:ext>
            </a:extLst>
          </p:cNvPr>
          <p:cNvPicPr>
            <a:picLocks noChangeAspect="1"/>
          </p:cNvPicPr>
          <p:nvPr/>
        </p:nvPicPr>
        <p:blipFill>
          <a:blip r:embed="rId2"/>
          <a:stretch>
            <a:fillRect/>
          </a:stretch>
        </p:blipFill>
        <p:spPr>
          <a:xfrm>
            <a:off x="820947" y="2449901"/>
            <a:ext cx="7701951" cy="3347049"/>
          </a:xfrm>
          <a:prstGeom prst="rect">
            <a:avLst/>
          </a:prstGeom>
        </p:spPr>
      </p:pic>
      <p:sp>
        <p:nvSpPr>
          <p:cNvPr id="5" name="Rectángulo 4">
            <a:extLst>
              <a:ext uri="{FF2B5EF4-FFF2-40B4-BE49-F238E27FC236}">
                <a16:creationId xmlns:a16="http://schemas.microsoft.com/office/drawing/2014/main" id="{5C744712-0BE4-48C7-9933-D16817E5B44E}"/>
              </a:ext>
            </a:extLst>
          </p:cNvPr>
          <p:cNvSpPr/>
          <p:nvPr/>
        </p:nvSpPr>
        <p:spPr>
          <a:xfrm>
            <a:off x="838200" y="2570672"/>
            <a:ext cx="2439838" cy="11386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número de diapositiva 1">
            <a:extLst>
              <a:ext uri="{FF2B5EF4-FFF2-40B4-BE49-F238E27FC236}">
                <a16:creationId xmlns:a16="http://schemas.microsoft.com/office/drawing/2014/main" id="{4341730B-5620-4501-A792-A144BC28E7CC}"/>
              </a:ext>
            </a:extLst>
          </p:cNvPr>
          <p:cNvSpPr>
            <a:spLocks noGrp="1"/>
          </p:cNvSpPr>
          <p:nvPr>
            <p:ph type="sldNum" sz="quarter" idx="12"/>
          </p:nvPr>
        </p:nvSpPr>
        <p:spPr/>
        <p:txBody>
          <a:bodyPr/>
          <a:lstStyle/>
          <a:p>
            <a:fld id="{65132DCF-C58F-4CC7-AC3C-A5A6116BA1D0}" type="slidenum">
              <a:rPr lang="es-ES" smtClean="0"/>
              <a:t>37</a:t>
            </a:fld>
            <a:endParaRPr lang="es-ES"/>
          </a:p>
        </p:txBody>
      </p:sp>
    </p:spTree>
    <p:extLst>
      <p:ext uri="{BB962C8B-B14F-4D97-AF65-F5344CB8AC3E}">
        <p14:creationId xmlns:p14="http://schemas.microsoft.com/office/powerpoint/2010/main" val="2608201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0CE14-C892-4FCE-A4F8-B01E140ACE13}"/>
              </a:ext>
            </a:extLst>
          </p:cNvPr>
          <p:cNvSpPr>
            <a:spLocks noGrp="1"/>
          </p:cNvSpPr>
          <p:nvPr>
            <p:ph type="title"/>
          </p:nvPr>
        </p:nvSpPr>
        <p:spPr/>
        <p:txBody>
          <a:bodyPr/>
          <a:lstStyle/>
          <a:p>
            <a:r>
              <a:rPr lang="es-ES" dirty="0" err="1"/>
              <a:t>ds-empleados.service.ts</a:t>
            </a:r>
            <a:endParaRPr lang="es-ES" dirty="0"/>
          </a:p>
        </p:txBody>
      </p:sp>
      <p:sp>
        <p:nvSpPr>
          <p:cNvPr id="3" name="Marcador de contenido 2">
            <a:extLst>
              <a:ext uri="{FF2B5EF4-FFF2-40B4-BE49-F238E27FC236}">
                <a16:creationId xmlns:a16="http://schemas.microsoft.com/office/drawing/2014/main" id="{AF2049D4-F25F-4C9F-94BF-AAC5401B12E0}"/>
              </a:ext>
            </a:extLst>
          </p:cNvPr>
          <p:cNvSpPr>
            <a:spLocks noGrp="1"/>
          </p:cNvSpPr>
          <p:nvPr>
            <p:ph idx="1"/>
          </p:nvPr>
        </p:nvSpPr>
        <p:spPr/>
        <p:txBody>
          <a:bodyPr/>
          <a:lstStyle/>
          <a:p>
            <a:pPr marL="0" indent="0">
              <a:buNone/>
            </a:pPr>
            <a:r>
              <a:rPr lang="en-US" dirty="0"/>
              <a:t>2. </a:t>
            </a:r>
            <a:r>
              <a:rPr lang="es-ES" dirty="0"/>
              <a:t>Inyectar el servicio </a:t>
            </a:r>
            <a:r>
              <a:rPr lang="es-ES" dirty="0" err="1"/>
              <a:t>ServicioEmpleadosService</a:t>
            </a:r>
            <a:r>
              <a:rPr lang="es-ES" dirty="0"/>
              <a:t> en el </a:t>
            </a:r>
            <a:r>
              <a:rPr lang="es-ES" dirty="0" err="1"/>
              <a:t>contructor</a:t>
            </a:r>
            <a:r>
              <a:rPr lang="es-ES" dirty="0"/>
              <a:t> de la clase.</a:t>
            </a:r>
          </a:p>
          <a:p>
            <a:pPr marL="0" indent="0">
              <a:buNone/>
            </a:pPr>
            <a:endParaRPr lang="es-ES" dirty="0"/>
          </a:p>
        </p:txBody>
      </p:sp>
      <p:pic>
        <p:nvPicPr>
          <p:cNvPr id="5" name="Imagen 4">
            <a:extLst>
              <a:ext uri="{FF2B5EF4-FFF2-40B4-BE49-F238E27FC236}">
                <a16:creationId xmlns:a16="http://schemas.microsoft.com/office/drawing/2014/main" id="{776E0087-DCE9-4E6D-AF5A-7E3BE2CF7870}"/>
              </a:ext>
            </a:extLst>
          </p:cNvPr>
          <p:cNvPicPr>
            <a:picLocks noChangeAspect="1"/>
          </p:cNvPicPr>
          <p:nvPr/>
        </p:nvPicPr>
        <p:blipFill>
          <a:blip r:embed="rId2"/>
          <a:stretch>
            <a:fillRect/>
          </a:stretch>
        </p:blipFill>
        <p:spPr>
          <a:xfrm>
            <a:off x="974605" y="2692609"/>
            <a:ext cx="6343650" cy="3267075"/>
          </a:xfrm>
          <a:prstGeom prst="rect">
            <a:avLst/>
          </a:prstGeom>
        </p:spPr>
      </p:pic>
      <p:sp>
        <p:nvSpPr>
          <p:cNvPr id="6" name="Rectángulo 5">
            <a:extLst>
              <a:ext uri="{FF2B5EF4-FFF2-40B4-BE49-F238E27FC236}">
                <a16:creationId xmlns:a16="http://schemas.microsoft.com/office/drawing/2014/main" id="{71C6201D-E7BE-4816-A3F1-4BD5288F2A47}"/>
              </a:ext>
            </a:extLst>
          </p:cNvPr>
          <p:cNvSpPr/>
          <p:nvPr/>
        </p:nvSpPr>
        <p:spPr>
          <a:xfrm>
            <a:off x="1535502" y="4589253"/>
            <a:ext cx="5641675" cy="6038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número de diapositiva 3">
            <a:extLst>
              <a:ext uri="{FF2B5EF4-FFF2-40B4-BE49-F238E27FC236}">
                <a16:creationId xmlns:a16="http://schemas.microsoft.com/office/drawing/2014/main" id="{4926002D-5A75-45A4-974C-2F9B458FC1CB}"/>
              </a:ext>
            </a:extLst>
          </p:cNvPr>
          <p:cNvSpPr>
            <a:spLocks noGrp="1"/>
          </p:cNvSpPr>
          <p:nvPr>
            <p:ph type="sldNum" sz="quarter" idx="12"/>
          </p:nvPr>
        </p:nvSpPr>
        <p:spPr/>
        <p:txBody>
          <a:bodyPr/>
          <a:lstStyle/>
          <a:p>
            <a:fld id="{65132DCF-C58F-4CC7-AC3C-A5A6116BA1D0}" type="slidenum">
              <a:rPr lang="es-ES" smtClean="0"/>
              <a:t>38</a:t>
            </a:fld>
            <a:endParaRPr lang="es-ES"/>
          </a:p>
        </p:txBody>
      </p:sp>
    </p:spTree>
    <p:extLst>
      <p:ext uri="{BB962C8B-B14F-4D97-AF65-F5344CB8AC3E}">
        <p14:creationId xmlns:p14="http://schemas.microsoft.com/office/powerpoint/2010/main" val="4060818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7B8CA-67BB-403D-ADC3-E8C3488E0CA3}"/>
              </a:ext>
            </a:extLst>
          </p:cNvPr>
          <p:cNvSpPr>
            <a:spLocks noGrp="1"/>
          </p:cNvSpPr>
          <p:nvPr>
            <p:ph type="title"/>
          </p:nvPr>
        </p:nvSpPr>
        <p:spPr/>
        <p:txBody>
          <a:bodyPr/>
          <a:lstStyle/>
          <a:p>
            <a:r>
              <a:rPr lang="es-ES" dirty="0" err="1"/>
              <a:t>ds-empleados.service.ts</a:t>
            </a:r>
            <a:endParaRPr lang="es-ES" dirty="0"/>
          </a:p>
        </p:txBody>
      </p:sp>
      <p:sp>
        <p:nvSpPr>
          <p:cNvPr id="3" name="Marcador de contenido 2">
            <a:extLst>
              <a:ext uri="{FF2B5EF4-FFF2-40B4-BE49-F238E27FC236}">
                <a16:creationId xmlns:a16="http://schemas.microsoft.com/office/drawing/2014/main" id="{F9EF51D1-7B3D-4145-B559-5334855A4C1A}"/>
              </a:ext>
            </a:extLst>
          </p:cNvPr>
          <p:cNvSpPr>
            <a:spLocks noGrp="1"/>
          </p:cNvSpPr>
          <p:nvPr>
            <p:ph idx="1"/>
          </p:nvPr>
        </p:nvSpPr>
        <p:spPr/>
        <p:txBody>
          <a:bodyPr/>
          <a:lstStyle/>
          <a:p>
            <a:pPr marL="0" indent="0" algn="just">
              <a:buNone/>
            </a:pPr>
            <a:r>
              <a:rPr lang="es-ES" dirty="0"/>
              <a:t>3. En el método donde  vamos a agregar el empleado es donde tenemos que llamar a este servicio.</a:t>
            </a:r>
          </a:p>
          <a:p>
            <a:pPr marL="0" indent="0" algn="just">
              <a:buNone/>
            </a:pPr>
            <a:endParaRPr lang="es-ES" dirty="0"/>
          </a:p>
        </p:txBody>
      </p:sp>
      <p:pic>
        <p:nvPicPr>
          <p:cNvPr id="4" name="Imagen 3">
            <a:extLst>
              <a:ext uri="{FF2B5EF4-FFF2-40B4-BE49-F238E27FC236}">
                <a16:creationId xmlns:a16="http://schemas.microsoft.com/office/drawing/2014/main" id="{0133DC86-E85A-4A9E-BFA8-CB11ACB5BE68}"/>
              </a:ext>
            </a:extLst>
          </p:cNvPr>
          <p:cNvPicPr>
            <a:picLocks noChangeAspect="1"/>
          </p:cNvPicPr>
          <p:nvPr/>
        </p:nvPicPr>
        <p:blipFill>
          <a:blip r:embed="rId2"/>
          <a:stretch>
            <a:fillRect/>
          </a:stretch>
        </p:blipFill>
        <p:spPr>
          <a:xfrm>
            <a:off x="986107" y="2641210"/>
            <a:ext cx="9391650" cy="3990975"/>
          </a:xfrm>
          <a:prstGeom prst="rect">
            <a:avLst/>
          </a:prstGeom>
        </p:spPr>
      </p:pic>
      <p:sp>
        <p:nvSpPr>
          <p:cNvPr id="5" name="Rectángulo 4">
            <a:extLst>
              <a:ext uri="{FF2B5EF4-FFF2-40B4-BE49-F238E27FC236}">
                <a16:creationId xmlns:a16="http://schemas.microsoft.com/office/drawing/2014/main" id="{DC4D5E19-3C4B-43F9-B07C-6473079FA400}"/>
              </a:ext>
            </a:extLst>
          </p:cNvPr>
          <p:cNvSpPr/>
          <p:nvPr/>
        </p:nvSpPr>
        <p:spPr>
          <a:xfrm>
            <a:off x="1828800" y="5451894"/>
            <a:ext cx="8453887" cy="5520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Marcador de número de diapositiva 5">
            <a:extLst>
              <a:ext uri="{FF2B5EF4-FFF2-40B4-BE49-F238E27FC236}">
                <a16:creationId xmlns:a16="http://schemas.microsoft.com/office/drawing/2014/main" id="{96168F88-F232-4606-B67F-4F5BC3CC5267}"/>
              </a:ext>
            </a:extLst>
          </p:cNvPr>
          <p:cNvSpPr>
            <a:spLocks noGrp="1"/>
          </p:cNvSpPr>
          <p:nvPr>
            <p:ph type="sldNum" sz="quarter" idx="12"/>
          </p:nvPr>
        </p:nvSpPr>
        <p:spPr/>
        <p:txBody>
          <a:bodyPr/>
          <a:lstStyle/>
          <a:p>
            <a:fld id="{65132DCF-C58F-4CC7-AC3C-A5A6116BA1D0}" type="slidenum">
              <a:rPr lang="es-ES" smtClean="0"/>
              <a:t>39</a:t>
            </a:fld>
            <a:endParaRPr lang="es-ES"/>
          </a:p>
        </p:txBody>
      </p:sp>
    </p:spTree>
    <p:extLst>
      <p:ext uri="{BB962C8B-B14F-4D97-AF65-F5344CB8AC3E}">
        <p14:creationId xmlns:p14="http://schemas.microsoft.com/office/powerpoint/2010/main" val="354997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B1D6F-EFD7-4830-B87F-27C564387922}"/>
              </a:ext>
            </a:extLst>
          </p:cNvPr>
          <p:cNvSpPr>
            <a:spLocks noGrp="1"/>
          </p:cNvSpPr>
          <p:nvPr>
            <p:ph type="title"/>
          </p:nvPr>
        </p:nvSpPr>
        <p:spPr/>
        <p:txBody>
          <a:bodyPr/>
          <a:lstStyle/>
          <a:p>
            <a:r>
              <a:rPr lang="es-ES" dirty="0"/>
              <a:t>Componentes</a:t>
            </a:r>
          </a:p>
        </p:txBody>
      </p:sp>
      <p:sp>
        <p:nvSpPr>
          <p:cNvPr id="3" name="Marcador de contenido 2">
            <a:extLst>
              <a:ext uri="{FF2B5EF4-FFF2-40B4-BE49-F238E27FC236}">
                <a16:creationId xmlns:a16="http://schemas.microsoft.com/office/drawing/2014/main" id="{12BDE593-5167-4B31-8FFC-3EA77E752FC9}"/>
              </a:ext>
            </a:extLst>
          </p:cNvPr>
          <p:cNvSpPr>
            <a:spLocks noGrp="1"/>
          </p:cNvSpPr>
          <p:nvPr>
            <p:ph idx="1"/>
          </p:nvPr>
        </p:nvSpPr>
        <p:spPr/>
        <p:txBody>
          <a:bodyPr/>
          <a:lstStyle/>
          <a:p>
            <a:endParaRPr lang="es-ES" dirty="0"/>
          </a:p>
        </p:txBody>
      </p:sp>
      <p:sp>
        <p:nvSpPr>
          <p:cNvPr id="4" name="Rectángulo 3">
            <a:extLst>
              <a:ext uri="{FF2B5EF4-FFF2-40B4-BE49-F238E27FC236}">
                <a16:creationId xmlns:a16="http://schemas.microsoft.com/office/drawing/2014/main" id="{1130F802-543E-4FAC-B80C-FADCB8140C7A}"/>
              </a:ext>
            </a:extLst>
          </p:cNvPr>
          <p:cNvSpPr/>
          <p:nvPr/>
        </p:nvSpPr>
        <p:spPr>
          <a:xfrm>
            <a:off x="1274552" y="2380890"/>
            <a:ext cx="2380891" cy="1276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Componente 1</a:t>
            </a:r>
          </a:p>
        </p:txBody>
      </p:sp>
      <p:sp>
        <p:nvSpPr>
          <p:cNvPr id="6" name="Rectángulo 5">
            <a:extLst>
              <a:ext uri="{FF2B5EF4-FFF2-40B4-BE49-F238E27FC236}">
                <a16:creationId xmlns:a16="http://schemas.microsoft.com/office/drawing/2014/main" id="{3B2EFC64-E5C9-4746-9389-6D7A5E8506B5}"/>
              </a:ext>
            </a:extLst>
          </p:cNvPr>
          <p:cNvSpPr/>
          <p:nvPr/>
        </p:nvSpPr>
        <p:spPr>
          <a:xfrm>
            <a:off x="4641729" y="2380890"/>
            <a:ext cx="2380891" cy="1276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Componente 2</a:t>
            </a:r>
          </a:p>
        </p:txBody>
      </p:sp>
      <p:sp>
        <p:nvSpPr>
          <p:cNvPr id="7" name="Rectángulo 6">
            <a:extLst>
              <a:ext uri="{FF2B5EF4-FFF2-40B4-BE49-F238E27FC236}">
                <a16:creationId xmlns:a16="http://schemas.microsoft.com/office/drawing/2014/main" id="{5DB5110F-76CE-49E1-B1FE-79DD69C67B33}"/>
              </a:ext>
            </a:extLst>
          </p:cNvPr>
          <p:cNvSpPr/>
          <p:nvPr/>
        </p:nvSpPr>
        <p:spPr>
          <a:xfrm>
            <a:off x="8008906" y="2380890"/>
            <a:ext cx="2380891" cy="1276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Componente 3</a:t>
            </a:r>
          </a:p>
        </p:txBody>
      </p:sp>
      <p:sp>
        <p:nvSpPr>
          <p:cNvPr id="8" name="Rectángulo: esquinas redondeadas 7">
            <a:extLst>
              <a:ext uri="{FF2B5EF4-FFF2-40B4-BE49-F238E27FC236}">
                <a16:creationId xmlns:a16="http://schemas.microsoft.com/office/drawing/2014/main" id="{4263437C-C74C-4ACA-9AD3-B5D97D0E6D47}"/>
              </a:ext>
            </a:extLst>
          </p:cNvPr>
          <p:cNvSpPr/>
          <p:nvPr/>
        </p:nvSpPr>
        <p:spPr>
          <a:xfrm>
            <a:off x="1705871" y="4688000"/>
            <a:ext cx="1518249" cy="1138687"/>
          </a:xfrm>
          <a:prstGeom prst="roundRect">
            <a:avLst/>
          </a:prstGeom>
          <a:solidFill>
            <a:schemeClr val="accent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Datos</a:t>
            </a:r>
          </a:p>
        </p:txBody>
      </p:sp>
      <p:sp>
        <p:nvSpPr>
          <p:cNvPr id="9" name="Rectángulo: esquinas redondeadas 8">
            <a:extLst>
              <a:ext uri="{FF2B5EF4-FFF2-40B4-BE49-F238E27FC236}">
                <a16:creationId xmlns:a16="http://schemas.microsoft.com/office/drawing/2014/main" id="{19F7B906-DA02-462A-8C8E-9652A4B5C0F0}"/>
              </a:ext>
            </a:extLst>
          </p:cNvPr>
          <p:cNvSpPr/>
          <p:nvPr/>
        </p:nvSpPr>
        <p:spPr>
          <a:xfrm>
            <a:off x="5070888" y="4726455"/>
            <a:ext cx="1518249" cy="1138687"/>
          </a:xfrm>
          <a:prstGeom prst="roundRect">
            <a:avLst/>
          </a:prstGeom>
          <a:solidFill>
            <a:schemeClr val="accent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Datos</a:t>
            </a:r>
          </a:p>
        </p:txBody>
      </p:sp>
      <p:sp>
        <p:nvSpPr>
          <p:cNvPr id="10" name="Rectángulo: esquinas redondeadas 9">
            <a:extLst>
              <a:ext uri="{FF2B5EF4-FFF2-40B4-BE49-F238E27FC236}">
                <a16:creationId xmlns:a16="http://schemas.microsoft.com/office/drawing/2014/main" id="{CDC38974-2AF1-4BEA-B464-B803A5C0E49F}"/>
              </a:ext>
            </a:extLst>
          </p:cNvPr>
          <p:cNvSpPr/>
          <p:nvPr/>
        </p:nvSpPr>
        <p:spPr>
          <a:xfrm>
            <a:off x="8435905" y="4726454"/>
            <a:ext cx="1518249" cy="1138687"/>
          </a:xfrm>
          <a:prstGeom prst="roundRect">
            <a:avLst/>
          </a:prstGeom>
          <a:solidFill>
            <a:schemeClr val="accent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Datos</a:t>
            </a:r>
          </a:p>
        </p:txBody>
      </p:sp>
      <p:sp>
        <p:nvSpPr>
          <p:cNvPr id="16" name="Flecha: arriba y abajo 15">
            <a:extLst>
              <a:ext uri="{FF2B5EF4-FFF2-40B4-BE49-F238E27FC236}">
                <a16:creationId xmlns:a16="http://schemas.microsoft.com/office/drawing/2014/main" id="{10889F57-2626-4FC7-B99E-83107A4941E5}"/>
              </a:ext>
            </a:extLst>
          </p:cNvPr>
          <p:cNvSpPr/>
          <p:nvPr/>
        </p:nvSpPr>
        <p:spPr>
          <a:xfrm>
            <a:off x="2329132" y="3717985"/>
            <a:ext cx="258793" cy="909630"/>
          </a:xfrm>
          <a:prstGeom prst="upDownArrow">
            <a:avLst/>
          </a:prstGeom>
          <a:solidFill>
            <a:schemeClr val="accent6">
              <a:lumMod val="50000"/>
            </a:schemeClr>
          </a:solid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rriba y abajo 16">
            <a:extLst>
              <a:ext uri="{FF2B5EF4-FFF2-40B4-BE49-F238E27FC236}">
                <a16:creationId xmlns:a16="http://schemas.microsoft.com/office/drawing/2014/main" id="{91523C44-01FF-4D58-90BD-0004734485AE}"/>
              </a:ext>
            </a:extLst>
          </p:cNvPr>
          <p:cNvSpPr/>
          <p:nvPr/>
        </p:nvSpPr>
        <p:spPr>
          <a:xfrm>
            <a:off x="5700615" y="3749357"/>
            <a:ext cx="258793" cy="909630"/>
          </a:xfrm>
          <a:prstGeom prst="upDownArrow">
            <a:avLst/>
          </a:prstGeom>
          <a:solidFill>
            <a:schemeClr val="accent6">
              <a:lumMod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rriba y abajo 17">
            <a:extLst>
              <a:ext uri="{FF2B5EF4-FFF2-40B4-BE49-F238E27FC236}">
                <a16:creationId xmlns:a16="http://schemas.microsoft.com/office/drawing/2014/main" id="{2954567C-8744-4B16-8F90-0C63A88B43D2}"/>
              </a:ext>
            </a:extLst>
          </p:cNvPr>
          <p:cNvSpPr/>
          <p:nvPr/>
        </p:nvSpPr>
        <p:spPr>
          <a:xfrm>
            <a:off x="9091512" y="3730468"/>
            <a:ext cx="258793" cy="909630"/>
          </a:xfrm>
          <a:prstGeom prst="upDownArrow">
            <a:avLst/>
          </a:prstGeom>
          <a:solidFill>
            <a:schemeClr val="accent6">
              <a:lumMod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F83AFEC5-6A2F-4B67-A5C1-E113766A7001}"/>
              </a:ext>
            </a:extLst>
          </p:cNvPr>
          <p:cNvPicPr>
            <a:picLocks noChangeAspect="1"/>
          </p:cNvPicPr>
          <p:nvPr/>
        </p:nvPicPr>
        <p:blipFill>
          <a:blip r:embed="rId3"/>
          <a:stretch>
            <a:fillRect/>
          </a:stretch>
        </p:blipFill>
        <p:spPr>
          <a:xfrm>
            <a:off x="1449239" y="3717985"/>
            <a:ext cx="9448258" cy="2724150"/>
          </a:xfrm>
          <a:prstGeom prst="rect">
            <a:avLst/>
          </a:prstGeom>
        </p:spPr>
      </p:pic>
      <p:sp>
        <p:nvSpPr>
          <p:cNvPr id="5" name="Marcador de número de diapositiva 4">
            <a:extLst>
              <a:ext uri="{FF2B5EF4-FFF2-40B4-BE49-F238E27FC236}">
                <a16:creationId xmlns:a16="http://schemas.microsoft.com/office/drawing/2014/main" id="{AC9A1466-A169-40FF-BF00-78A27C78E32A}"/>
              </a:ext>
            </a:extLst>
          </p:cNvPr>
          <p:cNvSpPr>
            <a:spLocks noGrp="1"/>
          </p:cNvSpPr>
          <p:nvPr>
            <p:ph type="sldNum" sz="quarter" idx="12"/>
          </p:nvPr>
        </p:nvSpPr>
        <p:spPr/>
        <p:txBody>
          <a:bodyPr/>
          <a:lstStyle/>
          <a:p>
            <a:fld id="{65132DCF-C58F-4CC7-AC3C-A5A6116BA1D0}" type="slidenum">
              <a:rPr lang="es-ES" smtClean="0"/>
              <a:t>4</a:t>
            </a:fld>
            <a:endParaRPr lang="es-ES"/>
          </a:p>
        </p:txBody>
      </p:sp>
    </p:spTree>
    <p:extLst>
      <p:ext uri="{BB962C8B-B14F-4D97-AF65-F5344CB8AC3E}">
        <p14:creationId xmlns:p14="http://schemas.microsoft.com/office/powerpoint/2010/main" val="207509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6" grpId="0" animBg="1"/>
      <p:bldP spid="17" grpId="0" animBg="1"/>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B0669-D49F-4997-B2D4-939CF052746C}"/>
              </a:ext>
            </a:extLst>
          </p:cNvPr>
          <p:cNvSpPr>
            <a:spLocks noGrp="1"/>
          </p:cNvSpPr>
          <p:nvPr>
            <p:ph type="title"/>
          </p:nvPr>
        </p:nvSpPr>
        <p:spPr/>
        <p:txBody>
          <a:bodyPr/>
          <a:lstStyle/>
          <a:p>
            <a:r>
              <a:rPr lang="es-ES" dirty="0" err="1"/>
              <a:t>empleados.component.ts</a:t>
            </a:r>
            <a:endParaRPr lang="es-ES" dirty="0"/>
          </a:p>
        </p:txBody>
      </p:sp>
      <p:sp>
        <p:nvSpPr>
          <p:cNvPr id="3" name="Marcador de contenido 2">
            <a:extLst>
              <a:ext uri="{FF2B5EF4-FFF2-40B4-BE49-F238E27FC236}">
                <a16:creationId xmlns:a16="http://schemas.microsoft.com/office/drawing/2014/main" id="{79C2C1AE-B697-4E39-84DB-06ACBC442A2C}"/>
              </a:ext>
            </a:extLst>
          </p:cNvPr>
          <p:cNvSpPr>
            <a:spLocks noGrp="1"/>
          </p:cNvSpPr>
          <p:nvPr>
            <p:ph idx="1"/>
          </p:nvPr>
        </p:nvSpPr>
        <p:spPr/>
        <p:txBody>
          <a:bodyPr/>
          <a:lstStyle/>
          <a:p>
            <a:pPr marL="0" indent="0">
              <a:buNone/>
            </a:pPr>
            <a:r>
              <a:rPr lang="es-ES" dirty="0"/>
              <a:t>4. Eliminar la llamada a este servicio desde </a:t>
            </a:r>
            <a:r>
              <a:rPr lang="es-ES" dirty="0" err="1"/>
              <a:t>empleados.component.ts</a:t>
            </a:r>
            <a:endParaRPr lang="es-ES" dirty="0"/>
          </a:p>
        </p:txBody>
      </p:sp>
      <p:pic>
        <p:nvPicPr>
          <p:cNvPr id="4" name="Imagen 3">
            <a:extLst>
              <a:ext uri="{FF2B5EF4-FFF2-40B4-BE49-F238E27FC236}">
                <a16:creationId xmlns:a16="http://schemas.microsoft.com/office/drawing/2014/main" id="{F53CB8DE-2E2B-44E7-BB5F-744D10BD52D6}"/>
              </a:ext>
            </a:extLst>
          </p:cNvPr>
          <p:cNvPicPr>
            <a:picLocks noChangeAspect="1"/>
          </p:cNvPicPr>
          <p:nvPr/>
        </p:nvPicPr>
        <p:blipFill>
          <a:blip r:embed="rId3"/>
          <a:stretch>
            <a:fillRect/>
          </a:stretch>
        </p:blipFill>
        <p:spPr>
          <a:xfrm>
            <a:off x="967956" y="2520156"/>
            <a:ext cx="8496300" cy="2962275"/>
          </a:xfrm>
          <a:prstGeom prst="rect">
            <a:avLst/>
          </a:prstGeom>
        </p:spPr>
      </p:pic>
      <p:sp>
        <p:nvSpPr>
          <p:cNvPr id="5" name="Marcador de número de diapositiva 4">
            <a:extLst>
              <a:ext uri="{FF2B5EF4-FFF2-40B4-BE49-F238E27FC236}">
                <a16:creationId xmlns:a16="http://schemas.microsoft.com/office/drawing/2014/main" id="{4B75A775-4831-4C4A-A9A3-693F5C4424E5}"/>
              </a:ext>
            </a:extLst>
          </p:cNvPr>
          <p:cNvSpPr>
            <a:spLocks noGrp="1"/>
          </p:cNvSpPr>
          <p:nvPr>
            <p:ph type="sldNum" sz="quarter" idx="12"/>
          </p:nvPr>
        </p:nvSpPr>
        <p:spPr/>
        <p:txBody>
          <a:bodyPr/>
          <a:lstStyle/>
          <a:p>
            <a:fld id="{65132DCF-C58F-4CC7-AC3C-A5A6116BA1D0}" type="slidenum">
              <a:rPr lang="es-ES" smtClean="0"/>
              <a:t>40</a:t>
            </a:fld>
            <a:endParaRPr lang="es-ES"/>
          </a:p>
        </p:txBody>
      </p:sp>
    </p:spTree>
    <p:extLst>
      <p:ext uri="{BB962C8B-B14F-4D97-AF65-F5344CB8AC3E}">
        <p14:creationId xmlns:p14="http://schemas.microsoft.com/office/powerpoint/2010/main" val="950846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6B4A59-A767-4C9E-A433-BA110C7FF610}"/>
              </a:ext>
            </a:extLst>
          </p:cNvPr>
          <p:cNvSpPr>
            <a:spLocks noGrp="1"/>
          </p:cNvSpPr>
          <p:nvPr>
            <p:ph type="title"/>
          </p:nvPr>
        </p:nvSpPr>
        <p:spPr/>
        <p:txBody>
          <a:bodyPr/>
          <a:lstStyle/>
          <a:p>
            <a:r>
              <a:rPr lang="es-ES" dirty="0" err="1"/>
              <a:t>empleados.component.ts</a:t>
            </a:r>
            <a:endParaRPr lang="es-ES" dirty="0"/>
          </a:p>
        </p:txBody>
      </p:sp>
      <p:sp>
        <p:nvSpPr>
          <p:cNvPr id="3" name="Marcador de contenido 2">
            <a:extLst>
              <a:ext uri="{FF2B5EF4-FFF2-40B4-BE49-F238E27FC236}">
                <a16:creationId xmlns:a16="http://schemas.microsoft.com/office/drawing/2014/main" id="{0A498377-15C6-4A4A-8192-E5821B6C688E}"/>
              </a:ext>
            </a:extLst>
          </p:cNvPr>
          <p:cNvSpPr>
            <a:spLocks noGrp="1"/>
          </p:cNvSpPr>
          <p:nvPr>
            <p:ph idx="1"/>
          </p:nvPr>
        </p:nvSpPr>
        <p:spPr/>
        <p:txBody>
          <a:bodyPr/>
          <a:lstStyle/>
          <a:p>
            <a:r>
              <a:rPr lang="es-ES" dirty="0"/>
              <a:t>Eliminar la llamada a este servicio desde el </a:t>
            </a:r>
            <a:r>
              <a:rPr lang="es-ES" dirty="0" err="1"/>
              <a:t>contructor</a:t>
            </a:r>
            <a:endParaRPr lang="es-ES" dirty="0"/>
          </a:p>
          <a:p>
            <a:pPr marL="0" indent="0">
              <a:buNone/>
            </a:pPr>
            <a:r>
              <a:rPr lang="es-ES" dirty="0"/>
              <a:t>  </a:t>
            </a:r>
          </a:p>
        </p:txBody>
      </p:sp>
      <p:pic>
        <p:nvPicPr>
          <p:cNvPr id="4" name="Imagen 3">
            <a:extLst>
              <a:ext uri="{FF2B5EF4-FFF2-40B4-BE49-F238E27FC236}">
                <a16:creationId xmlns:a16="http://schemas.microsoft.com/office/drawing/2014/main" id="{FC7DA1C5-A7B0-49AB-8555-D7A5D557AB08}"/>
              </a:ext>
            </a:extLst>
          </p:cNvPr>
          <p:cNvPicPr>
            <a:picLocks noChangeAspect="1"/>
          </p:cNvPicPr>
          <p:nvPr/>
        </p:nvPicPr>
        <p:blipFill>
          <a:blip r:embed="rId2"/>
          <a:stretch>
            <a:fillRect/>
          </a:stretch>
        </p:blipFill>
        <p:spPr>
          <a:xfrm>
            <a:off x="930214" y="2662686"/>
            <a:ext cx="8955657" cy="1630545"/>
          </a:xfrm>
          <a:prstGeom prst="rect">
            <a:avLst/>
          </a:prstGeom>
        </p:spPr>
      </p:pic>
      <p:cxnSp>
        <p:nvCxnSpPr>
          <p:cNvPr id="6" name="Conector recto 5">
            <a:extLst>
              <a:ext uri="{FF2B5EF4-FFF2-40B4-BE49-F238E27FC236}">
                <a16:creationId xmlns:a16="http://schemas.microsoft.com/office/drawing/2014/main" id="{27397067-7A66-49B5-93A7-0753E342F8B1}"/>
              </a:ext>
            </a:extLst>
          </p:cNvPr>
          <p:cNvCxnSpPr/>
          <p:nvPr/>
        </p:nvCxnSpPr>
        <p:spPr>
          <a:xfrm>
            <a:off x="2294626" y="3071004"/>
            <a:ext cx="3502324"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26479158-CE48-45F5-ABAB-F3964FE38572}"/>
              </a:ext>
            </a:extLst>
          </p:cNvPr>
          <p:cNvPicPr>
            <a:picLocks noChangeAspect="1"/>
          </p:cNvPicPr>
          <p:nvPr/>
        </p:nvPicPr>
        <p:blipFill>
          <a:blip r:embed="rId3"/>
          <a:stretch>
            <a:fillRect/>
          </a:stretch>
        </p:blipFill>
        <p:spPr>
          <a:xfrm>
            <a:off x="838200" y="4546417"/>
            <a:ext cx="8955657" cy="1474821"/>
          </a:xfrm>
          <a:prstGeom prst="rect">
            <a:avLst/>
          </a:prstGeom>
        </p:spPr>
      </p:pic>
      <p:sp>
        <p:nvSpPr>
          <p:cNvPr id="5" name="Marcador de número de diapositiva 4">
            <a:extLst>
              <a:ext uri="{FF2B5EF4-FFF2-40B4-BE49-F238E27FC236}">
                <a16:creationId xmlns:a16="http://schemas.microsoft.com/office/drawing/2014/main" id="{3D815AC6-0DB5-4F22-9D9F-92C45FD64B39}"/>
              </a:ext>
            </a:extLst>
          </p:cNvPr>
          <p:cNvSpPr>
            <a:spLocks noGrp="1"/>
          </p:cNvSpPr>
          <p:nvPr>
            <p:ph type="sldNum" sz="quarter" idx="12"/>
          </p:nvPr>
        </p:nvSpPr>
        <p:spPr/>
        <p:txBody>
          <a:bodyPr/>
          <a:lstStyle/>
          <a:p>
            <a:fld id="{65132DCF-C58F-4CC7-AC3C-A5A6116BA1D0}" type="slidenum">
              <a:rPr lang="es-ES" smtClean="0"/>
              <a:t>41</a:t>
            </a:fld>
            <a:endParaRPr lang="es-ES"/>
          </a:p>
        </p:txBody>
      </p:sp>
    </p:spTree>
    <p:extLst>
      <p:ext uri="{BB962C8B-B14F-4D97-AF65-F5344CB8AC3E}">
        <p14:creationId xmlns:p14="http://schemas.microsoft.com/office/powerpoint/2010/main" val="197333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194EA-3B40-4748-B502-DA213EC5F278}"/>
              </a:ext>
            </a:extLst>
          </p:cNvPr>
          <p:cNvSpPr>
            <a:spLocks noGrp="1"/>
          </p:cNvSpPr>
          <p:nvPr>
            <p:ph type="title"/>
          </p:nvPr>
        </p:nvSpPr>
        <p:spPr/>
        <p:txBody>
          <a:bodyPr/>
          <a:lstStyle/>
          <a:p>
            <a:r>
              <a:rPr lang="es-ES" dirty="0"/>
              <a:t>Pr</a:t>
            </a:r>
            <a:r>
              <a:rPr lang="en-US" dirty="0" err="1"/>
              <a:t>áctica</a:t>
            </a:r>
            <a:r>
              <a:rPr lang="en-US" dirty="0"/>
              <a:t> </a:t>
            </a:r>
            <a:r>
              <a:rPr lang="en-US" dirty="0" err="1"/>
              <a:t>guiada</a:t>
            </a:r>
            <a:endParaRPr lang="es-ES" dirty="0"/>
          </a:p>
        </p:txBody>
      </p:sp>
      <p:sp>
        <p:nvSpPr>
          <p:cNvPr id="3" name="Marcador de contenido 2">
            <a:extLst>
              <a:ext uri="{FF2B5EF4-FFF2-40B4-BE49-F238E27FC236}">
                <a16:creationId xmlns:a16="http://schemas.microsoft.com/office/drawing/2014/main" id="{4D509C96-27D4-4758-A0E9-E4BAE707EFFC}"/>
              </a:ext>
            </a:extLst>
          </p:cNvPr>
          <p:cNvSpPr>
            <a:spLocks noGrp="1"/>
          </p:cNvSpPr>
          <p:nvPr>
            <p:ph idx="1"/>
          </p:nvPr>
        </p:nvSpPr>
        <p:spPr/>
        <p:txBody>
          <a:bodyPr/>
          <a:lstStyle/>
          <a:p>
            <a:pPr marL="0" indent="0" algn="just">
              <a:buNone/>
            </a:pPr>
            <a:r>
              <a:rPr lang="es-ES" dirty="0"/>
              <a:t>En una sucursal bancaria se necesita  una aplicación web que permita adicionar cuentas bancaria. Para ello se necesita:</a:t>
            </a:r>
          </a:p>
          <a:p>
            <a:pPr algn="just"/>
            <a:r>
              <a:rPr lang="es-ES" dirty="0"/>
              <a:t>Nombre de la cuenta</a:t>
            </a:r>
          </a:p>
          <a:p>
            <a:pPr algn="just"/>
            <a:r>
              <a:rPr lang="es-ES" dirty="0"/>
              <a:t>Estado(activa, inactiva)</a:t>
            </a:r>
          </a:p>
          <a:p>
            <a:pPr algn="just"/>
            <a:endParaRPr lang="es-ES" dirty="0"/>
          </a:p>
          <a:p>
            <a:pPr marL="0" indent="0" algn="just">
              <a:buNone/>
            </a:pPr>
            <a:r>
              <a:rPr lang="es-ES" dirty="0"/>
              <a:t>La aplicación debe dar la opción de  visualizar la cuenta y su estado.</a:t>
            </a:r>
          </a:p>
          <a:p>
            <a:pPr marL="0" indent="0" algn="just">
              <a:buNone/>
            </a:pPr>
            <a:endParaRPr lang="es-ES" dirty="0"/>
          </a:p>
          <a:p>
            <a:pPr marL="0" indent="0" algn="just">
              <a:buNone/>
            </a:pPr>
            <a:r>
              <a:rPr lang="es-ES" dirty="0"/>
              <a:t>Crear un servicio de datos que le proporcione información a todos los componentes que lo necesiten </a:t>
            </a:r>
          </a:p>
          <a:p>
            <a:pPr marL="0" indent="0">
              <a:buNone/>
            </a:pPr>
            <a:endParaRPr lang="es-ES" dirty="0"/>
          </a:p>
        </p:txBody>
      </p:sp>
      <p:sp>
        <p:nvSpPr>
          <p:cNvPr id="4" name="Marcador de número de diapositiva 3">
            <a:extLst>
              <a:ext uri="{FF2B5EF4-FFF2-40B4-BE49-F238E27FC236}">
                <a16:creationId xmlns:a16="http://schemas.microsoft.com/office/drawing/2014/main" id="{B62B1C5E-3831-475C-8D38-C676ACF07B28}"/>
              </a:ext>
            </a:extLst>
          </p:cNvPr>
          <p:cNvSpPr>
            <a:spLocks noGrp="1"/>
          </p:cNvSpPr>
          <p:nvPr>
            <p:ph type="sldNum" sz="quarter" idx="12"/>
          </p:nvPr>
        </p:nvSpPr>
        <p:spPr/>
        <p:txBody>
          <a:bodyPr/>
          <a:lstStyle/>
          <a:p>
            <a:fld id="{65132DCF-C58F-4CC7-AC3C-A5A6116BA1D0}" type="slidenum">
              <a:rPr lang="es-ES" smtClean="0"/>
              <a:t>42</a:t>
            </a:fld>
            <a:endParaRPr lang="es-ES"/>
          </a:p>
        </p:txBody>
      </p:sp>
    </p:spTree>
    <p:extLst>
      <p:ext uri="{BB962C8B-B14F-4D97-AF65-F5344CB8AC3E}">
        <p14:creationId xmlns:p14="http://schemas.microsoft.com/office/powerpoint/2010/main" val="1083562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D61EB8E-0373-4362-B123-621510B4A33E}"/>
              </a:ext>
            </a:extLst>
          </p:cNvPr>
          <p:cNvPicPr>
            <a:picLocks noChangeAspect="1"/>
          </p:cNvPicPr>
          <p:nvPr/>
        </p:nvPicPr>
        <p:blipFill>
          <a:blip r:embed="rId3"/>
          <a:stretch>
            <a:fillRect/>
          </a:stretch>
        </p:blipFill>
        <p:spPr>
          <a:xfrm>
            <a:off x="838200" y="1027906"/>
            <a:ext cx="6886575" cy="5257800"/>
          </a:xfrm>
          <a:prstGeom prst="rect">
            <a:avLst/>
          </a:prstGeom>
          <a:ln>
            <a:solidFill>
              <a:schemeClr val="accent1"/>
            </a:solidFill>
          </a:ln>
        </p:spPr>
      </p:pic>
      <p:sp>
        <p:nvSpPr>
          <p:cNvPr id="7" name="CuadroTexto 6">
            <a:extLst>
              <a:ext uri="{FF2B5EF4-FFF2-40B4-BE49-F238E27FC236}">
                <a16:creationId xmlns:a16="http://schemas.microsoft.com/office/drawing/2014/main" id="{51E80F68-0846-48E5-B336-CAA8D370AB08}"/>
              </a:ext>
            </a:extLst>
          </p:cNvPr>
          <p:cNvSpPr txBox="1"/>
          <p:nvPr/>
        </p:nvSpPr>
        <p:spPr>
          <a:xfrm>
            <a:off x="8230080" y="1708031"/>
            <a:ext cx="3539046" cy="646331"/>
          </a:xfrm>
          <a:prstGeom prst="rect">
            <a:avLst/>
          </a:prstGeom>
          <a:noFill/>
        </p:spPr>
        <p:txBody>
          <a:bodyPr wrap="none" rtlCol="0">
            <a:spAutoFit/>
          </a:bodyPr>
          <a:lstStyle/>
          <a:p>
            <a:r>
              <a:rPr lang="es-ES" dirty="0"/>
              <a:t>Se selecciona el estado de la cuenta</a:t>
            </a:r>
          </a:p>
          <a:p>
            <a:r>
              <a:rPr lang="es-ES" dirty="0"/>
              <a:t>(</a:t>
            </a:r>
            <a:r>
              <a:rPr lang="es-ES" dirty="0" err="1"/>
              <a:t>activa,inactiva</a:t>
            </a:r>
            <a:r>
              <a:rPr lang="es-ES" dirty="0"/>
              <a:t>)</a:t>
            </a:r>
          </a:p>
        </p:txBody>
      </p:sp>
      <p:sp>
        <p:nvSpPr>
          <p:cNvPr id="11" name="CuadroTexto 10">
            <a:extLst>
              <a:ext uri="{FF2B5EF4-FFF2-40B4-BE49-F238E27FC236}">
                <a16:creationId xmlns:a16="http://schemas.microsoft.com/office/drawing/2014/main" id="{12009FF9-B6F5-413E-8778-827300C8CC7E}"/>
              </a:ext>
            </a:extLst>
          </p:cNvPr>
          <p:cNvSpPr txBox="1"/>
          <p:nvPr/>
        </p:nvSpPr>
        <p:spPr>
          <a:xfrm>
            <a:off x="8039819" y="5639375"/>
            <a:ext cx="3729307" cy="646331"/>
          </a:xfrm>
          <a:prstGeom prst="rect">
            <a:avLst/>
          </a:prstGeom>
          <a:noFill/>
        </p:spPr>
        <p:txBody>
          <a:bodyPr wrap="square" rtlCol="0">
            <a:spAutoFit/>
          </a:bodyPr>
          <a:lstStyle/>
          <a:p>
            <a:r>
              <a:rPr lang="es-ES" dirty="0"/>
              <a:t>Si se da </a:t>
            </a:r>
            <a:r>
              <a:rPr lang="es-ES" dirty="0" err="1"/>
              <a:t>click</a:t>
            </a:r>
            <a:r>
              <a:rPr lang="es-ES" dirty="0"/>
              <a:t> en estos botones cambia el estado  de la cuenta</a:t>
            </a:r>
          </a:p>
        </p:txBody>
      </p:sp>
      <p:sp>
        <p:nvSpPr>
          <p:cNvPr id="20" name="Flecha: hacia la izquierda 19">
            <a:extLst>
              <a:ext uri="{FF2B5EF4-FFF2-40B4-BE49-F238E27FC236}">
                <a16:creationId xmlns:a16="http://schemas.microsoft.com/office/drawing/2014/main" id="{C1307C2E-7B13-44B7-B642-D7730069E04E}"/>
              </a:ext>
            </a:extLst>
          </p:cNvPr>
          <p:cNvSpPr/>
          <p:nvPr/>
        </p:nvSpPr>
        <p:spPr>
          <a:xfrm>
            <a:off x="5600700" y="1847850"/>
            <a:ext cx="2439119" cy="1600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hacia la izquierda 20">
            <a:extLst>
              <a:ext uri="{FF2B5EF4-FFF2-40B4-BE49-F238E27FC236}">
                <a16:creationId xmlns:a16="http://schemas.microsoft.com/office/drawing/2014/main" id="{79CAAFE1-4CFD-4734-8197-06E9585CC976}"/>
              </a:ext>
            </a:extLst>
          </p:cNvPr>
          <p:cNvSpPr/>
          <p:nvPr/>
        </p:nvSpPr>
        <p:spPr>
          <a:xfrm flipV="1">
            <a:off x="2762250" y="5962540"/>
            <a:ext cx="5120047"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a:extLst>
              <a:ext uri="{FF2B5EF4-FFF2-40B4-BE49-F238E27FC236}">
                <a16:creationId xmlns:a16="http://schemas.microsoft.com/office/drawing/2014/main" id="{E34D1F03-7965-4DE2-842A-30E8B60401B4}"/>
              </a:ext>
            </a:extLst>
          </p:cNvPr>
          <p:cNvSpPr/>
          <p:nvPr/>
        </p:nvSpPr>
        <p:spPr>
          <a:xfrm>
            <a:off x="1962150" y="5429250"/>
            <a:ext cx="476250" cy="400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23">
            <a:extLst>
              <a:ext uri="{FF2B5EF4-FFF2-40B4-BE49-F238E27FC236}">
                <a16:creationId xmlns:a16="http://schemas.microsoft.com/office/drawing/2014/main" id="{D6EA236D-C065-496C-978C-4383903320A4}"/>
              </a:ext>
            </a:extLst>
          </p:cNvPr>
          <p:cNvSpPr/>
          <p:nvPr/>
        </p:nvSpPr>
        <p:spPr>
          <a:xfrm>
            <a:off x="971550" y="2571750"/>
            <a:ext cx="6534150" cy="2278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2B1656E2-1BC0-4F02-98AA-28CAA56CEE2C}"/>
              </a:ext>
            </a:extLst>
          </p:cNvPr>
          <p:cNvSpPr txBox="1"/>
          <p:nvPr/>
        </p:nvSpPr>
        <p:spPr>
          <a:xfrm>
            <a:off x="7882297" y="3429000"/>
            <a:ext cx="3729307" cy="646331"/>
          </a:xfrm>
          <a:prstGeom prst="rect">
            <a:avLst/>
          </a:prstGeom>
          <a:noFill/>
        </p:spPr>
        <p:txBody>
          <a:bodyPr wrap="square" rtlCol="0">
            <a:spAutoFit/>
          </a:bodyPr>
          <a:lstStyle/>
          <a:p>
            <a:pPr algn="just"/>
            <a:r>
              <a:rPr lang="es-ES" dirty="0"/>
              <a:t>Cuentas ya creadas que se deben mostrar cuando aparece la aplicación</a:t>
            </a:r>
          </a:p>
        </p:txBody>
      </p:sp>
      <p:sp>
        <p:nvSpPr>
          <p:cNvPr id="2" name="Marcador de número de diapositiva 1">
            <a:extLst>
              <a:ext uri="{FF2B5EF4-FFF2-40B4-BE49-F238E27FC236}">
                <a16:creationId xmlns:a16="http://schemas.microsoft.com/office/drawing/2014/main" id="{9368634F-A252-4759-B9A1-3C7CA078A922}"/>
              </a:ext>
            </a:extLst>
          </p:cNvPr>
          <p:cNvSpPr>
            <a:spLocks noGrp="1"/>
          </p:cNvSpPr>
          <p:nvPr>
            <p:ph type="sldNum" sz="quarter" idx="12"/>
          </p:nvPr>
        </p:nvSpPr>
        <p:spPr/>
        <p:txBody>
          <a:bodyPr/>
          <a:lstStyle/>
          <a:p>
            <a:fld id="{65132DCF-C58F-4CC7-AC3C-A5A6116BA1D0}" type="slidenum">
              <a:rPr lang="es-ES" smtClean="0"/>
              <a:t>43</a:t>
            </a:fld>
            <a:endParaRPr lang="es-ES"/>
          </a:p>
        </p:txBody>
      </p:sp>
    </p:spTree>
    <p:extLst>
      <p:ext uri="{BB962C8B-B14F-4D97-AF65-F5344CB8AC3E}">
        <p14:creationId xmlns:p14="http://schemas.microsoft.com/office/powerpoint/2010/main" val="3440589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D0641-D91A-4024-B702-D746511EB0FF}"/>
              </a:ext>
            </a:extLst>
          </p:cNvPr>
          <p:cNvSpPr>
            <a:spLocks noGrp="1"/>
          </p:cNvSpPr>
          <p:nvPr>
            <p:ph type="title"/>
          </p:nvPr>
        </p:nvSpPr>
        <p:spPr/>
        <p:txBody>
          <a:bodyPr/>
          <a:lstStyle/>
          <a:p>
            <a:r>
              <a:rPr lang="es-ES" dirty="0"/>
              <a:t>Solución</a:t>
            </a:r>
          </a:p>
        </p:txBody>
      </p:sp>
      <p:sp>
        <p:nvSpPr>
          <p:cNvPr id="3" name="Marcador de contenido 2">
            <a:extLst>
              <a:ext uri="{FF2B5EF4-FFF2-40B4-BE49-F238E27FC236}">
                <a16:creationId xmlns:a16="http://schemas.microsoft.com/office/drawing/2014/main" id="{BFD79825-8DC3-40EF-960E-7ABCC121E814}"/>
              </a:ext>
            </a:extLst>
          </p:cNvPr>
          <p:cNvSpPr>
            <a:spLocks noGrp="1"/>
          </p:cNvSpPr>
          <p:nvPr>
            <p:ph idx="1"/>
          </p:nvPr>
        </p:nvSpPr>
        <p:spPr>
          <a:xfrm>
            <a:off x="838200" y="1881981"/>
            <a:ext cx="10515600" cy="4351338"/>
          </a:xfrm>
        </p:spPr>
        <p:txBody>
          <a:bodyPr/>
          <a:lstStyle/>
          <a:p>
            <a:pPr marL="514350" indent="-514350" algn="just">
              <a:buFont typeface="+mj-lt"/>
              <a:buAutoNum type="arabicPeriod"/>
            </a:pPr>
            <a:r>
              <a:rPr lang="es-ES" dirty="0"/>
              <a:t>Determinar los componentes que van a formar parte de la aplicación  (para esto debemos tener en cuenta las funcionalidades que nos   piden)</a:t>
            </a:r>
          </a:p>
          <a:p>
            <a:pPr marL="0" indent="0" algn="just">
              <a:buNone/>
            </a:pPr>
            <a:r>
              <a:rPr lang="es-ES" dirty="0"/>
              <a:t>     </a:t>
            </a:r>
          </a:p>
          <a:p>
            <a:pPr marL="0" indent="0" algn="just">
              <a:buNone/>
            </a:pPr>
            <a:endParaRPr lang="es-ES" dirty="0"/>
          </a:p>
        </p:txBody>
      </p:sp>
      <p:sp>
        <p:nvSpPr>
          <p:cNvPr id="10" name="Rectángulo: esquinas redondeadas 9">
            <a:extLst>
              <a:ext uri="{FF2B5EF4-FFF2-40B4-BE49-F238E27FC236}">
                <a16:creationId xmlns:a16="http://schemas.microsoft.com/office/drawing/2014/main" id="{6EA9AC97-9214-4359-8AC0-7669650899BB}"/>
              </a:ext>
            </a:extLst>
          </p:cNvPr>
          <p:cNvSpPr/>
          <p:nvPr/>
        </p:nvSpPr>
        <p:spPr>
          <a:xfrm>
            <a:off x="1257300" y="3162300"/>
            <a:ext cx="3638550" cy="3071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App</a:t>
            </a:r>
          </a:p>
        </p:txBody>
      </p:sp>
      <p:sp>
        <p:nvSpPr>
          <p:cNvPr id="11" name="Rectángulo: esquinas redondeadas 10">
            <a:extLst>
              <a:ext uri="{FF2B5EF4-FFF2-40B4-BE49-F238E27FC236}">
                <a16:creationId xmlns:a16="http://schemas.microsoft.com/office/drawing/2014/main" id="{491CD914-9BDC-489F-9A86-55CE633122FC}"/>
              </a:ext>
            </a:extLst>
          </p:cNvPr>
          <p:cNvSpPr/>
          <p:nvPr/>
        </p:nvSpPr>
        <p:spPr>
          <a:xfrm>
            <a:off x="4476750" y="3429000"/>
            <a:ext cx="3638550" cy="28043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800" dirty="0"/>
              <a:t>Sucursal-bancaria</a:t>
            </a:r>
          </a:p>
        </p:txBody>
      </p:sp>
      <p:sp>
        <p:nvSpPr>
          <p:cNvPr id="12" name="Rectángulo: esquinas redondeadas 11">
            <a:extLst>
              <a:ext uri="{FF2B5EF4-FFF2-40B4-BE49-F238E27FC236}">
                <a16:creationId xmlns:a16="http://schemas.microsoft.com/office/drawing/2014/main" id="{1FFE4CC6-F5C6-481D-9298-2F7C3C4C2CC1}"/>
              </a:ext>
            </a:extLst>
          </p:cNvPr>
          <p:cNvSpPr/>
          <p:nvPr/>
        </p:nvSpPr>
        <p:spPr>
          <a:xfrm>
            <a:off x="7729537" y="3855443"/>
            <a:ext cx="2762250" cy="80010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Nueva -cuenta</a:t>
            </a:r>
          </a:p>
        </p:txBody>
      </p:sp>
      <p:sp>
        <p:nvSpPr>
          <p:cNvPr id="13" name="Rectángulo: esquinas redondeadas 12">
            <a:extLst>
              <a:ext uri="{FF2B5EF4-FFF2-40B4-BE49-F238E27FC236}">
                <a16:creationId xmlns:a16="http://schemas.microsoft.com/office/drawing/2014/main" id="{4BEC8649-4D71-401E-A954-1D2367687B7F}"/>
              </a:ext>
            </a:extLst>
          </p:cNvPr>
          <p:cNvSpPr/>
          <p:nvPr/>
        </p:nvSpPr>
        <p:spPr>
          <a:xfrm>
            <a:off x="7743825" y="4915099"/>
            <a:ext cx="2762250" cy="80010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Listar-cuenta</a:t>
            </a:r>
          </a:p>
        </p:txBody>
      </p:sp>
      <p:sp>
        <p:nvSpPr>
          <p:cNvPr id="14" name="Rectángulo: esquinas redondeadas 13">
            <a:extLst>
              <a:ext uri="{FF2B5EF4-FFF2-40B4-BE49-F238E27FC236}">
                <a16:creationId xmlns:a16="http://schemas.microsoft.com/office/drawing/2014/main" id="{8A20A832-CC25-4EC4-A3CF-3BB403CA9CC3}"/>
              </a:ext>
            </a:extLst>
          </p:cNvPr>
          <p:cNvSpPr/>
          <p:nvPr/>
        </p:nvSpPr>
        <p:spPr>
          <a:xfrm>
            <a:off x="9925050" y="5081986"/>
            <a:ext cx="2019300" cy="51812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Estado-cuenta</a:t>
            </a:r>
          </a:p>
        </p:txBody>
      </p:sp>
      <p:sp>
        <p:nvSpPr>
          <p:cNvPr id="4" name="Marcador de número de diapositiva 3">
            <a:extLst>
              <a:ext uri="{FF2B5EF4-FFF2-40B4-BE49-F238E27FC236}">
                <a16:creationId xmlns:a16="http://schemas.microsoft.com/office/drawing/2014/main" id="{A28E33A4-A458-43F9-98EE-26F4AB6554F7}"/>
              </a:ext>
            </a:extLst>
          </p:cNvPr>
          <p:cNvSpPr>
            <a:spLocks noGrp="1"/>
          </p:cNvSpPr>
          <p:nvPr>
            <p:ph type="sldNum" sz="quarter" idx="12"/>
          </p:nvPr>
        </p:nvSpPr>
        <p:spPr/>
        <p:txBody>
          <a:bodyPr/>
          <a:lstStyle/>
          <a:p>
            <a:fld id="{65132DCF-C58F-4CC7-AC3C-A5A6116BA1D0}" type="slidenum">
              <a:rPr lang="es-ES" smtClean="0"/>
              <a:t>44</a:t>
            </a:fld>
            <a:endParaRPr lang="es-ES"/>
          </a:p>
        </p:txBody>
      </p:sp>
    </p:spTree>
    <p:extLst>
      <p:ext uri="{BB962C8B-B14F-4D97-AF65-F5344CB8AC3E}">
        <p14:creationId xmlns:p14="http://schemas.microsoft.com/office/powerpoint/2010/main" val="519758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95980-F4C8-47EF-9767-84CEEE4A2B86}"/>
              </a:ext>
            </a:extLst>
          </p:cNvPr>
          <p:cNvSpPr>
            <a:spLocks noGrp="1"/>
          </p:cNvSpPr>
          <p:nvPr>
            <p:ph type="title"/>
          </p:nvPr>
        </p:nvSpPr>
        <p:spPr/>
        <p:txBody>
          <a:bodyPr/>
          <a:lstStyle/>
          <a:p>
            <a:r>
              <a:rPr lang="es-ES" dirty="0"/>
              <a:t>Solución</a:t>
            </a:r>
          </a:p>
        </p:txBody>
      </p:sp>
      <p:sp>
        <p:nvSpPr>
          <p:cNvPr id="3" name="Marcador de contenido 2">
            <a:extLst>
              <a:ext uri="{FF2B5EF4-FFF2-40B4-BE49-F238E27FC236}">
                <a16:creationId xmlns:a16="http://schemas.microsoft.com/office/drawing/2014/main" id="{BF760048-DFE7-4355-A3BD-2F50075526B6}"/>
              </a:ext>
            </a:extLst>
          </p:cNvPr>
          <p:cNvSpPr>
            <a:spLocks noGrp="1"/>
          </p:cNvSpPr>
          <p:nvPr>
            <p:ph idx="1"/>
          </p:nvPr>
        </p:nvSpPr>
        <p:spPr>
          <a:xfrm>
            <a:off x="838200" y="1524000"/>
            <a:ext cx="10515600" cy="4652963"/>
          </a:xfrm>
        </p:spPr>
        <p:txBody>
          <a:bodyPr>
            <a:normAutofit/>
          </a:bodyPr>
          <a:lstStyle/>
          <a:p>
            <a:pPr marL="514350" indent="-514350">
              <a:buAutoNum type="arabicPeriod"/>
            </a:pPr>
            <a:r>
              <a:rPr lang="es-ES" dirty="0"/>
              <a:t>Crear la aplicación ---------------------------  ng new mi-practica-guiada</a:t>
            </a:r>
          </a:p>
          <a:p>
            <a:pPr marL="0" indent="0">
              <a:buNone/>
            </a:pPr>
            <a:r>
              <a:rPr lang="es-ES" dirty="0"/>
              <a:t>2. Borrar el contenido de app.component.html.</a:t>
            </a:r>
          </a:p>
          <a:p>
            <a:pPr marL="0" indent="0">
              <a:buNone/>
            </a:pPr>
            <a:r>
              <a:rPr lang="es-ES" dirty="0"/>
              <a:t>3. Levantar la aplicación -------------------------- ng serve --open</a:t>
            </a:r>
          </a:p>
          <a:p>
            <a:pPr marL="0" indent="0">
              <a:buNone/>
            </a:pPr>
            <a:r>
              <a:rPr lang="es-ES" dirty="0"/>
              <a:t>4. Crear el componente padre-------------------ng g c sucursal-bancaria</a:t>
            </a:r>
          </a:p>
          <a:p>
            <a:pPr marL="0" indent="0">
              <a:buNone/>
            </a:pPr>
            <a:r>
              <a:rPr lang="es-ES" dirty="0"/>
              <a:t>5. Crear los componentes hijos  --------------------ng g  c nueva-cuenta,  listar-cuenta y estado-cuenta</a:t>
            </a:r>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8C335E44-B7EA-441F-8338-1699ABAC8C81}"/>
              </a:ext>
            </a:extLst>
          </p:cNvPr>
          <p:cNvSpPr>
            <a:spLocks noGrp="1"/>
          </p:cNvSpPr>
          <p:nvPr>
            <p:ph type="sldNum" sz="quarter" idx="12"/>
          </p:nvPr>
        </p:nvSpPr>
        <p:spPr/>
        <p:txBody>
          <a:bodyPr/>
          <a:lstStyle/>
          <a:p>
            <a:fld id="{65132DCF-C58F-4CC7-AC3C-A5A6116BA1D0}" type="slidenum">
              <a:rPr lang="es-ES" smtClean="0"/>
              <a:t>45</a:t>
            </a:fld>
            <a:endParaRPr lang="es-ES"/>
          </a:p>
        </p:txBody>
      </p:sp>
    </p:spTree>
    <p:extLst>
      <p:ext uri="{BB962C8B-B14F-4D97-AF65-F5344CB8AC3E}">
        <p14:creationId xmlns:p14="http://schemas.microsoft.com/office/powerpoint/2010/main" val="1821529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E5E214E-F5A3-42B1-B289-0F2DE4AAA8D6}"/>
              </a:ext>
            </a:extLst>
          </p:cNvPr>
          <p:cNvSpPr>
            <a:spLocks noGrp="1"/>
          </p:cNvSpPr>
          <p:nvPr>
            <p:ph idx="1"/>
          </p:nvPr>
        </p:nvSpPr>
        <p:spPr>
          <a:xfrm>
            <a:off x="838200" y="1085850"/>
            <a:ext cx="10515600" cy="5091113"/>
          </a:xfrm>
        </p:spPr>
        <p:txBody>
          <a:bodyPr>
            <a:normAutofit/>
          </a:bodyPr>
          <a:lstStyle/>
          <a:p>
            <a:pPr marL="0" indent="0">
              <a:buNone/>
            </a:pPr>
            <a:r>
              <a:rPr lang="es-ES" dirty="0"/>
              <a:t>6. Incluir el componente padre en app.component.html</a:t>
            </a:r>
          </a:p>
          <a:p>
            <a:pPr marL="0" indent="0">
              <a:buNone/>
            </a:pPr>
            <a:r>
              <a:rPr lang="es-ES" dirty="0">
                <a:solidFill>
                  <a:schemeClr val="accent1"/>
                </a:solidFill>
              </a:rPr>
              <a:t>&lt;app-sucursal-bancaria&gt;&lt;/app-sucursal-bancaria&gt;</a:t>
            </a:r>
          </a:p>
          <a:p>
            <a:pPr marL="0" indent="0">
              <a:buNone/>
            </a:pPr>
            <a:r>
              <a:rPr lang="es-ES" dirty="0"/>
              <a:t>7. Incluir los componentes hijos en componente-padre.component.html</a:t>
            </a:r>
          </a:p>
          <a:p>
            <a:pPr marL="0" indent="0">
              <a:lnSpc>
                <a:spcPct val="100000"/>
              </a:lnSpc>
              <a:buNone/>
            </a:pPr>
            <a:r>
              <a:rPr lang="es-ES" dirty="0">
                <a:solidFill>
                  <a:schemeClr val="accent1"/>
                </a:solidFill>
              </a:rPr>
              <a:t>&lt;app-nueva-cuenta&gt;&lt;/app-nueva-cuenta&gt;&lt;app-listar-cuenta&gt;&lt;/app-listar-cuenta&gt;</a:t>
            </a:r>
          </a:p>
          <a:p>
            <a:pPr marL="0" indent="0">
              <a:buNone/>
            </a:pPr>
            <a:r>
              <a:rPr lang="es-ES" dirty="0"/>
              <a:t>8. Incluir en el componente listar-cuenta </a:t>
            </a:r>
          </a:p>
          <a:p>
            <a:pPr marL="0" indent="0">
              <a:lnSpc>
                <a:spcPct val="100000"/>
              </a:lnSpc>
              <a:buNone/>
            </a:pPr>
            <a:r>
              <a:rPr lang="es-ES" dirty="0">
                <a:solidFill>
                  <a:schemeClr val="accent1"/>
                </a:solidFill>
              </a:rPr>
              <a:t>&lt;app-estado-cuenta&gt;&lt;/app-estado-cuenta&gt;</a:t>
            </a:r>
          </a:p>
          <a:p>
            <a:pPr marL="0" indent="0">
              <a:buNone/>
            </a:pPr>
            <a:r>
              <a:rPr lang="es-ES" dirty="0"/>
              <a:t>9. Instalar Bootstrap ---------------------------  </a:t>
            </a:r>
            <a:r>
              <a:rPr lang="es-ES" dirty="0" err="1"/>
              <a:t>npm</a:t>
            </a:r>
            <a:r>
              <a:rPr lang="es-ES" dirty="0"/>
              <a:t> </a:t>
            </a:r>
            <a:r>
              <a:rPr lang="es-ES" dirty="0" err="1"/>
              <a:t>install</a:t>
            </a:r>
            <a:r>
              <a:rPr lang="es-ES" dirty="0"/>
              <a:t> </a:t>
            </a:r>
            <a:r>
              <a:rPr lang="es-ES" dirty="0" err="1"/>
              <a:t>bootstrap</a:t>
            </a:r>
            <a:r>
              <a:rPr lang="es-ES" dirty="0"/>
              <a:t> --</a:t>
            </a:r>
            <a:r>
              <a:rPr lang="es-ES" dirty="0" err="1"/>
              <a:t>save</a:t>
            </a:r>
            <a:endParaRPr lang="es-ES" dirty="0"/>
          </a:p>
          <a:p>
            <a:endParaRPr lang="es-ES" dirty="0"/>
          </a:p>
        </p:txBody>
      </p:sp>
      <p:sp>
        <p:nvSpPr>
          <p:cNvPr id="2" name="Marcador de número de diapositiva 1">
            <a:extLst>
              <a:ext uri="{FF2B5EF4-FFF2-40B4-BE49-F238E27FC236}">
                <a16:creationId xmlns:a16="http://schemas.microsoft.com/office/drawing/2014/main" id="{61B15BDA-011F-4B2D-8603-7153D5D8341D}"/>
              </a:ext>
            </a:extLst>
          </p:cNvPr>
          <p:cNvSpPr>
            <a:spLocks noGrp="1"/>
          </p:cNvSpPr>
          <p:nvPr>
            <p:ph type="sldNum" sz="quarter" idx="12"/>
          </p:nvPr>
        </p:nvSpPr>
        <p:spPr/>
        <p:txBody>
          <a:bodyPr/>
          <a:lstStyle/>
          <a:p>
            <a:fld id="{65132DCF-C58F-4CC7-AC3C-A5A6116BA1D0}" type="slidenum">
              <a:rPr lang="es-ES" smtClean="0"/>
              <a:t>46</a:t>
            </a:fld>
            <a:endParaRPr lang="es-ES"/>
          </a:p>
        </p:txBody>
      </p:sp>
    </p:spTree>
    <p:extLst>
      <p:ext uri="{BB962C8B-B14F-4D97-AF65-F5344CB8AC3E}">
        <p14:creationId xmlns:p14="http://schemas.microsoft.com/office/powerpoint/2010/main" val="1871652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94D99-1BB6-464D-BC67-1E87E9DFA6D2}"/>
              </a:ext>
            </a:extLst>
          </p:cNvPr>
          <p:cNvSpPr>
            <a:spLocks noGrp="1"/>
          </p:cNvSpPr>
          <p:nvPr>
            <p:ph type="title"/>
          </p:nvPr>
        </p:nvSpPr>
        <p:spPr/>
        <p:txBody>
          <a:bodyPr>
            <a:normAutofit/>
          </a:bodyPr>
          <a:lstStyle/>
          <a:p>
            <a:r>
              <a:rPr lang="es-ES" sz="4000" dirty="0"/>
              <a:t>Agregar los estilos de </a:t>
            </a:r>
            <a:r>
              <a:rPr lang="es-ES" sz="4000" dirty="0" err="1"/>
              <a:t>bootstrap</a:t>
            </a:r>
            <a:r>
              <a:rPr lang="es-ES" sz="4000" dirty="0"/>
              <a:t> en </a:t>
            </a:r>
            <a:r>
              <a:rPr lang="es-ES" sz="4000" dirty="0" err="1"/>
              <a:t>Angular.json</a:t>
            </a:r>
            <a:endParaRPr lang="es-ES" sz="4000" dirty="0"/>
          </a:p>
        </p:txBody>
      </p:sp>
      <p:sp>
        <p:nvSpPr>
          <p:cNvPr id="3" name="Marcador de contenido 2">
            <a:extLst>
              <a:ext uri="{FF2B5EF4-FFF2-40B4-BE49-F238E27FC236}">
                <a16:creationId xmlns:a16="http://schemas.microsoft.com/office/drawing/2014/main" id="{10DFF414-BCF3-49D5-99D3-31AC4128036F}"/>
              </a:ext>
            </a:extLst>
          </p:cNvPr>
          <p:cNvSpPr>
            <a:spLocks noGrp="1"/>
          </p:cNvSpPr>
          <p:nvPr>
            <p:ph idx="1"/>
          </p:nvPr>
        </p:nvSpPr>
        <p:spPr/>
        <p:txBody>
          <a:bodyPr/>
          <a:lstStyle/>
          <a:p>
            <a:pPr marL="0" indent="0">
              <a:buNone/>
            </a:pPr>
            <a:r>
              <a:rPr lang="es-ES" dirty="0"/>
              <a:t> "</a:t>
            </a:r>
            <a:r>
              <a:rPr lang="es-ES" dirty="0" err="1"/>
              <a:t>styles</a:t>
            </a:r>
            <a:r>
              <a:rPr lang="es-ES" dirty="0"/>
              <a:t>": [</a:t>
            </a:r>
          </a:p>
          <a:p>
            <a:pPr marL="0" indent="0">
              <a:buNone/>
            </a:pPr>
            <a:r>
              <a:rPr lang="es-ES" dirty="0"/>
              <a:t>              "</a:t>
            </a:r>
            <a:r>
              <a:rPr lang="es-ES" dirty="0" err="1"/>
              <a:t>src</a:t>
            </a:r>
            <a:r>
              <a:rPr lang="es-ES" dirty="0"/>
              <a:t>/styles.css",</a:t>
            </a:r>
          </a:p>
          <a:p>
            <a:pPr marL="0" indent="0">
              <a:buNone/>
            </a:pPr>
            <a:r>
              <a:rPr lang="es-ES" dirty="0"/>
              <a:t>              "</a:t>
            </a:r>
            <a:r>
              <a:rPr lang="es-ES" dirty="0" err="1"/>
              <a:t>node_modules</a:t>
            </a:r>
            <a:r>
              <a:rPr lang="es-ES" dirty="0"/>
              <a:t>/</a:t>
            </a:r>
            <a:r>
              <a:rPr lang="es-ES" dirty="0" err="1"/>
              <a:t>bootstrap</a:t>
            </a:r>
            <a:r>
              <a:rPr lang="es-ES" dirty="0"/>
              <a:t>/</a:t>
            </a:r>
            <a:r>
              <a:rPr lang="es-ES" dirty="0" err="1"/>
              <a:t>dist</a:t>
            </a:r>
            <a:r>
              <a:rPr lang="es-ES" dirty="0"/>
              <a:t>/</a:t>
            </a:r>
            <a:r>
              <a:rPr lang="es-ES" dirty="0" err="1"/>
              <a:t>css</a:t>
            </a:r>
            <a:r>
              <a:rPr lang="es-ES" dirty="0"/>
              <a:t>/bootstrap.min.css"</a:t>
            </a:r>
          </a:p>
          <a:p>
            <a:pPr marL="0" indent="0">
              <a:buNone/>
            </a:pPr>
            <a:r>
              <a:rPr lang="es-ES" dirty="0"/>
              <a:t>            ],</a:t>
            </a:r>
          </a:p>
          <a:p>
            <a:pPr marL="0" indent="0">
              <a:buNone/>
            </a:pPr>
            <a:r>
              <a:rPr lang="es-ES" dirty="0"/>
              <a:t>   "scripts": [</a:t>
            </a:r>
          </a:p>
          <a:p>
            <a:pPr marL="0" indent="0">
              <a:buNone/>
            </a:pPr>
            <a:r>
              <a:rPr lang="es-ES" dirty="0"/>
              <a:t>              "</a:t>
            </a:r>
            <a:r>
              <a:rPr lang="es-ES" dirty="0" err="1"/>
              <a:t>node_modules</a:t>
            </a:r>
            <a:r>
              <a:rPr lang="es-ES" dirty="0"/>
              <a:t>/</a:t>
            </a:r>
            <a:r>
              <a:rPr lang="es-ES" dirty="0" err="1"/>
              <a:t>bootstrap</a:t>
            </a:r>
            <a:r>
              <a:rPr lang="es-ES" dirty="0"/>
              <a:t>/</a:t>
            </a:r>
            <a:r>
              <a:rPr lang="es-ES" dirty="0" err="1"/>
              <a:t>dist</a:t>
            </a:r>
            <a:r>
              <a:rPr lang="es-ES" dirty="0"/>
              <a:t>/</a:t>
            </a:r>
            <a:r>
              <a:rPr lang="es-ES" dirty="0" err="1"/>
              <a:t>js</a:t>
            </a:r>
            <a:r>
              <a:rPr lang="es-ES" dirty="0"/>
              <a:t>/bootstrap.min.js"</a:t>
            </a:r>
          </a:p>
          <a:p>
            <a:pPr marL="0" indent="0">
              <a:buNone/>
            </a:pPr>
            <a:r>
              <a:rPr lang="es-ES" dirty="0"/>
              <a:t>            ]</a:t>
            </a:r>
          </a:p>
          <a:p>
            <a:endParaRPr lang="es-ES" dirty="0"/>
          </a:p>
        </p:txBody>
      </p:sp>
      <p:sp>
        <p:nvSpPr>
          <p:cNvPr id="4" name="Marcador de número de diapositiva 3">
            <a:extLst>
              <a:ext uri="{FF2B5EF4-FFF2-40B4-BE49-F238E27FC236}">
                <a16:creationId xmlns:a16="http://schemas.microsoft.com/office/drawing/2014/main" id="{7123EA9D-B396-4693-BB7D-28765B3AA49A}"/>
              </a:ext>
            </a:extLst>
          </p:cNvPr>
          <p:cNvSpPr>
            <a:spLocks noGrp="1"/>
          </p:cNvSpPr>
          <p:nvPr>
            <p:ph type="sldNum" sz="quarter" idx="12"/>
          </p:nvPr>
        </p:nvSpPr>
        <p:spPr/>
        <p:txBody>
          <a:bodyPr/>
          <a:lstStyle/>
          <a:p>
            <a:fld id="{65132DCF-C58F-4CC7-AC3C-A5A6116BA1D0}" type="slidenum">
              <a:rPr lang="es-ES" smtClean="0"/>
              <a:t>47</a:t>
            </a:fld>
            <a:endParaRPr lang="es-ES"/>
          </a:p>
        </p:txBody>
      </p:sp>
    </p:spTree>
    <p:extLst>
      <p:ext uri="{BB962C8B-B14F-4D97-AF65-F5344CB8AC3E}">
        <p14:creationId xmlns:p14="http://schemas.microsoft.com/office/powerpoint/2010/main" val="1644462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70404-7304-40CF-8C08-559AD5FC0FF5}"/>
              </a:ext>
            </a:extLst>
          </p:cNvPr>
          <p:cNvSpPr>
            <a:spLocks noGrp="1"/>
          </p:cNvSpPr>
          <p:nvPr>
            <p:ph type="title"/>
          </p:nvPr>
        </p:nvSpPr>
        <p:spPr/>
        <p:txBody>
          <a:bodyPr/>
          <a:lstStyle/>
          <a:p>
            <a:r>
              <a:rPr lang="en-US" dirty="0"/>
              <a:t>P</a:t>
            </a:r>
            <a:r>
              <a:rPr lang="es-ES" dirty="0" err="1"/>
              <a:t>ágina</a:t>
            </a:r>
            <a:r>
              <a:rPr lang="es-ES" dirty="0"/>
              <a:t> inicial</a:t>
            </a:r>
          </a:p>
        </p:txBody>
      </p:sp>
      <p:pic>
        <p:nvPicPr>
          <p:cNvPr id="25" name="Marcador de contenido 24">
            <a:extLst>
              <a:ext uri="{FF2B5EF4-FFF2-40B4-BE49-F238E27FC236}">
                <a16:creationId xmlns:a16="http://schemas.microsoft.com/office/drawing/2014/main" id="{7A6E607F-473E-41BE-B4D2-2486EB3F9D87}"/>
              </a:ext>
            </a:extLst>
          </p:cNvPr>
          <p:cNvPicPr>
            <a:picLocks noGrp="1" noChangeAspect="1"/>
          </p:cNvPicPr>
          <p:nvPr>
            <p:ph idx="1"/>
          </p:nvPr>
        </p:nvPicPr>
        <p:blipFill>
          <a:blip r:embed="rId3"/>
          <a:stretch>
            <a:fillRect/>
          </a:stretch>
        </p:blipFill>
        <p:spPr>
          <a:xfrm>
            <a:off x="6867525" y="5100578"/>
            <a:ext cx="1676400" cy="485775"/>
          </a:xfrm>
          <a:prstGeom prst="rect">
            <a:avLst/>
          </a:prstGeom>
          <a:ln>
            <a:solidFill>
              <a:schemeClr val="accent1"/>
            </a:solidFill>
          </a:ln>
        </p:spPr>
      </p:pic>
      <p:pic>
        <p:nvPicPr>
          <p:cNvPr id="11" name="Imagen 10">
            <a:extLst>
              <a:ext uri="{FF2B5EF4-FFF2-40B4-BE49-F238E27FC236}">
                <a16:creationId xmlns:a16="http://schemas.microsoft.com/office/drawing/2014/main" id="{7575B27B-1A9B-4451-9077-28C43A80E335}"/>
              </a:ext>
            </a:extLst>
          </p:cNvPr>
          <p:cNvPicPr>
            <a:picLocks noChangeAspect="1"/>
          </p:cNvPicPr>
          <p:nvPr/>
        </p:nvPicPr>
        <p:blipFill>
          <a:blip r:embed="rId4"/>
          <a:stretch>
            <a:fillRect/>
          </a:stretch>
        </p:blipFill>
        <p:spPr>
          <a:xfrm>
            <a:off x="838200" y="1966912"/>
            <a:ext cx="4857751" cy="3938585"/>
          </a:xfrm>
          <a:prstGeom prst="rect">
            <a:avLst/>
          </a:prstGeom>
          <a:ln>
            <a:solidFill>
              <a:schemeClr val="accent1">
                <a:lumMod val="75000"/>
              </a:schemeClr>
            </a:solidFill>
          </a:ln>
        </p:spPr>
      </p:pic>
      <p:sp>
        <p:nvSpPr>
          <p:cNvPr id="13" name="Rectángulo 12">
            <a:extLst>
              <a:ext uri="{FF2B5EF4-FFF2-40B4-BE49-F238E27FC236}">
                <a16:creationId xmlns:a16="http://schemas.microsoft.com/office/drawing/2014/main" id="{95797A0D-5EDB-49F7-9F5A-17735A63A930}"/>
              </a:ext>
            </a:extLst>
          </p:cNvPr>
          <p:cNvSpPr/>
          <p:nvPr/>
        </p:nvSpPr>
        <p:spPr>
          <a:xfrm>
            <a:off x="914400" y="3352760"/>
            <a:ext cx="3448050" cy="495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Conector recto de flecha 14">
            <a:extLst>
              <a:ext uri="{FF2B5EF4-FFF2-40B4-BE49-F238E27FC236}">
                <a16:creationId xmlns:a16="http://schemas.microsoft.com/office/drawing/2014/main" id="{79C20121-462F-4D5B-BD8A-A401CB8F833B}"/>
              </a:ext>
            </a:extLst>
          </p:cNvPr>
          <p:cNvCxnSpPr/>
          <p:nvPr/>
        </p:nvCxnSpPr>
        <p:spPr>
          <a:xfrm>
            <a:off x="4362450" y="3600410"/>
            <a:ext cx="2266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Imagen 16">
            <a:extLst>
              <a:ext uri="{FF2B5EF4-FFF2-40B4-BE49-F238E27FC236}">
                <a16:creationId xmlns:a16="http://schemas.microsoft.com/office/drawing/2014/main" id="{146E8E13-46FC-4DC1-B1CF-97A82042B716}"/>
              </a:ext>
            </a:extLst>
          </p:cNvPr>
          <p:cNvPicPr>
            <a:picLocks noChangeAspect="1"/>
          </p:cNvPicPr>
          <p:nvPr/>
        </p:nvPicPr>
        <p:blipFill>
          <a:blip r:embed="rId5"/>
          <a:stretch>
            <a:fillRect/>
          </a:stretch>
        </p:blipFill>
        <p:spPr>
          <a:xfrm>
            <a:off x="6867525" y="2690793"/>
            <a:ext cx="4410075" cy="1143000"/>
          </a:xfrm>
          <a:prstGeom prst="rect">
            <a:avLst/>
          </a:prstGeom>
          <a:ln>
            <a:solidFill>
              <a:schemeClr val="accent1"/>
            </a:solidFill>
          </a:ln>
        </p:spPr>
      </p:pic>
      <p:sp>
        <p:nvSpPr>
          <p:cNvPr id="20" name="Rectángulo 19">
            <a:extLst>
              <a:ext uri="{FF2B5EF4-FFF2-40B4-BE49-F238E27FC236}">
                <a16:creationId xmlns:a16="http://schemas.microsoft.com/office/drawing/2014/main" id="{5B187F24-73F6-4946-8114-249A89F87E3B}"/>
              </a:ext>
            </a:extLst>
          </p:cNvPr>
          <p:cNvSpPr/>
          <p:nvPr/>
        </p:nvSpPr>
        <p:spPr>
          <a:xfrm>
            <a:off x="971550" y="4133889"/>
            <a:ext cx="3238500" cy="495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54BE8072-6CA9-4629-BF43-FB68DF396C55}"/>
              </a:ext>
            </a:extLst>
          </p:cNvPr>
          <p:cNvPicPr>
            <a:picLocks noChangeAspect="1"/>
          </p:cNvPicPr>
          <p:nvPr/>
        </p:nvPicPr>
        <p:blipFill>
          <a:blip r:embed="rId6"/>
          <a:stretch>
            <a:fillRect/>
          </a:stretch>
        </p:blipFill>
        <p:spPr>
          <a:xfrm>
            <a:off x="6867525" y="4100473"/>
            <a:ext cx="4314825" cy="733425"/>
          </a:xfrm>
          <a:prstGeom prst="rect">
            <a:avLst/>
          </a:prstGeom>
          <a:ln>
            <a:solidFill>
              <a:schemeClr val="accent1">
                <a:shade val="50000"/>
              </a:schemeClr>
            </a:solidFill>
          </a:ln>
        </p:spPr>
      </p:pic>
      <p:cxnSp>
        <p:nvCxnSpPr>
          <p:cNvPr id="23" name="Conector recto de flecha 22">
            <a:extLst>
              <a:ext uri="{FF2B5EF4-FFF2-40B4-BE49-F238E27FC236}">
                <a16:creationId xmlns:a16="http://schemas.microsoft.com/office/drawing/2014/main" id="{4569DF3D-1029-4654-98D2-9BC1D8110C7D}"/>
              </a:ext>
            </a:extLst>
          </p:cNvPr>
          <p:cNvCxnSpPr>
            <a:cxnSpLocks/>
          </p:cNvCxnSpPr>
          <p:nvPr/>
        </p:nvCxnSpPr>
        <p:spPr>
          <a:xfrm>
            <a:off x="4300537" y="4405312"/>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AE86505A-5537-402B-A99D-D8332AAFD7E1}"/>
              </a:ext>
            </a:extLst>
          </p:cNvPr>
          <p:cNvSpPr/>
          <p:nvPr/>
        </p:nvSpPr>
        <p:spPr>
          <a:xfrm>
            <a:off x="914400" y="4929187"/>
            <a:ext cx="3238499" cy="62869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0" name="Conector recto de flecha 29">
            <a:extLst>
              <a:ext uri="{FF2B5EF4-FFF2-40B4-BE49-F238E27FC236}">
                <a16:creationId xmlns:a16="http://schemas.microsoft.com/office/drawing/2014/main" id="{EE4FFBAA-CEE9-452E-AA50-E63549B1EC89}"/>
              </a:ext>
            </a:extLst>
          </p:cNvPr>
          <p:cNvCxnSpPr/>
          <p:nvPr/>
        </p:nvCxnSpPr>
        <p:spPr>
          <a:xfrm>
            <a:off x="4362450" y="5343465"/>
            <a:ext cx="2266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Marcador de número de diapositiva 2">
            <a:extLst>
              <a:ext uri="{FF2B5EF4-FFF2-40B4-BE49-F238E27FC236}">
                <a16:creationId xmlns:a16="http://schemas.microsoft.com/office/drawing/2014/main" id="{3C3DE84B-8452-45DE-9E0D-C5D2BF509B4D}"/>
              </a:ext>
            </a:extLst>
          </p:cNvPr>
          <p:cNvSpPr>
            <a:spLocks noGrp="1"/>
          </p:cNvSpPr>
          <p:nvPr>
            <p:ph type="sldNum" sz="quarter" idx="12"/>
          </p:nvPr>
        </p:nvSpPr>
        <p:spPr/>
        <p:txBody>
          <a:bodyPr/>
          <a:lstStyle/>
          <a:p>
            <a:fld id="{65132DCF-C58F-4CC7-AC3C-A5A6116BA1D0}" type="slidenum">
              <a:rPr lang="es-ES" smtClean="0"/>
              <a:t>48</a:t>
            </a:fld>
            <a:endParaRPr lang="es-ES"/>
          </a:p>
        </p:txBody>
      </p:sp>
    </p:spTree>
    <p:extLst>
      <p:ext uri="{BB962C8B-B14F-4D97-AF65-F5344CB8AC3E}">
        <p14:creationId xmlns:p14="http://schemas.microsoft.com/office/powerpoint/2010/main" val="216351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20636-C397-4E46-86EA-D0159C454425}"/>
              </a:ext>
            </a:extLst>
          </p:cNvPr>
          <p:cNvSpPr>
            <a:spLocks noGrp="1"/>
          </p:cNvSpPr>
          <p:nvPr>
            <p:ph type="title"/>
          </p:nvPr>
        </p:nvSpPr>
        <p:spPr/>
        <p:txBody>
          <a:bodyPr/>
          <a:lstStyle/>
          <a:p>
            <a:r>
              <a:rPr lang="es-ES" dirty="0"/>
              <a:t>Crear la clase cuenta</a:t>
            </a:r>
          </a:p>
        </p:txBody>
      </p:sp>
      <p:pic>
        <p:nvPicPr>
          <p:cNvPr id="4" name="Marcador de contenido 3">
            <a:extLst>
              <a:ext uri="{FF2B5EF4-FFF2-40B4-BE49-F238E27FC236}">
                <a16:creationId xmlns:a16="http://schemas.microsoft.com/office/drawing/2014/main" id="{5E41FED4-46CF-46BC-9C29-5991E7E389EE}"/>
              </a:ext>
            </a:extLst>
          </p:cNvPr>
          <p:cNvPicPr>
            <a:picLocks noGrp="1" noChangeAspect="1"/>
          </p:cNvPicPr>
          <p:nvPr>
            <p:ph idx="1"/>
          </p:nvPr>
        </p:nvPicPr>
        <p:blipFill>
          <a:blip r:embed="rId3"/>
          <a:stretch>
            <a:fillRect/>
          </a:stretch>
        </p:blipFill>
        <p:spPr>
          <a:xfrm>
            <a:off x="838200" y="1943894"/>
            <a:ext cx="6686550" cy="3771106"/>
          </a:xfrm>
          <a:prstGeom prst="rect">
            <a:avLst/>
          </a:prstGeom>
        </p:spPr>
      </p:pic>
      <p:sp>
        <p:nvSpPr>
          <p:cNvPr id="3" name="Marcador de número de diapositiva 2">
            <a:extLst>
              <a:ext uri="{FF2B5EF4-FFF2-40B4-BE49-F238E27FC236}">
                <a16:creationId xmlns:a16="http://schemas.microsoft.com/office/drawing/2014/main" id="{292090F0-4045-4FB7-8A82-6EC4D60E048B}"/>
              </a:ext>
            </a:extLst>
          </p:cNvPr>
          <p:cNvSpPr>
            <a:spLocks noGrp="1"/>
          </p:cNvSpPr>
          <p:nvPr>
            <p:ph type="sldNum" sz="quarter" idx="12"/>
          </p:nvPr>
        </p:nvSpPr>
        <p:spPr/>
        <p:txBody>
          <a:bodyPr/>
          <a:lstStyle/>
          <a:p>
            <a:fld id="{65132DCF-C58F-4CC7-AC3C-A5A6116BA1D0}" type="slidenum">
              <a:rPr lang="es-ES" smtClean="0"/>
              <a:t>49</a:t>
            </a:fld>
            <a:endParaRPr lang="es-ES"/>
          </a:p>
        </p:txBody>
      </p:sp>
    </p:spTree>
    <p:extLst>
      <p:ext uri="{BB962C8B-B14F-4D97-AF65-F5344CB8AC3E}">
        <p14:creationId xmlns:p14="http://schemas.microsoft.com/office/powerpoint/2010/main" val="193702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9802B-335B-48E4-92A3-EA15CDFCCF9B}"/>
              </a:ext>
            </a:extLst>
          </p:cNvPr>
          <p:cNvSpPr>
            <a:spLocks noGrp="1"/>
          </p:cNvSpPr>
          <p:nvPr>
            <p:ph type="title"/>
          </p:nvPr>
        </p:nvSpPr>
        <p:spPr/>
        <p:txBody>
          <a:bodyPr/>
          <a:lstStyle/>
          <a:p>
            <a:r>
              <a:rPr lang="es-ES" dirty="0"/>
              <a:t>Inyección de dependencias </a:t>
            </a:r>
          </a:p>
        </p:txBody>
      </p:sp>
      <p:sp>
        <p:nvSpPr>
          <p:cNvPr id="3" name="Marcador de contenido 2">
            <a:extLst>
              <a:ext uri="{FF2B5EF4-FFF2-40B4-BE49-F238E27FC236}">
                <a16:creationId xmlns:a16="http://schemas.microsoft.com/office/drawing/2014/main" id="{5D132BDB-38B7-4F9B-AFBC-E636DEF1CD1C}"/>
              </a:ext>
            </a:extLst>
          </p:cNvPr>
          <p:cNvSpPr>
            <a:spLocks noGrp="1"/>
          </p:cNvSpPr>
          <p:nvPr>
            <p:ph idx="1"/>
          </p:nvPr>
        </p:nvSpPr>
        <p:spPr/>
        <p:txBody>
          <a:bodyPr>
            <a:normAutofit/>
          </a:bodyPr>
          <a:lstStyle/>
          <a:p>
            <a:pPr algn="just"/>
            <a:r>
              <a:rPr lang="es-ES" sz="2400" dirty="0"/>
              <a:t>Consiste en que cuando uno de los componentes de nuestra aplicación necesite los datos  de los que hablábamos se le inyecta ese servicio y esto se realiza de forma automática. Es Angular quien va a inyectar ese servicio en aquel componente que lo necesite</a:t>
            </a:r>
          </a:p>
        </p:txBody>
      </p:sp>
      <p:sp>
        <p:nvSpPr>
          <p:cNvPr id="6" name="Rectángulo 5">
            <a:extLst>
              <a:ext uri="{FF2B5EF4-FFF2-40B4-BE49-F238E27FC236}">
                <a16:creationId xmlns:a16="http://schemas.microsoft.com/office/drawing/2014/main" id="{D46EDE9D-D698-4BDB-84CB-AB650A5F3A43}"/>
              </a:ext>
            </a:extLst>
          </p:cNvPr>
          <p:cNvSpPr/>
          <p:nvPr/>
        </p:nvSpPr>
        <p:spPr>
          <a:xfrm>
            <a:off x="1443487" y="3290528"/>
            <a:ext cx="2380891" cy="1276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Componente 1</a:t>
            </a:r>
          </a:p>
        </p:txBody>
      </p:sp>
      <p:pic>
        <p:nvPicPr>
          <p:cNvPr id="8" name="Imagen 7">
            <a:extLst>
              <a:ext uri="{FF2B5EF4-FFF2-40B4-BE49-F238E27FC236}">
                <a16:creationId xmlns:a16="http://schemas.microsoft.com/office/drawing/2014/main" id="{5F3C575B-1D70-425D-89AC-A90BFB0416DA}"/>
              </a:ext>
            </a:extLst>
          </p:cNvPr>
          <p:cNvPicPr>
            <a:picLocks noChangeAspect="1"/>
          </p:cNvPicPr>
          <p:nvPr/>
        </p:nvPicPr>
        <p:blipFill>
          <a:blip r:embed="rId2"/>
          <a:stretch>
            <a:fillRect/>
          </a:stretch>
        </p:blipFill>
        <p:spPr>
          <a:xfrm>
            <a:off x="4279329" y="5037826"/>
            <a:ext cx="4238625" cy="1609725"/>
          </a:xfrm>
          <a:prstGeom prst="rect">
            <a:avLst/>
          </a:prstGeom>
        </p:spPr>
      </p:pic>
      <p:sp>
        <p:nvSpPr>
          <p:cNvPr id="10" name="Rectángulo 9">
            <a:extLst>
              <a:ext uri="{FF2B5EF4-FFF2-40B4-BE49-F238E27FC236}">
                <a16:creationId xmlns:a16="http://schemas.microsoft.com/office/drawing/2014/main" id="{A5186B29-9A64-40E8-8240-F8254622B84A}"/>
              </a:ext>
            </a:extLst>
          </p:cNvPr>
          <p:cNvSpPr/>
          <p:nvPr/>
        </p:nvSpPr>
        <p:spPr>
          <a:xfrm>
            <a:off x="5208197" y="3290528"/>
            <a:ext cx="2380891" cy="1276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Componente 2</a:t>
            </a:r>
          </a:p>
        </p:txBody>
      </p:sp>
      <p:sp>
        <p:nvSpPr>
          <p:cNvPr id="11" name="Rectángulo 10">
            <a:extLst>
              <a:ext uri="{FF2B5EF4-FFF2-40B4-BE49-F238E27FC236}">
                <a16:creationId xmlns:a16="http://schemas.microsoft.com/office/drawing/2014/main" id="{CAD7B077-3951-4334-88F8-FB18CF41CD2F}"/>
              </a:ext>
            </a:extLst>
          </p:cNvPr>
          <p:cNvSpPr/>
          <p:nvPr/>
        </p:nvSpPr>
        <p:spPr>
          <a:xfrm>
            <a:off x="8972907" y="3290528"/>
            <a:ext cx="2380891" cy="1276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Componente 3</a:t>
            </a:r>
          </a:p>
        </p:txBody>
      </p:sp>
      <p:sp>
        <p:nvSpPr>
          <p:cNvPr id="12" name="CuadroTexto 11">
            <a:extLst>
              <a:ext uri="{FF2B5EF4-FFF2-40B4-BE49-F238E27FC236}">
                <a16:creationId xmlns:a16="http://schemas.microsoft.com/office/drawing/2014/main" id="{51AF8754-0167-4A4F-90B0-FC78DD24AC7C}"/>
              </a:ext>
            </a:extLst>
          </p:cNvPr>
          <p:cNvSpPr txBox="1"/>
          <p:nvPr/>
        </p:nvSpPr>
        <p:spPr>
          <a:xfrm>
            <a:off x="10334445" y="5400136"/>
            <a:ext cx="184731" cy="369332"/>
          </a:xfrm>
          <a:prstGeom prst="rect">
            <a:avLst/>
          </a:prstGeom>
          <a:noFill/>
        </p:spPr>
        <p:txBody>
          <a:bodyPr wrap="none" rtlCol="0">
            <a:spAutoFit/>
          </a:bodyPr>
          <a:lstStyle/>
          <a:p>
            <a:endParaRPr lang="es-ES" dirty="0"/>
          </a:p>
        </p:txBody>
      </p:sp>
      <p:pic>
        <p:nvPicPr>
          <p:cNvPr id="16" name="Imagen 15">
            <a:extLst>
              <a:ext uri="{FF2B5EF4-FFF2-40B4-BE49-F238E27FC236}">
                <a16:creationId xmlns:a16="http://schemas.microsoft.com/office/drawing/2014/main" id="{6AF2CB48-88D1-4E6B-93CE-6091EB28D84F}"/>
              </a:ext>
            </a:extLst>
          </p:cNvPr>
          <p:cNvPicPr>
            <a:picLocks noChangeAspect="1"/>
          </p:cNvPicPr>
          <p:nvPr/>
        </p:nvPicPr>
        <p:blipFill>
          <a:blip r:embed="rId3"/>
          <a:stretch>
            <a:fillRect/>
          </a:stretch>
        </p:blipFill>
        <p:spPr>
          <a:xfrm>
            <a:off x="3859062" y="3790051"/>
            <a:ext cx="1314450" cy="1247775"/>
          </a:xfrm>
          <a:prstGeom prst="rect">
            <a:avLst/>
          </a:prstGeom>
        </p:spPr>
      </p:pic>
      <p:sp>
        <p:nvSpPr>
          <p:cNvPr id="4" name="Marcador de número de diapositiva 3">
            <a:extLst>
              <a:ext uri="{FF2B5EF4-FFF2-40B4-BE49-F238E27FC236}">
                <a16:creationId xmlns:a16="http://schemas.microsoft.com/office/drawing/2014/main" id="{7BF52482-9465-4BBD-BAAC-24A37E93DFD9}"/>
              </a:ext>
            </a:extLst>
          </p:cNvPr>
          <p:cNvSpPr>
            <a:spLocks noGrp="1"/>
          </p:cNvSpPr>
          <p:nvPr>
            <p:ph type="sldNum" sz="quarter" idx="12"/>
          </p:nvPr>
        </p:nvSpPr>
        <p:spPr/>
        <p:txBody>
          <a:bodyPr/>
          <a:lstStyle/>
          <a:p>
            <a:fld id="{65132DCF-C58F-4CC7-AC3C-A5A6116BA1D0}" type="slidenum">
              <a:rPr lang="es-ES" smtClean="0"/>
              <a:t>5</a:t>
            </a:fld>
            <a:endParaRPr lang="es-ES"/>
          </a:p>
        </p:txBody>
      </p:sp>
    </p:spTree>
    <p:extLst>
      <p:ext uri="{BB962C8B-B14F-4D97-AF65-F5344CB8AC3E}">
        <p14:creationId xmlns:p14="http://schemas.microsoft.com/office/powerpoint/2010/main" val="2060559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6FE8F-563D-47AD-964D-F2B680EE6141}"/>
              </a:ext>
            </a:extLst>
          </p:cNvPr>
          <p:cNvSpPr>
            <a:spLocks noGrp="1"/>
          </p:cNvSpPr>
          <p:nvPr>
            <p:ph type="title"/>
          </p:nvPr>
        </p:nvSpPr>
        <p:spPr>
          <a:xfrm>
            <a:off x="838200" y="681037"/>
            <a:ext cx="10515600" cy="1009651"/>
          </a:xfrm>
        </p:spPr>
        <p:txBody>
          <a:bodyPr>
            <a:noAutofit/>
          </a:bodyPr>
          <a:lstStyle/>
          <a:p>
            <a:r>
              <a:rPr lang="en-US" dirty="0" err="1"/>
              <a:t>Crear</a:t>
            </a:r>
            <a:r>
              <a:rPr lang="en-US" dirty="0"/>
              <a:t> el </a:t>
            </a:r>
            <a:r>
              <a:rPr lang="en-US" dirty="0" err="1"/>
              <a:t>servicio</a:t>
            </a:r>
            <a:r>
              <a:rPr lang="en-US" dirty="0"/>
              <a:t> de </a:t>
            </a:r>
            <a:r>
              <a:rPr lang="en-US" dirty="0" err="1"/>
              <a:t>datos</a:t>
            </a:r>
            <a:r>
              <a:rPr lang="en-US" dirty="0"/>
              <a:t>.</a:t>
            </a:r>
            <a:br>
              <a:rPr lang="en-US" sz="3600" dirty="0"/>
            </a:br>
            <a:endParaRPr lang="es-ES" sz="3600" dirty="0"/>
          </a:p>
        </p:txBody>
      </p:sp>
      <p:sp>
        <p:nvSpPr>
          <p:cNvPr id="6" name="Marcador de contenido 5">
            <a:extLst>
              <a:ext uri="{FF2B5EF4-FFF2-40B4-BE49-F238E27FC236}">
                <a16:creationId xmlns:a16="http://schemas.microsoft.com/office/drawing/2014/main" id="{CF510D33-6072-4068-8ED3-346499327E70}"/>
              </a:ext>
            </a:extLst>
          </p:cNvPr>
          <p:cNvSpPr>
            <a:spLocks noGrp="1"/>
          </p:cNvSpPr>
          <p:nvPr>
            <p:ph idx="1"/>
          </p:nvPr>
        </p:nvSpPr>
        <p:spPr/>
        <p:txBody>
          <a:bodyPr/>
          <a:lstStyle/>
          <a:p>
            <a:endParaRPr lang="es-ES" dirty="0"/>
          </a:p>
        </p:txBody>
      </p:sp>
      <p:pic>
        <p:nvPicPr>
          <p:cNvPr id="7" name="Imagen 6">
            <a:extLst>
              <a:ext uri="{FF2B5EF4-FFF2-40B4-BE49-F238E27FC236}">
                <a16:creationId xmlns:a16="http://schemas.microsoft.com/office/drawing/2014/main" id="{94AA4629-D99C-4F55-BB02-84A09A76BF20}"/>
              </a:ext>
            </a:extLst>
          </p:cNvPr>
          <p:cNvPicPr>
            <a:picLocks noChangeAspect="1"/>
          </p:cNvPicPr>
          <p:nvPr/>
        </p:nvPicPr>
        <p:blipFill>
          <a:blip r:embed="rId3"/>
          <a:stretch>
            <a:fillRect/>
          </a:stretch>
        </p:blipFill>
        <p:spPr>
          <a:xfrm>
            <a:off x="838200" y="1558131"/>
            <a:ext cx="5505450" cy="4886325"/>
          </a:xfrm>
          <a:prstGeom prst="rect">
            <a:avLst/>
          </a:prstGeom>
        </p:spPr>
      </p:pic>
      <p:sp>
        <p:nvSpPr>
          <p:cNvPr id="8" name="Rectángulo 7">
            <a:extLst>
              <a:ext uri="{FF2B5EF4-FFF2-40B4-BE49-F238E27FC236}">
                <a16:creationId xmlns:a16="http://schemas.microsoft.com/office/drawing/2014/main" id="{84415DA2-DA12-4734-A30F-C9B1CD56C8C5}"/>
              </a:ext>
            </a:extLst>
          </p:cNvPr>
          <p:cNvSpPr/>
          <p:nvPr/>
        </p:nvSpPr>
        <p:spPr>
          <a:xfrm>
            <a:off x="1333500" y="3444478"/>
            <a:ext cx="3790950" cy="2076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de flecha 9">
            <a:extLst>
              <a:ext uri="{FF2B5EF4-FFF2-40B4-BE49-F238E27FC236}">
                <a16:creationId xmlns:a16="http://schemas.microsoft.com/office/drawing/2014/main" id="{88689985-99F7-4930-A1ED-7771343D7776}"/>
              </a:ext>
            </a:extLst>
          </p:cNvPr>
          <p:cNvCxnSpPr/>
          <p:nvPr/>
        </p:nvCxnSpPr>
        <p:spPr>
          <a:xfrm>
            <a:off x="5353050" y="4482703"/>
            <a:ext cx="2209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720A3009-7823-47EC-BB23-6BDC07E38309}"/>
              </a:ext>
            </a:extLst>
          </p:cNvPr>
          <p:cNvSpPr txBox="1"/>
          <p:nvPr/>
        </p:nvSpPr>
        <p:spPr>
          <a:xfrm>
            <a:off x="7791450" y="4021038"/>
            <a:ext cx="3238500" cy="923330"/>
          </a:xfrm>
          <a:prstGeom prst="rect">
            <a:avLst/>
          </a:prstGeom>
          <a:noFill/>
        </p:spPr>
        <p:txBody>
          <a:bodyPr wrap="square" rtlCol="0">
            <a:spAutoFit/>
          </a:bodyPr>
          <a:lstStyle/>
          <a:p>
            <a:r>
              <a:rPr lang="es-ES" dirty="0"/>
              <a:t>Incluir la información que será proporcionada a los demás componentes </a:t>
            </a:r>
          </a:p>
        </p:txBody>
      </p:sp>
      <p:sp>
        <p:nvSpPr>
          <p:cNvPr id="12" name="Rectángulo 11">
            <a:extLst>
              <a:ext uri="{FF2B5EF4-FFF2-40B4-BE49-F238E27FC236}">
                <a16:creationId xmlns:a16="http://schemas.microsoft.com/office/drawing/2014/main" id="{30C1745D-9A96-4C37-87DF-8F967B3A150B}"/>
              </a:ext>
            </a:extLst>
          </p:cNvPr>
          <p:cNvSpPr/>
          <p:nvPr/>
        </p:nvSpPr>
        <p:spPr>
          <a:xfrm>
            <a:off x="1333500" y="5676900"/>
            <a:ext cx="4019550" cy="634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de flecha 13">
            <a:extLst>
              <a:ext uri="{FF2B5EF4-FFF2-40B4-BE49-F238E27FC236}">
                <a16:creationId xmlns:a16="http://schemas.microsoft.com/office/drawing/2014/main" id="{E6FE745C-6EC7-42EA-8664-7A29E8C7F869}"/>
              </a:ext>
            </a:extLst>
          </p:cNvPr>
          <p:cNvCxnSpPr/>
          <p:nvPr/>
        </p:nvCxnSpPr>
        <p:spPr>
          <a:xfrm>
            <a:off x="5829300" y="5909469"/>
            <a:ext cx="1962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0E409204-0D83-492F-A936-FE0F3A698DE8}"/>
              </a:ext>
            </a:extLst>
          </p:cNvPr>
          <p:cNvSpPr/>
          <p:nvPr/>
        </p:nvSpPr>
        <p:spPr>
          <a:xfrm>
            <a:off x="7848600" y="5520928"/>
            <a:ext cx="3238500" cy="790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Incluir un método que permita agregar cuentas al arreglo</a:t>
            </a:r>
          </a:p>
        </p:txBody>
      </p:sp>
      <p:sp>
        <p:nvSpPr>
          <p:cNvPr id="3" name="Marcador de número de diapositiva 2">
            <a:extLst>
              <a:ext uri="{FF2B5EF4-FFF2-40B4-BE49-F238E27FC236}">
                <a16:creationId xmlns:a16="http://schemas.microsoft.com/office/drawing/2014/main" id="{9514F23B-CD9D-4471-A75A-E10DE9AAFD0A}"/>
              </a:ext>
            </a:extLst>
          </p:cNvPr>
          <p:cNvSpPr>
            <a:spLocks noGrp="1"/>
          </p:cNvSpPr>
          <p:nvPr>
            <p:ph type="sldNum" sz="quarter" idx="12"/>
          </p:nvPr>
        </p:nvSpPr>
        <p:spPr/>
        <p:txBody>
          <a:bodyPr/>
          <a:lstStyle/>
          <a:p>
            <a:fld id="{65132DCF-C58F-4CC7-AC3C-A5A6116BA1D0}" type="slidenum">
              <a:rPr lang="es-ES" smtClean="0"/>
              <a:t>50</a:t>
            </a:fld>
            <a:endParaRPr lang="es-ES"/>
          </a:p>
        </p:txBody>
      </p:sp>
    </p:spTree>
    <p:extLst>
      <p:ext uri="{BB962C8B-B14F-4D97-AF65-F5344CB8AC3E}">
        <p14:creationId xmlns:p14="http://schemas.microsoft.com/office/powerpoint/2010/main" val="20186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animBg="1"/>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895BF-76DA-4F8E-ACED-9261562D62DC}"/>
              </a:ext>
            </a:extLst>
          </p:cNvPr>
          <p:cNvSpPr>
            <a:spLocks noGrp="1"/>
          </p:cNvSpPr>
          <p:nvPr>
            <p:ph type="title"/>
          </p:nvPr>
        </p:nvSpPr>
        <p:spPr/>
        <p:txBody>
          <a:bodyPr/>
          <a:lstStyle/>
          <a:p>
            <a:r>
              <a:rPr lang="es-ES" dirty="0"/>
              <a:t>Registrar el servicio en </a:t>
            </a:r>
            <a:r>
              <a:rPr lang="es-ES" dirty="0" err="1"/>
              <a:t>app.modules.ts</a:t>
            </a:r>
            <a:endParaRPr lang="es-ES" dirty="0"/>
          </a:p>
        </p:txBody>
      </p:sp>
      <p:sp>
        <p:nvSpPr>
          <p:cNvPr id="3" name="Marcador de contenido 2">
            <a:extLst>
              <a:ext uri="{FF2B5EF4-FFF2-40B4-BE49-F238E27FC236}">
                <a16:creationId xmlns:a16="http://schemas.microsoft.com/office/drawing/2014/main" id="{D5F1DBA3-C9D1-476E-AE27-8DFE7ABF8E26}"/>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4DFFED52-F584-40F9-A3C4-74F55E1BC47A}"/>
              </a:ext>
            </a:extLst>
          </p:cNvPr>
          <p:cNvPicPr>
            <a:picLocks noChangeAspect="1"/>
          </p:cNvPicPr>
          <p:nvPr/>
        </p:nvPicPr>
        <p:blipFill>
          <a:blip r:embed="rId2"/>
          <a:stretch>
            <a:fillRect/>
          </a:stretch>
        </p:blipFill>
        <p:spPr>
          <a:xfrm>
            <a:off x="838200" y="1924050"/>
            <a:ext cx="6000750" cy="4076700"/>
          </a:xfrm>
          <a:prstGeom prst="rect">
            <a:avLst/>
          </a:prstGeom>
        </p:spPr>
      </p:pic>
      <p:sp>
        <p:nvSpPr>
          <p:cNvPr id="5" name="Rectángulo 4">
            <a:extLst>
              <a:ext uri="{FF2B5EF4-FFF2-40B4-BE49-F238E27FC236}">
                <a16:creationId xmlns:a16="http://schemas.microsoft.com/office/drawing/2014/main" id="{75952587-81B6-4B68-B47D-973C7EFD2C99}"/>
              </a:ext>
            </a:extLst>
          </p:cNvPr>
          <p:cNvSpPr/>
          <p:nvPr/>
        </p:nvSpPr>
        <p:spPr>
          <a:xfrm>
            <a:off x="3371850" y="4533900"/>
            <a:ext cx="2552700" cy="419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Marcador de número de diapositiva 5">
            <a:extLst>
              <a:ext uri="{FF2B5EF4-FFF2-40B4-BE49-F238E27FC236}">
                <a16:creationId xmlns:a16="http://schemas.microsoft.com/office/drawing/2014/main" id="{55CF9FD8-65A9-4BF1-990D-2A4E835365B1}"/>
              </a:ext>
            </a:extLst>
          </p:cNvPr>
          <p:cNvSpPr>
            <a:spLocks noGrp="1"/>
          </p:cNvSpPr>
          <p:nvPr>
            <p:ph type="sldNum" sz="quarter" idx="12"/>
          </p:nvPr>
        </p:nvSpPr>
        <p:spPr/>
        <p:txBody>
          <a:bodyPr/>
          <a:lstStyle/>
          <a:p>
            <a:fld id="{65132DCF-C58F-4CC7-AC3C-A5A6116BA1D0}" type="slidenum">
              <a:rPr lang="es-ES" smtClean="0"/>
              <a:t>51</a:t>
            </a:fld>
            <a:endParaRPr lang="es-ES"/>
          </a:p>
        </p:txBody>
      </p:sp>
    </p:spTree>
    <p:extLst>
      <p:ext uri="{BB962C8B-B14F-4D97-AF65-F5344CB8AC3E}">
        <p14:creationId xmlns:p14="http://schemas.microsoft.com/office/powerpoint/2010/main" val="3766774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009C0-4536-420B-85D0-A730CF8CE32A}"/>
              </a:ext>
            </a:extLst>
          </p:cNvPr>
          <p:cNvSpPr>
            <a:spLocks noGrp="1"/>
          </p:cNvSpPr>
          <p:nvPr>
            <p:ph type="title"/>
          </p:nvPr>
        </p:nvSpPr>
        <p:spPr/>
        <p:txBody>
          <a:bodyPr>
            <a:normAutofit/>
          </a:bodyPr>
          <a:lstStyle/>
          <a:p>
            <a:r>
              <a:rPr lang="es-ES" sz="3600" dirty="0"/>
              <a:t>sucursal-</a:t>
            </a:r>
            <a:r>
              <a:rPr lang="es-ES" sz="3600" dirty="0" err="1"/>
              <a:t>bancaria.component.ts</a:t>
            </a:r>
            <a:endParaRPr lang="es-ES" sz="3600" dirty="0"/>
          </a:p>
        </p:txBody>
      </p:sp>
      <p:pic>
        <p:nvPicPr>
          <p:cNvPr id="20" name="Imagen 19">
            <a:extLst>
              <a:ext uri="{FF2B5EF4-FFF2-40B4-BE49-F238E27FC236}">
                <a16:creationId xmlns:a16="http://schemas.microsoft.com/office/drawing/2014/main" id="{BDD5B881-38F0-4051-8EF3-3DADA9CD01B7}"/>
              </a:ext>
            </a:extLst>
          </p:cNvPr>
          <p:cNvPicPr>
            <a:picLocks noChangeAspect="1"/>
          </p:cNvPicPr>
          <p:nvPr/>
        </p:nvPicPr>
        <p:blipFill>
          <a:blip r:embed="rId3"/>
          <a:stretch>
            <a:fillRect/>
          </a:stretch>
        </p:blipFill>
        <p:spPr>
          <a:xfrm>
            <a:off x="838200" y="2014537"/>
            <a:ext cx="7086600" cy="3605213"/>
          </a:xfrm>
          <a:prstGeom prst="rect">
            <a:avLst/>
          </a:prstGeom>
        </p:spPr>
      </p:pic>
      <p:sp>
        <p:nvSpPr>
          <p:cNvPr id="21" name="Rectángulo 20">
            <a:extLst>
              <a:ext uri="{FF2B5EF4-FFF2-40B4-BE49-F238E27FC236}">
                <a16:creationId xmlns:a16="http://schemas.microsoft.com/office/drawing/2014/main" id="{35EA235A-B5ED-4A5D-B507-AA1334EF0EA3}"/>
              </a:ext>
            </a:extLst>
          </p:cNvPr>
          <p:cNvSpPr/>
          <p:nvPr/>
        </p:nvSpPr>
        <p:spPr>
          <a:xfrm>
            <a:off x="1428750" y="2647950"/>
            <a:ext cx="2952750" cy="647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3" name="Conector recto de flecha 22">
            <a:extLst>
              <a:ext uri="{FF2B5EF4-FFF2-40B4-BE49-F238E27FC236}">
                <a16:creationId xmlns:a16="http://schemas.microsoft.com/office/drawing/2014/main" id="{8FC5572E-1EB7-4AEC-8D53-D551D958FDF6}"/>
              </a:ext>
            </a:extLst>
          </p:cNvPr>
          <p:cNvCxnSpPr>
            <a:cxnSpLocks/>
          </p:cNvCxnSpPr>
          <p:nvPr/>
        </p:nvCxnSpPr>
        <p:spPr>
          <a:xfrm>
            <a:off x="4972050" y="3048000"/>
            <a:ext cx="3390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06A06241-48C9-48BE-B7E8-38CFDEF29F83}"/>
              </a:ext>
            </a:extLst>
          </p:cNvPr>
          <p:cNvSpPr txBox="1"/>
          <p:nvPr/>
        </p:nvSpPr>
        <p:spPr>
          <a:xfrm>
            <a:off x="8362950" y="2647950"/>
            <a:ext cx="3733800" cy="830997"/>
          </a:xfrm>
          <a:prstGeom prst="rect">
            <a:avLst/>
          </a:prstGeom>
          <a:noFill/>
        </p:spPr>
        <p:txBody>
          <a:bodyPr wrap="square" rtlCol="0">
            <a:spAutoFit/>
          </a:bodyPr>
          <a:lstStyle/>
          <a:p>
            <a:r>
              <a:rPr lang="es-ES" sz="2400" dirty="0"/>
              <a:t>Crear el arreglo de cuentas vacío</a:t>
            </a:r>
          </a:p>
        </p:txBody>
      </p:sp>
      <p:sp>
        <p:nvSpPr>
          <p:cNvPr id="26" name="Rectángulo 25">
            <a:extLst>
              <a:ext uri="{FF2B5EF4-FFF2-40B4-BE49-F238E27FC236}">
                <a16:creationId xmlns:a16="http://schemas.microsoft.com/office/drawing/2014/main" id="{C2784770-3031-4C28-AC2B-B409B1591A6C}"/>
              </a:ext>
            </a:extLst>
          </p:cNvPr>
          <p:cNvSpPr/>
          <p:nvPr/>
        </p:nvSpPr>
        <p:spPr>
          <a:xfrm>
            <a:off x="2667000" y="3478947"/>
            <a:ext cx="4229100" cy="45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8" name="Conector recto de flecha 27">
            <a:extLst>
              <a:ext uri="{FF2B5EF4-FFF2-40B4-BE49-F238E27FC236}">
                <a16:creationId xmlns:a16="http://schemas.microsoft.com/office/drawing/2014/main" id="{AFB8CAC0-2F5B-4CBB-B3E6-C8C782A4EBC8}"/>
              </a:ext>
            </a:extLst>
          </p:cNvPr>
          <p:cNvCxnSpPr/>
          <p:nvPr/>
        </p:nvCxnSpPr>
        <p:spPr>
          <a:xfrm>
            <a:off x="7296150" y="3790950"/>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6C2F0F16-4358-418D-B2E1-499122880A36}"/>
              </a:ext>
            </a:extLst>
          </p:cNvPr>
          <p:cNvSpPr txBox="1"/>
          <p:nvPr/>
        </p:nvSpPr>
        <p:spPr>
          <a:xfrm>
            <a:off x="8515350" y="3560117"/>
            <a:ext cx="2509854" cy="461665"/>
          </a:xfrm>
          <a:prstGeom prst="rect">
            <a:avLst/>
          </a:prstGeom>
          <a:noFill/>
        </p:spPr>
        <p:txBody>
          <a:bodyPr wrap="none" rtlCol="0">
            <a:spAutoFit/>
          </a:bodyPr>
          <a:lstStyle/>
          <a:p>
            <a:r>
              <a:rPr lang="es-ES" sz="2400" dirty="0"/>
              <a:t>Inyectar el servicio</a:t>
            </a:r>
          </a:p>
        </p:txBody>
      </p:sp>
      <p:sp>
        <p:nvSpPr>
          <p:cNvPr id="30" name="Rectángulo 29">
            <a:extLst>
              <a:ext uri="{FF2B5EF4-FFF2-40B4-BE49-F238E27FC236}">
                <a16:creationId xmlns:a16="http://schemas.microsoft.com/office/drawing/2014/main" id="{1BE51E2A-5059-41C8-8DB4-3B7FCA1E1ED8}"/>
              </a:ext>
            </a:extLst>
          </p:cNvPr>
          <p:cNvSpPr/>
          <p:nvPr/>
        </p:nvSpPr>
        <p:spPr>
          <a:xfrm>
            <a:off x="1695450" y="4021782"/>
            <a:ext cx="4895850" cy="738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2" name="Conector recto de flecha 31">
            <a:extLst>
              <a:ext uri="{FF2B5EF4-FFF2-40B4-BE49-F238E27FC236}">
                <a16:creationId xmlns:a16="http://schemas.microsoft.com/office/drawing/2014/main" id="{E4EF6F57-4043-435E-9632-E2B2C32D5D55}"/>
              </a:ext>
            </a:extLst>
          </p:cNvPr>
          <p:cNvCxnSpPr/>
          <p:nvPr/>
        </p:nvCxnSpPr>
        <p:spPr>
          <a:xfrm>
            <a:off x="6896100" y="4533900"/>
            <a:ext cx="1771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F97E0EAE-613E-413B-8F57-954B16E4DF7E}"/>
              </a:ext>
            </a:extLst>
          </p:cNvPr>
          <p:cNvSpPr txBox="1"/>
          <p:nvPr/>
        </p:nvSpPr>
        <p:spPr>
          <a:xfrm>
            <a:off x="8782050" y="4390728"/>
            <a:ext cx="2876549" cy="1200329"/>
          </a:xfrm>
          <a:prstGeom prst="rect">
            <a:avLst/>
          </a:prstGeom>
          <a:noFill/>
        </p:spPr>
        <p:txBody>
          <a:bodyPr wrap="square" rtlCol="0">
            <a:spAutoFit/>
          </a:bodyPr>
          <a:lstStyle/>
          <a:p>
            <a:pPr algn="just"/>
            <a:r>
              <a:rPr lang="es-ES" sz="2400" dirty="0"/>
              <a:t>Inicializar el arreglo con los valores que se inyectan</a:t>
            </a:r>
          </a:p>
        </p:txBody>
      </p:sp>
      <p:sp>
        <p:nvSpPr>
          <p:cNvPr id="3" name="Marcador de número de diapositiva 2">
            <a:extLst>
              <a:ext uri="{FF2B5EF4-FFF2-40B4-BE49-F238E27FC236}">
                <a16:creationId xmlns:a16="http://schemas.microsoft.com/office/drawing/2014/main" id="{E488AC6A-0F2B-46C7-89AC-6D4BF7DF9363}"/>
              </a:ext>
            </a:extLst>
          </p:cNvPr>
          <p:cNvSpPr>
            <a:spLocks noGrp="1"/>
          </p:cNvSpPr>
          <p:nvPr>
            <p:ph type="sldNum" sz="quarter" idx="12"/>
          </p:nvPr>
        </p:nvSpPr>
        <p:spPr/>
        <p:txBody>
          <a:bodyPr/>
          <a:lstStyle/>
          <a:p>
            <a:fld id="{65132DCF-C58F-4CC7-AC3C-A5A6116BA1D0}" type="slidenum">
              <a:rPr lang="es-ES" smtClean="0"/>
              <a:t>52</a:t>
            </a:fld>
            <a:endParaRPr lang="es-ES"/>
          </a:p>
        </p:txBody>
      </p:sp>
    </p:spTree>
    <p:extLst>
      <p:ext uri="{BB962C8B-B14F-4D97-AF65-F5344CB8AC3E}">
        <p14:creationId xmlns:p14="http://schemas.microsoft.com/office/powerpoint/2010/main" val="144215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p:bldP spid="26" grpId="0" animBg="1"/>
      <p:bldP spid="29" grpId="0"/>
      <p:bldP spid="30" grpId="0" animBg="1"/>
      <p:bldP spid="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9D84A-B26F-4F30-9B1B-6F8D6E3CE090}"/>
              </a:ext>
            </a:extLst>
          </p:cNvPr>
          <p:cNvSpPr>
            <a:spLocks noGrp="1"/>
          </p:cNvSpPr>
          <p:nvPr>
            <p:ph type="title"/>
          </p:nvPr>
        </p:nvSpPr>
        <p:spPr/>
        <p:txBody>
          <a:bodyPr/>
          <a:lstStyle/>
          <a:p>
            <a:r>
              <a:rPr lang="es-ES" dirty="0"/>
              <a:t>listar las cuentas</a:t>
            </a:r>
          </a:p>
        </p:txBody>
      </p:sp>
      <p:sp>
        <p:nvSpPr>
          <p:cNvPr id="3" name="Marcador de contenido 2">
            <a:extLst>
              <a:ext uri="{FF2B5EF4-FFF2-40B4-BE49-F238E27FC236}">
                <a16:creationId xmlns:a16="http://schemas.microsoft.com/office/drawing/2014/main" id="{CA2F2088-E129-486C-BCF2-0B74CEA5D313}"/>
              </a:ext>
            </a:extLst>
          </p:cNvPr>
          <p:cNvSpPr>
            <a:spLocks noGrp="1"/>
          </p:cNvSpPr>
          <p:nvPr>
            <p:ph idx="1"/>
          </p:nvPr>
        </p:nvSpPr>
        <p:spPr/>
        <p:txBody>
          <a:bodyPr>
            <a:normAutofit fontScale="92500" lnSpcReduction="10000"/>
          </a:bodyPr>
          <a:lstStyle/>
          <a:p>
            <a:pPr algn="just"/>
            <a:r>
              <a:rPr lang="es-ES" dirty="0"/>
              <a:t>Vamos a comenzar por mostrar las cuentas que tenemos en nuestra aplicación. Para ello el componente listar-cuentas necesita recibir la información de las cuentas que tenemos en el arreglo ubicado componente padre.</a:t>
            </a:r>
          </a:p>
          <a:p>
            <a:pPr marL="0" indent="0" algn="just">
              <a:buNone/>
            </a:pPr>
            <a:r>
              <a:rPr lang="es-ES" dirty="0"/>
              <a:t>   </a:t>
            </a:r>
            <a:r>
              <a:rPr lang="es-ES" dirty="0" err="1"/>
              <a:t>cuentas:cuentaBancaria</a:t>
            </a:r>
            <a:r>
              <a:rPr lang="es-ES" dirty="0"/>
              <a:t>[]=[];</a:t>
            </a:r>
          </a:p>
          <a:p>
            <a:pPr algn="just"/>
            <a:endParaRPr lang="es-ES" dirty="0"/>
          </a:p>
          <a:p>
            <a:pPr algn="just"/>
            <a:r>
              <a:rPr lang="es-ES" dirty="0"/>
              <a:t>Por tanto la comunicación sería de padre a hijo por lo que tenemos que utilizar el decorador </a:t>
            </a:r>
            <a:r>
              <a:rPr lang="en-US" dirty="0"/>
              <a:t>@Input() </a:t>
            </a:r>
            <a:r>
              <a:rPr lang="en-US" dirty="0" err="1"/>
              <a:t>en</a:t>
            </a:r>
            <a:r>
              <a:rPr lang="en-US" dirty="0"/>
              <a:t> el </a:t>
            </a:r>
            <a:r>
              <a:rPr lang="en-US" dirty="0" err="1"/>
              <a:t>componente</a:t>
            </a:r>
            <a:r>
              <a:rPr lang="en-US" dirty="0"/>
              <a:t> </a:t>
            </a:r>
            <a:r>
              <a:rPr lang="en-US" dirty="0" err="1"/>
              <a:t>hijo</a:t>
            </a:r>
            <a:r>
              <a:rPr lang="en-US" dirty="0"/>
              <a:t>. </a:t>
            </a:r>
          </a:p>
          <a:p>
            <a:pPr algn="just"/>
            <a:endParaRPr lang="en-US" dirty="0"/>
          </a:p>
          <a:p>
            <a:pPr algn="just"/>
            <a:r>
              <a:rPr lang="en-US" dirty="0" err="1"/>
              <a:t>Debemos</a:t>
            </a:r>
            <a:r>
              <a:rPr lang="en-US" dirty="0"/>
              <a:t> </a:t>
            </a:r>
            <a:r>
              <a:rPr lang="en-US" dirty="0" err="1"/>
              <a:t>tener</a:t>
            </a:r>
            <a:r>
              <a:rPr lang="en-US" dirty="0"/>
              <a:t> </a:t>
            </a:r>
            <a:r>
              <a:rPr lang="en-US" dirty="0" err="1"/>
              <a:t>en</a:t>
            </a:r>
            <a:r>
              <a:rPr lang="en-US" dirty="0"/>
              <a:t> </a:t>
            </a:r>
            <a:r>
              <a:rPr lang="en-US" dirty="0" err="1"/>
              <a:t>cuenta</a:t>
            </a:r>
            <a:r>
              <a:rPr lang="en-US" dirty="0"/>
              <a:t> que la </a:t>
            </a:r>
            <a:r>
              <a:rPr lang="en-US" dirty="0" err="1"/>
              <a:t>informaci</a:t>
            </a:r>
            <a:r>
              <a:rPr lang="es-ES" dirty="0" err="1"/>
              <a:t>ón</a:t>
            </a:r>
            <a:r>
              <a:rPr lang="es-ES" dirty="0"/>
              <a:t> que necesita el componente hijo es un objeto del tipo de la clase </a:t>
            </a:r>
            <a:r>
              <a:rPr lang="es-ES" dirty="0" err="1"/>
              <a:t>cuentaBancaria</a:t>
            </a:r>
            <a:r>
              <a:rPr lang="es-ES" dirty="0"/>
              <a:t>.</a:t>
            </a:r>
          </a:p>
        </p:txBody>
      </p:sp>
      <p:sp>
        <p:nvSpPr>
          <p:cNvPr id="4" name="Marcador de número de diapositiva 3">
            <a:extLst>
              <a:ext uri="{FF2B5EF4-FFF2-40B4-BE49-F238E27FC236}">
                <a16:creationId xmlns:a16="http://schemas.microsoft.com/office/drawing/2014/main" id="{7A0CFB66-CCEC-4DD8-939D-746A48EFA1E6}"/>
              </a:ext>
            </a:extLst>
          </p:cNvPr>
          <p:cNvSpPr>
            <a:spLocks noGrp="1"/>
          </p:cNvSpPr>
          <p:nvPr>
            <p:ph type="sldNum" sz="quarter" idx="12"/>
          </p:nvPr>
        </p:nvSpPr>
        <p:spPr/>
        <p:txBody>
          <a:bodyPr/>
          <a:lstStyle/>
          <a:p>
            <a:fld id="{65132DCF-C58F-4CC7-AC3C-A5A6116BA1D0}" type="slidenum">
              <a:rPr lang="es-ES" smtClean="0"/>
              <a:t>53</a:t>
            </a:fld>
            <a:endParaRPr lang="es-ES"/>
          </a:p>
        </p:txBody>
      </p:sp>
    </p:spTree>
    <p:extLst>
      <p:ext uri="{BB962C8B-B14F-4D97-AF65-F5344CB8AC3E}">
        <p14:creationId xmlns:p14="http://schemas.microsoft.com/office/powerpoint/2010/main" val="1880761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DEB8E-D30A-4842-8227-AF75DD6647BF}"/>
              </a:ext>
            </a:extLst>
          </p:cNvPr>
          <p:cNvSpPr>
            <a:spLocks noGrp="1"/>
          </p:cNvSpPr>
          <p:nvPr>
            <p:ph type="title"/>
          </p:nvPr>
        </p:nvSpPr>
        <p:spPr/>
        <p:txBody>
          <a:bodyPr/>
          <a:lstStyle/>
          <a:p>
            <a:r>
              <a:rPr lang="es-ES" dirty="0"/>
              <a:t>listar-</a:t>
            </a:r>
            <a:r>
              <a:rPr lang="es-ES" dirty="0" err="1"/>
              <a:t>cuentas.components.app</a:t>
            </a:r>
            <a:endParaRPr lang="es-ES" dirty="0"/>
          </a:p>
        </p:txBody>
      </p:sp>
      <p:pic>
        <p:nvPicPr>
          <p:cNvPr id="4" name="Marcador de contenido 3">
            <a:extLst>
              <a:ext uri="{FF2B5EF4-FFF2-40B4-BE49-F238E27FC236}">
                <a16:creationId xmlns:a16="http://schemas.microsoft.com/office/drawing/2014/main" id="{7B3B0C3B-B2FC-487B-A2C8-7143DC58706B}"/>
              </a:ext>
            </a:extLst>
          </p:cNvPr>
          <p:cNvPicPr>
            <a:picLocks noGrp="1" noChangeAspect="1"/>
          </p:cNvPicPr>
          <p:nvPr>
            <p:ph idx="1"/>
          </p:nvPr>
        </p:nvPicPr>
        <p:blipFill>
          <a:blip r:embed="rId2"/>
          <a:stretch>
            <a:fillRect/>
          </a:stretch>
        </p:blipFill>
        <p:spPr>
          <a:xfrm>
            <a:off x="962025" y="1895474"/>
            <a:ext cx="9248775" cy="4048125"/>
          </a:xfrm>
          <a:prstGeom prst="rect">
            <a:avLst/>
          </a:prstGeom>
        </p:spPr>
      </p:pic>
      <p:sp>
        <p:nvSpPr>
          <p:cNvPr id="5" name="Rectángulo 4">
            <a:extLst>
              <a:ext uri="{FF2B5EF4-FFF2-40B4-BE49-F238E27FC236}">
                <a16:creationId xmlns:a16="http://schemas.microsoft.com/office/drawing/2014/main" id="{53A33D3F-2FF6-4FDC-9939-BE7B80F53C53}"/>
              </a:ext>
            </a:extLst>
          </p:cNvPr>
          <p:cNvSpPr/>
          <p:nvPr/>
        </p:nvSpPr>
        <p:spPr>
          <a:xfrm>
            <a:off x="1981200" y="4838700"/>
            <a:ext cx="794385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78737208-3CE9-473B-8A47-2E6BA0377790}"/>
              </a:ext>
            </a:extLst>
          </p:cNvPr>
          <p:cNvSpPr>
            <a:spLocks noGrp="1"/>
          </p:cNvSpPr>
          <p:nvPr>
            <p:ph type="sldNum" sz="quarter" idx="12"/>
          </p:nvPr>
        </p:nvSpPr>
        <p:spPr/>
        <p:txBody>
          <a:bodyPr/>
          <a:lstStyle/>
          <a:p>
            <a:fld id="{65132DCF-C58F-4CC7-AC3C-A5A6116BA1D0}" type="slidenum">
              <a:rPr lang="es-ES" smtClean="0"/>
              <a:t>54</a:t>
            </a:fld>
            <a:endParaRPr lang="es-ES"/>
          </a:p>
        </p:txBody>
      </p:sp>
    </p:spTree>
    <p:extLst>
      <p:ext uri="{BB962C8B-B14F-4D97-AF65-F5344CB8AC3E}">
        <p14:creationId xmlns:p14="http://schemas.microsoft.com/office/powerpoint/2010/main" val="4186730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0C69BB-4BEF-49CC-A7BE-DE09F60785B6}"/>
              </a:ext>
            </a:extLst>
          </p:cNvPr>
          <p:cNvSpPr>
            <a:spLocks noGrp="1"/>
          </p:cNvSpPr>
          <p:nvPr>
            <p:ph type="title"/>
          </p:nvPr>
        </p:nvSpPr>
        <p:spPr/>
        <p:txBody>
          <a:bodyPr/>
          <a:lstStyle/>
          <a:p>
            <a:r>
              <a:rPr lang="es-ES" dirty="0"/>
              <a:t>En sucursal-</a:t>
            </a:r>
            <a:r>
              <a:rPr lang="es-ES" dirty="0" err="1"/>
              <a:t>bancaria.component.ts</a:t>
            </a:r>
            <a:endParaRPr lang="es-ES" dirty="0"/>
          </a:p>
        </p:txBody>
      </p:sp>
      <p:sp>
        <p:nvSpPr>
          <p:cNvPr id="6" name="Rectángulo 5">
            <a:extLst>
              <a:ext uri="{FF2B5EF4-FFF2-40B4-BE49-F238E27FC236}">
                <a16:creationId xmlns:a16="http://schemas.microsoft.com/office/drawing/2014/main" id="{9B59B5BF-F1EB-4517-AAAF-297343BD850F}"/>
              </a:ext>
            </a:extLst>
          </p:cNvPr>
          <p:cNvSpPr/>
          <p:nvPr/>
        </p:nvSpPr>
        <p:spPr>
          <a:xfrm>
            <a:off x="6343650" y="3189287"/>
            <a:ext cx="1733550" cy="582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DF75E685-47F1-49B2-922C-7CF99291A1EE}"/>
              </a:ext>
            </a:extLst>
          </p:cNvPr>
          <p:cNvSpPr txBox="1"/>
          <p:nvPr/>
        </p:nvSpPr>
        <p:spPr>
          <a:xfrm>
            <a:off x="819150" y="5015547"/>
            <a:ext cx="11049000" cy="1477328"/>
          </a:xfrm>
          <a:prstGeom prst="rect">
            <a:avLst/>
          </a:prstGeom>
          <a:noFill/>
        </p:spPr>
        <p:txBody>
          <a:bodyPr wrap="square" rtlCol="0">
            <a:spAutoFit/>
          </a:bodyPr>
          <a:lstStyle/>
          <a:p>
            <a:pPr algn="just"/>
            <a:r>
              <a:rPr lang="es-ES" sz="2400" dirty="0"/>
              <a:t>En este archivo creamos la variable cuyo valor vamos a enviar al componente hijo. Recordar que es opcional crear un nuevo nombre para la variable pero si se crea este debe estar entre corchetes</a:t>
            </a:r>
            <a:r>
              <a:rPr lang="es-ES" dirty="0"/>
              <a:t>.</a:t>
            </a:r>
          </a:p>
          <a:p>
            <a:endParaRPr lang="es-ES" dirty="0"/>
          </a:p>
        </p:txBody>
      </p:sp>
      <p:sp>
        <p:nvSpPr>
          <p:cNvPr id="9" name="Marcador de contenido 8">
            <a:extLst>
              <a:ext uri="{FF2B5EF4-FFF2-40B4-BE49-F238E27FC236}">
                <a16:creationId xmlns:a16="http://schemas.microsoft.com/office/drawing/2014/main" id="{F0694198-98B4-4347-86B3-9290C2FE4949}"/>
              </a:ext>
            </a:extLst>
          </p:cNvPr>
          <p:cNvSpPr>
            <a:spLocks noGrp="1"/>
          </p:cNvSpPr>
          <p:nvPr>
            <p:ph idx="1"/>
          </p:nvPr>
        </p:nvSpPr>
        <p:spPr/>
        <p:txBody>
          <a:bodyPr/>
          <a:lstStyle/>
          <a:p>
            <a:endParaRPr lang="es-ES"/>
          </a:p>
        </p:txBody>
      </p:sp>
      <p:pic>
        <p:nvPicPr>
          <p:cNvPr id="10" name="Imagen 9">
            <a:extLst>
              <a:ext uri="{FF2B5EF4-FFF2-40B4-BE49-F238E27FC236}">
                <a16:creationId xmlns:a16="http://schemas.microsoft.com/office/drawing/2014/main" id="{CA82DF35-46A6-46EA-8408-1F4FE743590A}"/>
              </a:ext>
            </a:extLst>
          </p:cNvPr>
          <p:cNvPicPr>
            <a:picLocks noChangeAspect="1"/>
          </p:cNvPicPr>
          <p:nvPr/>
        </p:nvPicPr>
        <p:blipFill>
          <a:blip r:embed="rId3"/>
          <a:stretch>
            <a:fillRect/>
          </a:stretch>
        </p:blipFill>
        <p:spPr>
          <a:xfrm>
            <a:off x="819150" y="2053906"/>
            <a:ext cx="9986963" cy="2566035"/>
          </a:xfrm>
          <a:prstGeom prst="rect">
            <a:avLst/>
          </a:prstGeom>
        </p:spPr>
      </p:pic>
      <p:sp>
        <p:nvSpPr>
          <p:cNvPr id="11" name="Rectángulo 10">
            <a:extLst>
              <a:ext uri="{FF2B5EF4-FFF2-40B4-BE49-F238E27FC236}">
                <a16:creationId xmlns:a16="http://schemas.microsoft.com/office/drawing/2014/main" id="{DDA0FEDE-161C-4B23-A648-A0098DC45241}"/>
              </a:ext>
            </a:extLst>
          </p:cNvPr>
          <p:cNvSpPr/>
          <p:nvPr/>
        </p:nvSpPr>
        <p:spPr>
          <a:xfrm>
            <a:off x="6617494" y="3665061"/>
            <a:ext cx="1916906" cy="4306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F189CBA9-404E-4820-9B7C-DC4A993AF4E2}"/>
              </a:ext>
            </a:extLst>
          </p:cNvPr>
          <p:cNvSpPr>
            <a:spLocks noGrp="1"/>
          </p:cNvSpPr>
          <p:nvPr>
            <p:ph type="sldNum" sz="quarter" idx="12"/>
          </p:nvPr>
        </p:nvSpPr>
        <p:spPr/>
        <p:txBody>
          <a:bodyPr/>
          <a:lstStyle/>
          <a:p>
            <a:fld id="{65132DCF-C58F-4CC7-AC3C-A5A6116BA1D0}" type="slidenum">
              <a:rPr lang="es-ES" smtClean="0"/>
              <a:t>55</a:t>
            </a:fld>
            <a:endParaRPr lang="es-ES"/>
          </a:p>
        </p:txBody>
      </p:sp>
    </p:spTree>
    <p:extLst>
      <p:ext uri="{BB962C8B-B14F-4D97-AF65-F5344CB8AC3E}">
        <p14:creationId xmlns:p14="http://schemas.microsoft.com/office/powerpoint/2010/main" val="215914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8E072-219A-4D45-A543-B104258F0965}"/>
              </a:ext>
            </a:extLst>
          </p:cNvPr>
          <p:cNvSpPr>
            <a:spLocks noGrp="1"/>
          </p:cNvSpPr>
          <p:nvPr>
            <p:ph type="title"/>
          </p:nvPr>
        </p:nvSpPr>
        <p:spPr/>
        <p:txBody>
          <a:bodyPr/>
          <a:lstStyle/>
          <a:p>
            <a:r>
              <a:rPr lang="es-ES" dirty="0"/>
              <a:t>listar-cuenta.components.html</a:t>
            </a:r>
          </a:p>
        </p:txBody>
      </p:sp>
      <p:pic>
        <p:nvPicPr>
          <p:cNvPr id="4" name="Marcador de contenido 3">
            <a:extLst>
              <a:ext uri="{FF2B5EF4-FFF2-40B4-BE49-F238E27FC236}">
                <a16:creationId xmlns:a16="http://schemas.microsoft.com/office/drawing/2014/main" id="{F5D21DD5-44D6-4225-92A4-F2B5843F164C}"/>
              </a:ext>
            </a:extLst>
          </p:cNvPr>
          <p:cNvPicPr>
            <a:picLocks noGrp="1" noChangeAspect="1"/>
          </p:cNvPicPr>
          <p:nvPr>
            <p:ph idx="1"/>
          </p:nvPr>
        </p:nvPicPr>
        <p:blipFill>
          <a:blip r:embed="rId3"/>
          <a:stretch>
            <a:fillRect/>
          </a:stretch>
        </p:blipFill>
        <p:spPr>
          <a:xfrm>
            <a:off x="1447800" y="3429000"/>
            <a:ext cx="4076700" cy="2847975"/>
          </a:xfrm>
          <a:prstGeom prst="rect">
            <a:avLst/>
          </a:prstGeom>
          <a:ln>
            <a:solidFill>
              <a:schemeClr val="accent1">
                <a:shade val="50000"/>
              </a:schemeClr>
            </a:solidFill>
          </a:ln>
        </p:spPr>
      </p:pic>
      <p:pic>
        <p:nvPicPr>
          <p:cNvPr id="5" name="Imagen 4">
            <a:extLst>
              <a:ext uri="{FF2B5EF4-FFF2-40B4-BE49-F238E27FC236}">
                <a16:creationId xmlns:a16="http://schemas.microsoft.com/office/drawing/2014/main" id="{1F7F607D-A120-421A-BA0A-622F1CE661E9}"/>
              </a:ext>
            </a:extLst>
          </p:cNvPr>
          <p:cNvPicPr>
            <a:picLocks noChangeAspect="1"/>
          </p:cNvPicPr>
          <p:nvPr/>
        </p:nvPicPr>
        <p:blipFill>
          <a:blip r:embed="rId4"/>
          <a:stretch>
            <a:fillRect/>
          </a:stretch>
        </p:blipFill>
        <p:spPr>
          <a:xfrm>
            <a:off x="1257300" y="1690688"/>
            <a:ext cx="8648700" cy="1585912"/>
          </a:xfrm>
          <a:prstGeom prst="rect">
            <a:avLst/>
          </a:prstGeom>
        </p:spPr>
      </p:pic>
      <p:sp>
        <p:nvSpPr>
          <p:cNvPr id="7" name="Rectángulo 6">
            <a:extLst>
              <a:ext uri="{FF2B5EF4-FFF2-40B4-BE49-F238E27FC236}">
                <a16:creationId xmlns:a16="http://schemas.microsoft.com/office/drawing/2014/main" id="{114E6458-2D59-4DAD-9FAE-BC94CD6586D8}"/>
              </a:ext>
            </a:extLst>
          </p:cNvPr>
          <p:cNvSpPr/>
          <p:nvPr/>
        </p:nvSpPr>
        <p:spPr>
          <a:xfrm>
            <a:off x="2114550" y="2381250"/>
            <a:ext cx="6858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00F9AAC4-6651-4448-A1C1-7917AC93884E}"/>
              </a:ext>
            </a:extLst>
          </p:cNvPr>
          <p:cNvSpPr>
            <a:spLocks noGrp="1"/>
          </p:cNvSpPr>
          <p:nvPr>
            <p:ph type="sldNum" sz="quarter" idx="12"/>
          </p:nvPr>
        </p:nvSpPr>
        <p:spPr/>
        <p:txBody>
          <a:bodyPr/>
          <a:lstStyle/>
          <a:p>
            <a:fld id="{65132DCF-C58F-4CC7-AC3C-A5A6116BA1D0}" type="slidenum">
              <a:rPr lang="es-ES" smtClean="0"/>
              <a:t>56</a:t>
            </a:fld>
            <a:endParaRPr lang="es-ES"/>
          </a:p>
        </p:txBody>
      </p:sp>
    </p:spTree>
    <p:extLst>
      <p:ext uri="{BB962C8B-B14F-4D97-AF65-F5344CB8AC3E}">
        <p14:creationId xmlns:p14="http://schemas.microsoft.com/office/powerpoint/2010/main" val="32982032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E6C95-09F5-4E51-B527-8E750BD4772F}"/>
              </a:ext>
            </a:extLst>
          </p:cNvPr>
          <p:cNvSpPr>
            <a:spLocks noGrp="1"/>
          </p:cNvSpPr>
          <p:nvPr>
            <p:ph type="title"/>
          </p:nvPr>
        </p:nvSpPr>
        <p:spPr/>
        <p:txBody>
          <a:bodyPr/>
          <a:lstStyle/>
          <a:p>
            <a:r>
              <a:rPr lang="es-ES" dirty="0"/>
              <a:t>Modificar el componente estado-cuenta</a:t>
            </a:r>
          </a:p>
        </p:txBody>
      </p:sp>
      <p:sp>
        <p:nvSpPr>
          <p:cNvPr id="3" name="Marcador de contenido 2">
            <a:extLst>
              <a:ext uri="{FF2B5EF4-FFF2-40B4-BE49-F238E27FC236}">
                <a16:creationId xmlns:a16="http://schemas.microsoft.com/office/drawing/2014/main" id="{7B7C1F0E-75A2-4E69-8D57-8142EE5B5616}"/>
              </a:ext>
            </a:extLst>
          </p:cNvPr>
          <p:cNvSpPr>
            <a:spLocks noGrp="1"/>
          </p:cNvSpPr>
          <p:nvPr>
            <p:ph idx="1"/>
          </p:nvPr>
        </p:nvSpPr>
        <p:spPr/>
        <p:txBody>
          <a:bodyPr>
            <a:normAutofit/>
          </a:bodyPr>
          <a:lstStyle/>
          <a:p>
            <a:pPr marL="0" indent="0">
              <a:buNone/>
            </a:pPr>
            <a:r>
              <a:rPr lang="es-ES" dirty="0"/>
              <a:t>La función de este componente es emitir un evento con el valor del estado  de la cuenta, en dependencia del botón que se seleccione. </a:t>
            </a:r>
          </a:p>
          <a:p>
            <a:pPr marL="0" indent="0">
              <a:buNone/>
            </a:pPr>
            <a:endParaRPr lang="es-ES" dirty="0"/>
          </a:p>
          <a:p>
            <a:pPr marL="0" indent="0" algn="just">
              <a:buNone/>
            </a:pPr>
            <a:r>
              <a:rPr lang="es-ES" dirty="0"/>
              <a:t>El cambio de estado se va a actualizar en el componente padre: listar-cuenta, por lo que hay que enviarle esa información (activa, inactiva, borrada )usando el decorador @Output();</a:t>
            </a:r>
          </a:p>
          <a:p>
            <a:pPr marL="0" indent="0" algn="just">
              <a:buNone/>
            </a:pPr>
            <a:r>
              <a:rPr lang="es-ES" dirty="0"/>
              <a:t>-declarar la variable emisora.</a:t>
            </a:r>
          </a:p>
          <a:p>
            <a:pPr marL="0" indent="0" algn="just">
              <a:buNone/>
            </a:pPr>
            <a:r>
              <a:rPr lang="es-ES" dirty="0"/>
              <a:t>-implementar la función emisora</a:t>
            </a:r>
          </a:p>
          <a:p>
            <a:pPr marL="0" indent="0" algn="just">
              <a:buNone/>
            </a:pPr>
            <a:r>
              <a:rPr lang="es-ES" dirty="0"/>
              <a:t>-invocar la función emisora, cuando se desee emitir el evento.</a:t>
            </a:r>
          </a:p>
        </p:txBody>
      </p:sp>
      <p:sp>
        <p:nvSpPr>
          <p:cNvPr id="4" name="Marcador de número de diapositiva 3">
            <a:extLst>
              <a:ext uri="{FF2B5EF4-FFF2-40B4-BE49-F238E27FC236}">
                <a16:creationId xmlns:a16="http://schemas.microsoft.com/office/drawing/2014/main" id="{167521EF-A63B-435B-87E6-EFDEA11EAEC5}"/>
              </a:ext>
            </a:extLst>
          </p:cNvPr>
          <p:cNvSpPr>
            <a:spLocks noGrp="1"/>
          </p:cNvSpPr>
          <p:nvPr>
            <p:ph type="sldNum" sz="quarter" idx="12"/>
          </p:nvPr>
        </p:nvSpPr>
        <p:spPr/>
        <p:txBody>
          <a:bodyPr/>
          <a:lstStyle/>
          <a:p>
            <a:fld id="{65132DCF-C58F-4CC7-AC3C-A5A6116BA1D0}" type="slidenum">
              <a:rPr lang="es-ES" smtClean="0"/>
              <a:t>57</a:t>
            </a:fld>
            <a:endParaRPr lang="es-ES"/>
          </a:p>
        </p:txBody>
      </p:sp>
    </p:spTree>
    <p:extLst>
      <p:ext uri="{BB962C8B-B14F-4D97-AF65-F5344CB8AC3E}">
        <p14:creationId xmlns:p14="http://schemas.microsoft.com/office/powerpoint/2010/main" val="3688252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614C8-2F04-45E4-92F2-57251CD388E6}"/>
              </a:ext>
            </a:extLst>
          </p:cNvPr>
          <p:cNvSpPr>
            <a:spLocks noGrp="1"/>
          </p:cNvSpPr>
          <p:nvPr>
            <p:ph type="title"/>
          </p:nvPr>
        </p:nvSpPr>
        <p:spPr/>
        <p:txBody>
          <a:bodyPr/>
          <a:lstStyle/>
          <a:p>
            <a:r>
              <a:rPr lang="en-US" dirty="0" err="1"/>
              <a:t>estado-cuenta.component.ts</a:t>
            </a:r>
            <a:endParaRPr lang="es-ES" dirty="0"/>
          </a:p>
        </p:txBody>
      </p:sp>
      <p:sp>
        <p:nvSpPr>
          <p:cNvPr id="6" name="Marcador de contenido 5">
            <a:extLst>
              <a:ext uri="{FF2B5EF4-FFF2-40B4-BE49-F238E27FC236}">
                <a16:creationId xmlns:a16="http://schemas.microsoft.com/office/drawing/2014/main" id="{36F1519C-42F1-4C38-850E-F5154763F5C7}"/>
              </a:ext>
            </a:extLst>
          </p:cNvPr>
          <p:cNvSpPr>
            <a:spLocks noGrp="1"/>
          </p:cNvSpPr>
          <p:nvPr>
            <p:ph idx="1"/>
          </p:nvPr>
        </p:nvSpPr>
        <p:spPr/>
        <p:txBody>
          <a:bodyPr/>
          <a:lstStyle/>
          <a:p>
            <a:endParaRPr lang="es-ES" dirty="0"/>
          </a:p>
        </p:txBody>
      </p:sp>
      <p:pic>
        <p:nvPicPr>
          <p:cNvPr id="7" name="Imagen 6">
            <a:extLst>
              <a:ext uri="{FF2B5EF4-FFF2-40B4-BE49-F238E27FC236}">
                <a16:creationId xmlns:a16="http://schemas.microsoft.com/office/drawing/2014/main" id="{13B60385-8464-43B1-BB74-7038DA15C489}"/>
              </a:ext>
            </a:extLst>
          </p:cNvPr>
          <p:cNvPicPr>
            <a:picLocks noChangeAspect="1"/>
          </p:cNvPicPr>
          <p:nvPr/>
        </p:nvPicPr>
        <p:blipFill>
          <a:blip r:embed="rId3"/>
          <a:stretch>
            <a:fillRect/>
          </a:stretch>
        </p:blipFill>
        <p:spPr>
          <a:xfrm>
            <a:off x="838200" y="1825624"/>
            <a:ext cx="7429500" cy="4213225"/>
          </a:xfrm>
          <a:prstGeom prst="rect">
            <a:avLst/>
          </a:prstGeom>
        </p:spPr>
      </p:pic>
      <p:sp>
        <p:nvSpPr>
          <p:cNvPr id="8" name="Rectángulo 7">
            <a:extLst>
              <a:ext uri="{FF2B5EF4-FFF2-40B4-BE49-F238E27FC236}">
                <a16:creationId xmlns:a16="http://schemas.microsoft.com/office/drawing/2014/main" id="{18889E94-C42A-4C69-9908-B9AB0B0EB312}"/>
              </a:ext>
            </a:extLst>
          </p:cNvPr>
          <p:cNvSpPr/>
          <p:nvPr/>
        </p:nvSpPr>
        <p:spPr>
          <a:xfrm>
            <a:off x="1543050" y="4591050"/>
            <a:ext cx="4781550" cy="419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CA26EAF7-7195-47A8-A135-C603DE2329C9}"/>
              </a:ext>
            </a:extLst>
          </p:cNvPr>
          <p:cNvSpPr/>
          <p:nvPr/>
        </p:nvSpPr>
        <p:spPr>
          <a:xfrm>
            <a:off x="1543050" y="5145087"/>
            <a:ext cx="3543300" cy="627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05A47B38-2B60-4F32-9F93-7971875FBBD5}"/>
              </a:ext>
            </a:extLst>
          </p:cNvPr>
          <p:cNvSpPr>
            <a:spLocks noGrp="1"/>
          </p:cNvSpPr>
          <p:nvPr>
            <p:ph type="sldNum" sz="quarter" idx="12"/>
          </p:nvPr>
        </p:nvSpPr>
        <p:spPr/>
        <p:txBody>
          <a:bodyPr/>
          <a:lstStyle/>
          <a:p>
            <a:fld id="{65132DCF-C58F-4CC7-AC3C-A5A6116BA1D0}" type="slidenum">
              <a:rPr lang="es-ES" smtClean="0"/>
              <a:t>58</a:t>
            </a:fld>
            <a:endParaRPr lang="es-ES"/>
          </a:p>
        </p:txBody>
      </p:sp>
    </p:spTree>
    <p:extLst>
      <p:ext uri="{BB962C8B-B14F-4D97-AF65-F5344CB8AC3E}">
        <p14:creationId xmlns:p14="http://schemas.microsoft.com/office/powerpoint/2010/main" val="6671024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E6B80-DD26-41DD-A034-6F36FDB7FDB6}"/>
              </a:ext>
            </a:extLst>
          </p:cNvPr>
          <p:cNvSpPr>
            <a:spLocks noGrp="1"/>
          </p:cNvSpPr>
          <p:nvPr>
            <p:ph type="title"/>
          </p:nvPr>
        </p:nvSpPr>
        <p:spPr/>
        <p:txBody>
          <a:bodyPr/>
          <a:lstStyle/>
          <a:p>
            <a:r>
              <a:rPr lang="en-US" dirty="0"/>
              <a:t>estado-cuenta.component.html</a:t>
            </a:r>
            <a:endParaRPr lang="es-ES" dirty="0"/>
          </a:p>
        </p:txBody>
      </p:sp>
      <p:pic>
        <p:nvPicPr>
          <p:cNvPr id="4" name="Marcador de contenido 3">
            <a:extLst>
              <a:ext uri="{FF2B5EF4-FFF2-40B4-BE49-F238E27FC236}">
                <a16:creationId xmlns:a16="http://schemas.microsoft.com/office/drawing/2014/main" id="{51A6D41A-2D6C-4D1A-A1FF-E6CAB6F7E9E4}"/>
              </a:ext>
            </a:extLst>
          </p:cNvPr>
          <p:cNvPicPr>
            <a:picLocks noGrp="1" noChangeAspect="1"/>
          </p:cNvPicPr>
          <p:nvPr>
            <p:ph idx="1"/>
          </p:nvPr>
        </p:nvPicPr>
        <p:blipFill>
          <a:blip r:embed="rId3"/>
          <a:stretch>
            <a:fillRect/>
          </a:stretch>
        </p:blipFill>
        <p:spPr>
          <a:xfrm>
            <a:off x="838200" y="1690688"/>
            <a:ext cx="8458200" cy="2119312"/>
          </a:xfrm>
          <a:prstGeom prst="rect">
            <a:avLst/>
          </a:prstGeom>
        </p:spPr>
      </p:pic>
      <p:sp>
        <p:nvSpPr>
          <p:cNvPr id="5" name="Rectángulo 4">
            <a:extLst>
              <a:ext uri="{FF2B5EF4-FFF2-40B4-BE49-F238E27FC236}">
                <a16:creationId xmlns:a16="http://schemas.microsoft.com/office/drawing/2014/main" id="{1D9A477F-6602-45F8-B7C4-8B195A93E937}"/>
              </a:ext>
            </a:extLst>
          </p:cNvPr>
          <p:cNvSpPr/>
          <p:nvPr/>
        </p:nvSpPr>
        <p:spPr>
          <a:xfrm>
            <a:off x="838200" y="4567147"/>
            <a:ext cx="9677400" cy="1569660"/>
          </a:xfrm>
          <a:prstGeom prst="rect">
            <a:avLst/>
          </a:prstGeom>
        </p:spPr>
        <p:txBody>
          <a:bodyPr wrap="square">
            <a:spAutoFit/>
          </a:bodyPr>
          <a:lstStyle/>
          <a:p>
            <a:pPr algn="just"/>
            <a:r>
              <a:rPr lang="es-ES" sz="2400" dirty="0"/>
              <a:t>Al dar </a:t>
            </a:r>
            <a:r>
              <a:rPr lang="es-ES" sz="2400" dirty="0" err="1"/>
              <a:t>click</a:t>
            </a:r>
            <a:r>
              <a:rPr lang="es-ES" sz="2400" dirty="0"/>
              <a:t> en el botón activar se va a invocar al método </a:t>
            </a:r>
            <a:r>
              <a:rPr lang="es-ES" sz="2400" dirty="0" err="1"/>
              <a:t>emitirEstado</a:t>
            </a:r>
            <a:r>
              <a:rPr lang="es-ES" sz="2400" dirty="0"/>
              <a:t> pasando como parámetro el valor ´activa´, esto quiere decir que el valor que se va a emitir al lanzar el evento es ´activa´. Lo mismo sucede al dar </a:t>
            </a:r>
            <a:r>
              <a:rPr lang="es-ES" sz="2400" dirty="0" err="1"/>
              <a:t>click</a:t>
            </a:r>
            <a:r>
              <a:rPr lang="es-ES" sz="2400" dirty="0"/>
              <a:t> en los demás botones cambiando el valor que se emite.</a:t>
            </a:r>
          </a:p>
        </p:txBody>
      </p:sp>
      <p:sp>
        <p:nvSpPr>
          <p:cNvPr id="3" name="Marcador de número de diapositiva 2">
            <a:extLst>
              <a:ext uri="{FF2B5EF4-FFF2-40B4-BE49-F238E27FC236}">
                <a16:creationId xmlns:a16="http://schemas.microsoft.com/office/drawing/2014/main" id="{7AC33335-FE68-48C4-BEAE-FD176BDB4994}"/>
              </a:ext>
            </a:extLst>
          </p:cNvPr>
          <p:cNvSpPr>
            <a:spLocks noGrp="1"/>
          </p:cNvSpPr>
          <p:nvPr>
            <p:ph type="sldNum" sz="quarter" idx="12"/>
          </p:nvPr>
        </p:nvSpPr>
        <p:spPr/>
        <p:txBody>
          <a:bodyPr/>
          <a:lstStyle/>
          <a:p>
            <a:fld id="{65132DCF-C58F-4CC7-AC3C-A5A6116BA1D0}" type="slidenum">
              <a:rPr lang="es-ES" smtClean="0"/>
              <a:t>59</a:t>
            </a:fld>
            <a:endParaRPr lang="es-ES"/>
          </a:p>
        </p:txBody>
      </p:sp>
    </p:spTree>
    <p:extLst>
      <p:ext uri="{BB962C8B-B14F-4D97-AF65-F5344CB8AC3E}">
        <p14:creationId xmlns:p14="http://schemas.microsoft.com/office/powerpoint/2010/main" val="200281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BBFAA-A343-40F2-B2C1-04198EDB6389}"/>
              </a:ext>
            </a:extLst>
          </p:cNvPr>
          <p:cNvSpPr>
            <a:spLocks noGrp="1"/>
          </p:cNvSpPr>
          <p:nvPr>
            <p:ph type="title"/>
          </p:nvPr>
        </p:nvSpPr>
        <p:spPr/>
        <p:txBody>
          <a:bodyPr/>
          <a:lstStyle/>
          <a:p>
            <a:r>
              <a:rPr lang="en-US" dirty="0" err="1"/>
              <a:t>Declarar</a:t>
            </a:r>
            <a:r>
              <a:rPr lang="en-US" dirty="0"/>
              <a:t> un </a:t>
            </a:r>
            <a:r>
              <a:rPr lang="en-US" dirty="0" err="1"/>
              <a:t>servicio</a:t>
            </a:r>
            <a:endParaRPr lang="es-ES" dirty="0"/>
          </a:p>
        </p:txBody>
      </p:sp>
      <p:sp>
        <p:nvSpPr>
          <p:cNvPr id="3" name="Marcador de contenido 2">
            <a:extLst>
              <a:ext uri="{FF2B5EF4-FFF2-40B4-BE49-F238E27FC236}">
                <a16:creationId xmlns:a16="http://schemas.microsoft.com/office/drawing/2014/main" id="{E80847CD-1D8D-42D1-96E7-A90AF2D4CA40}"/>
              </a:ext>
            </a:extLst>
          </p:cNvPr>
          <p:cNvSpPr>
            <a:spLocks noGrp="1"/>
          </p:cNvSpPr>
          <p:nvPr>
            <p:ph idx="1"/>
          </p:nvPr>
        </p:nvSpPr>
        <p:spPr/>
        <p:txBody>
          <a:bodyPr/>
          <a:lstStyle/>
          <a:p>
            <a:endParaRPr lang="es-ES" dirty="0"/>
          </a:p>
        </p:txBody>
      </p:sp>
      <p:pic>
        <p:nvPicPr>
          <p:cNvPr id="4" name="Marcador de contenido 2">
            <a:extLst>
              <a:ext uri="{FF2B5EF4-FFF2-40B4-BE49-F238E27FC236}">
                <a16:creationId xmlns:a16="http://schemas.microsoft.com/office/drawing/2014/main" id="{8CDD7016-6815-4C7F-ADA5-15B80FE19BC3}"/>
              </a:ext>
            </a:extLst>
          </p:cNvPr>
          <p:cNvPicPr>
            <a:picLocks noChangeAspect="1"/>
          </p:cNvPicPr>
          <p:nvPr/>
        </p:nvPicPr>
        <p:blipFill>
          <a:blip r:embed="rId2"/>
          <a:stretch>
            <a:fillRect/>
          </a:stretch>
        </p:blipFill>
        <p:spPr>
          <a:xfrm>
            <a:off x="945043" y="1860131"/>
            <a:ext cx="7762875" cy="3810000"/>
          </a:xfrm>
          <a:prstGeom prst="rect">
            <a:avLst/>
          </a:prstGeom>
        </p:spPr>
      </p:pic>
      <p:cxnSp>
        <p:nvCxnSpPr>
          <p:cNvPr id="5" name="Conector recto de flecha 4">
            <a:extLst>
              <a:ext uri="{FF2B5EF4-FFF2-40B4-BE49-F238E27FC236}">
                <a16:creationId xmlns:a16="http://schemas.microsoft.com/office/drawing/2014/main" id="{C483669C-15E7-4079-900F-9782B3FA86DA}"/>
              </a:ext>
            </a:extLst>
          </p:cNvPr>
          <p:cNvCxnSpPr>
            <a:cxnSpLocks/>
          </p:cNvCxnSpPr>
          <p:nvPr/>
        </p:nvCxnSpPr>
        <p:spPr>
          <a:xfrm flipV="1">
            <a:off x="3588589" y="3129232"/>
            <a:ext cx="3554083" cy="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E5A2C246-84D0-463E-83B1-9CCCB0AD3877}"/>
              </a:ext>
            </a:extLst>
          </p:cNvPr>
          <p:cNvSpPr txBox="1"/>
          <p:nvPr/>
        </p:nvSpPr>
        <p:spPr>
          <a:xfrm>
            <a:off x="7365520" y="2564802"/>
            <a:ext cx="4134929" cy="1200329"/>
          </a:xfrm>
          <a:prstGeom prst="rect">
            <a:avLst/>
          </a:prstGeom>
          <a:noFill/>
        </p:spPr>
        <p:txBody>
          <a:bodyPr wrap="square" rtlCol="0">
            <a:spAutoFit/>
          </a:bodyPr>
          <a:lstStyle/>
          <a:p>
            <a:r>
              <a:rPr lang="es-ES" sz="2400" dirty="0"/>
              <a:t>Es una clase estándar a la que se le ha añadido el decorador </a:t>
            </a:r>
            <a:r>
              <a:rPr lang="en-US" sz="2400" dirty="0"/>
              <a:t>@Injectable</a:t>
            </a:r>
            <a:endParaRPr lang="es-ES" sz="2400" dirty="0"/>
          </a:p>
        </p:txBody>
      </p:sp>
      <p:sp>
        <p:nvSpPr>
          <p:cNvPr id="7" name="Rectángulo 6">
            <a:extLst>
              <a:ext uri="{FF2B5EF4-FFF2-40B4-BE49-F238E27FC236}">
                <a16:creationId xmlns:a16="http://schemas.microsoft.com/office/drawing/2014/main" id="{9F507996-D681-422D-83B5-0D83436EA4C5}"/>
              </a:ext>
            </a:extLst>
          </p:cNvPr>
          <p:cNvSpPr/>
          <p:nvPr/>
        </p:nvSpPr>
        <p:spPr>
          <a:xfrm>
            <a:off x="838200" y="2797986"/>
            <a:ext cx="2750389" cy="6844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número de diapositiva 7">
            <a:extLst>
              <a:ext uri="{FF2B5EF4-FFF2-40B4-BE49-F238E27FC236}">
                <a16:creationId xmlns:a16="http://schemas.microsoft.com/office/drawing/2014/main" id="{65E64831-7CE4-4045-A502-31DF27C1C05C}"/>
              </a:ext>
            </a:extLst>
          </p:cNvPr>
          <p:cNvSpPr>
            <a:spLocks noGrp="1"/>
          </p:cNvSpPr>
          <p:nvPr>
            <p:ph type="sldNum" sz="quarter" idx="12"/>
          </p:nvPr>
        </p:nvSpPr>
        <p:spPr/>
        <p:txBody>
          <a:bodyPr/>
          <a:lstStyle/>
          <a:p>
            <a:fld id="{65132DCF-C58F-4CC7-AC3C-A5A6116BA1D0}" type="slidenum">
              <a:rPr lang="es-ES" smtClean="0"/>
              <a:t>6</a:t>
            </a:fld>
            <a:endParaRPr lang="es-ES"/>
          </a:p>
        </p:txBody>
      </p:sp>
    </p:spTree>
    <p:extLst>
      <p:ext uri="{BB962C8B-B14F-4D97-AF65-F5344CB8AC3E}">
        <p14:creationId xmlns:p14="http://schemas.microsoft.com/office/powerpoint/2010/main" val="287309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0C057-2C5F-419B-86EB-90AB42707B8C}"/>
              </a:ext>
            </a:extLst>
          </p:cNvPr>
          <p:cNvSpPr>
            <a:spLocks noGrp="1"/>
          </p:cNvSpPr>
          <p:nvPr>
            <p:ph type="title"/>
          </p:nvPr>
        </p:nvSpPr>
        <p:spPr/>
        <p:txBody>
          <a:bodyPr/>
          <a:lstStyle/>
          <a:p>
            <a:r>
              <a:rPr lang="en-US" dirty="0" err="1"/>
              <a:t>Página</a:t>
            </a:r>
            <a:r>
              <a:rPr lang="en-US" dirty="0"/>
              <a:t> </a:t>
            </a:r>
            <a:r>
              <a:rPr lang="en-US" dirty="0" err="1"/>
              <a:t>prinicpal</a:t>
            </a:r>
            <a:endParaRPr lang="es-ES" dirty="0"/>
          </a:p>
        </p:txBody>
      </p:sp>
      <p:pic>
        <p:nvPicPr>
          <p:cNvPr id="11" name="Marcador de contenido 10">
            <a:extLst>
              <a:ext uri="{FF2B5EF4-FFF2-40B4-BE49-F238E27FC236}">
                <a16:creationId xmlns:a16="http://schemas.microsoft.com/office/drawing/2014/main" id="{29C42702-377F-4732-B176-7BD3CF70A685}"/>
              </a:ext>
            </a:extLst>
          </p:cNvPr>
          <p:cNvPicPr>
            <a:picLocks noGrp="1" noChangeAspect="1"/>
          </p:cNvPicPr>
          <p:nvPr>
            <p:ph idx="1"/>
          </p:nvPr>
        </p:nvPicPr>
        <p:blipFill>
          <a:blip r:embed="rId3"/>
          <a:stretch>
            <a:fillRect/>
          </a:stretch>
        </p:blipFill>
        <p:spPr>
          <a:xfrm>
            <a:off x="1014412" y="1690688"/>
            <a:ext cx="5081588" cy="3790950"/>
          </a:xfrm>
          <a:prstGeom prst="rect">
            <a:avLst/>
          </a:prstGeom>
          <a:ln>
            <a:solidFill>
              <a:schemeClr val="accent1">
                <a:shade val="50000"/>
              </a:schemeClr>
            </a:solidFill>
          </a:ln>
        </p:spPr>
      </p:pic>
      <p:sp>
        <p:nvSpPr>
          <p:cNvPr id="12" name="Rectángulo 11">
            <a:extLst>
              <a:ext uri="{FF2B5EF4-FFF2-40B4-BE49-F238E27FC236}">
                <a16:creationId xmlns:a16="http://schemas.microsoft.com/office/drawing/2014/main" id="{9319FD56-3BF6-444B-AC41-7CE2A8F449C2}"/>
              </a:ext>
            </a:extLst>
          </p:cNvPr>
          <p:cNvSpPr/>
          <p:nvPr/>
        </p:nvSpPr>
        <p:spPr>
          <a:xfrm>
            <a:off x="1014412" y="3619500"/>
            <a:ext cx="3176588" cy="666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CCCFB885-90BD-48D4-9D7F-E6834A335BD2}"/>
              </a:ext>
            </a:extLst>
          </p:cNvPr>
          <p:cNvSpPr/>
          <p:nvPr/>
        </p:nvSpPr>
        <p:spPr>
          <a:xfrm>
            <a:off x="1014412" y="4800600"/>
            <a:ext cx="2909888"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C02461AA-77AA-4DC2-8E2F-AC7A66A2F359}"/>
              </a:ext>
            </a:extLst>
          </p:cNvPr>
          <p:cNvSpPr txBox="1"/>
          <p:nvPr/>
        </p:nvSpPr>
        <p:spPr>
          <a:xfrm>
            <a:off x="6419850" y="3971925"/>
            <a:ext cx="5081588" cy="830997"/>
          </a:xfrm>
          <a:prstGeom prst="rect">
            <a:avLst/>
          </a:prstGeom>
          <a:noFill/>
        </p:spPr>
        <p:txBody>
          <a:bodyPr wrap="square" rtlCol="0">
            <a:spAutoFit/>
          </a:bodyPr>
          <a:lstStyle/>
          <a:p>
            <a:r>
              <a:rPr lang="es-ES" sz="2400" dirty="0"/>
              <a:t>Se puede ver en la página principal el nuevo componente</a:t>
            </a:r>
          </a:p>
        </p:txBody>
      </p:sp>
      <p:sp>
        <p:nvSpPr>
          <p:cNvPr id="3" name="Marcador de número de diapositiva 2">
            <a:extLst>
              <a:ext uri="{FF2B5EF4-FFF2-40B4-BE49-F238E27FC236}">
                <a16:creationId xmlns:a16="http://schemas.microsoft.com/office/drawing/2014/main" id="{FCF54F91-C96B-47B1-A357-F417A401BE89}"/>
              </a:ext>
            </a:extLst>
          </p:cNvPr>
          <p:cNvSpPr>
            <a:spLocks noGrp="1"/>
          </p:cNvSpPr>
          <p:nvPr>
            <p:ph type="sldNum" sz="quarter" idx="12"/>
          </p:nvPr>
        </p:nvSpPr>
        <p:spPr/>
        <p:txBody>
          <a:bodyPr/>
          <a:lstStyle/>
          <a:p>
            <a:fld id="{65132DCF-C58F-4CC7-AC3C-A5A6116BA1D0}" type="slidenum">
              <a:rPr lang="es-ES" smtClean="0"/>
              <a:t>60</a:t>
            </a:fld>
            <a:endParaRPr lang="es-ES"/>
          </a:p>
        </p:txBody>
      </p:sp>
    </p:spTree>
    <p:extLst>
      <p:ext uri="{BB962C8B-B14F-4D97-AF65-F5344CB8AC3E}">
        <p14:creationId xmlns:p14="http://schemas.microsoft.com/office/powerpoint/2010/main" val="2751119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E6594-2B36-4869-BFD7-A75E9BBCFD0F}"/>
              </a:ext>
            </a:extLst>
          </p:cNvPr>
          <p:cNvSpPr>
            <a:spLocks noGrp="1"/>
          </p:cNvSpPr>
          <p:nvPr>
            <p:ph type="title"/>
          </p:nvPr>
        </p:nvSpPr>
        <p:spPr/>
        <p:txBody>
          <a:bodyPr/>
          <a:lstStyle/>
          <a:p>
            <a:r>
              <a:rPr lang="es-ES" dirty="0"/>
              <a:t>listar-cuenta.html</a:t>
            </a:r>
          </a:p>
        </p:txBody>
      </p:sp>
      <p:sp>
        <p:nvSpPr>
          <p:cNvPr id="3" name="Marcador de contenido 2">
            <a:extLst>
              <a:ext uri="{FF2B5EF4-FFF2-40B4-BE49-F238E27FC236}">
                <a16:creationId xmlns:a16="http://schemas.microsoft.com/office/drawing/2014/main" id="{75021154-3384-4A5B-A512-71A0CD899E8A}"/>
              </a:ext>
            </a:extLst>
          </p:cNvPr>
          <p:cNvSpPr>
            <a:spLocks noGrp="1"/>
          </p:cNvSpPr>
          <p:nvPr>
            <p:ph idx="1"/>
          </p:nvPr>
        </p:nvSpPr>
        <p:spPr/>
        <p:txBody>
          <a:bodyPr/>
          <a:lstStyle/>
          <a:p>
            <a:r>
              <a:rPr lang="es-ES" dirty="0"/>
              <a:t>Crear la función encargada de escuchar el evento</a:t>
            </a:r>
          </a:p>
          <a:p>
            <a:pPr marL="0" indent="0">
              <a:buNone/>
            </a:pPr>
            <a:r>
              <a:rPr lang="es-ES" dirty="0"/>
              <a:t>  </a:t>
            </a:r>
          </a:p>
        </p:txBody>
      </p:sp>
      <p:pic>
        <p:nvPicPr>
          <p:cNvPr id="4" name="Imagen 3">
            <a:extLst>
              <a:ext uri="{FF2B5EF4-FFF2-40B4-BE49-F238E27FC236}">
                <a16:creationId xmlns:a16="http://schemas.microsoft.com/office/drawing/2014/main" id="{848EA271-20CF-49C9-B40E-EE1D5FA9CF6A}"/>
              </a:ext>
            </a:extLst>
          </p:cNvPr>
          <p:cNvPicPr>
            <a:picLocks noChangeAspect="1"/>
          </p:cNvPicPr>
          <p:nvPr/>
        </p:nvPicPr>
        <p:blipFill>
          <a:blip r:embed="rId2"/>
          <a:stretch>
            <a:fillRect/>
          </a:stretch>
        </p:blipFill>
        <p:spPr>
          <a:xfrm>
            <a:off x="576262" y="2538413"/>
            <a:ext cx="5748338" cy="3638550"/>
          </a:xfrm>
          <a:prstGeom prst="rect">
            <a:avLst/>
          </a:prstGeom>
        </p:spPr>
      </p:pic>
      <p:sp>
        <p:nvSpPr>
          <p:cNvPr id="6" name="Rectángulo 5">
            <a:extLst>
              <a:ext uri="{FF2B5EF4-FFF2-40B4-BE49-F238E27FC236}">
                <a16:creationId xmlns:a16="http://schemas.microsoft.com/office/drawing/2014/main" id="{50C01F77-FE9E-4F89-B484-7678D918017F}"/>
              </a:ext>
            </a:extLst>
          </p:cNvPr>
          <p:cNvSpPr/>
          <p:nvPr/>
        </p:nvSpPr>
        <p:spPr>
          <a:xfrm>
            <a:off x="1200150" y="5181600"/>
            <a:ext cx="291465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2E5D2185-7A23-4D0E-93A0-B187FA8DB884}"/>
              </a:ext>
            </a:extLst>
          </p:cNvPr>
          <p:cNvCxnSpPr/>
          <p:nvPr/>
        </p:nvCxnSpPr>
        <p:spPr>
          <a:xfrm>
            <a:off x="4400550" y="5464175"/>
            <a:ext cx="2838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627FFB47-C3EF-42D9-8365-178F1B4596C1}"/>
              </a:ext>
            </a:extLst>
          </p:cNvPr>
          <p:cNvSpPr txBox="1"/>
          <p:nvPr/>
        </p:nvSpPr>
        <p:spPr>
          <a:xfrm>
            <a:off x="7239000" y="5314434"/>
            <a:ext cx="4629150" cy="1200329"/>
          </a:xfrm>
          <a:prstGeom prst="rect">
            <a:avLst/>
          </a:prstGeom>
          <a:noFill/>
        </p:spPr>
        <p:txBody>
          <a:bodyPr wrap="square" rtlCol="0">
            <a:spAutoFit/>
          </a:bodyPr>
          <a:lstStyle/>
          <a:p>
            <a:pPr algn="just"/>
            <a:r>
              <a:rPr lang="es-ES" sz="2400" dirty="0"/>
              <a:t>Esta función lo que recibe es un dato de tipo </a:t>
            </a:r>
            <a:r>
              <a:rPr lang="es-ES" sz="2400" dirty="0" err="1"/>
              <a:t>string</a:t>
            </a:r>
            <a:r>
              <a:rPr lang="es-ES" sz="2400" dirty="0"/>
              <a:t>, en este caso: </a:t>
            </a:r>
          </a:p>
          <a:p>
            <a:pPr algn="just"/>
            <a:r>
              <a:rPr lang="es-ES" sz="2400" dirty="0"/>
              <a:t>activa inactiva o borrada.  </a:t>
            </a:r>
          </a:p>
        </p:txBody>
      </p:sp>
      <p:sp>
        <p:nvSpPr>
          <p:cNvPr id="5" name="Marcador de número de diapositiva 4">
            <a:extLst>
              <a:ext uri="{FF2B5EF4-FFF2-40B4-BE49-F238E27FC236}">
                <a16:creationId xmlns:a16="http://schemas.microsoft.com/office/drawing/2014/main" id="{6E6BF9D8-8BEA-4621-84A9-7D0E8A16A636}"/>
              </a:ext>
            </a:extLst>
          </p:cNvPr>
          <p:cNvSpPr>
            <a:spLocks noGrp="1"/>
          </p:cNvSpPr>
          <p:nvPr>
            <p:ph type="sldNum" sz="quarter" idx="12"/>
          </p:nvPr>
        </p:nvSpPr>
        <p:spPr/>
        <p:txBody>
          <a:bodyPr/>
          <a:lstStyle/>
          <a:p>
            <a:fld id="{65132DCF-C58F-4CC7-AC3C-A5A6116BA1D0}" type="slidenum">
              <a:rPr lang="es-ES" smtClean="0"/>
              <a:t>61</a:t>
            </a:fld>
            <a:endParaRPr lang="es-ES"/>
          </a:p>
        </p:txBody>
      </p:sp>
    </p:spTree>
    <p:extLst>
      <p:ext uri="{BB962C8B-B14F-4D97-AF65-F5344CB8AC3E}">
        <p14:creationId xmlns:p14="http://schemas.microsoft.com/office/powerpoint/2010/main" val="42653454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AE0D0-96A6-4369-B1D6-C63E131E8DB7}"/>
              </a:ext>
            </a:extLst>
          </p:cNvPr>
          <p:cNvSpPr>
            <a:spLocks noGrp="1"/>
          </p:cNvSpPr>
          <p:nvPr>
            <p:ph type="title"/>
          </p:nvPr>
        </p:nvSpPr>
        <p:spPr/>
        <p:txBody>
          <a:bodyPr/>
          <a:lstStyle/>
          <a:p>
            <a:r>
              <a:rPr lang="es-ES" dirty="0"/>
              <a:t>listar-cuenta.html</a:t>
            </a:r>
          </a:p>
        </p:txBody>
      </p:sp>
      <p:sp>
        <p:nvSpPr>
          <p:cNvPr id="3" name="Marcador de contenido 2">
            <a:extLst>
              <a:ext uri="{FF2B5EF4-FFF2-40B4-BE49-F238E27FC236}">
                <a16:creationId xmlns:a16="http://schemas.microsoft.com/office/drawing/2014/main" id="{3B860B6F-0046-4A89-9E57-9BD845DDFE21}"/>
              </a:ext>
            </a:extLst>
          </p:cNvPr>
          <p:cNvSpPr>
            <a:spLocks noGrp="1"/>
          </p:cNvSpPr>
          <p:nvPr>
            <p:ph idx="1"/>
          </p:nvPr>
        </p:nvSpPr>
        <p:spPr/>
        <p:txBody>
          <a:bodyPr/>
          <a:lstStyle/>
          <a:p>
            <a:pPr algn="just"/>
            <a:r>
              <a:rPr lang="es-ES" dirty="0"/>
              <a:t>Enlazar la propiedad emisora de eventos estado-cuenta y pasarle la función que se ejecutará cada vez que emita un evento.</a:t>
            </a:r>
          </a:p>
          <a:p>
            <a:pPr marL="0" indent="0" algn="just">
              <a:buNone/>
            </a:pPr>
            <a:r>
              <a:rPr lang="es-ES" dirty="0"/>
              <a:t>  &lt;app-estado-cuenta    (</a:t>
            </a:r>
            <a:r>
              <a:rPr lang="es-ES" dirty="0" err="1"/>
              <a:t>estado_cuenta</a:t>
            </a:r>
            <a:r>
              <a:rPr lang="es-ES" dirty="0"/>
              <a:t>)="</a:t>
            </a:r>
            <a:r>
              <a:rPr lang="es-ES" dirty="0" err="1"/>
              <a:t>modificarEstado</a:t>
            </a:r>
            <a:r>
              <a:rPr lang="es-ES" dirty="0"/>
              <a:t>($</a:t>
            </a:r>
            <a:r>
              <a:rPr lang="es-ES" dirty="0" err="1"/>
              <a:t>event</a:t>
            </a:r>
            <a:r>
              <a:rPr lang="es-ES" dirty="0"/>
              <a:t>)"&gt;&lt;/app-estado-cuenta&gt; </a:t>
            </a:r>
          </a:p>
          <a:p>
            <a:pPr marL="0" indent="0" algn="just">
              <a:buNone/>
            </a:pPr>
            <a:endParaRPr lang="es-ES" dirty="0"/>
          </a:p>
        </p:txBody>
      </p:sp>
      <p:sp>
        <p:nvSpPr>
          <p:cNvPr id="4" name="CuadroTexto 3">
            <a:extLst>
              <a:ext uri="{FF2B5EF4-FFF2-40B4-BE49-F238E27FC236}">
                <a16:creationId xmlns:a16="http://schemas.microsoft.com/office/drawing/2014/main" id="{E4B93ABA-7CBD-4513-9A40-E42FB29FCCD3}"/>
              </a:ext>
            </a:extLst>
          </p:cNvPr>
          <p:cNvSpPr txBox="1"/>
          <p:nvPr/>
        </p:nvSpPr>
        <p:spPr>
          <a:xfrm>
            <a:off x="647700" y="4607303"/>
            <a:ext cx="10896600" cy="1569660"/>
          </a:xfrm>
          <a:prstGeom prst="rect">
            <a:avLst/>
          </a:prstGeom>
          <a:noFill/>
        </p:spPr>
        <p:txBody>
          <a:bodyPr wrap="square" rtlCol="0">
            <a:spAutoFit/>
          </a:bodyPr>
          <a:lstStyle/>
          <a:p>
            <a:pPr algn="just"/>
            <a:r>
              <a:rPr lang="es-ES" sz="2400" dirty="0"/>
              <a:t>Tener en cuenta que el evento se emite cada vez que se oprime uno de los botones </a:t>
            </a:r>
            <a:r>
              <a:rPr lang="es-ES" sz="2400" dirty="0" err="1"/>
              <a:t>activar,inactivar,borrar</a:t>
            </a:r>
            <a:r>
              <a:rPr lang="es-ES" sz="2400" dirty="0"/>
              <a:t>. En ese instante se invoca a la función emisora </a:t>
            </a:r>
            <a:r>
              <a:rPr lang="es-ES" sz="2400" dirty="0" err="1"/>
              <a:t>emitirEstado</a:t>
            </a:r>
            <a:r>
              <a:rPr lang="es-ES" sz="2400" dirty="0"/>
              <a:t> la cual le ordena a la propiedad emisora a lanzar el evento con el valor que recibe como parámetro.</a:t>
            </a:r>
          </a:p>
        </p:txBody>
      </p:sp>
      <p:sp>
        <p:nvSpPr>
          <p:cNvPr id="5" name="Marcador de número de diapositiva 4">
            <a:extLst>
              <a:ext uri="{FF2B5EF4-FFF2-40B4-BE49-F238E27FC236}">
                <a16:creationId xmlns:a16="http://schemas.microsoft.com/office/drawing/2014/main" id="{CE42EDF3-3E52-4179-A084-6D2FFFB42D14}"/>
              </a:ext>
            </a:extLst>
          </p:cNvPr>
          <p:cNvSpPr>
            <a:spLocks noGrp="1"/>
          </p:cNvSpPr>
          <p:nvPr>
            <p:ph type="sldNum" sz="quarter" idx="12"/>
          </p:nvPr>
        </p:nvSpPr>
        <p:spPr/>
        <p:txBody>
          <a:bodyPr/>
          <a:lstStyle/>
          <a:p>
            <a:fld id="{65132DCF-C58F-4CC7-AC3C-A5A6116BA1D0}" type="slidenum">
              <a:rPr lang="es-ES" smtClean="0"/>
              <a:t>62</a:t>
            </a:fld>
            <a:endParaRPr lang="es-ES"/>
          </a:p>
        </p:txBody>
      </p:sp>
    </p:spTree>
    <p:extLst>
      <p:ext uri="{BB962C8B-B14F-4D97-AF65-F5344CB8AC3E}">
        <p14:creationId xmlns:p14="http://schemas.microsoft.com/office/powerpoint/2010/main" val="8318205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2DF84-D660-4E90-88E6-9354F0A828C6}"/>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585A93C8-2EB2-4EDC-A299-9F0BF2FE1FBC}"/>
              </a:ext>
            </a:extLst>
          </p:cNvPr>
          <p:cNvPicPr>
            <a:picLocks noGrp="1" noChangeAspect="1"/>
          </p:cNvPicPr>
          <p:nvPr>
            <p:ph idx="1"/>
          </p:nvPr>
        </p:nvPicPr>
        <p:blipFill>
          <a:blip r:embed="rId2"/>
          <a:stretch>
            <a:fillRect/>
          </a:stretch>
        </p:blipFill>
        <p:spPr>
          <a:xfrm>
            <a:off x="985837" y="1943894"/>
            <a:ext cx="5319713" cy="3886200"/>
          </a:xfrm>
          <a:prstGeom prst="rect">
            <a:avLst/>
          </a:prstGeom>
          <a:ln>
            <a:solidFill>
              <a:schemeClr val="accent1"/>
            </a:solidFill>
          </a:ln>
        </p:spPr>
      </p:pic>
      <p:sp>
        <p:nvSpPr>
          <p:cNvPr id="5" name="CuadroTexto 4">
            <a:extLst>
              <a:ext uri="{FF2B5EF4-FFF2-40B4-BE49-F238E27FC236}">
                <a16:creationId xmlns:a16="http://schemas.microsoft.com/office/drawing/2014/main" id="{40665C42-7D10-450E-ACAD-4B53B719108F}"/>
              </a:ext>
            </a:extLst>
          </p:cNvPr>
          <p:cNvSpPr txBox="1"/>
          <p:nvPr/>
        </p:nvSpPr>
        <p:spPr>
          <a:xfrm>
            <a:off x="6577013" y="2981235"/>
            <a:ext cx="4991100" cy="1200329"/>
          </a:xfrm>
          <a:prstGeom prst="rect">
            <a:avLst/>
          </a:prstGeom>
          <a:noFill/>
        </p:spPr>
        <p:txBody>
          <a:bodyPr wrap="square" rtlCol="0">
            <a:spAutoFit/>
          </a:bodyPr>
          <a:lstStyle/>
          <a:p>
            <a:pPr algn="just"/>
            <a:r>
              <a:rPr lang="es-ES" dirty="0"/>
              <a:t>Luego de este último cambio podemos ver que si presionamos el botón inactivar en la cuenta master se actualiza el estado y dice que la cuenta está inactiva.</a:t>
            </a:r>
          </a:p>
        </p:txBody>
      </p:sp>
      <p:sp>
        <p:nvSpPr>
          <p:cNvPr id="3" name="Marcador de número de diapositiva 2">
            <a:extLst>
              <a:ext uri="{FF2B5EF4-FFF2-40B4-BE49-F238E27FC236}">
                <a16:creationId xmlns:a16="http://schemas.microsoft.com/office/drawing/2014/main" id="{B5A8C438-2D61-4F9B-9F49-01128278F2CE}"/>
              </a:ext>
            </a:extLst>
          </p:cNvPr>
          <p:cNvSpPr>
            <a:spLocks noGrp="1"/>
          </p:cNvSpPr>
          <p:nvPr>
            <p:ph type="sldNum" sz="quarter" idx="12"/>
          </p:nvPr>
        </p:nvSpPr>
        <p:spPr/>
        <p:txBody>
          <a:bodyPr/>
          <a:lstStyle/>
          <a:p>
            <a:fld id="{65132DCF-C58F-4CC7-AC3C-A5A6116BA1D0}" type="slidenum">
              <a:rPr lang="es-ES" smtClean="0"/>
              <a:t>63</a:t>
            </a:fld>
            <a:endParaRPr lang="es-ES"/>
          </a:p>
        </p:txBody>
      </p:sp>
    </p:spTree>
    <p:extLst>
      <p:ext uri="{BB962C8B-B14F-4D97-AF65-F5344CB8AC3E}">
        <p14:creationId xmlns:p14="http://schemas.microsoft.com/office/powerpoint/2010/main" val="3098458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3F6DB-68B4-408A-9CE5-C28D54498F6E}"/>
              </a:ext>
            </a:extLst>
          </p:cNvPr>
          <p:cNvSpPr>
            <a:spLocks noGrp="1"/>
          </p:cNvSpPr>
          <p:nvPr>
            <p:ph type="title"/>
          </p:nvPr>
        </p:nvSpPr>
        <p:spPr/>
        <p:txBody>
          <a:bodyPr/>
          <a:lstStyle/>
          <a:p>
            <a:r>
              <a:rPr lang="es-ES" dirty="0"/>
              <a:t>Agregar una nueva cuenta</a:t>
            </a:r>
          </a:p>
        </p:txBody>
      </p:sp>
      <p:sp>
        <p:nvSpPr>
          <p:cNvPr id="3" name="Marcador de contenido 2">
            <a:extLst>
              <a:ext uri="{FF2B5EF4-FFF2-40B4-BE49-F238E27FC236}">
                <a16:creationId xmlns:a16="http://schemas.microsoft.com/office/drawing/2014/main" id="{3A8A2FC6-94C2-4641-9299-90269836715D}"/>
              </a:ext>
            </a:extLst>
          </p:cNvPr>
          <p:cNvSpPr>
            <a:spLocks noGrp="1"/>
          </p:cNvSpPr>
          <p:nvPr>
            <p:ph idx="1"/>
          </p:nvPr>
        </p:nvSpPr>
        <p:spPr/>
        <p:txBody>
          <a:bodyPr/>
          <a:lstStyle/>
          <a:p>
            <a:pPr marL="0" indent="0" algn="just">
              <a:buNone/>
            </a:pPr>
            <a:r>
              <a:rPr lang="es-ES" dirty="0"/>
              <a:t>En este caso la información se envía del componente hijo (nueva-cuenta) al componente padre (sucursal-bancaria), por tanto se utiliza el decorador </a:t>
            </a:r>
            <a:r>
              <a:rPr lang="en-US" dirty="0"/>
              <a:t>@Output()</a:t>
            </a:r>
            <a:endParaRPr lang="es-ES" dirty="0"/>
          </a:p>
        </p:txBody>
      </p:sp>
      <p:sp>
        <p:nvSpPr>
          <p:cNvPr id="4" name="Marcador de número de diapositiva 3">
            <a:extLst>
              <a:ext uri="{FF2B5EF4-FFF2-40B4-BE49-F238E27FC236}">
                <a16:creationId xmlns:a16="http://schemas.microsoft.com/office/drawing/2014/main" id="{138B31F7-2165-42CD-9984-304248DB392A}"/>
              </a:ext>
            </a:extLst>
          </p:cNvPr>
          <p:cNvSpPr>
            <a:spLocks noGrp="1"/>
          </p:cNvSpPr>
          <p:nvPr>
            <p:ph type="sldNum" sz="quarter" idx="12"/>
          </p:nvPr>
        </p:nvSpPr>
        <p:spPr/>
        <p:txBody>
          <a:bodyPr/>
          <a:lstStyle/>
          <a:p>
            <a:fld id="{65132DCF-C58F-4CC7-AC3C-A5A6116BA1D0}" type="slidenum">
              <a:rPr lang="es-ES" smtClean="0"/>
              <a:t>64</a:t>
            </a:fld>
            <a:endParaRPr lang="es-ES"/>
          </a:p>
        </p:txBody>
      </p:sp>
    </p:spTree>
    <p:extLst>
      <p:ext uri="{BB962C8B-B14F-4D97-AF65-F5344CB8AC3E}">
        <p14:creationId xmlns:p14="http://schemas.microsoft.com/office/powerpoint/2010/main" val="21335008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DBF25D-E1DF-4F15-8590-CEAAB9003E20}"/>
              </a:ext>
            </a:extLst>
          </p:cNvPr>
          <p:cNvSpPr>
            <a:spLocks noGrp="1"/>
          </p:cNvSpPr>
          <p:nvPr>
            <p:ph type="title"/>
          </p:nvPr>
        </p:nvSpPr>
        <p:spPr/>
        <p:txBody>
          <a:bodyPr/>
          <a:lstStyle/>
          <a:p>
            <a:r>
              <a:rPr lang="en-US" dirty="0" err="1"/>
              <a:t>nueva-cuenta.component.ts</a:t>
            </a:r>
            <a:endParaRPr lang="es-ES" dirty="0"/>
          </a:p>
        </p:txBody>
      </p:sp>
      <p:pic>
        <p:nvPicPr>
          <p:cNvPr id="4" name="Marcador de contenido 3">
            <a:extLst>
              <a:ext uri="{FF2B5EF4-FFF2-40B4-BE49-F238E27FC236}">
                <a16:creationId xmlns:a16="http://schemas.microsoft.com/office/drawing/2014/main" id="{CF9457D4-BC9A-4E68-88C0-FDA1F597CDF5}"/>
              </a:ext>
            </a:extLst>
          </p:cNvPr>
          <p:cNvPicPr>
            <a:picLocks noGrp="1" noChangeAspect="1"/>
          </p:cNvPicPr>
          <p:nvPr>
            <p:ph idx="1"/>
          </p:nvPr>
        </p:nvPicPr>
        <p:blipFill>
          <a:blip r:embed="rId2"/>
          <a:stretch>
            <a:fillRect/>
          </a:stretch>
        </p:blipFill>
        <p:spPr>
          <a:xfrm>
            <a:off x="685800" y="1690688"/>
            <a:ext cx="6591300" cy="4310062"/>
          </a:xfrm>
          <a:prstGeom prst="rect">
            <a:avLst/>
          </a:prstGeom>
        </p:spPr>
      </p:pic>
      <p:sp>
        <p:nvSpPr>
          <p:cNvPr id="5" name="Rectángulo 4">
            <a:extLst>
              <a:ext uri="{FF2B5EF4-FFF2-40B4-BE49-F238E27FC236}">
                <a16:creationId xmlns:a16="http://schemas.microsoft.com/office/drawing/2014/main" id="{A9A0308C-1751-4872-BB88-140DE470037C}"/>
              </a:ext>
            </a:extLst>
          </p:cNvPr>
          <p:cNvSpPr/>
          <p:nvPr/>
        </p:nvSpPr>
        <p:spPr>
          <a:xfrm>
            <a:off x="1524000" y="4324350"/>
            <a:ext cx="4229100" cy="43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F4865055-62C6-4EC8-9797-98A619C04ADD}"/>
              </a:ext>
            </a:extLst>
          </p:cNvPr>
          <p:cNvCxnSpPr/>
          <p:nvPr/>
        </p:nvCxnSpPr>
        <p:spPr>
          <a:xfrm>
            <a:off x="5962650" y="4533900"/>
            <a:ext cx="228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CF388C7B-740A-486D-A103-072C26D43291}"/>
              </a:ext>
            </a:extLst>
          </p:cNvPr>
          <p:cNvSpPr txBox="1"/>
          <p:nvPr/>
        </p:nvSpPr>
        <p:spPr>
          <a:xfrm>
            <a:off x="8248650" y="3887471"/>
            <a:ext cx="3733800" cy="1200329"/>
          </a:xfrm>
          <a:prstGeom prst="rect">
            <a:avLst/>
          </a:prstGeom>
          <a:noFill/>
        </p:spPr>
        <p:txBody>
          <a:bodyPr wrap="square" rtlCol="0">
            <a:spAutoFit/>
          </a:bodyPr>
          <a:lstStyle/>
          <a:p>
            <a:r>
              <a:rPr lang="en-US" dirty="0" err="1"/>
              <a:t>Declarar</a:t>
            </a:r>
            <a:r>
              <a:rPr lang="en-US" dirty="0"/>
              <a:t> la variable </a:t>
            </a:r>
            <a:r>
              <a:rPr lang="en-US" dirty="0" err="1"/>
              <a:t>emisora</a:t>
            </a:r>
            <a:r>
              <a:rPr lang="en-US" dirty="0"/>
              <a:t> que </a:t>
            </a:r>
            <a:r>
              <a:rPr lang="en-US" dirty="0" err="1"/>
              <a:t>en</a:t>
            </a:r>
            <a:r>
              <a:rPr lang="en-US" dirty="0"/>
              <a:t> </a:t>
            </a:r>
            <a:r>
              <a:rPr lang="en-US" dirty="0" err="1"/>
              <a:t>este</a:t>
            </a:r>
            <a:r>
              <a:rPr lang="en-US" dirty="0"/>
              <a:t> </a:t>
            </a:r>
            <a:r>
              <a:rPr lang="en-US" dirty="0" err="1"/>
              <a:t>caso</a:t>
            </a:r>
            <a:r>
              <a:rPr lang="en-US" dirty="0"/>
              <a:t> </a:t>
            </a:r>
            <a:r>
              <a:rPr lang="en-US" dirty="0" err="1"/>
              <a:t>va</a:t>
            </a:r>
            <a:r>
              <a:rPr lang="en-US" dirty="0"/>
              <a:t> a </a:t>
            </a:r>
            <a:r>
              <a:rPr lang="en-US" dirty="0" err="1"/>
              <a:t>emitir</a:t>
            </a:r>
            <a:r>
              <a:rPr lang="en-US" dirty="0"/>
              <a:t> un </a:t>
            </a:r>
            <a:r>
              <a:rPr lang="en-US" dirty="0" err="1"/>
              <a:t>objeto</a:t>
            </a:r>
            <a:r>
              <a:rPr lang="en-US" dirty="0"/>
              <a:t> del </a:t>
            </a:r>
            <a:r>
              <a:rPr lang="en-US" dirty="0" err="1"/>
              <a:t>tipo</a:t>
            </a:r>
            <a:r>
              <a:rPr lang="en-US" dirty="0"/>
              <a:t> de la </a:t>
            </a:r>
            <a:r>
              <a:rPr lang="en-US" dirty="0" err="1"/>
              <a:t>clase</a:t>
            </a:r>
            <a:r>
              <a:rPr lang="en-US" dirty="0"/>
              <a:t> </a:t>
            </a:r>
            <a:r>
              <a:rPr lang="en-US" dirty="0" err="1"/>
              <a:t>cuentaBancaria</a:t>
            </a:r>
            <a:r>
              <a:rPr lang="en-US" dirty="0"/>
              <a:t>, </a:t>
            </a:r>
            <a:r>
              <a:rPr lang="en-US" dirty="0" err="1"/>
              <a:t>porque</a:t>
            </a:r>
            <a:r>
              <a:rPr lang="en-US" dirty="0"/>
              <a:t> es lo que se </a:t>
            </a:r>
            <a:r>
              <a:rPr lang="en-US" dirty="0" err="1"/>
              <a:t>necesita</a:t>
            </a:r>
            <a:r>
              <a:rPr lang="en-US" dirty="0"/>
              <a:t> </a:t>
            </a:r>
            <a:r>
              <a:rPr lang="en-US" dirty="0" err="1"/>
              <a:t>agregar</a:t>
            </a:r>
            <a:endParaRPr lang="es-ES" dirty="0"/>
          </a:p>
        </p:txBody>
      </p:sp>
      <p:sp>
        <p:nvSpPr>
          <p:cNvPr id="9" name="Rectángulo 8">
            <a:extLst>
              <a:ext uri="{FF2B5EF4-FFF2-40B4-BE49-F238E27FC236}">
                <a16:creationId xmlns:a16="http://schemas.microsoft.com/office/drawing/2014/main" id="{A238F420-1CB9-4AA2-867C-CB179EA7EB32}"/>
              </a:ext>
            </a:extLst>
          </p:cNvPr>
          <p:cNvSpPr/>
          <p:nvPr/>
        </p:nvSpPr>
        <p:spPr>
          <a:xfrm>
            <a:off x="1524000" y="4762500"/>
            <a:ext cx="5391150" cy="952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a:extLst>
              <a:ext uri="{FF2B5EF4-FFF2-40B4-BE49-F238E27FC236}">
                <a16:creationId xmlns:a16="http://schemas.microsoft.com/office/drawing/2014/main" id="{722908B1-67B0-4AE6-8EA1-195C33BCFD99}"/>
              </a:ext>
            </a:extLst>
          </p:cNvPr>
          <p:cNvCxnSpPr/>
          <p:nvPr/>
        </p:nvCxnSpPr>
        <p:spPr>
          <a:xfrm>
            <a:off x="6915150" y="5486398"/>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C0B73BAB-B2B2-4CF8-B5D6-A187D0EB7708}"/>
              </a:ext>
            </a:extLst>
          </p:cNvPr>
          <p:cNvSpPr txBox="1"/>
          <p:nvPr/>
        </p:nvSpPr>
        <p:spPr>
          <a:xfrm>
            <a:off x="8248651" y="5486397"/>
            <a:ext cx="3257550" cy="923330"/>
          </a:xfrm>
          <a:prstGeom prst="rect">
            <a:avLst/>
          </a:prstGeom>
          <a:noFill/>
        </p:spPr>
        <p:txBody>
          <a:bodyPr wrap="square" rtlCol="0">
            <a:spAutoFit/>
          </a:bodyPr>
          <a:lstStyle/>
          <a:p>
            <a:r>
              <a:rPr lang="en-US" dirty="0" err="1"/>
              <a:t>Declarar</a:t>
            </a:r>
            <a:r>
              <a:rPr lang="en-US" dirty="0"/>
              <a:t> la function </a:t>
            </a:r>
            <a:r>
              <a:rPr lang="en-US" dirty="0" err="1"/>
              <a:t>emisora</a:t>
            </a:r>
            <a:r>
              <a:rPr lang="en-US" dirty="0"/>
              <a:t>, la </a:t>
            </a:r>
            <a:r>
              <a:rPr lang="en-US" dirty="0" err="1"/>
              <a:t>cual</a:t>
            </a:r>
            <a:r>
              <a:rPr lang="en-US" dirty="0"/>
              <a:t> </a:t>
            </a:r>
            <a:r>
              <a:rPr lang="en-US" dirty="0" err="1"/>
              <a:t>recibe</a:t>
            </a:r>
            <a:r>
              <a:rPr lang="en-US" dirty="0"/>
              <a:t> </a:t>
            </a:r>
            <a:r>
              <a:rPr lang="en-US" dirty="0" err="1"/>
              <a:t>como</a:t>
            </a:r>
            <a:r>
              <a:rPr lang="en-US" dirty="0"/>
              <a:t> </a:t>
            </a:r>
            <a:r>
              <a:rPr lang="en-US" dirty="0" err="1"/>
              <a:t>par’ametros</a:t>
            </a:r>
            <a:r>
              <a:rPr lang="en-US" dirty="0"/>
              <a:t> las </a:t>
            </a:r>
            <a:r>
              <a:rPr lang="en-US" dirty="0" err="1"/>
              <a:t>propiedades</a:t>
            </a:r>
            <a:r>
              <a:rPr lang="en-US" dirty="0"/>
              <a:t> del </a:t>
            </a:r>
            <a:r>
              <a:rPr lang="en-US" dirty="0" err="1"/>
              <a:t>objeto</a:t>
            </a:r>
            <a:endParaRPr lang="es-ES" dirty="0"/>
          </a:p>
        </p:txBody>
      </p:sp>
      <p:sp>
        <p:nvSpPr>
          <p:cNvPr id="3" name="Marcador de número de diapositiva 2">
            <a:extLst>
              <a:ext uri="{FF2B5EF4-FFF2-40B4-BE49-F238E27FC236}">
                <a16:creationId xmlns:a16="http://schemas.microsoft.com/office/drawing/2014/main" id="{C43B44F6-0BDA-4F57-8105-42F07B87E40E}"/>
              </a:ext>
            </a:extLst>
          </p:cNvPr>
          <p:cNvSpPr>
            <a:spLocks noGrp="1"/>
          </p:cNvSpPr>
          <p:nvPr>
            <p:ph type="sldNum" sz="quarter" idx="12"/>
          </p:nvPr>
        </p:nvSpPr>
        <p:spPr/>
        <p:txBody>
          <a:bodyPr/>
          <a:lstStyle/>
          <a:p>
            <a:fld id="{65132DCF-C58F-4CC7-AC3C-A5A6116BA1D0}" type="slidenum">
              <a:rPr lang="es-ES" smtClean="0"/>
              <a:t>65</a:t>
            </a:fld>
            <a:endParaRPr lang="es-ES"/>
          </a:p>
        </p:txBody>
      </p:sp>
    </p:spTree>
    <p:extLst>
      <p:ext uri="{BB962C8B-B14F-4D97-AF65-F5344CB8AC3E}">
        <p14:creationId xmlns:p14="http://schemas.microsoft.com/office/powerpoint/2010/main" val="2763352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D7E19-0950-44E9-A04A-51F9236C0E18}"/>
              </a:ext>
            </a:extLst>
          </p:cNvPr>
          <p:cNvSpPr>
            <a:spLocks noGrp="1"/>
          </p:cNvSpPr>
          <p:nvPr>
            <p:ph type="title"/>
          </p:nvPr>
        </p:nvSpPr>
        <p:spPr/>
        <p:txBody>
          <a:bodyPr/>
          <a:lstStyle/>
          <a:p>
            <a:r>
              <a:rPr lang="en-US" dirty="0"/>
              <a:t>nueva-cuenta.component.html</a:t>
            </a:r>
            <a:endParaRPr lang="es-ES" dirty="0"/>
          </a:p>
        </p:txBody>
      </p:sp>
      <p:pic>
        <p:nvPicPr>
          <p:cNvPr id="4" name="Marcador de contenido 3">
            <a:extLst>
              <a:ext uri="{FF2B5EF4-FFF2-40B4-BE49-F238E27FC236}">
                <a16:creationId xmlns:a16="http://schemas.microsoft.com/office/drawing/2014/main" id="{1D4133E9-AF93-458E-A9D2-AE2732F6617E}"/>
              </a:ext>
            </a:extLst>
          </p:cNvPr>
          <p:cNvPicPr>
            <a:picLocks noGrp="1" noChangeAspect="1"/>
          </p:cNvPicPr>
          <p:nvPr>
            <p:ph idx="1"/>
          </p:nvPr>
        </p:nvPicPr>
        <p:blipFill>
          <a:blip r:embed="rId2"/>
          <a:stretch>
            <a:fillRect/>
          </a:stretch>
        </p:blipFill>
        <p:spPr>
          <a:xfrm>
            <a:off x="838200" y="1690688"/>
            <a:ext cx="9858375" cy="2481262"/>
          </a:xfrm>
          <a:prstGeom prst="rect">
            <a:avLst/>
          </a:prstGeom>
        </p:spPr>
      </p:pic>
      <p:sp>
        <p:nvSpPr>
          <p:cNvPr id="6" name="CuadroTexto 5">
            <a:extLst>
              <a:ext uri="{FF2B5EF4-FFF2-40B4-BE49-F238E27FC236}">
                <a16:creationId xmlns:a16="http://schemas.microsoft.com/office/drawing/2014/main" id="{3468024E-4E27-4D12-B2ED-B432021F70F0}"/>
              </a:ext>
            </a:extLst>
          </p:cNvPr>
          <p:cNvSpPr txBox="1"/>
          <p:nvPr/>
        </p:nvSpPr>
        <p:spPr>
          <a:xfrm>
            <a:off x="1166813" y="4824412"/>
            <a:ext cx="9858374" cy="954107"/>
          </a:xfrm>
          <a:prstGeom prst="rect">
            <a:avLst/>
          </a:prstGeom>
          <a:noFill/>
        </p:spPr>
        <p:txBody>
          <a:bodyPr wrap="square" rtlCol="0">
            <a:spAutoFit/>
          </a:bodyPr>
          <a:lstStyle/>
          <a:p>
            <a:pPr algn="just"/>
            <a:r>
              <a:rPr lang="en-US" sz="2800" dirty="0"/>
              <a:t>Se </a:t>
            </a:r>
            <a:r>
              <a:rPr lang="en-US" sz="2800" dirty="0" err="1"/>
              <a:t>invoca</a:t>
            </a:r>
            <a:r>
              <a:rPr lang="en-US" sz="2800" dirty="0"/>
              <a:t> a la </a:t>
            </a:r>
            <a:r>
              <a:rPr lang="en-US" sz="2800" dirty="0" err="1"/>
              <a:t>funci</a:t>
            </a:r>
            <a:r>
              <a:rPr lang="es-ES" sz="2800" dirty="0" err="1"/>
              <a:t>ó</a:t>
            </a:r>
            <a:r>
              <a:rPr lang="en-US" sz="2800" dirty="0"/>
              <a:t>n </a:t>
            </a:r>
            <a:r>
              <a:rPr lang="en-US" sz="2800" dirty="0" err="1"/>
              <a:t>emisora</a:t>
            </a:r>
            <a:r>
              <a:rPr lang="en-US" sz="2800" dirty="0"/>
              <a:t> pas</a:t>
            </a:r>
            <a:r>
              <a:rPr lang="es-ES" sz="2800" dirty="0" err="1"/>
              <a:t>ándole</a:t>
            </a:r>
            <a:r>
              <a:rPr lang="es-ES" sz="2800" dirty="0"/>
              <a:t> como parámetro el nombre y el estado de la cuenta.</a:t>
            </a:r>
          </a:p>
        </p:txBody>
      </p:sp>
      <p:sp>
        <p:nvSpPr>
          <p:cNvPr id="7" name="Rectángulo 6">
            <a:extLst>
              <a:ext uri="{FF2B5EF4-FFF2-40B4-BE49-F238E27FC236}">
                <a16:creationId xmlns:a16="http://schemas.microsoft.com/office/drawing/2014/main" id="{257C6D5F-AD4B-463D-8DB9-7DB8F25692CB}"/>
              </a:ext>
            </a:extLst>
          </p:cNvPr>
          <p:cNvSpPr/>
          <p:nvPr/>
        </p:nvSpPr>
        <p:spPr>
          <a:xfrm>
            <a:off x="4267200" y="3429000"/>
            <a:ext cx="46101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5EBBD0F3-F7C8-4E15-B318-85ED44C96AA2}"/>
              </a:ext>
            </a:extLst>
          </p:cNvPr>
          <p:cNvSpPr>
            <a:spLocks noGrp="1"/>
          </p:cNvSpPr>
          <p:nvPr>
            <p:ph type="sldNum" sz="quarter" idx="12"/>
          </p:nvPr>
        </p:nvSpPr>
        <p:spPr/>
        <p:txBody>
          <a:bodyPr/>
          <a:lstStyle/>
          <a:p>
            <a:fld id="{65132DCF-C58F-4CC7-AC3C-A5A6116BA1D0}" type="slidenum">
              <a:rPr lang="es-ES" smtClean="0"/>
              <a:t>66</a:t>
            </a:fld>
            <a:endParaRPr lang="es-ES"/>
          </a:p>
        </p:txBody>
      </p:sp>
    </p:spTree>
    <p:extLst>
      <p:ext uri="{BB962C8B-B14F-4D97-AF65-F5344CB8AC3E}">
        <p14:creationId xmlns:p14="http://schemas.microsoft.com/office/powerpoint/2010/main" val="9151035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B1494-2B72-4841-A4D3-DBE1CD51C84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7745083-E2A2-44EC-A9B9-C81B321C7EBF}"/>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4B5C95BF-85FE-4024-87DB-8A16D526100F}"/>
              </a:ext>
            </a:extLst>
          </p:cNvPr>
          <p:cNvPicPr>
            <a:picLocks noChangeAspect="1"/>
          </p:cNvPicPr>
          <p:nvPr/>
        </p:nvPicPr>
        <p:blipFill>
          <a:blip r:embed="rId2"/>
          <a:stretch>
            <a:fillRect/>
          </a:stretch>
        </p:blipFill>
        <p:spPr>
          <a:xfrm>
            <a:off x="838200" y="938212"/>
            <a:ext cx="3762375" cy="4981575"/>
          </a:xfrm>
          <a:prstGeom prst="rect">
            <a:avLst/>
          </a:prstGeom>
          <a:ln>
            <a:solidFill>
              <a:schemeClr val="accent1">
                <a:shade val="50000"/>
              </a:schemeClr>
            </a:solidFill>
          </a:ln>
        </p:spPr>
      </p:pic>
      <p:sp>
        <p:nvSpPr>
          <p:cNvPr id="5" name="Rectángulo 4">
            <a:extLst>
              <a:ext uri="{FF2B5EF4-FFF2-40B4-BE49-F238E27FC236}">
                <a16:creationId xmlns:a16="http://schemas.microsoft.com/office/drawing/2014/main" id="{F1F4BA68-6A0A-4B68-8FE2-71C749322484}"/>
              </a:ext>
            </a:extLst>
          </p:cNvPr>
          <p:cNvSpPr/>
          <p:nvPr/>
        </p:nvSpPr>
        <p:spPr>
          <a:xfrm>
            <a:off x="838200" y="1690688"/>
            <a:ext cx="2857500" cy="173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1949C268-F195-414B-880E-5804EFBAEC44}"/>
              </a:ext>
            </a:extLst>
          </p:cNvPr>
          <p:cNvCxnSpPr/>
          <p:nvPr/>
        </p:nvCxnSpPr>
        <p:spPr>
          <a:xfrm>
            <a:off x="4038600" y="2686050"/>
            <a:ext cx="182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645256D-6C3C-4DF5-B147-A3CAF827FD6E}"/>
              </a:ext>
            </a:extLst>
          </p:cNvPr>
          <p:cNvSpPr txBox="1"/>
          <p:nvPr/>
        </p:nvSpPr>
        <p:spPr>
          <a:xfrm>
            <a:off x="6048375" y="2501384"/>
            <a:ext cx="5243423" cy="369332"/>
          </a:xfrm>
          <a:prstGeom prst="rect">
            <a:avLst/>
          </a:prstGeom>
          <a:noFill/>
        </p:spPr>
        <p:txBody>
          <a:bodyPr wrap="none" rtlCol="0">
            <a:spAutoFit/>
          </a:bodyPr>
          <a:lstStyle/>
          <a:p>
            <a:r>
              <a:rPr lang="es-ES" dirty="0"/>
              <a:t>Vista  del componente nueva-cuenta.component.html</a:t>
            </a:r>
          </a:p>
        </p:txBody>
      </p:sp>
      <p:sp>
        <p:nvSpPr>
          <p:cNvPr id="6" name="Marcador de número de diapositiva 5">
            <a:extLst>
              <a:ext uri="{FF2B5EF4-FFF2-40B4-BE49-F238E27FC236}">
                <a16:creationId xmlns:a16="http://schemas.microsoft.com/office/drawing/2014/main" id="{F0D46411-CEDD-4A76-ADA2-8FD4BD46619A}"/>
              </a:ext>
            </a:extLst>
          </p:cNvPr>
          <p:cNvSpPr>
            <a:spLocks noGrp="1"/>
          </p:cNvSpPr>
          <p:nvPr>
            <p:ph type="sldNum" sz="quarter" idx="12"/>
          </p:nvPr>
        </p:nvSpPr>
        <p:spPr/>
        <p:txBody>
          <a:bodyPr/>
          <a:lstStyle/>
          <a:p>
            <a:fld id="{65132DCF-C58F-4CC7-AC3C-A5A6116BA1D0}" type="slidenum">
              <a:rPr lang="es-ES" smtClean="0"/>
              <a:t>67</a:t>
            </a:fld>
            <a:endParaRPr lang="es-ES"/>
          </a:p>
        </p:txBody>
      </p:sp>
    </p:spTree>
    <p:extLst>
      <p:ext uri="{BB962C8B-B14F-4D97-AF65-F5344CB8AC3E}">
        <p14:creationId xmlns:p14="http://schemas.microsoft.com/office/powerpoint/2010/main" val="122410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85FAC-EC9D-482C-8DE7-DA3EB39B1CAB}"/>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6090B26F-CFDF-44B1-B92E-64897A988F20}"/>
              </a:ext>
            </a:extLst>
          </p:cNvPr>
          <p:cNvSpPr>
            <a:spLocks noGrp="1"/>
          </p:cNvSpPr>
          <p:nvPr>
            <p:ph idx="1"/>
          </p:nvPr>
        </p:nvSpPr>
        <p:spPr/>
        <p:txBody>
          <a:bodyPr/>
          <a:lstStyle/>
          <a:p>
            <a:pPr algn="just"/>
            <a:r>
              <a:rPr lang="es-ES" dirty="0"/>
              <a:t>Para que podamos agregar al arreglo la nueva cuenta tenemos que crear la función encargada de recibir el evento con la cuenta en el componente sucursal-</a:t>
            </a:r>
            <a:r>
              <a:rPr lang="es-ES" dirty="0" err="1"/>
              <a:t>bancaria.component.ts</a:t>
            </a:r>
            <a:r>
              <a:rPr lang="es-ES" dirty="0"/>
              <a:t>. Esta función lo que va a hacer es llamar a nuestro data </a:t>
            </a:r>
            <a:r>
              <a:rPr lang="es-ES" dirty="0" err="1"/>
              <a:t>service</a:t>
            </a:r>
            <a:r>
              <a:rPr lang="es-ES" dirty="0"/>
              <a:t> que es el encargado de insertar la información.</a:t>
            </a:r>
          </a:p>
          <a:p>
            <a:endParaRPr lang="es-ES" dirty="0"/>
          </a:p>
        </p:txBody>
      </p:sp>
      <p:pic>
        <p:nvPicPr>
          <p:cNvPr id="4" name="Imagen 3">
            <a:extLst>
              <a:ext uri="{FF2B5EF4-FFF2-40B4-BE49-F238E27FC236}">
                <a16:creationId xmlns:a16="http://schemas.microsoft.com/office/drawing/2014/main" id="{C27158B8-AF63-4252-9D2C-5079A5FA1130}"/>
              </a:ext>
            </a:extLst>
          </p:cNvPr>
          <p:cNvPicPr>
            <a:picLocks noChangeAspect="1"/>
          </p:cNvPicPr>
          <p:nvPr/>
        </p:nvPicPr>
        <p:blipFill>
          <a:blip r:embed="rId2"/>
          <a:stretch>
            <a:fillRect/>
          </a:stretch>
        </p:blipFill>
        <p:spPr>
          <a:xfrm>
            <a:off x="1147762" y="4001294"/>
            <a:ext cx="7996238" cy="1728788"/>
          </a:xfrm>
          <a:prstGeom prst="rect">
            <a:avLst/>
          </a:prstGeom>
        </p:spPr>
      </p:pic>
      <p:sp>
        <p:nvSpPr>
          <p:cNvPr id="5" name="Marcador de número de diapositiva 4">
            <a:extLst>
              <a:ext uri="{FF2B5EF4-FFF2-40B4-BE49-F238E27FC236}">
                <a16:creationId xmlns:a16="http://schemas.microsoft.com/office/drawing/2014/main" id="{133A23F6-AA83-4632-8A82-828AC5AC87EA}"/>
              </a:ext>
            </a:extLst>
          </p:cNvPr>
          <p:cNvSpPr>
            <a:spLocks noGrp="1"/>
          </p:cNvSpPr>
          <p:nvPr>
            <p:ph type="sldNum" sz="quarter" idx="12"/>
          </p:nvPr>
        </p:nvSpPr>
        <p:spPr/>
        <p:txBody>
          <a:bodyPr/>
          <a:lstStyle/>
          <a:p>
            <a:fld id="{65132DCF-C58F-4CC7-AC3C-A5A6116BA1D0}" type="slidenum">
              <a:rPr lang="es-ES" smtClean="0"/>
              <a:t>68</a:t>
            </a:fld>
            <a:endParaRPr lang="es-ES"/>
          </a:p>
        </p:txBody>
      </p:sp>
    </p:spTree>
    <p:extLst>
      <p:ext uri="{BB962C8B-B14F-4D97-AF65-F5344CB8AC3E}">
        <p14:creationId xmlns:p14="http://schemas.microsoft.com/office/powerpoint/2010/main" val="41985895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1D590-5559-43D9-A506-D7CEBE8BB330}"/>
              </a:ext>
            </a:extLst>
          </p:cNvPr>
          <p:cNvSpPr>
            <a:spLocks noGrp="1"/>
          </p:cNvSpPr>
          <p:nvPr>
            <p:ph type="title"/>
          </p:nvPr>
        </p:nvSpPr>
        <p:spPr/>
        <p:txBody>
          <a:bodyPr/>
          <a:lstStyle/>
          <a:p>
            <a:r>
              <a:rPr lang="es-ES" dirty="0"/>
              <a:t>sucursal-bancaria.component.html</a:t>
            </a:r>
          </a:p>
        </p:txBody>
      </p:sp>
      <p:sp>
        <p:nvSpPr>
          <p:cNvPr id="3" name="Marcador de contenido 2">
            <a:extLst>
              <a:ext uri="{FF2B5EF4-FFF2-40B4-BE49-F238E27FC236}">
                <a16:creationId xmlns:a16="http://schemas.microsoft.com/office/drawing/2014/main" id="{BDDC7B42-267A-4A7F-8084-BCA96BADF0F6}"/>
              </a:ext>
            </a:extLst>
          </p:cNvPr>
          <p:cNvSpPr>
            <a:spLocks noGrp="1"/>
          </p:cNvSpPr>
          <p:nvPr>
            <p:ph idx="1"/>
          </p:nvPr>
        </p:nvSpPr>
        <p:spPr/>
        <p:txBody>
          <a:bodyPr/>
          <a:lstStyle/>
          <a:p>
            <a:pPr algn="just"/>
            <a:r>
              <a:rPr lang="es-ES" dirty="0"/>
              <a:t>Enlazar la propiedad emisora de eventos </a:t>
            </a:r>
            <a:r>
              <a:rPr lang="es-ES" dirty="0" err="1"/>
              <a:t>cb</a:t>
            </a:r>
            <a:r>
              <a:rPr lang="es-ES" dirty="0"/>
              <a:t> y pasarle la función </a:t>
            </a:r>
            <a:r>
              <a:rPr lang="es-ES" dirty="0" err="1"/>
              <a:t>agregarCuentaBancaria</a:t>
            </a:r>
            <a:r>
              <a:rPr lang="es-ES" dirty="0"/>
              <a:t> , la cual se ejecutará cada vez que emita un evento.</a:t>
            </a:r>
          </a:p>
          <a:p>
            <a:endParaRPr lang="es-ES" dirty="0"/>
          </a:p>
        </p:txBody>
      </p:sp>
      <p:pic>
        <p:nvPicPr>
          <p:cNvPr id="4" name="Imagen 3">
            <a:extLst>
              <a:ext uri="{FF2B5EF4-FFF2-40B4-BE49-F238E27FC236}">
                <a16:creationId xmlns:a16="http://schemas.microsoft.com/office/drawing/2014/main" id="{4889139F-B558-4A14-92BF-19FF9F9B9C25}"/>
              </a:ext>
            </a:extLst>
          </p:cNvPr>
          <p:cNvPicPr>
            <a:picLocks noChangeAspect="1"/>
          </p:cNvPicPr>
          <p:nvPr/>
        </p:nvPicPr>
        <p:blipFill>
          <a:blip r:embed="rId3"/>
          <a:stretch>
            <a:fillRect/>
          </a:stretch>
        </p:blipFill>
        <p:spPr>
          <a:xfrm>
            <a:off x="1366837" y="3543300"/>
            <a:ext cx="7324725" cy="1647825"/>
          </a:xfrm>
          <a:prstGeom prst="rect">
            <a:avLst/>
          </a:prstGeom>
        </p:spPr>
      </p:pic>
      <p:sp>
        <p:nvSpPr>
          <p:cNvPr id="5" name="Rectángulo 4">
            <a:extLst>
              <a:ext uri="{FF2B5EF4-FFF2-40B4-BE49-F238E27FC236}">
                <a16:creationId xmlns:a16="http://schemas.microsoft.com/office/drawing/2014/main" id="{35061F34-6362-49A2-A743-CD7B674DDF25}"/>
              </a:ext>
            </a:extLst>
          </p:cNvPr>
          <p:cNvSpPr/>
          <p:nvPr/>
        </p:nvSpPr>
        <p:spPr>
          <a:xfrm>
            <a:off x="1943100" y="4324350"/>
            <a:ext cx="5657850"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3092251D-8107-465A-A194-100421967491}"/>
              </a:ext>
            </a:extLst>
          </p:cNvPr>
          <p:cNvSpPr/>
          <p:nvPr/>
        </p:nvSpPr>
        <p:spPr>
          <a:xfrm>
            <a:off x="1943100" y="4324350"/>
            <a:ext cx="5657850" cy="476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número de diapositiva 6">
            <a:extLst>
              <a:ext uri="{FF2B5EF4-FFF2-40B4-BE49-F238E27FC236}">
                <a16:creationId xmlns:a16="http://schemas.microsoft.com/office/drawing/2014/main" id="{2880F860-D208-4743-8F66-18D71CDEAF04}"/>
              </a:ext>
            </a:extLst>
          </p:cNvPr>
          <p:cNvSpPr>
            <a:spLocks noGrp="1"/>
          </p:cNvSpPr>
          <p:nvPr>
            <p:ph type="sldNum" sz="quarter" idx="12"/>
          </p:nvPr>
        </p:nvSpPr>
        <p:spPr/>
        <p:txBody>
          <a:bodyPr/>
          <a:lstStyle/>
          <a:p>
            <a:fld id="{65132DCF-C58F-4CC7-AC3C-A5A6116BA1D0}" type="slidenum">
              <a:rPr lang="es-ES" smtClean="0"/>
              <a:t>69</a:t>
            </a:fld>
            <a:endParaRPr lang="es-ES"/>
          </a:p>
        </p:txBody>
      </p:sp>
    </p:spTree>
    <p:extLst>
      <p:ext uri="{BB962C8B-B14F-4D97-AF65-F5344CB8AC3E}">
        <p14:creationId xmlns:p14="http://schemas.microsoft.com/office/powerpoint/2010/main" val="1259548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0B5D4-38EB-4546-9A5A-F13A057E9DA0}"/>
              </a:ext>
            </a:extLst>
          </p:cNvPr>
          <p:cNvSpPr>
            <a:spLocks noGrp="1"/>
          </p:cNvSpPr>
          <p:nvPr>
            <p:ph type="title"/>
          </p:nvPr>
        </p:nvSpPr>
        <p:spPr/>
        <p:txBody>
          <a:bodyPr/>
          <a:lstStyle/>
          <a:p>
            <a:r>
              <a:rPr lang="en-US" dirty="0" err="1"/>
              <a:t>Ejemplo</a:t>
            </a:r>
            <a:endParaRPr lang="es-ES" dirty="0"/>
          </a:p>
        </p:txBody>
      </p:sp>
      <p:sp>
        <p:nvSpPr>
          <p:cNvPr id="3" name="Marcador de contenido 2">
            <a:extLst>
              <a:ext uri="{FF2B5EF4-FFF2-40B4-BE49-F238E27FC236}">
                <a16:creationId xmlns:a16="http://schemas.microsoft.com/office/drawing/2014/main" id="{98362CC1-D19C-409E-B418-EE281EC08707}"/>
              </a:ext>
            </a:extLst>
          </p:cNvPr>
          <p:cNvSpPr>
            <a:spLocks noGrp="1"/>
          </p:cNvSpPr>
          <p:nvPr>
            <p:ph idx="1"/>
          </p:nvPr>
        </p:nvSpPr>
        <p:spPr/>
        <p:txBody>
          <a:bodyPr/>
          <a:lstStyle/>
          <a:p>
            <a:pPr marL="0" indent="0" algn="just">
              <a:buNone/>
            </a:pPr>
            <a:r>
              <a:rPr lang="en-US" dirty="0" err="1"/>
              <a:t>Vamos</a:t>
            </a:r>
            <a:r>
              <a:rPr lang="en-US" dirty="0"/>
              <a:t> a </a:t>
            </a:r>
            <a:r>
              <a:rPr lang="en-US" dirty="0" err="1"/>
              <a:t>suponer</a:t>
            </a:r>
            <a:r>
              <a:rPr lang="en-US" dirty="0"/>
              <a:t> que </a:t>
            </a:r>
            <a:r>
              <a:rPr lang="en-US" dirty="0" err="1"/>
              <a:t>en</a:t>
            </a:r>
            <a:r>
              <a:rPr lang="en-US" dirty="0"/>
              <a:t> </a:t>
            </a:r>
            <a:r>
              <a:rPr lang="en-US" dirty="0" err="1"/>
              <a:t>nuestra</a:t>
            </a:r>
            <a:r>
              <a:rPr lang="en-US" dirty="0"/>
              <a:t> </a:t>
            </a:r>
            <a:r>
              <a:rPr lang="en-US" dirty="0" err="1"/>
              <a:t>aplicación</a:t>
            </a:r>
            <a:r>
              <a:rPr lang="en-US" dirty="0"/>
              <a:t> </a:t>
            </a:r>
            <a:r>
              <a:rPr lang="en-US" dirty="0" err="1"/>
              <a:t>empleados</a:t>
            </a:r>
            <a:r>
              <a:rPr lang="en-US" dirty="0"/>
              <a:t> </a:t>
            </a:r>
            <a:r>
              <a:rPr lang="en-US" dirty="0" err="1"/>
              <a:t>necesitamos</a:t>
            </a:r>
            <a:r>
              <a:rPr lang="en-US" dirty="0"/>
              <a:t> </a:t>
            </a:r>
            <a:r>
              <a:rPr lang="en-US" dirty="0" err="1"/>
              <a:t>realizar</a:t>
            </a:r>
            <a:r>
              <a:rPr lang="en-US" dirty="0"/>
              <a:t> una </a:t>
            </a:r>
            <a:r>
              <a:rPr lang="en-US" dirty="0" err="1"/>
              <a:t>tarea</a:t>
            </a:r>
            <a:r>
              <a:rPr lang="en-US" dirty="0"/>
              <a:t> </a:t>
            </a:r>
            <a:r>
              <a:rPr lang="en-US" dirty="0" err="1"/>
              <a:t>común</a:t>
            </a:r>
            <a:r>
              <a:rPr lang="en-US" dirty="0"/>
              <a:t> para </a:t>
            </a:r>
            <a:r>
              <a:rPr lang="en-US" dirty="0" err="1"/>
              <a:t>todos</a:t>
            </a:r>
            <a:r>
              <a:rPr lang="en-US" dirty="0"/>
              <a:t> o </a:t>
            </a:r>
            <a:r>
              <a:rPr lang="en-US" dirty="0" err="1"/>
              <a:t>parte</a:t>
            </a:r>
            <a:r>
              <a:rPr lang="en-US" dirty="0"/>
              <a:t> de </a:t>
            </a:r>
            <a:r>
              <a:rPr lang="en-US" dirty="0" err="1"/>
              <a:t>nuestros</a:t>
            </a:r>
            <a:r>
              <a:rPr lang="en-US" dirty="0"/>
              <a:t> </a:t>
            </a:r>
            <a:r>
              <a:rPr lang="en-US" dirty="0" err="1"/>
              <a:t>componentes</a:t>
            </a:r>
            <a:r>
              <a:rPr lang="en-US" dirty="0"/>
              <a:t>. Lo que </a:t>
            </a:r>
            <a:r>
              <a:rPr lang="en-US" dirty="0" err="1"/>
              <a:t>haremos</a:t>
            </a:r>
            <a:r>
              <a:rPr lang="en-US" dirty="0"/>
              <a:t> </a:t>
            </a:r>
            <a:r>
              <a:rPr lang="en-US" dirty="0" err="1"/>
              <a:t>será</a:t>
            </a:r>
            <a:r>
              <a:rPr lang="en-US" dirty="0"/>
              <a:t> </a:t>
            </a:r>
            <a:r>
              <a:rPr lang="en-US" dirty="0" err="1"/>
              <a:t>crear</a:t>
            </a:r>
            <a:r>
              <a:rPr lang="en-US" dirty="0"/>
              <a:t> un </a:t>
            </a:r>
            <a:r>
              <a:rPr lang="en-US" dirty="0" err="1"/>
              <a:t>servicio</a:t>
            </a:r>
            <a:r>
              <a:rPr lang="en-US" dirty="0"/>
              <a:t> con </a:t>
            </a:r>
            <a:r>
              <a:rPr lang="en-US" dirty="0" err="1"/>
              <a:t>esa</a:t>
            </a:r>
            <a:r>
              <a:rPr lang="en-US" dirty="0"/>
              <a:t> </a:t>
            </a:r>
            <a:r>
              <a:rPr lang="en-US" dirty="0" err="1"/>
              <a:t>tarea</a:t>
            </a:r>
            <a:r>
              <a:rPr lang="en-US" dirty="0"/>
              <a:t> y lo </a:t>
            </a:r>
            <a:r>
              <a:rPr lang="en-US" dirty="0" err="1"/>
              <a:t>inyectaremos</a:t>
            </a:r>
            <a:r>
              <a:rPr lang="en-US" dirty="0"/>
              <a:t> de </a:t>
            </a:r>
            <a:r>
              <a:rPr lang="en-US" dirty="0" err="1"/>
              <a:t>foma</a:t>
            </a:r>
            <a:r>
              <a:rPr lang="en-US" dirty="0"/>
              <a:t> </a:t>
            </a:r>
            <a:r>
              <a:rPr lang="en-US" dirty="0" err="1"/>
              <a:t>automática</a:t>
            </a:r>
            <a:r>
              <a:rPr lang="en-US" dirty="0"/>
              <a:t> </a:t>
            </a:r>
            <a:r>
              <a:rPr lang="en-US" dirty="0" err="1"/>
              <a:t>en</a:t>
            </a:r>
            <a:r>
              <a:rPr lang="en-US" dirty="0"/>
              <a:t> </a:t>
            </a:r>
            <a:r>
              <a:rPr lang="en-US" dirty="0" err="1"/>
              <a:t>nuestros</a:t>
            </a:r>
            <a:r>
              <a:rPr lang="en-US" dirty="0"/>
              <a:t> </a:t>
            </a:r>
            <a:r>
              <a:rPr lang="en-US" dirty="0" err="1"/>
              <a:t>componentes</a:t>
            </a:r>
            <a:r>
              <a:rPr lang="en-US" dirty="0"/>
              <a:t>. </a:t>
            </a:r>
          </a:p>
        </p:txBody>
      </p:sp>
      <p:sp>
        <p:nvSpPr>
          <p:cNvPr id="4" name="Marcador de número de diapositiva 3">
            <a:extLst>
              <a:ext uri="{FF2B5EF4-FFF2-40B4-BE49-F238E27FC236}">
                <a16:creationId xmlns:a16="http://schemas.microsoft.com/office/drawing/2014/main" id="{E4F921C9-BF51-423B-B99C-31A20CF0A3EA}"/>
              </a:ext>
            </a:extLst>
          </p:cNvPr>
          <p:cNvSpPr>
            <a:spLocks noGrp="1"/>
          </p:cNvSpPr>
          <p:nvPr>
            <p:ph type="sldNum" sz="quarter" idx="12"/>
          </p:nvPr>
        </p:nvSpPr>
        <p:spPr/>
        <p:txBody>
          <a:bodyPr/>
          <a:lstStyle/>
          <a:p>
            <a:fld id="{65132DCF-C58F-4CC7-AC3C-A5A6116BA1D0}" type="slidenum">
              <a:rPr lang="es-ES" smtClean="0"/>
              <a:t>7</a:t>
            </a:fld>
            <a:endParaRPr lang="es-ES"/>
          </a:p>
        </p:txBody>
      </p:sp>
    </p:spTree>
    <p:extLst>
      <p:ext uri="{BB962C8B-B14F-4D97-AF65-F5344CB8AC3E}">
        <p14:creationId xmlns:p14="http://schemas.microsoft.com/office/powerpoint/2010/main" val="15996752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CAA5E-DD5C-4668-9E35-C7E110562491}"/>
              </a:ext>
            </a:extLst>
          </p:cNvPr>
          <p:cNvSpPr>
            <a:spLocks noGrp="1"/>
          </p:cNvSpPr>
          <p:nvPr>
            <p:ph type="ctrTitle"/>
          </p:nvPr>
        </p:nvSpPr>
        <p:spPr/>
        <p:txBody>
          <a:bodyPr/>
          <a:lstStyle/>
          <a:p>
            <a:r>
              <a:rPr lang="en-US" dirty="0" err="1"/>
              <a:t>Módulo</a:t>
            </a:r>
            <a:r>
              <a:rPr lang="en-US" dirty="0"/>
              <a:t> 4. </a:t>
            </a:r>
            <a:r>
              <a:rPr lang="en-US" dirty="0" err="1"/>
              <a:t>Introducción</a:t>
            </a:r>
            <a:r>
              <a:rPr lang="en-US" dirty="0"/>
              <a:t> a Angular</a:t>
            </a:r>
            <a:endParaRPr lang="es-ES" dirty="0"/>
          </a:p>
        </p:txBody>
      </p:sp>
      <p:sp>
        <p:nvSpPr>
          <p:cNvPr id="3" name="Subtítulo 2">
            <a:extLst>
              <a:ext uri="{FF2B5EF4-FFF2-40B4-BE49-F238E27FC236}">
                <a16:creationId xmlns:a16="http://schemas.microsoft.com/office/drawing/2014/main" id="{40602E52-66F6-4939-B04D-8DBDC7A2F669}"/>
              </a:ext>
            </a:extLst>
          </p:cNvPr>
          <p:cNvSpPr>
            <a:spLocks noGrp="1"/>
          </p:cNvSpPr>
          <p:nvPr>
            <p:ph type="subTitle" idx="1"/>
          </p:nvPr>
        </p:nvSpPr>
        <p:spPr>
          <a:xfrm>
            <a:off x="1524000" y="3891516"/>
            <a:ext cx="9144000" cy="659219"/>
          </a:xfrm>
        </p:spPr>
        <p:txBody>
          <a:bodyPr/>
          <a:lstStyle/>
          <a:p>
            <a:r>
              <a:rPr lang="es-ES" dirty="0"/>
              <a:t>Tema IV: Servicios e inyección de dependencias</a:t>
            </a:r>
          </a:p>
          <a:p>
            <a:endParaRPr lang="es-ES" dirty="0"/>
          </a:p>
        </p:txBody>
      </p:sp>
      <p:sp>
        <p:nvSpPr>
          <p:cNvPr id="4" name="CuadroTexto 3">
            <a:extLst>
              <a:ext uri="{FF2B5EF4-FFF2-40B4-BE49-F238E27FC236}">
                <a16:creationId xmlns:a16="http://schemas.microsoft.com/office/drawing/2014/main" id="{DDFF5ED3-1DB6-4441-A12C-B80AE25B5E44}"/>
              </a:ext>
            </a:extLst>
          </p:cNvPr>
          <p:cNvSpPr txBox="1"/>
          <p:nvPr/>
        </p:nvSpPr>
        <p:spPr>
          <a:xfrm>
            <a:off x="2225749" y="4731488"/>
            <a:ext cx="6510565" cy="1200329"/>
          </a:xfrm>
          <a:prstGeom prst="rect">
            <a:avLst/>
          </a:prstGeom>
          <a:noFill/>
        </p:spPr>
        <p:txBody>
          <a:bodyPr wrap="none" rtlCol="0">
            <a:spAutoFit/>
          </a:bodyPr>
          <a:lstStyle/>
          <a:p>
            <a:r>
              <a:rPr lang="es-ES" dirty="0"/>
              <a:t>Recursos:      </a:t>
            </a:r>
            <a:r>
              <a:rPr lang="es-ES" dirty="0">
                <a:hlinkClick r:id="rId2"/>
              </a:rPr>
              <a:t>https://angular.io/start</a:t>
            </a:r>
            <a:endParaRPr lang="es-ES" dirty="0"/>
          </a:p>
          <a:p>
            <a:r>
              <a:rPr lang="es-ES" dirty="0"/>
              <a:t>                       </a:t>
            </a:r>
            <a:r>
              <a:rPr lang="es-ES" dirty="0">
                <a:hlinkClick r:id="rId3"/>
              </a:rPr>
              <a:t> https://cli.angular.io/</a:t>
            </a:r>
            <a:endParaRPr lang="es-ES" dirty="0"/>
          </a:p>
          <a:p>
            <a:r>
              <a:rPr lang="es-ES" dirty="0"/>
              <a:t>https://www.udemy.com/course/the-complete-guide-to-angular-2/</a:t>
            </a:r>
          </a:p>
          <a:p>
            <a:endParaRPr lang="es-ES" dirty="0"/>
          </a:p>
        </p:txBody>
      </p:sp>
      <p:pic>
        <p:nvPicPr>
          <p:cNvPr id="5" name="Imagen 4">
            <a:extLst>
              <a:ext uri="{FF2B5EF4-FFF2-40B4-BE49-F238E27FC236}">
                <a16:creationId xmlns:a16="http://schemas.microsoft.com/office/drawing/2014/main" id="{7DF80ECC-37C5-4985-B851-76441BA69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2171" y="0"/>
            <a:ext cx="1349829" cy="1345584"/>
          </a:xfrm>
          <a:prstGeom prst="rect">
            <a:avLst/>
          </a:prstGeom>
        </p:spPr>
      </p:pic>
      <p:sp>
        <p:nvSpPr>
          <p:cNvPr id="6" name="Marcador de número de diapositiva 5">
            <a:extLst>
              <a:ext uri="{FF2B5EF4-FFF2-40B4-BE49-F238E27FC236}">
                <a16:creationId xmlns:a16="http://schemas.microsoft.com/office/drawing/2014/main" id="{5E4017D6-CA95-4944-81BC-58CAF7D60757}"/>
              </a:ext>
            </a:extLst>
          </p:cNvPr>
          <p:cNvSpPr>
            <a:spLocks noGrp="1"/>
          </p:cNvSpPr>
          <p:nvPr>
            <p:ph type="sldNum" sz="quarter" idx="12"/>
          </p:nvPr>
        </p:nvSpPr>
        <p:spPr/>
        <p:txBody>
          <a:bodyPr/>
          <a:lstStyle/>
          <a:p>
            <a:fld id="{65132DCF-C58F-4CC7-AC3C-A5A6116BA1D0}" type="slidenum">
              <a:rPr lang="es-ES" smtClean="0"/>
              <a:t>70</a:t>
            </a:fld>
            <a:endParaRPr lang="es-ES"/>
          </a:p>
        </p:txBody>
      </p:sp>
    </p:spTree>
    <p:extLst>
      <p:ext uri="{BB962C8B-B14F-4D97-AF65-F5344CB8AC3E}">
        <p14:creationId xmlns:p14="http://schemas.microsoft.com/office/powerpoint/2010/main" val="63504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87E50-DA59-4093-A3FF-B56ADD4B6A8F}"/>
              </a:ext>
            </a:extLst>
          </p:cNvPr>
          <p:cNvSpPr>
            <a:spLocks noGrp="1"/>
          </p:cNvSpPr>
          <p:nvPr>
            <p:ph type="title"/>
          </p:nvPr>
        </p:nvSpPr>
        <p:spPr/>
        <p:txBody>
          <a:bodyPr/>
          <a:lstStyle/>
          <a:p>
            <a:r>
              <a:rPr lang="es-ES" dirty="0"/>
              <a:t>Tarea </a:t>
            </a:r>
          </a:p>
        </p:txBody>
      </p:sp>
      <p:sp>
        <p:nvSpPr>
          <p:cNvPr id="3" name="Marcador de contenido 2">
            <a:extLst>
              <a:ext uri="{FF2B5EF4-FFF2-40B4-BE49-F238E27FC236}">
                <a16:creationId xmlns:a16="http://schemas.microsoft.com/office/drawing/2014/main" id="{B96D059F-2C40-4715-956D-2DA882C93A8B}"/>
              </a:ext>
            </a:extLst>
          </p:cNvPr>
          <p:cNvSpPr>
            <a:spLocks noGrp="1"/>
          </p:cNvSpPr>
          <p:nvPr>
            <p:ph idx="1"/>
          </p:nvPr>
        </p:nvSpPr>
        <p:spPr/>
        <p:txBody>
          <a:bodyPr/>
          <a:lstStyle/>
          <a:p>
            <a:endParaRPr lang="es-ES" dirty="0"/>
          </a:p>
        </p:txBody>
      </p:sp>
      <p:sp>
        <p:nvSpPr>
          <p:cNvPr id="4" name="Rectángulo: esquinas redondeadas 3">
            <a:extLst>
              <a:ext uri="{FF2B5EF4-FFF2-40B4-BE49-F238E27FC236}">
                <a16:creationId xmlns:a16="http://schemas.microsoft.com/office/drawing/2014/main" id="{FE060501-3679-4A6F-A380-EB3560FB014B}"/>
              </a:ext>
            </a:extLst>
          </p:cNvPr>
          <p:cNvSpPr/>
          <p:nvPr/>
        </p:nvSpPr>
        <p:spPr>
          <a:xfrm>
            <a:off x="948995" y="1959060"/>
            <a:ext cx="3260785" cy="12422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Empleados</a:t>
            </a:r>
          </a:p>
        </p:txBody>
      </p:sp>
      <p:sp>
        <p:nvSpPr>
          <p:cNvPr id="5" name="Rectángulo: esquinas redondeadas 4">
            <a:extLst>
              <a:ext uri="{FF2B5EF4-FFF2-40B4-BE49-F238E27FC236}">
                <a16:creationId xmlns:a16="http://schemas.microsoft.com/office/drawing/2014/main" id="{979CFD54-A99F-4192-8B28-91B37B510BA1}"/>
              </a:ext>
            </a:extLst>
          </p:cNvPr>
          <p:cNvSpPr/>
          <p:nvPr/>
        </p:nvSpPr>
        <p:spPr>
          <a:xfrm>
            <a:off x="971885" y="4033174"/>
            <a:ext cx="3260785" cy="1242203"/>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Características-empleado</a:t>
            </a:r>
          </a:p>
        </p:txBody>
      </p:sp>
      <p:sp>
        <p:nvSpPr>
          <p:cNvPr id="6" name="CuadroTexto 5">
            <a:extLst>
              <a:ext uri="{FF2B5EF4-FFF2-40B4-BE49-F238E27FC236}">
                <a16:creationId xmlns:a16="http://schemas.microsoft.com/office/drawing/2014/main" id="{DFE785B8-97B2-4B72-8AE8-4EEA72D6F4E7}"/>
              </a:ext>
            </a:extLst>
          </p:cNvPr>
          <p:cNvSpPr txBox="1"/>
          <p:nvPr/>
        </p:nvSpPr>
        <p:spPr>
          <a:xfrm>
            <a:off x="4782534" y="2283945"/>
            <a:ext cx="4098989" cy="1569660"/>
          </a:xfrm>
          <a:prstGeom prst="rect">
            <a:avLst/>
          </a:prstGeom>
          <a:noFill/>
        </p:spPr>
        <p:txBody>
          <a:bodyPr wrap="square" rtlCol="0">
            <a:spAutoFit/>
          </a:bodyPr>
          <a:lstStyle/>
          <a:p>
            <a:pPr algn="just"/>
            <a:r>
              <a:rPr lang="es-ES" sz="2400" dirty="0"/>
              <a:t>Antes de que se agregue el trabajador, </a:t>
            </a:r>
            <a:r>
              <a:rPr lang="es-ES" sz="2400" dirty="0">
                <a:solidFill>
                  <a:srgbClr val="FF0000"/>
                </a:solidFill>
              </a:rPr>
              <a:t>la información debe aparecer en una ventana emergente</a:t>
            </a:r>
          </a:p>
        </p:txBody>
      </p:sp>
      <p:sp>
        <p:nvSpPr>
          <p:cNvPr id="7" name="CuadroTexto 6">
            <a:extLst>
              <a:ext uri="{FF2B5EF4-FFF2-40B4-BE49-F238E27FC236}">
                <a16:creationId xmlns:a16="http://schemas.microsoft.com/office/drawing/2014/main" id="{5E78CBA9-CF64-4D5A-9F15-75482A2622B8}"/>
              </a:ext>
            </a:extLst>
          </p:cNvPr>
          <p:cNvSpPr txBox="1"/>
          <p:nvPr/>
        </p:nvSpPr>
        <p:spPr>
          <a:xfrm>
            <a:off x="4959464" y="4036831"/>
            <a:ext cx="4098989" cy="1569660"/>
          </a:xfrm>
          <a:prstGeom prst="rect">
            <a:avLst/>
          </a:prstGeom>
          <a:noFill/>
        </p:spPr>
        <p:txBody>
          <a:bodyPr wrap="square" rtlCol="0">
            <a:spAutoFit/>
          </a:bodyPr>
          <a:lstStyle/>
          <a:p>
            <a:pPr algn="just"/>
            <a:r>
              <a:rPr lang="es-ES" sz="2400" dirty="0"/>
              <a:t>Antes de que se agregue una  característica, </a:t>
            </a:r>
            <a:r>
              <a:rPr lang="es-ES" sz="2400" dirty="0">
                <a:solidFill>
                  <a:srgbClr val="FF0000"/>
                </a:solidFill>
              </a:rPr>
              <a:t>la información debe aparecer en una ventana emergente</a:t>
            </a:r>
          </a:p>
        </p:txBody>
      </p:sp>
      <p:sp>
        <p:nvSpPr>
          <p:cNvPr id="14" name="Corchetes 13">
            <a:extLst>
              <a:ext uri="{FF2B5EF4-FFF2-40B4-BE49-F238E27FC236}">
                <a16:creationId xmlns:a16="http://schemas.microsoft.com/office/drawing/2014/main" id="{4A755319-9BDD-4D09-8E92-5FBB1BCAEF32}"/>
              </a:ext>
            </a:extLst>
          </p:cNvPr>
          <p:cNvSpPr/>
          <p:nvPr/>
        </p:nvSpPr>
        <p:spPr>
          <a:xfrm>
            <a:off x="4582955" y="1959060"/>
            <a:ext cx="4852005" cy="378909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Rectángulo: esquinas redondeadas 14">
            <a:extLst>
              <a:ext uri="{FF2B5EF4-FFF2-40B4-BE49-F238E27FC236}">
                <a16:creationId xmlns:a16="http://schemas.microsoft.com/office/drawing/2014/main" id="{30E31753-8C60-4C32-ABE2-97B4AAE1ABD6}"/>
              </a:ext>
            </a:extLst>
          </p:cNvPr>
          <p:cNvSpPr/>
          <p:nvPr/>
        </p:nvSpPr>
        <p:spPr>
          <a:xfrm>
            <a:off x="9652508" y="3201263"/>
            <a:ext cx="1483743" cy="91440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Servicio</a:t>
            </a:r>
          </a:p>
        </p:txBody>
      </p:sp>
      <p:sp>
        <p:nvSpPr>
          <p:cNvPr id="8" name="Marcador de número de diapositiva 7">
            <a:extLst>
              <a:ext uri="{FF2B5EF4-FFF2-40B4-BE49-F238E27FC236}">
                <a16:creationId xmlns:a16="http://schemas.microsoft.com/office/drawing/2014/main" id="{E6872769-42E0-44AD-AA42-FECAE618B55B}"/>
              </a:ext>
            </a:extLst>
          </p:cNvPr>
          <p:cNvSpPr>
            <a:spLocks noGrp="1"/>
          </p:cNvSpPr>
          <p:nvPr>
            <p:ph type="sldNum" sz="quarter" idx="12"/>
          </p:nvPr>
        </p:nvSpPr>
        <p:spPr/>
        <p:txBody>
          <a:bodyPr/>
          <a:lstStyle/>
          <a:p>
            <a:fld id="{65132DCF-C58F-4CC7-AC3C-A5A6116BA1D0}" type="slidenum">
              <a:rPr lang="es-ES" smtClean="0"/>
              <a:t>8</a:t>
            </a:fld>
            <a:endParaRPr lang="es-ES"/>
          </a:p>
        </p:txBody>
      </p:sp>
    </p:spTree>
    <p:extLst>
      <p:ext uri="{BB962C8B-B14F-4D97-AF65-F5344CB8AC3E}">
        <p14:creationId xmlns:p14="http://schemas.microsoft.com/office/powerpoint/2010/main" val="99636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72948-E314-4AAF-8584-63BF3424A8F9}"/>
              </a:ext>
            </a:extLst>
          </p:cNvPr>
          <p:cNvSpPr>
            <a:spLocks noGrp="1"/>
          </p:cNvSpPr>
          <p:nvPr>
            <p:ph type="title"/>
          </p:nvPr>
        </p:nvSpPr>
        <p:spPr/>
        <p:txBody>
          <a:bodyPr/>
          <a:lstStyle/>
          <a:p>
            <a:r>
              <a:rPr lang="es-ES" dirty="0"/>
              <a:t>Aplicación empleados</a:t>
            </a:r>
          </a:p>
        </p:txBody>
      </p:sp>
      <p:pic>
        <p:nvPicPr>
          <p:cNvPr id="7" name="Marcador de contenido 6">
            <a:extLst>
              <a:ext uri="{FF2B5EF4-FFF2-40B4-BE49-F238E27FC236}">
                <a16:creationId xmlns:a16="http://schemas.microsoft.com/office/drawing/2014/main" id="{B484360D-CEB8-41AE-86E7-F0544B536C7A}"/>
              </a:ext>
            </a:extLst>
          </p:cNvPr>
          <p:cNvPicPr>
            <a:picLocks noGrp="1" noChangeAspect="1"/>
          </p:cNvPicPr>
          <p:nvPr>
            <p:ph idx="1"/>
          </p:nvPr>
        </p:nvPicPr>
        <p:blipFill>
          <a:blip r:embed="rId3"/>
          <a:stretch>
            <a:fillRect/>
          </a:stretch>
        </p:blipFill>
        <p:spPr>
          <a:xfrm>
            <a:off x="1167515" y="1825625"/>
            <a:ext cx="9856969" cy="4351338"/>
          </a:xfrm>
          <a:prstGeom prst="rect">
            <a:avLst/>
          </a:prstGeom>
          <a:ln>
            <a:solidFill>
              <a:schemeClr val="accent1"/>
            </a:solidFill>
          </a:ln>
        </p:spPr>
      </p:pic>
      <p:sp>
        <p:nvSpPr>
          <p:cNvPr id="8" name="Rectángulo 7">
            <a:extLst>
              <a:ext uri="{FF2B5EF4-FFF2-40B4-BE49-F238E27FC236}">
                <a16:creationId xmlns:a16="http://schemas.microsoft.com/office/drawing/2014/main" id="{242AF2B9-B811-4ECF-9CC6-4B8B474E2DEF}"/>
              </a:ext>
            </a:extLst>
          </p:cNvPr>
          <p:cNvSpPr/>
          <p:nvPr/>
        </p:nvSpPr>
        <p:spPr>
          <a:xfrm>
            <a:off x="1759789" y="3623094"/>
            <a:ext cx="948905" cy="483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4DDC3AF6-0382-4E3D-BE9B-133530DE6C98}"/>
              </a:ext>
            </a:extLst>
          </p:cNvPr>
          <p:cNvSpPr/>
          <p:nvPr/>
        </p:nvSpPr>
        <p:spPr>
          <a:xfrm>
            <a:off x="3950898" y="4106174"/>
            <a:ext cx="1621766" cy="483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BD20E6D5-1944-4919-BAF7-5F96E2B3DCC8}"/>
              </a:ext>
            </a:extLst>
          </p:cNvPr>
          <p:cNvSpPr>
            <a:spLocks noGrp="1"/>
          </p:cNvSpPr>
          <p:nvPr>
            <p:ph type="sldNum" sz="quarter" idx="12"/>
          </p:nvPr>
        </p:nvSpPr>
        <p:spPr/>
        <p:txBody>
          <a:bodyPr/>
          <a:lstStyle/>
          <a:p>
            <a:fld id="{65132DCF-C58F-4CC7-AC3C-A5A6116BA1D0}" type="slidenum">
              <a:rPr lang="es-ES" smtClean="0"/>
              <a:t>9</a:t>
            </a:fld>
            <a:endParaRPr lang="es-ES"/>
          </a:p>
        </p:txBody>
      </p:sp>
    </p:spTree>
    <p:extLst>
      <p:ext uri="{BB962C8B-B14F-4D97-AF65-F5344CB8AC3E}">
        <p14:creationId xmlns:p14="http://schemas.microsoft.com/office/powerpoint/2010/main" val="231472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1934</TotalTime>
  <Words>3421</Words>
  <Application>Microsoft Office PowerPoint</Application>
  <PresentationFormat>Panorámica</PresentationFormat>
  <Paragraphs>379</Paragraphs>
  <Slides>70</Slides>
  <Notes>38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70</vt:i4>
      </vt:variant>
    </vt:vector>
  </HeadingPairs>
  <TitlesOfParts>
    <vt:vector size="74" baseType="lpstr">
      <vt:lpstr>Arial</vt:lpstr>
      <vt:lpstr>Calibri</vt:lpstr>
      <vt:lpstr>Calibri Light</vt:lpstr>
      <vt:lpstr>Tema de Office</vt:lpstr>
      <vt:lpstr>Módulo 4. Introducción a Angular</vt:lpstr>
      <vt:lpstr>Servicios</vt:lpstr>
      <vt:lpstr>Servicios</vt:lpstr>
      <vt:lpstr>Componentes</vt:lpstr>
      <vt:lpstr>Inyección de dependencias </vt:lpstr>
      <vt:lpstr>Declarar un servicio</vt:lpstr>
      <vt:lpstr>Ejemplo</vt:lpstr>
      <vt:lpstr>Tarea </vt:lpstr>
      <vt:lpstr>Aplicación empleados</vt:lpstr>
      <vt:lpstr>Componentes</vt:lpstr>
      <vt:lpstr>¿A qué componentes vamos a inyectarle el servicio?</vt:lpstr>
      <vt:lpstr>Crear el servicio</vt:lpstr>
      <vt:lpstr> Cuando creamos un servicio se generan 2 archivos  </vt:lpstr>
      <vt:lpstr>Servicio-empleados.service.ts</vt:lpstr>
      <vt:lpstr>Registrar el servicio</vt:lpstr>
      <vt:lpstr>¿Cómo conseguimos que cada vez que se inyecte este servicio aparezca una ventana emergente?</vt:lpstr>
      <vt:lpstr>Aplicación empleados</vt:lpstr>
      <vt:lpstr>Inyectar el servicio en empleados</vt:lpstr>
      <vt:lpstr>Utilizar el servicio</vt:lpstr>
      <vt:lpstr>Presentación de PowerPoint</vt:lpstr>
      <vt:lpstr>Inyectar el servicio en características-empleado</vt:lpstr>
      <vt:lpstr>Utilizar el servicio</vt:lpstr>
      <vt:lpstr>Presentación de PowerPoint</vt:lpstr>
      <vt:lpstr>Servicios de datos(Data Services)</vt:lpstr>
      <vt:lpstr>Crear Data Service</vt:lpstr>
      <vt:lpstr>Crear Data Service (ds-empleados)</vt:lpstr>
      <vt:lpstr>Registrar el servicio</vt:lpstr>
      <vt:lpstr>ds-empleados.service.ts</vt:lpstr>
      <vt:lpstr>ds-empleados.service.ts</vt:lpstr>
      <vt:lpstr>Empleados.component.ts</vt:lpstr>
      <vt:lpstr>Utilizar el servicio</vt:lpstr>
      <vt:lpstr>Presentación de PowerPoint</vt:lpstr>
      <vt:lpstr>Resumen para trabajar con data service</vt:lpstr>
      <vt:lpstr>Método ngOnInit()</vt:lpstr>
      <vt:lpstr>Servicios llamando servicios</vt:lpstr>
      <vt:lpstr>¿Cómo hacemos esta operación ?</vt:lpstr>
      <vt:lpstr>Presentación de PowerPoint</vt:lpstr>
      <vt:lpstr>ds-empleados.service.ts</vt:lpstr>
      <vt:lpstr>ds-empleados.service.ts</vt:lpstr>
      <vt:lpstr>empleados.component.ts</vt:lpstr>
      <vt:lpstr>empleados.component.ts</vt:lpstr>
      <vt:lpstr>Práctica guiada</vt:lpstr>
      <vt:lpstr>Presentación de PowerPoint</vt:lpstr>
      <vt:lpstr>Solución</vt:lpstr>
      <vt:lpstr>Solución</vt:lpstr>
      <vt:lpstr>Presentación de PowerPoint</vt:lpstr>
      <vt:lpstr>Agregar los estilos de bootstrap en Angular.json</vt:lpstr>
      <vt:lpstr>Página inicial</vt:lpstr>
      <vt:lpstr>Crear la clase cuenta</vt:lpstr>
      <vt:lpstr>Crear el servicio de datos. </vt:lpstr>
      <vt:lpstr>Registrar el servicio en app.modules.ts</vt:lpstr>
      <vt:lpstr>sucursal-bancaria.component.ts</vt:lpstr>
      <vt:lpstr>listar las cuentas</vt:lpstr>
      <vt:lpstr>listar-cuentas.components.app</vt:lpstr>
      <vt:lpstr>En sucursal-bancaria.component.ts</vt:lpstr>
      <vt:lpstr>listar-cuenta.components.html</vt:lpstr>
      <vt:lpstr>Modificar el componente estado-cuenta</vt:lpstr>
      <vt:lpstr>estado-cuenta.component.ts</vt:lpstr>
      <vt:lpstr>estado-cuenta.component.html</vt:lpstr>
      <vt:lpstr>Página prinicpal</vt:lpstr>
      <vt:lpstr>listar-cuenta.html</vt:lpstr>
      <vt:lpstr>listar-cuenta.html</vt:lpstr>
      <vt:lpstr>Presentación de PowerPoint</vt:lpstr>
      <vt:lpstr>Agregar una nueva cuenta</vt:lpstr>
      <vt:lpstr>nueva-cuenta.component.ts</vt:lpstr>
      <vt:lpstr>nueva-cuenta.component.html</vt:lpstr>
      <vt:lpstr>Presentación de PowerPoint</vt:lpstr>
      <vt:lpstr>Presentación de PowerPoint</vt:lpstr>
      <vt:lpstr>sucursal-bancaria.component.html</vt:lpstr>
      <vt:lpstr>Módulo 4. Introducción a 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219</cp:revision>
  <dcterms:created xsi:type="dcterms:W3CDTF">2023-10-22T20:21:38Z</dcterms:created>
  <dcterms:modified xsi:type="dcterms:W3CDTF">2023-11-28T16:47:22Z</dcterms:modified>
</cp:coreProperties>
</file>