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661" r:id="rId3"/>
    <p:sldId id="662" r:id="rId4"/>
    <p:sldId id="665" r:id="rId5"/>
    <p:sldId id="603" r:id="rId6"/>
    <p:sldId id="607" r:id="rId7"/>
    <p:sldId id="610" r:id="rId8"/>
    <p:sldId id="611" r:id="rId9"/>
    <p:sldId id="612" r:id="rId10"/>
    <p:sldId id="669" r:id="rId11"/>
    <p:sldId id="670" r:id="rId12"/>
    <p:sldId id="671" r:id="rId13"/>
    <p:sldId id="672" r:id="rId14"/>
    <p:sldId id="673" r:id="rId15"/>
    <p:sldId id="674" r:id="rId16"/>
    <p:sldId id="675" r:id="rId17"/>
    <p:sldId id="614" r:id="rId18"/>
    <p:sldId id="608" r:id="rId19"/>
    <p:sldId id="627" r:id="rId20"/>
    <p:sldId id="628" r:id="rId21"/>
    <p:sldId id="629" r:id="rId22"/>
    <p:sldId id="630" r:id="rId23"/>
    <p:sldId id="631" r:id="rId24"/>
    <p:sldId id="632" r:id="rId25"/>
    <p:sldId id="633" r:id="rId26"/>
    <p:sldId id="676" r:id="rId27"/>
    <p:sldId id="678" r:id="rId28"/>
    <p:sldId id="677" r:id="rId29"/>
    <p:sldId id="679" r:id="rId30"/>
    <p:sldId id="680" r:id="rId31"/>
    <p:sldId id="681" r:id="rId32"/>
    <p:sldId id="682" r:id="rId33"/>
    <p:sldId id="684" r:id="rId34"/>
    <p:sldId id="683" r:id="rId35"/>
    <p:sldId id="685" r:id="rId36"/>
    <p:sldId id="634" r:id="rId37"/>
    <p:sldId id="637" r:id="rId38"/>
    <p:sldId id="635" r:id="rId39"/>
    <p:sldId id="636" r:id="rId40"/>
    <p:sldId id="651" r:id="rId41"/>
    <p:sldId id="609" r:id="rId42"/>
    <p:sldId id="639" r:id="rId43"/>
    <p:sldId id="689" r:id="rId44"/>
    <p:sldId id="692" r:id="rId45"/>
    <p:sldId id="690" r:id="rId46"/>
    <p:sldId id="694" r:id="rId47"/>
    <p:sldId id="703" r:id="rId48"/>
    <p:sldId id="697" r:id="rId49"/>
    <p:sldId id="698" r:id="rId50"/>
    <p:sldId id="699" r:id="rId51"/>
    <p:sldId id="700" r:id="rId52"/>
    <p:sldId id="701" r:id="rId53"/>
    <p:sldId id="702" r:id="rId54"/>
    <p:sldId id="645" r:id="rId55"/>
    <p:sldId id="686" r:id="rId56"/>
    <p:sldId id="648" r:id="rId57"/>
    <p:sldId id="687" r:id="rId58"/>
    <p:sldId id="705" r:id="rId59"/>
    <p:sldId id="706" r:id="rId60"/>
    <p:sldId id="704" r:id="rId61"/>
    <p:sldId id="707" r:id="rId62"/>
    <p:sldId id="708" r:id="rId63"/>
    <p:sldId id="709" r:id="rId64"/>
    <p:sldId id="710" r:id="rId65"/>
    <p:sldId id="711" r:id="rId66"/>
    <p:sldId id="712" r:id="rId67"/>
    <p:sldId id="713" r:id="rId68"/>
    <p:sldId id="714" r:id="rId69"/>
    <p:sldId id="715" r:id="rId70"/>
    <p:sldId id="716" r:id="rId71"/>
    <p:sldId id="717" r:id="rId72"/>
    <p:sldId id="718" r:id="rId73"/>
    <p:sldId id="649" r:id="rId74"/>
    <p:sldId id="719" r:id="rId75"/>
    <p:sldId id="688" r:id="rId7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64031" autoAdjust="0"/>
  </p:normalViewPr>
  <p:slideViewPr>
    <p:cSldViewPr snapToGrid="0">
      <p:cViewPr varScale="1">
        <p:scale>
          <a:sx n="55" d="100"/>
          <a:sy n="55" d="100"/>
        </p:scale>
        <p:origin x="1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D58A7-2E77-43F5-899F-1D9E28453CF6}" type="datetimeFigureOut">
              <a:rPr lang="es-ES" smtClean="0"/>
              <a:t>07/11/2023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7BFF-1803-4A73-B0CA-A53AE83C3238}" type="slidenum">
              <a:rPr lang="es-ES" smtClean="0"/>
              <a:t>‹Nº›</a:t>
            </a:fld>
            <a:endParaRPr lang="es-ES"/>
          </a:p>
        </p:txBody>
      </p:sp>
    </p:spTree>
    <p:extLst>
      <p:ext uri="{BB962C8B-B14F-4D97-AF65-F5344CB8AC3E}">
        <p14:creationId xmlns:p14="http://schemas.microsoft.com/office/powerpoint/2010/main" val="41266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s.wikipedia.org/wiki/JavaScrip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1</a:t>
            </a:fld>
            <a:endParaRPr lang="es-ES"/>
          </a:p>
        </p:txBody>
      </p:sp>
    </p:spTree>
    <p:extLst>
      <p:ext uri="{BB962C8B-B14F-4D97-AF65-F5344CB8AC3E}">
        <p14:creationId xmlns:p14="http://schemas.microsoft.com/office/powerpoint/2010/main" val="227967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dirty="0"/>
              <a:t>La </a:t>
            </a:r>
            <a:r>
              <a:rPr lang="en-CA" dirty="0" err="1"/>
              <a:t>versi’on</a:t>
            </a:r>
            <a:r>
              <a:rPr lang="en-CA" dirty="0"/>
              <a:t> ES6 de </a:t>
            </a:r>
            <a:r>
              <a:rPr lang="en-CA" dirty="0" err="1"/>
              <a:t>javascript</a:t>
            </a:r>
            <a:r>
              <a:rPr lang="en-CA" dirty="0"/>
              <a:t> o ES2015 es </a:t>
            </a:r>
            <a:r>
              <a:rPr lang="en-CA" dirty="0" err="1"/>
              <a:t>una</a:t>
            </a:r>
            <a:r>
              <a:rPr lang="en-CA" dirty="0"/>
              <a:t> de las versions m</a:t>
            </a:r>
            <a:r>
              <a:rPr lang="es-ES" dirty="0" err="1"/>
              <a:t>ás</a:t>
            </a:r>
            <a:r>
              <a:rPr lang="es-ES" dirty="0"/>
              <a:t> extendidas de </a:t>
            </a:r>
            <a:r>
              <a:rPr lang="es-ES" dirty="0" err="1"/>
              <a:t>javascript</a:t>
            </a:r>
            <a:r>
              <a:rPr lang="es-ES" dirty="0"/>
              <a:t> en la actualidad.</a:t>
            </a:r>
          </a:p>
          <a:p>
            <a:r>
              <a:rPr lang="es-ES" dirty="0"/>
              <a:t>ES significa ECMA Script</a:t>
            </a:r>
          </a:p>
          <a:p>
            <a:r>
              <a:rPr lang="es-ES" dirty="0"/>
              <a:t>ECMA es una organización internacional fundada en 1961 encargada de desarrollar estándares, publicarlos y asegurarse que se utilizan correctamente. Esta organización es la encargada de publicar los estándares relacionados con </a:t>
            </a:r>
            <a:r>
              <a:rPr lang="es-ES" dirty="0" err="1"/>
              <a:t>JavaScript.ECMAScript</a:t>
            </a:r>
            <a:r>
              <a:rPr lang="es-ES" dirty="0"/>
              <a:t> es el nombre que se le da a los estándares de </a:t>
            </a:r>
            <a:r>
              <a:rPr lang="es-ES" dirty="0" err="1"/>
              <a:t>Javascript</a:t>
            </a:r>
            <a:r>
              <a:rPr lang="es-ES" dirty="0"/>
              <a:t>. </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15</a:t>
            </a:fld>
            <a:endParaRPr lang="es-ES"/>
          </a:p>
        </p:txBody>
      </p:sp>
    </p:spTree>
    <p:extLst>
      <p:ext uri="{BB962C8B-B14F-4D97-AF65-F5344CB8AC3E}">
        <p14:creationId xmlns:p14="http://schemas.microsoft.com/office/powerpoint/2010/main" val="2907459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t>No se puede declarar una constante con el mismo nombre que una función o una variable en el mismo ámbito.</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16</a:t>
            </a:fld>
            <a:endParaRPr lang="es-ES"/>
          </a:p>
        </p:txBody>
      </p:sp>
    </p:spTree>
    <p:extLst>
      <p:ext uri="{BB962C8B-B14F-4D97-AF65-F5344CB8AC3E}">
        <p14:creationId xmlns:p14="http://schemas.microsoft.com/office/powerpoint/2010/main" val="62856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Marcador de imagen de diapositiva 1">
            <a:extLst>
              <a:ext uri="{FF2B5EF4-FFF2-40B4-BE49-F238E27FC236}">
                <a16:creationId xmlns:a16="http://schemas.microsoft.com/office/drawing/2014/main" id="{B2007B8F-B9DF-C1B0-8381-33CDB79CA6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Marcador de notas 2">
            <a:extLst>
              <a:ext uri="{FF2B5EF4-FFF2-40B4-BE49-F238E27FC236}">
                <a16:creationId xmlns:a16="http://schemas.microsoft.com/office/drawing/2014/main" id="{90EFE732-C236-3C66-0F6B-4047B4CA15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dirty="0" err="1"/>
              <a:t>Javascript</a:t>
            </a:r>
            <a:r>
              <a:rPr lang="es-ES" altLang="es-ES" dirty="0"/>
              <a:t> reconoce los siguientes valores: </a:t>
            </a:r>
          </a:p>
          <a:p>
            <a:endParaRPr lang="es-ES" altLang="es-ES" dirty="0"/>
          </a:p>
          <a:p>
            <a:r>
              <a:rPr lang="es-ES" altLang="es-ES" dirty="0"/>
              <a:t>Una variable que no ha sido inicializada tiene el valor de </a:t>
            </a:r>
            <a:r>
              <a:rPr lang="es-ES" altLang="es-ES" b="1" dirty="0" err="1"/>
              <a:t>undefined</a:t>
            </a:r>
            <a:r>
              <a:rPr lang="es-ES" altLang="es-ES" dirty="0"/>
              <a:t>. </a:t>
            </a:r>
          </a:p>
          <a:p>
            <a:r>
              <a:rPr lang="es-ES" altLang="es-ES" dirty="0"/>
              <a:t> </a:t>
            </a:r>
          </a:p>
          <a:p>
            <a:r>
              <a:rPr lang="es-ES" altLang="es-ES" dirty="0"/>
              <a:t>No es necesario especificar el tipo de la variable. Luego en tiempo de ejecución se harán implícitamente las conversiones de tipos necesarias. </a:t>
            </a:r>
          </a:p>
          <a:p>
            <a:endParaRPr lang="es-ES" alt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Marcador de imagen de diapositiva 1">
            <a:extLst>
              <a:ext uri="{FF2B5EF4-FFF2-40B4-BE49-F238E27FC236}">
                <a16:creationId xmlns:a16="http://schemas.microsoft.com/office/drawing/2014/main" id="{7B7B812C-F245-036A-06EE-856BD489D0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Marcador de notas 2">
            <a:extLst>
              <a:ext uri="{FF2B5EF4-FFF2-40B4-BE49-F238E27FC236}">
                <a16:creationId xmlns:a16="http://schemas.microsoft.com/office/drawing/2014/main" id="{6B288FC4-DDC7-68DF-A12F-83D0B97EE1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a:t>Se pueden usar caracteres especiales en el tipo </a:t>
            </a:r>
            <a:r>
              <a:rPr lang="es-ES" altLang="es-ES" b="1"/>
              <a:t>String</a:t>
            </a:r>
            <a:r>
              <a:rPr lang="es-ES" altLang="es-ES"/>
              <a:t>, siempre les antecede </a:t>
            </a:r>
            <a:r>
              <a:rPr lang="es-ES" altLang="es-ES" b="1"/>
              <a:t>\.</a:t>
            </a:r>
            <a:r>
              <a:rPr lang="es-ES" altLang="es-ES"/>
              <a:t> </a:t>
            </a:r>
          </a:p>
          <a:p>
            <a:endParaRPr lang="es-ES" alt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Marcador de imagen de diapositiva 1">
            <a:extLst>
              <a:ext uri="{FF2B5EF4-FFF2-40B4-BE49-F238E27FC236}">
                <a16:creationId xmlns:a16="http://schemas.microsoft.com/office/drawing/2014/main" id="{4E885C1E-B16E-6249-F58A-5E3054E030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Marcador de notas 2">
            <a:extLst>
              <a:ext uri="{FF2B5EF4-FFF2-40B4-BE49-F238E27FC236}">
                <a16:creationId xmlns:a16="http://schemas.microsoft.com/office/drawing/2014/main" id="{194D1F00-C263-41B9-1020-A15806E614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Marcador de imagen de diapositiva 1">
            <a:extLst>
              <a:ext uri="{FF2B5EF4-FFF2-40B4-BE49-F238E27FC236}">
                <a16:creationId xmlns:a16="http://schemas.microsoft.com/office/drawing/2014/main" id="{5EE0699F-15E5-BC58-3183-F018BB8A7B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Marcador de notas 2">
            <a:extLst>
              <a:ext uri="{FF2B5EF4-FFF2-40B4-BE49-F238E27FC236}">
                <a16:creationId xmlns:a16="http://schemas.microsoft.com/office/drawing/2014/main" id="{BB6F993A-4468-0852-3332-A569EB8BAF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dirty="0"/>
              <a:t>El operador de estricta igualdad (===) revisa si dos operandos son iguales teniendo en cuenta el valor y el  tipo de dato y devuelve un resultado booleano</a:t>
            </a:r>
            <a:r>
              <a:rPr lang="es-ES" altLang="es-ES"/>
              <a:t>. </a:t>
            </a:r>
            <a:endParaRPr lang="es-ES" alt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cs typeface="Arial" panose="020B0604020202020204" pitchFamily="34" charset="0"/>
              </a:rPr>
              <a:t>Las estructuras condicionales son aquellas que evalúan una expresión y, dependiendo del resultado de la evaluación de la misma, ejecutarán las instrucciones programadas para cada caso.  </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Estas estructuras son clasificadas en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simples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o </a:t>
            </a:r>
            <a:r>
              <a:rPr lang="es-ES" sz="1800" b="1" spc="-10" dirty="0">
                <a:effectLst/>
                <a:latin typeface="Arial" panose="020B0604020202020204" pitchFamily="34" charset="0"/>
                <a:ea typeface="Times New Roman" panose="02020603050405020304" pitchFamily="18" charset="0"/>
                <a:cs typeface="Times New Roman" panose="02020603050405020304" pitchFamily="18" charset="0"/>
              </a:rPr>
              <a:t>múltiples</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en dependencia del resultado de la expresión que evalúan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Para el caso de las estructuras condicionales simples la expresión que evalúan es de tipo booleana (tipo de dato </a:t>
            </a:r>
            <a:r>
              <a:rPr lang="es-ES" sz="1800" b="1" i="1" spc="-10" dirty="0" err="1">
                <a:effectLst/>
                <a:latin typeface="Arial" panose="020B0604020202020204" pitchFamily="34" charset="0"/>
                <a:ea typeface="Times New Roman" panose="02020603050405020304" pitchFamily="18" charset="0"/>
                <a:cs typeface="Times New Roman" panose="02020603050405020304" pitchFamily="18" charset="0"/>
              </a:rPr>
              <a:t>bool</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en C++), o sea, que sólo pueden dar como resultado dos valores (</a:t>
            </a:r>
            <a:r>
              <a:rPr lang="es-ES" sz="1800" b="1" i="1" spc="-10" dirty="0">
                <a:effectLst/>
                <a:latin typeface="Times New Roman" panose="02020603050405020304" pitchFamily="18" charset="0"/>
                <a:ea typeface="Times New Roman" panose="02020603050405020304" pitchFamily="18" charset="0"/>
                <a:cs typeface="Times New Roman" panose="02020603050405020304" pitchFamily="18" charset="0"/>
              </a:rPr>
              <a:t>true</a:t>
            </a:r>
            <a:r>
              <a:rPr lang="es-ES" sz="1800" i="1" spc="-10" dirty="0">
                <a:effectLst/>
                <a:latin typeface="Times New Roman" panose="02020603050405020304" pitchFamily="18" charset="0"/>
                <a:ea typeface="Times New Roman" panose="02020603050405020304" pitchFamily="18" charset="0"/>
                <a:cs typeface="Times New Roman" panose="02020603050405020304" pitchFamily="18" charset="0"/>
              </a:rPr>
              <a:t> o </a:t>
            </a:r>
            <a:r>
              <a:rPr lang="es-ES" sz="1800" b="1" i="1" spc="-10" dirty="0">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s-ES" sz="1800" spc="-10" dirty="0">
                <a:effectLst/>
                <a:latin typeface="Arial" panose="020B0604020202020204" pitchFamily="34" charset="0"/>
                <a:ea typeface="Times New Roman" panose="02020603050405020304" pitchFamily="18" charset="0"/>
                <a:cs typeface="Times New Roman" panose="02020603050405020304" pitchFamily="18" charset="0"/>
              </a:rPr>
              <a:t>); por el contrario, el cálculo de la expresión de una condicional múltiple puede ser cualquier valor entero o carácter.</a:t>
            </a:r>
          </a:p>
          <a:p>
            <a:pPr algn="just"/>
            <a:r>
              <a:rPr lang="es-ES" sz="1800" b="1" dirty="0">
                <a:effectLst/>
                <a:latin typeface="Arial" panose="020B0604020202020204" pitchFamily="34" charset="0"/>
                <a:ea typeface="Times New Roman" panose="02020603050405020304" pitchFamily="18" charset="0"/>
                <a:cs typeface="Arial" panose="020B0604020202020204" pitchFamily="34" charset="0"/>
              </a:rPr>
              <a:t>Alternativa simple. Sintaxis y semántica.</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r>
              <a:rPr lang="es-ES" sz="1800" dirty="0">
                <a:solidFill>
                  <a:srgbClr val="000000"/>
                </a:solidFill>
                <a:effectLst/>
                <a:latin typeface="Arial" panose="020B0604020202020204" pitchFamily="34" charset="0"/>
                <a:ea typeface="Times New Roman" panose="02020603050405020304" pitchFamily="18" charset="0"/>
              </a:rPr>
              <a:t>Comprueba el valor de una condición determinada y en dependencia de dicho valor (verdadero o falso) ejecuta un grupo u otro de instrucciones de forma opcional.</a:t>
            </a:r>
          </a:p>
          <a:p>
            <a:pPr algn="just"/>
            <a:r>
              <a:rPr lang="es-ES" sz="1800" dirty="0">
                <a:solidFill>
                  <a:srgbClr val="000000"/>
                </a:solidFill>
                <a:effectLst/>
                <a:latin typeface="Arial" panose="020B0604020202020204" pitchFamily="34" charset="0"/>
                <a:ea typeface="Times New Roman" panose="02020603050405020304" pitchFamily="18" charset="0"/>
              </a:rPr>
              <a:t>Se representa desde el punto de vista algorítmico de la siguiente forma:</a:t>
            </a:r>
          </a:p>
          <a:p>
            <a:pPr algn="just"/>
            <a:r>
              <a:rPr lang="es-ES" sz="1800" dirty="0">
                <a:solidFill>
                  <a:srgbClr val="000000"/>
                </a:solidFill>
                <a:effectLst/>
                <a:latin typeface="Arial" panose="020B0604020202020204" pitchFamily="34" charset="0"/>
                <a:ea typeface="Times New Roman" panose="02020603050405020304" pitchFamily="18" charset="0"/>
              </a:rPr>
              <a:t> </a:t>
            </a:r>
          </a:p>
          <a:p>
            <a:pPr algn="just"/>
            <a:r>
              <a:rPr lang="es-ES" sz="1800" u="sng" dirty="0">
                <a:effectLst/>
                <a:latin typeface="Arial" panose="020B0604020202020204" pitchFamily="34" charset="0"/>
                <a:ea typeface="Times New Roman" panose="02020603050405020304" pitchFamily="18" charset="0"/>
                <a:cs typeface="Times New Roman" panose="02020603050405020304" pitchFamily="18" charset="0"/>
              </a:rPr>
              <a:t>Sintaxis en seudocódigo:</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215900" algn="just"/>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457200" algn="just"/>
            <a:r>
              <a:rPr lang="es-ES" sz="1800" b="1" i="1" u="sng" dirty="0">
                <a:effectLst/>
                <a:latin typeface="Arial" panose="020B0604020202020204" pitchFamily="34" charset="0"/>
                <a:ea typeface="Times New Roman" panose="02020603050405020304" pitchFamily="18" charset="0"/>
                <a:cs typeface="Times New Roman" panose="02020603050405020304" pitchFamily="18" charset="0"/>
              </a:rPr>
              <a:t>Si</a:t>
            </a:r>
            <a:r>
              <a:rPr lang="es-ES" sz="1800" b="1"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&lt;condición&gt; </a:t>
            </a:r>
            <a:r>
              <a:rPr lang="es-ES" sz="1800" b="1" i="1" u="sng" dirty="0">
                <a:effectLst/>
                <a:latin typeface="Arial" panose="020B0604020202020204" pitchFamily="34" charset="0"/>
                <a:ea typeface="Times New Roman" panose="02020603050405020304" pitchFamily="18" charset="0"/>
                <a:cs typeface="Times New Roman" panose="02020603050405020304" pitchFamily="18" charset="0"/>
              </a:rPr>
              <a:t>entonces</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&lt;secuencia de instrucciones 1&gt;</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457200" algn="just"/>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s-ES" sz="1800" b="1" i="1" u="sng" dirty="0">
                <a:effectLst/>
                <a:latin typeface="Arial" panose="020B0604020202020204" pitchFamily="34" charset="0"/>
                <a:ea typeface="Times New Roman" panose="02020603050405020304" pitchFamily="18" charset="0"/>
                <a:cs typeface="Times New Roman" panose="02020603050405020304" pitchFamily="18" charset="0"/>
              </a:rPr>
              <a:t>si no</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lgn="just"/>
            <a:r>
              <a:rPr lang="es-ES" sz="1800" i="1" dirty="0">
                <a:effectLst/>
                <a:latin typeface="Arial" panose="020B0604020202020204" pitchFamily="34" charset="0"/>
                <a:ea typeface="Times New Roman" panose="02020603050405020304" pitchFamily="18" charset="0"/>
                <a:cs typeface="Times New Roman" panose="02020603050405020304" pitchFamily="18" charset="0"/>
              </a:rPr>
              <a:t>&lt;secuencia de instrucciones 2&gt;]</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457200" algn="just"/>
            <a:r>
              <a:rPr lang="es-ES" sz="1800" b="1" i="1" u="sng" dirty="0" err="1">
                <a:effectLst/>
                <a:latin typeface="Arial" panose="020B0604020202020204" pitchFamily="34" charset="0"/>
                <a:ea typeface="Times New Roman" panose="02020603050405020304" pitchFamily="18" charset="0"/>
                <a:cs typeface="Times New Roman" panose="02020603050405020304" pitchFamily="18" charset="0"/>
              </a:rPr>
              <a:t>FinSi</a:t>
            </a: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r>
              <a:rPr lang="es-ES" sz="1800" i="1" dirty="0">
                <a:solidFill>
                  <a:srgbClr val="000000"/>
                </a:solidFill>
                <a:effectLst/>
                <a:latin typeface="Times New Roman" panose="02020603050405020304" pitchFamily="18" charset="0"/>
                <a:ea typeface="Times New Roman" panose="02020603050405020304" pitchFamily="18" charset="0"/>
              </a:rPr>
              <a:t> </a:t>
            </a:r>
            <a:endParaRPr lang="es-ES" sz="1800" dirty="0">
              <a:solidFill>
                <a:srgbClr val="000000"/>
              </a:solidFill>
              <a:effectLst/>
              <a:latin typeface="Arial" panose="020B0604020202020204" pitchFamily="34" charset="0"/>
              <a:ea typeface="Times New Roman" panose="02020603050405020304" pitchFamily="18" charset="0"/>
            </a:endParaRPr>
          </a:p>
          <a:p>
            <a:pPr algn="just"/>
            <a:r>
              <a:rPr lang="es-ES_tradnl" sz="1800" dirty="0">
                <a:solidFill>
                  <a:srgbClr val="000000"/>
                </a:solidFill>
                <a:effectLst/>
                <a:latin typeface="Times New Roman" panose="02020603050405020304" pitchFamily="18" charset="0"/>
                <a:ea typeface="Times New Roman" panose="02020603050405020304" pitchFamily="18" charset="0"/>
              </a:rPr>
              <a:t>Los corchetes [ ] significan opcionalidad, en este caso la cláusula </a:t>
            </a:r>
            <a:r>
              <a:rPr lang="es-ES_tradnl" sz="1800" b="1" u="sng" dirty="0">
                <a:solidFill>
                  <a:srgbClr val="000000"/>
                </a:solidFill>
                <a:effectLst/>
                <a:latin typeface="Times New Roman" panose="02020603050405020304" pitchFamily="18" charset="0"/>
                <a:ea typeface="Times New Roman" panose="02020603050405020304" pitchFamily="18" charset="0"/>
              </a:rPr>
              <a:t>si no</a:t>
            </a:r>
            <a:r>
              <a:rPr lang="es-ES_tradnl" sz="1800" dirty="0">
                <a:solidFill>
                  <a:srgbClr val="000000"/>
                </a:solidFill>
                <a:effectLst/>
                <a:latin typeface="Times New Roman" panose="02020603050405020304" pitchFamily="18" charset="0"/>
                <a:ea typeface="Times New Roman" panose="02020603050405020304" pitchFamily="18" charset="0"/>
              </a:rPr>
              <a:t> es optativa</a:t>
            </a:r>
            <a:r>
              <a:rPr lang="es-ES_tradnl" sz="1800" i="1" dirty="0">
                <a:solidFill>
                  <a:srgbClr val="000000"/>
                </a:solidFill>
                <a:effectLst/>
                <a:latin typeface="Times New Roman" panose="02020603050405020304" pitchFamily="18" charset="0"/>
                <a:ea typeface="Times New Roman" panose="02020603050405020304" pitchFamily="18" charset="0"/>
              </a:rPr>
              <a:t>.</a:t>
            </a:r>
            <a:endParaRPr lang="es-ES" sz="1800" dirty="0">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25</a:t>
            </a:fld>
            <a:endParaRPr lang="es-ES"/>
          </a:p>
        </p:txBody>
      </p:sp>
    </p:spTree>
    <p:extLst>
      <p:ext uri="{BB962C8B-B14F-4D97-AF65-F5344CB8AC3E}">
        <p14:creationId xmlns:p14="http://schemas.microsoft.com/office/powerpoint/2010/main" val="1912271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26</a:t>
            </a:fld>
            <a:endParaRPr lang="es-ES"/>
          </a:p>
        </p:txBody>
      </p:sp>
    </p:spTree>
    <p:extLst>
      <p:ext uri="{BB962C8B-B14F-4D97-AF65-F5344CB8AC3E}">
        <p14:creationId xmlns:p14="http://schemas.microsoft.com/office/powerpoint/2010/main" val="47292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27</a:t>
            </a:fld>
            <a:endParaRPr lang="es-ES"/>
          </a:p>
        </p:txBody>
      </p:sp>
    </p:spTree>
    <p:extLst>
      <p:ext uri="{BB962C8B-B14F-4D97-AF65-F5344CB8AC3E}">
        <p14:creationId xmlns:p14="http://schemas.microsoft.com/office/powerpoint/2010/main" val="2245669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arrays</a:t>
            </a:r>
            <a:r>
              <a:rPr lang="es-ES" dirty="0"/>
              <a:t> en </a:t>
            </a:r>
            <a:r>
              <a:rPr lang="es-ES" dirty="0">
                <a:hlinkClick r:id="rId3"/>
              </a:rPr>
              <a:t>JavaScript</a:t>
            </a:r>
            <a:r>
              <a:rPr lang="es-ES" dirty="0"/>
              <a:t> se declaran como cualquier otra variable, escribiendo </a:t>
            </a:r>
            <a:r>
              <a:rPr lang="es-ES" dirty="0" err="1"/>
              <a:t>var</a:t>
            </a:r>
            <a:r>
              <a:rPr lang="es-ES" dirty="0"/>
              <a:t> seguido del nombre del array. </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28</a:t>
            </a:fld>
            <a:endParaRPr lang="es-ES"/>
          </a:p>
        </p:txBody>
      </p:sp>
    </p:spTree>
    <p:extLst>
      <p:ext uri="{BB962C8B-B14F-4D97-AF65-F5344CB8AC3E}">
        <p14:creationId xmlns:p14="http://schemas.microsoft.com/office/powerpoint/2010/main" val="1435475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Lenguaje interpretado: Son </a:t>
            </a:r>
            <a:r>
              <a:rPr lang="es-ES" dirty="0" err="1"/>
              <a:t>sctripts</a:t>
            </a:r>
            <a:r>
              <a:rPr lang="es-ES" dirty="0"/>
              <a:t> con texto y no necesitan ser compilados de ninguna forma para funcionar por tanto es un lenguaje </a:t>
            </a:r>
            <a:r>
              <a:rPr lang="es-ES" dirty="0" err="1"/>
              <a:t>interp</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2</a:t>
            </a:fld>
            <a:endParaRPr lang="es-ES"/>
          </a:p>
        </p:txBody>
      </p:sp>
    </p:spTree>
    <p:extLst>
      <p:ext uri="{BB962C8B-B14F-4D97-AF65-F5344CB8AC3E}">
        <p14:creationId xmlns:p14="http://schemas.microsoft.com/office/powerpoint/2010/main" val="183838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propiedad </a:t>
            </a:r>
            <a:r>
              <a:rPr lang="es-ES" dirty="0" err="1"/>
              <a:t>length</a:t>
            </a:r>
            <a:r>
              <a:rPr lang="es-ES" dirty="0"/>
              <a:t> indica el </a:t>
            </a:r>
            <a:r>
              <a:rPr lang="es-ES" b="1" dirty="0"/>
              <a:t>número máximo de elementos</a:t>
            </a:r>
            <a:r>
              <a:rPr lang="es-ES" dirty="0"/>
              <a:t> que tiene un array, aunque no tengan contenido. Veamos un ejemplo</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33</a:t>
            </a:fld>
            <a:endParaRPr lang="es-ES"/>
          </a:p>
        </p:txBody>
      </p:sp>
    </p:spTree>
    <p:extLst>
      <p:ext uri="{BB962C8B-B14F-4D97-AF65-F5344CB8AC3E}">
        <p14:creationId xmlns:p14="http://schemas.microsoft.com/office/powerpoint/2010/main" val="1488048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Supongamos que queremos mostrar todos los elementos del arreglo</a:t>
            </a:r>
          </a:p>
          <a:p>
            <a:r>
              <a:rPr lang="es-ES" dirty="0" err="1"/>
              <a:t>document.write</a:t>
            </a:r>
            <a:r>
              <a:rPr lang="es-ES" dirty="0"/>
              <a:t>(</a:t>
            </a:r>
            <a:r>
              <a:rPr lang="es-ES" dirty="0" err="1"/>
              <a:t>nuevoArray</a:t>
            </a:r>
            <a:r>
              <a:rPr lang="es-ES" dirty="0"/>
              <a:t>[0])</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document.write</a:t>
            </a:r>
            <a:r>
              <a:rPr lang="es-ES" dirty="0"/>
              <a:t>(</a:t>
            </a:r>
            <a:r>
              <a:rPr lang="es-ES" dirty="0" err="1"/>
              <a:t>nuevoArray</a:t>
            </a:r>
            <a:r>
              <a:rPr lang="es-ES"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document.write</a:t>
            </a:r>
            <a:r>
              <a:rPr lang="es-ES" dirty="0"/>
              <a:t>(</a:t>
            </a:r>
            <a:r>
              <a:rPr lang="es-ES" dirty="0" err="1"/>
              <a:t>nuevoArray</a:t>
            </a:r>
            <a:r>
              <a:rPr lang="es-ES" dirty="0"/>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34</a:t>
            </a:fld>
            <a:endParaRPr lang="es-ES"/>
          </a:p>
        </p:txBody>
      </p:sp>
    </p:spTree>
    <p:extLst>
      <p:ext uri="{BB962C8B-B14F-4D97-AF65-F5344CB8AC3E}">
        <p14:creationId xmlns:p14="http://schemas.microsoft.com/office/powerpoint/2010/main" val="241847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ventaja de los </a:t>
            </a:r>
            <a:r>
              <a:rPr lang="es-ES" dirty="0" err="1"/>
              <a:t>arrays</a:t>
            </a:r>
            <a:r>
              <a:rPr lang="es-ES" dirty="0"/>
              <a:t> es que podemos acceder a sus datos mediante bucles, recorriendo todas sus posiciones. En el siguiente ejemplo usaremos un bucle </a:t>
            </a:r>
            <a:r>
              <a:rPr lang="es-ES" dirty="0" err="1"/>
              <a:t>for</a:t>
            </a:r>
            <a:r>
              <a:rPr lang="es-ES" dirty="0"/>
              <a:t> que irá desde 0 hasta el tamaño total del array, obtenido con el método </a:t>
            </a:r>
            <a:r>
              <a:rPr lang="es-ES" dirty="0" err="1"/>
              <a:t>length</a:t>
            </a:r>
            <a:endParaRPr lang="es-ES" dirty="0"/>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35</a:t>
            </a:fld>
            <a:endParaRPr lang="es-ES"/>
          </a:p>
        </p:txBody>
      </p:sp>
    </p:spTree>
    <p:extLst>
      <p:ext uri="{BB962C8B-B14F-4D97-AF65-F5344CB8AC3E}">
        <p14:creationId xmlns:p14="http://schemas.microsoft.com/office/powerpoint/2010/main" val="2407295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i="1" dirty="0">
                <a:effectLst/>
                <a:latin typeface="Times New Roman" panose="02020603050405020304" pitchFamily="18" charset="0"/>
                <a:ea typeface="Times New Roman" panose="02020603050405020304" pitchFamily="18" charset="0"/>
              </a:rPr>
              <a:t>Las estructuras repetitivas permiten representar algoritmos que exigen la ejecución repetida de un conjunto de instrucciones en tanto cierta condición se mantenga verdadera. Cada ejecución repetida es un </a:t>
            </a:r>
            <a:r>
              <a:rPr lang="es-ES" sz="1800" b="1" i="1" dirty="0">
                <a:effectLst/>
                <a:latin typeface="Times New Roman" panose="02020603050405020304" pitchFamily="18" charset="0"/>
                <a:ea typeface="Times New Roman" panose="02020603050405020304" pitchFamily="18" charset="0"/>
              </a:rPr>
              <a:t>ciclo</a:t>
            </a:r>
            <a:r>
              <a:rPr lang="es-ES" sz="1800" i="1" dirty="0">
                <a:effectLst/>
                <a:latin typeface="Times New Roman" panose="02020603050405020304" pitchFamily="18" charset="0"/>
                <a:ea typeface="Times New Roman" panose="02020603050405020304" pitchFamily="18" charset="0"/>
              </a:rPr>
              <a:t>, </a:t>
            </a:r>
            <a:r>
              <a:rPr lang="es-ES" sz="1800" b="1" i="1" dirty="0">
                <a:effectLst/>
                <a:latin typeface="Times New Roman" panose="02020603050405020304" pitchFamily="18" charset="0"/>
                <a:ea typeface="Times New Roman" panose="02020603050405020304" pitchFamily="18" charset="0"/>
              </a:rPr>
              <a:t>lazo, bucle, repetición o iteración</a:t>
            </a:r>
            <a:r>
              <a:rPr lang="es-ES" sz="1800" i="1" dirty="0">
                <a:effectLst/>
                <a:latin typeface="Times New Roman" panose="02020603050405020304" pitchFamily="18" charset="0"/>
                <a:ea typeface="Times New Roman" panose="02020603050405020304" pitchFamily="18" charset="0"/>
              </a:rPr>
              <a:t>.</a:t>
            </a:r>
            <a:r>
              <a:rPr lang="es-ES" sz="1800" b="1" i="1" dirty="0">
                <a:effectLst/>
                <a:latin typeface="Times New Roman" panose="02020603050405020304" pitchFamily="18" charset="0"/>
                <a:ea typeface="Times New Roman" panose="02020603050405020304" pitchFamily="18" charset="0"/>
              </a:rPr>
              <a:t> </a:t>
            </a:r>
            <a:r>
              <a:rPr lang="es-ES_tradnl" sz="1800" i="1" dirty="0">
                <a:effectLst/>
                <a:latin typeface="Times New Roman" panose="02020603050405020304" pitchFamily="18" charset="0"/>
                <a:ea typeface="Times New Roman" panose="02020603050405020304" pitchFamily="18" charset="0"/>
              </a:rPr>
              <a:t>El lenguaje proporciona diferentes instrucciones para ciclos, unas más apropiadas en casos de ciclos en los que de primera mano no puede calcularse la cantidad de veces que iterará y otra más adecuada para aquellos ciclos en los que se sabe o puede calcularse las veces que va a iterar.</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36</a:t>
            </a:fld>
            <a:endParaRPr lang="es-ES"/>
          </a:p>
        </p:txBody>
      </p:sp>
    </p:spTree>
    <p:extLst>
      <p:ext uri="{BB962C8B-B14F-4D97-AF65-F5344CB8AC3E}">
        <p14:creationId xmlns:p14="http://schemas.microsoft.com/office/powerpoint/2010/main" val="2680671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37</a:t>
            </a:fld>
            <a:endParaRPr lang="es-ES"/>
          </a:p>
        </p:txBody>
      </p:sp>
    </p:spTree>
    <p:extLst>
      <p:ext uri="{BB962C8B-B14F-4D97-AF65-F5344CB8AC3E}">
        <p14:creationId xmlns:p14="http://schemas.microsoft.com/office/powerpoint/2010/main" val="1982765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38</a:t>
            </a:fld>
            <a:endParaRPr lang="es-ES"/>
          </a:p>
        </p:txBody>
      </p:sp>
    </p:spTree>
    <p:extLst>
      <p:ext uri="{BB962C8B-B14F-4D97-AF65-F5344CB8AC3E}">
        <p14:creationId xmlns:p14="http://schemas.microsoft.com/office/powerpoint/2010/main" val="2534931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39</a:t>
            </a:fld>
            <a:endParaRPr lang="es-ES"/>
          </a:p>
        </p:txBody>
      </p:sp>
    </p:spTree>
    <p:extLst>
      <p:ext uri="{BB962C8B-B14F-4D97-AF65-F5344CB8AC3E}">
        <p14:creationId xmlns:p14="http://schemas.microsoft.com/office/powerpoint/2010/main" val="348514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Marcador de imagen de diapositiva 1">
            <a:extLst>
              <a:ext uri="{FF2B5EF4-FFF2-40B4-BE49-F238E27FC236}">
                <a16:creationId xmlns:a16="http://schemas.microsoft.com/office/drawing/2014/main" id="{B4653351-6534-3205-D144-80C492277A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Marcador de notas 2">
            <a:extLst>
              <a:ext uri="{FF2B5EF4-FFF2-40B4-BE49-F238E27FC236}">
                <a16:creationId xmlns:a16="http://schemas.microsoft.com/office/drawing/2014/main" id="{00AA1C8E-AE2E-3CEF-8315-17B5E49065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Marcador de imagen de diapositiva 1">
            <a:extLst>
              <a:ext uri="{FF2B5EF4-FFF2-40B4-BE49-F238E27FC236}">
                <a16:creationId xmlns:a16="http://schemas.microsoft.com/office/drawing/2014/main" id="{412C4E7C-9E17-4633-D368-6CC3BE9220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Marcador de notas 2">
            <a:extLst>
              <a:ext uri="{FF2B5EF4-FFF2-40B4-BE49-F238E27FC236}">
                <a16:creationId xmlns:a16="http://schemas.microsoft.com/office/drawing/2014/main" id="{46A4F91E-6B29-DF97-E2CE-7960ADE961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a:t>Las funciones son los únicos tipos de subprogramas con que cuenta Javascript y tienen la forma: </a:t>
            </a:r>
          </a:p>
          <a:p>
            <a:endParaRPr lang="es-ES" altLang="es-ES"/>
          </a:p>
          <a:p>
            <a:r>
              <a:rPr lang="es-ES" altLang="es-ES"/>
              <a:t>Los parámetros se pasan por valor, lo que significa que se pasa una copia y si se modifica el parámetro recibido en la función no afectará el valor original. </a:t>
            </a:r>
          </a:p>
          <a:p>
            <a:endParaRPr lang="es-ES" alt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Marcador de imagen de diapositiva 1">
            <a:extLst>
              <a:ext uri="{FF2B5EF4-FFF2-40B4-BE49-F238E27FC236}">
                <a16:creationId xmlns:a16="http://schemas.microsoft.com/office/drawing/2014/main" id="{EC2B7114-916D-A04E-9A81-2633396455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Marcador de notas 2">
            <a:extLst>
              <a:ext uri="{FF2B5EF4-FFF2-40B4-BE49-F238E27FC236}">
                <a16:creationId xmlns:a16="http://schemas.microsoft.com/office/drawing/2014/main" id="{AF9D836E-9AE0-C96B-20F0-3305F0696C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dirty="0"/>
              <a:t>Para devolver un valor en una función se utiliza la palabra </a:t>
            </a:r>
            <a:r>
              <a:rPr lang="es-ES" altLang="es-ES" b="1" dirty="0" err="1"/>
              <a:t>return</a:t>
            </a:r>
            <a:r>
              <a:rPr lang="es-ES" altLang="es-ES" dirty="0"/>
              <a:t>. En el ejemplo se invoca a la función pasándole el valor 2, y se recibe 4 en el resultado. </a:t>
            </a:r>
          </a:p>
          <a:p>
            <a:endParaRPr lang="es-ES" alt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ltLang="es-ES" b="1" dirty="0" err="1"/>
              <a:t>Javascript</a:t>
            </a:r>
            <a:r>
              <a:rPr lang="es-ES" altLang="es-ES" b="1" dirty="0"/>
              <a:t> es un lenguaje orientado a </a:t>
            </a:r>
            <a:r>
              <a:rPr lang="es-ES" altLang="es-ES" b="1" dirty="0" err="1"/>
              <a:t>ojetos</a:t>
            </a:r>
            <a:r>
              <a:rPr lang="es-ES" altLang="es-ES" b="1" dirty="0"/>
              <a:t> basado en prototipos. </a:t>
            </a:r>
            <a:r>
              <a:rPr lang="es-ES" altLang="es-ES" b="0" dirty="0"/>
              <a:t>Esto quiere decir que en </a:t>
            </a:r>
            <a:r>
              <a:rPr lang="es-ES" altLang="es-ES" b="0" dirty="0" err="1"/>
              <a:t>Javascript</a:t>
            </a:r>
            <a:r>
              <a:rPr lang="es-ES" altLang="es-ES" b="0" dirty="0"/>
              <a:t> no existen las clases como comúnmente estamos a ver en lenguajes de POO, sino prototipos </a:t>
            </a:r>
            <a:r>
              <a:rPr lang="es-ES" dirty="0"/>
              <a:t>para proporcionar mecanismos de herencia.</a:t>
            </a:r>
          </a:p>
          <a:p>
            <a:r>
              <a:rPr lang="es-ES" altLang="es-ES" b="1" dirty="0"/>
              <a:t>Es manejado por eventos</a:t>
            </a:r>
            <a:r>
              <a:rPr lang="es-ES" altLang="es-ES" dirty="0"/>
              <a:t>. puede responder a eventos como el movimiento del mouse y la carga de una página web. </a:t>
            </a:r>
          </a:p>
          <a:p>
            <a:r>
              <a:rPr lang="es-ES" altLang="es-ES" b="1" dirty="0"/>
              <a:t>Es independiente de cualquier plataforma. </a:t>
            </a:r>
            <a:r>
              <a:rPr lang="es-ES" altLang="es-ES" dirty="0"/>
              <a:t>Los programas de </a:t>
            </a:r>
            <a:r>
              <a:rPr lang="es-ES" altLang="es-ES" dirty="0" err="1"/>
              <a:t>javascript</a:t>
            </a:r>
            <a:r>
              <a:rPr lang="es-ES" altLang="es-ES" dirty="0"/>
              <a:t> están diseñados para ejecutarse dentro de documentos HTML. Son independientes de cualquier plataforma o sistema operativo.  </a:t>
            </a:r>
          </a:p>
          <a:p>
            <a:r>
              <a:rPr lang="es-ES" altLang="es-ES" b="1" dirty="0"/>
              <a:t>permite desarrollo rápido</a:t>
            </a:r>
            <a:r>
              <a:rPr lang="es-ES" altLang="es-ES" dirty="0"/>
              <a:t>. El navegador web y el código HTML manejan  la mayoría de las características como formas, cuadros, y otros elementos de interface Gráfica del Usuario (GUI).  Esto hace que los programadores de </a:t>
            </a:r>
            <a:r>
              <a:rPr lang="es-ES" altLang="es-ES" dirty="0" err="1"/>
              <a:t>Javascript</a:t>
            </a:r>
            <a:r>
              <a:rPr lang="es-ES" altLang="es-ES" dirty="0"/>
              <a:t> no tienen que preocuparse de crear o manejar estos elementos en sus aplicaciones. </a:t>
            </a:r>
          </a:p>
          <a:p>
            <a:r>
              <a:rPr lang="es-ES" altLang="es-ES" b="1" dirty="0" err="1"/>
              <a:t>Javascript</a:t>
            </a:r>
            <a:r>
              <a:rPr lang="es-ES" altLang="es-ES" b="1" dirty="0"/>
              <a:t> es fácil de aprender: </a:t>
            </a:r>
            <a:r>
              <a:rPr lang="es-ES" altLang="es-ES" dirty="0"/>
              <a:t>No incluye complejas reglas sintácticas. </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4</a:t>
            </a:fld>
            <a:endParaRPr lang="es-ES"/>
          </a:p>
        </p:txBody>
      </p:sp>
    </p:spTree>
    <p:extLst>
      <p:ext uri="{BB962C8B-B14F-4D97-AF65-F5344CB8AC3E}">
        <p14:creationId xmlns:p14="http://schemas.microsoft.com/office/powerpoint/2010/main" val="1348040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43</a:t>
            </a:fld>
            <a:endParaRPr lang="es-ES"/>
          </a:p>
        </p:txBody>
      </p:sp>
    </p:spTree>
    <p:extLst>
      <p:ext uri="{BB962C8B-B14F-4D97-AF65-F5344CB8AC3E}">
        <p14:creationId xmlns:p14="http://schemas.microsoft.com/office/powerpoint/2010/main" val="330026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a:p>
            <a:r>
              <a:rPr lang="es-ES" dirty="0"/>
              <a:t>Si la </a:t>
            </a:r>
            <a:r>
              <a:rPr lang="es-ES" dirty="0" err="1"/>
              <a:t>funci’on</a:t>
            </a:r>
            <a:r>
              <a:rPr lang="es-ES" dirty="0"/>
              <a:t> tiene varias expresiones estas se separan por comas y es obligatorio poner el </a:t>
            </a:r>
            <a:r>
              <a:rPr lang="es-ES" dirty="0" err="1"/>
              <a:t>return</a:t>
            </a:r>
            <a:endParaRPr lang="es-ES" dirty="0"/>
          </a:p>
          <a:p>
            <a:r>
              <a:rPr lang="es-ES" dirty="0" err="1"/>
              <a:t>let</a:t>
            </a:r>
            <a:r>
              <a:rPr lang="es-ES" dirty="0"/>
              <a:t> sum = (a, b) =&gt; {</a:t>
            </a:r>
          </a:p>
          <a:p>
            <a:r>
              <a:rPr lang="es-ES" dirty="0"/>
              <a:t>       </a:t>
            </a:r>
            <a:r>
              <a:rPr lang="es-ES" dirty="0" err="1"/>
              <a:t>let</a:t>
            </a:r>
            <a:r>
              <a:rPr lang="es-ES" dirty="0"/>
              <a:t> </a:t>
            </a:r>
            <a:r>
              <a:rPr lang="es-ES" dirty="0" err="1"/>
              <a:t>result</a:t>
            </a:r>
            <a:r>
              <a:rPr lang="es-ES" dirty="0"/>
              <a:t> = a + b; </a:t>
            </a:r>
          </a:p>
          <a:p>
            <a:r>
              <a:rPr lang="es-ES" i="1" dirty="0"/>
              <a:t>       </a:t>
            </a:r>
            <a:r>
              <a:rPr lang="es-ES" i="1" dirty="0" err="1"/>
              <a:t>return</a:t>
            </a:r>
            <a:r>
              <a:rPr lang="es-ES" i="1" dirty="0"/>
              <a:t> </a:t>
            </a:r>
            <a:r>
              <a:rPr lang="es-ES" i="1" dirty="0" err="1"/>
              <a:t>result</a:t>
            </a:r>
            <a:endParaRPr lang="es-ES" i="1" dirty="0"/>
          </a:p>
          <a:p>
            <a:r>
              <a:rPr lang="es-ES" dirty="0"/>
              <a:t>}</a:t>
            </a:r>
          </a:p>
          <a:p>
            <a:r>
              <a:rPr lang="es-ES" dirty="0"/>
              <a:t>; </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44</a:t>
            </a:fld>
            <a:endParaRPr lang="es-ES"/>
          </a:p>
        </p:txBody>
      </p:sp>
    </p:spTree>
    <p:extLst>
      <p:ext uri="{BB962C8B-B14F-4D97-AF65-F5344CB8AC3E}">
        <p14:creationId xmlns:p14="http://schemas.microsoft.com/office/powerpoint/2010/main" val="1656601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45</a:t>
            </a:fld>
            <a:endParaRPr lang="es-ES"/>
          </a:p>
        </p:txBody>
      </p:sp>
    </p:spTree>
    <p:extLst>
      <p:ext uri="{BB962C8B-B14F-4D97-AF65-F5344CB8AC3E}">
        <p14:creationId xmlns:p14="http://schemas.microsoft.com/office/powerpoint/2010/main" val="2131050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crea una </a:t>
            </a:r>
            <a:r>
              <a:rPr lang="es-ES" dirty="0" err="1"/>
              <a:t>fu.nción</a:t>
            </a:r>
            <a:r>
              <a:rPr lang="es-ES" dirty="0"/>
              <a:t> </a:t>
            </a:r>
            <a:r>
              <a:rPr lang="es-ES" dirty="0" err="1"/>
              <a:t>func</a:t>
            </a:r>
            <a:r>
              <a:rPr lang="es-ES" dirty="0"/>
              <a:t> que acepta los parámetros arg1..argN, luego evalúa la </a:t>
            </a:r>
            <a:r>
              <a:rPr lang="es-ES" dirty="0" err="1"/>
              <a:t>expression</a:t>
            </a:r>
            <a:r>
              <a:rPr lang="es-ES" dirty="0"/>
              <a:t> del lado derecho mediante su uso y devuelve su resultado. Se sustituye la palabra </a:t>
            </a:r>
            <a:r>
              <a:rPr lang="es-ES" dirty="0" err="1"/>
              <a:t>function</a:t>
            </a:r>
            <a:r>
              <a:rPr lang="es-ES" dirty="0"/>
              <a:t> por la flecha, se eliminan las llaves y el </a:t>
            </a:r>
            <a:r>
              <a:rPr lang="es-ES" dirty="0" err="1"/>
              <a:t>return</a:t>
            </a:r>
            <a:r>
              <a:rPr lang="es-ES" dirty="0"/>
              <a:t>.</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46</a:t>
            </a:fld>
            <a:endParaRPr lang="es-ES"/>
          </a:p>
        </p:txBody>
      </p:sp>
    </p:spTree>
    <p:extLst>
      <p:ext uri="{BB962C8B-B14F-4D97-AF65-F5344CB8AC3E}">
        <p14:creationId xmlns:p14="http://schemas.microsoft.com/office/powerpoint/2010/main" val="378308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dirty="0"/>
              <a:t>El </a:t>
            </a:r>
            <a:r>
              <a:rPr lang="en-CA" dirty="0" err="1"/>
              <a:t>arreglo</a:t>
            </a:r>
            <a:r>
              <a:rPr lang="en-CA" dirty="0"/>
              <a:t> </a:t>
            </a:r>
            <a:r>
              <a:rPr lang="en-CA" dirty="0" err="1"/>
              <a:t>galicia</a:t>
            </a:r>
            <a:r>
              <a:rPr lang="en-CA" dirty="0"/>
              <a:t> es un </a:t>
            </a:r>
            <a:r>
              <a:rPr lang="en-CA" dirty="0" err="1"/>
              <a:t>arreglo</a:t>
            </a:r>
            <a:r>
              <a:rPr lang="en-CA" dirty="0"/>
              <a:t> </a:t>
            </a:r>
            <a:r>
              <a:rPr lang="en-CA" dirty="0" err="1"/>
              <a:t>contante</a:t>
            </a:r>
            <a:r>
              <a:rPr lang="en-CA" dirty="0"/>
              <a:t> </a:t>
            </a:r>
            <a:r>
              <a:rPr lang="en-CA" dirty="0" err="1"/>
              <a:t>esto</a:t>
            </a:r>
            <a:r>
              <a:rPr lang="en-CA" dirty="0"/>
              <a:t> </a:t>
            </a:r>
            <a:r>
              <a:rPr lang="en-CA" dirty="0" err="1"/>
              <a:t>quiere</a:t>
            </a:r>
            <a:r>
              <a:rPr lang="en-CA" dirty="0"/>
              <a:t> </a:t>
            </a:r>
            <a:r>
              <a:rPr lang="en-CA" dirty="0" err="1"/>
              <a:t>decir</a:t>
            </a:r>
            <a:r>
              <a:rPr lang="en-CA" dirty="0"/>
              <a:t> que sus </a:t>
            </a:r>
            <a:r>
              <a:rPr lang="en-CA" dirty="0" err="1"/>
              <a:t>valores</a:t>
            </a:r>
            <a:r>
              <a:rPr lang="en-CA" dirty="0"/>
              <a:t> no se </a:t>
            </a:r>
            <a:r>
              <a:rPr lang="en-CA" dirty="0" err="1"/>
              <a:t>pueden</a:t>
            </a:r>
            <a:r>
              <a:rPr lang="en-CA" dirty="0"/>
              <a:t> </a:t>
            </a:r>
            <a:r>
              <a:rPr lang="en-CA" dirty="0" err="1"/>
              <a:t>modificar</a:t>
            </a:r>
            <a:r>
              <a:rPr lang="en-CA" dirty="0"/>
              <a:t> </a:t>
            </a:r>
            <a:r>
              <a:rPr lang="en-CA" dirty="0" err="1"/>
              <a:t>si</a:t>
            </a:r>
            <a:r>
              <a:rPr lang="en-CA" dirty="0"/>
              <a:t> </a:t>
            </a:r>
            <a:r>
              <a:rPr lang="en-CA" dirty="0" err="1"/>
              <a:t>el</a:t>
            </a:r>
            <a:r>
              <a:rPr lang="en-CA" dirty="0"/>
              <a:t> </a:t>
            </a:r>
            <a:r>
              <a:rPr lang="en-CA" dirty="0" err="1"/>
              <a:t>arreglo</a:t>
            </a:r>
            <a:r>
              <a:rPr lang="en-CA" dirty="0"/>
              <a:t> es </a:t>
            </a:r>
            <a:r>
              <a:rPr lang="en-CA" dirty="0" err="1"/>
              <a:t>redefinido</a:t>
            </a:r>
            <a:r>
              <a:rPr lang="en-CA" dirty="0"/>
              <a:t>, </a:t>
            </a:r>
            <a:r>
              <a:rPr lang="en-CA" dirty="0" err="1"/>
              <a:t>pero</a:t>
            </a:r>
            <a:r>
              <a:rPr lang="en-CA" dirty="0"/>
              <a:t> </a:t>
            </a:r>
            <a:r>
              <a:rPr lang="en-CA" dirty="0" err="1"/>
              <a:t>si</a:t>
            </a:r>
            <a:r>
              <a:rPr lang="en-CA" dirty="0"/>
              <a:t> </a:t>
            </a:r>
            <a:r>
              <a:rPr lang="en-CA" dirty="0" err="1"/>
              <a:t>accediendo</a:t>
            </a:r>
            <a:r>
              <a:rPr lang="en-CA" dirty="0"/>
              <a:t> a </a:t>
            </a:r>
            <a:r>
              <a:rPr lang="en-CA" dirty="0" err="1"/>
              <a:t>cada</a:t>
            </a:r>
            <a:r>
              <a:rPr lang="en-CA" dirty="0"/>
              <a:t> uno de </a:t>
            </a:r>
            <a:r>
              <a:rPr lang="en-CA" dirty="0" err="1"/>
              <a:t>los</a:t>
            </a:r>
            <a:r>
              <a:rPr lang="en-CA" dirty="0"/>
              <a:t> </a:t>
            </a:r>
            <a:r>
              <a:rPr lang="en-CA" dirty="0" err="1"/>
              <a:t>elementos</a:t>
            </a:r>
            <a:r>
              <a:rPr lang="en-CA" dirty="0"/>
              <a:t> del </a:t>
            </a:r>
            <a:r>
              <a:rPr lang="en-CA" dirty="0" err="1"/>
              <a:t>arrgelo</a:t>
            </a:r>
            <a:r>
              <a:rPr lang="en-CA" dirty="0"/>
              <a:t>.</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48</a:t>
            </a:fld>
            <a:endParaRPr lang="es-ES"/>
          </a:p>
        </p:txBody>
      </p:sp>
    </p:spTree>
    <p:extLst>
      <p:ext uri="{BB962C8B-B14F-4D97-AF65-F5344CB8AC3E}">
        <p14:creationId xmlns:p14="http://schemas.microsoft.com/office/powerpoint/2010/main" val="4246758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pasa si queremos obtener el primer y último elemento de nuestro arreglo en lugar del primero y el segundo, y queremos asignar solo dos variables?</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50</a:t>
            </a:fld>
            <a:endParaRPr lang="es-ES"/>
          </a:p>
        </p:txBody>
      </p:sp>
    </p:spTree>
    <p:extLst>
      <p:ext uri="{BB962C8B-B14F-4D97-AF65-F5344CB8AC3E}">
        <p14:creationId xmlns:p14="http://schemas.microsoft.com/office/powerpoint/2010/main" val="1347742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dirty="0"/>
              <a:t>El </a:t>
            </a:r>
            <a:r>
              <a:rPr lang="en-CA" dirty="0" err="1"/>
              <a:t>objeto</a:t>
            </a:r>
            <a:r>
              <a:rPr lang="en-CA" dirty="0"/>
              <a:t> persona </a:t>
            </a:r>
            <a:r>
              <a:rPr lang="en-CA" dirty="0" err="1"/>
              <a:t>tiene</a:t>
            </a:r>
            <a:r>
              <a:rPr lang="en-CA" dirty="0"/>
              <a:t> </a:t>
            </a:r>
            <a:r>
              <a:rPr lang="en-CA" dirty="0" err="1"/>
              <a:t>propiedades</a:t>
            </a:r>
            <a:r>
              <a:rPr lang="en-CA" dirty="0"/>
              <a:t> tales </a:t>
            </a:r>
            <a:r>
              <a:rPr lang="en-CA" dirty="0" err="1"/>
              <a:t>como</a:t>
            </a:r>
            <a:r>
              <a:rPr lang="en-CA" dirty="0"/>
              <a:t> </a:t>
            </a:r>
            <a:r>
              <a:rPr lang="en-CA" dirty="0" err="1"/>
              <a:t>nombre</a:t>
            </a:r>
            <a:r>
              <a:rPr lang="en-CA" dirty="0"/>
              <a:t>, </a:t>
            </a:r>
            <a:r>
              <a:rPr lang="en-CA" dirty="0" err="1"/>
              <a:t>pais,trabajo</a:t>
            </a:r>
            <a:r>
              <a:rPr lang="en-CA" dirty="0"/>
              <a:t>. Si </a:t>
            </a:r>
            <a:r>
              <a:rPr lang="en-CA" dirty="0" err="1"/>
              <a:t>quisieramos</a:t>
            </a:r>
            <a:r>
              <a:rPr lang="en-CA" dirty="0"/>
              <a:t> accedes a </a:t>
            </a:r>
            <a:r>
              <a:rPr lang="en-CA" dirty="0" err="1"/>
              <a:t>cada</a:t>
            </a:r>
            <a:r>
              <a:rPr lang="en-CA" dirty="0"/>
              <a:t> </a:t>
            </a:r>
            <a:r>
              <a:rPr lang="en-CA" dirty="0" err="1"/>
              <a:t>una</a:t>
            </a:r>
            <a:r>
              <a:rPr lang="en-CA" dirty="0"/>
              <a:t> de </a:t>
            </a:r>
            <a:r>
              <a:rPr lang="en-CA" dirty="0" err="1"/>
              <a:t>esas</a:t>
            </a:r>
            <a:r>
              <a:rPr lang="en-CA" dirty="0"/>
              <a:t> </a:t>
            </a:r>
            <a:r>
              <a:rPr lang="en-CA" dirty="0" err="1"/>
              <a:t>propiedades</a:t>
            </a:r>
            <a:r>
              <a:rPr lang="en-CA" dirty="0"/>
              <a:t> </a:t>
            </a:r>
            <a:r>
              <a:rPr lang="en-CA" dirty="0" err="1"/>
              <a:t>tendriamos</a:t>
            </a:r>
            <a:r>
              <a:rPr lang="en-CA" dirty="0"/>
              <a:t> que </a:t>
            </a:r>
            <a:r>
              <a:rPr lang="en-CA" dirty="0" err="1"/>
              <a:t>hacerlo</a:t>
            </a:r>
            <a:r>
              <a:rPr lang="en-CA" dirty="0"/>
              <a:t> de la forma:</a:t>
            </a:r>
          </a:p>
          <a:p>
            <a:r>
              <a:rPr lang="es-ES" dirty="0" err="1"/>
              <a:t>let</a:t>
            </a:r>
            <a:r>
              <a:rPr lang="es-ES" dirty="0"/>
              <a:t> nombre = </a:t>
            </a:r>
            <a:r>
              <a:rPr lang="es-ES" dirty="0" err="1"/>
              <a:t>persona.nombre</a:t>
            </a:r>
            <a:r>
              <a:rPr lang="es-ES" dirty="0"/>
              <a:t>;</a:t>
            </a:r>
          </a:p>
          <a:p>
            <a:r>
              <a:rPr lang="es-ES" dirty="0" err="1"/>
              <a:t>let</a:t>
            </a:r>
            <a:r>
              <a:rPr lang="es-ES" dirty="0"/>
              <a:t> </a:t>
            </a:r>
            <a:r>
              <a:rPr lang="es-ES" dirty="0" err="1"/>
              <a:t>pais</a:t>
            </a:r>
            <a:r>
              <a:rPr lang="es-ES" dirty="0"/>
              <a:t> = </a:t>
            </a:r>
            <a:r>
              <a:rPr lang="es-ES" dirty="0" err="1"/>
              <a:t>persona.pais</a:t>
            </a:r>
            <a:r>
              <a:rPr lang="es-ES" dirty="0"/>
              <a:t>;</a:t>
            </a:r>
          </a:p>
          <a:p>
            <a:r>
              <a:rPr lang="es-ES" dirty="0" err="1"/>
              <a:t>let</a:t>
            </a:r>
            <a:r>
              <a:rPr lang="es-ES" dirty="0"/>
              <a:t> trabajo = </a:t>
            </a:r>
            <a:r>
              <a:rPr lang="es-ES" dirty="0" err="1"/>
              <a:t>persona.trabajo</a:t>
            </a:r>
            <a:r>
              <a:rPr lang="es-ES" dirty="0"/>
              <a:t>;</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51</a:t>
            </a:fld>
            <a:endParaRPr lang="es-ES"/>
          </a:p>
        </p:txBody>
      </p:sp>
    </p:spTree>
    <p:extLst>
      <p:ext uri="{BB962C8B-B14F-4D97-AF65-F5344CB8AC3E}">
        <p14:creationId xmlns:p14="http://schemas.microsoft.com/office/powerpoint/2010/main" val="12367781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paréntesis  ( ) alrededor de la asignación es una sintaxis requerida cuando se usa la desestructuración de un objeto sin una declaración. </a:t>
            </a:r>
          </a:p>
          <a:p>
            <a:r>
              <a:rPr lang="es-ES" dirty="0"/>
              <a:t>Las variables del objeto en el lado izquierdo deben tener el mismo nombre que una clave de propiedad en el objeto persona. Si los nombres son diferentes, obtendremos </a:t>
            </a:r>
            <a:r>
              <a:rPr lang="es-ES" dirty="0" err="1"/>
              <a:t>undefined</a:t>
            </a:r>
            <a:r>
              <a:rPr lang="es-ES" dirty="0"/>
              <a:t>:</a:t>
            </a:r>
          </a:p>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52</a:t>
            </a:fld>
            <a:endParaRPr lang="es-ES"/>
          </a:p>
        </p:txBody>
      </p:sp>
    </p:spTree>
    <p:extLst>
      <p:ext uri="{BB962C8B-B14F-4D97-AF65-F5344CB8AC3E}">
        <p14:creationId xmlns:p14="http://schemas.microsoft.com/office/powerpoint/2010/main" val="684941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asignar valores de un objeto a una nueva variable en lugar de usar el nombre de la propiedad, podemos hacer esto:</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53</a:t>
            </a:fld>
            <a:endParaRPr lang="es-ES"/>
          </a:p>
        </p:txBody>
      </p:sp>
    </p:spTree>
    <p:extLst>
      <p:ext uri="{BB962C8B-B14F-4D97-AF65-F5344CB8AC3E}">
        <p14:creationId xmlns:p14="http://schemas.microsoft.com/office/powerpoint/2010/main" val="2095666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54</a:t>
            </a:fld>
            <a:endParaRPr lang="es-ES"/>
          </a:p>
        </p:txBody>
      </p:sp>
    </p:spTree>
    <p:extLst>
      <p:ext uri="{BB962C8B-B14F-4D97-AF65-F5344CB8AC3E}">
        <p14:creationId xmlns:p14="http://schemas.microsoft.com/office/powerpoint/2010/main" val="99260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imagen de diapositiva 1">
            <a:extLst>
              <a:ext uri="{FF2B5EF4-FFF2-40B4-BE49-F238E27FC236}">
                <a16:creationId xmlns:a16="http://schemas.microsoft.com/office/drawing/2014/main" id="{C56888FB-D16D-8FA6-9FA2-896D7B5B5B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Marcador de notas 2">
            <a:extLst>
              <a:ext uri="{FF2B5EF4-FFF2-40B4-BE49-F238E27FC236}">
                <a16:creationId xmlns:a16="http://schemas.microsoft.com/office/drawing/2014/main" id="{E899158B-7487-5A05-6791-F4E04E54842F}"/>
              </a:ext>
            </a:extLst>
          </p:cNvPr>
          <p:cNvSpPr>
            <a:spLocks noGrp="1"/>
          </p:cNvSpPr>
          <p:nvPr>
            <p:ph type="body" idx="1"/>
          </p:nvPr>
        </p:nvSpPr>
        <p:spPr/>
        <p:txBody>
          <a:bodyPr>
            <a:normAutofit/>
          </a:bodyPr>
          <a:lstStyle/>
          <a:p>
            <a:pPr>
              <a:defRPr/>
            </a:pPr>
            <a:r>
              <a:rPr lang="es-ES" dirty="0"/>
              <a:t>JavaScript es </a:t>
            </a:r>
            <a:r>
              <a:rPr lang="es-ES" b="1" dirty="0"/>
              <a:t>case </a:t>
            </a:r>
            <a:r>
              <a:rPr lang="es-ES" b="1" dirty="0" err="1"/>
              <a:t>sensitive</a:t>
            </a:r>
            <a:r>
              <a:rPr lang="es-ES" dirty="0"/>
              <a:t>, es decir, diferencia mayúsculas y minúsculas. </a:t>
            </a:r>
          </a:p>
          <a:p>
            <a:pPr>
              <a:defRPr/>
            </a:pPr>
            <a:r>
              <a:rPr lang="es-ES" b="1" dirty="0"/>
              <a:t>Palabras reservadas: </a:t>
            </a:r>
            <a:r>
              <a:rPr lang="es-ES" dirty="0"/>
              <a:t>son palabras (en inglés) que se utilizan para construir las sentencias de JavaScript y que por tanto no pueden ser utilizadas libremente. </a:t>
            </a:r>
            <a:r>
              <a:rPr lang="en-US" dirty="0"/>
              <a:t>Las </a:t>
            </a:r>
            <a:r>
              <a:rPr lang="en-US" dirty="0" err="1"/>
              <a:t>palabras</a:t>
            </a:r>
            <a:r>
              <a:rPr lang="en-US" dirty="0"/>
              <a:t> </a:t>
            </a:r>
            <a:r>
              <a:rPr lang="en-US" dirty="0" err="1"/>
              <a:t>actualmente</a:t>
            </a:r>
            <a:r>
              <a:rPr lang="en-US" dirty="0"/>
              <a:t> </a:t>
            </a:r>
            <a:r>
              <a:rPr lang="en-US" dirty="0" err="1"/>
              <a:t>reservadas</a:t>
            </a:r>
            <a:r>
              <a:rPr lang="en-US" dirty="0"/>
              <a:t> </a:t>
            </a:r>
            <a:r>
              <a:rPr lang="en-US" dirty="0" err="1"/>
              <a:t>por</a:t>
            </a:r>
            <a:r>
              <a:rPr lang="en-US" dirty="0"/>
              <a:t> JavaScript son: </a:t>
            </a:r>
            <a:r>
              <a:rPr lang="en-US" b="1" dirty="0"/>
              <a:t>…..</a:t>
            </a:r>
            <a:endParaRPr lang="es-ES" dirty="0"/>
          </a:p>
          <a:p>
            <a:pPr>
              <a:defRPr/>
            </a:pPr>
            <a:r>
              <a:rPr lang="es-ES" b="1" dirty="0"/>
              <a:t>No se tienen en cuenta los espacios en blanco y las nuevas líneas: </a:t>
            </a:r>
            <a:r>
              <a:rPr lang="es-ES" dirty="0"/>
              <a:t>como sucede con HTML, el intérprete de JavaScript ignora cualquier espacio en blanco, por lo que el código se puede ordenar de forma adecuada para su manejo (tabulando las líneas, añadiendo espacios, creando nuevas líneas, etc.)</a:t>
            </a:r>
          </a:p>
          <a:p>
            <a:pPr>
              <a:defRPr/>
            </a:pPr>
            <a:r>
              <a:rPr lang="es-ES" b="1" dirty="0"/>
              <a:t>No se define el tipo de las variables: </a:t>
            </a:r>
            <a:r>
              <a:rPr lang="es-ES" dirty="0"/>
              <a:t>al definir una variable, no es necesario indicar el tipo de dato que almacenará. De esta forma, una misma variable puede almacenar diferentes tipos de datos durante la ejecución del script.</a:t>
            </a:r>
          </a:p>
          <a:p>
            <a:pPr>
              <a:defRPr/>
            </a:pPr>
            <a:r>
              <a:rPr lang="es-ES" b="1" dirty="0"/>
              <a:t>No es necesario terminar cada sentencia con el carácter ;: </a:t>
            </a:r>
            <a:r>
              <a:rPr lang="es-ES" dirty="0"/>
              <a:t>en la mayoría de los lenguajes de programación, es necesario terminar cada sentencia con el carácter ;. JavaScript permite no hacerlo, pero es muy recomendable seguir la tradición de terminar las sentencias con ;.</a:t>
            </a:r>
          </a:p>
          <a:p>
            <a:pPr>
              <a:defRPr/>
            </a:pPr>
            <a:r>
              <a:rPr lang="es-ES" b="1" dirty="0"/>
              <a:t>Se pueden incluir comentarios: </a:t>
            </a:r>
            <a:r>
              <a:rPr lang="es-ES" dirty="0"/>
              <a:t>Los comentarios se pueden hacer en una línea utilizando </a:t>
            </a:r>
            <a:r>
              <a:rPr lang="es-ES" b="1" dirty="0"/>
              <a:t>// </a:t>
            </a:r>
            <a:r>
              <a:rPr lang="es-ES" dirty="0"/>
              <a:t>o de varias líneas con </a:t>
            </a:r>
            <a:r>
              <a:rPr lang="es-ES" b="1" dirty="0"/>
              <a:t>/* … */</a:t>
            </a:r>
            <a:endParaRPr lang="es-ES" dirty="0"/>
          </a:p>
          <a:p>
            <a:pPr>
              <a:defRPr/>
            </a:pPr>
            <a:r>
              <a:rPr lang="es-ES" b="1" dirty="0"/>
              <a:t> </a:t>
            </a:r>
            <a:endParaRPr lang="es-ES" dirty="0"/>
          </a:p>
          <a:p>
            <a:pPr>
              <a:defRPr/>
            </a:pPr>
            <a:endParaRPr lang="es-E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55</a:t>
            </a:fld>
            <a:endParaRPr lang="es-ES"/>
          </a:p>
        </p:txBody>
      </p:sp>
    </p:spTree>
    <p:extLst>
      <p:ext uri="{BB962C8B-B14F-4D97-AF65-F5344CB8AC3E}">
        <p14:creationId xmlns:p14="http://schemas.microsoft.com/office/powerpoint/2010/main" val="23139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59</a:t>
            </a:fld>
            <a:endParaRPr lang="es-ES"/>
          </a:p>
        </p:txBody>
      </p:sp>
    </p:spTree>
    <p:extLst>
      <p:ext uri="{BB962C8B-B14F-4D97-AF65-F5344CB8AC3E}">
        <p14:creationId xmlns:p14="http://schemas.microsoft.com/office/powerpoint/2010/main" val="537659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65</a:t>
            </a:fld>
            <a:endParaRPr lang="es-ES"/>
          </a:p>
        </p:txBody>
      </p:sp>
    </p:spTree>
    <p:extLst>
      <p:ext uri="{BB962C8B-B14F-4D97-AF65-F5344CB8AC3E}">
        <p14:creationId xmlns:p14="http://schemas.microsoft.com/office/powerpoint/2010/main" val="3493825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66</a:t>
            </a:fld>
            <a:endParaRPr lang="es-ES"/>
          </a:p>
        </p:txBody>
      </p:sp>
    </p:spTree>
    <p:extLst>
      <p:ext uri="{BB962C8B-B14F-4D97-AF65-F5344CB8AC3E}">
        <p14:creationId xmlns:p14="http://schemas.microsoft.com/office/powerpoint/2010/main" val="3831115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72</a:t>
            </a:fld>
            <a:endParaRPr lang="es-ES"/>
          </a:p>
        </p:txBody>
      </p:sp>
    </p:spTree>
    <p:extLst>
      <p:ext uri="{BB962C8B-B14F-4D97-AF65-F5344CB8AC3E}">
        <p14:creationId xmlns:p14="http://schemas.microsoft.com/office/powerpoint/2010/main" val="1268374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73</a:t>
            </a:fld>
            <a:endParaRPr lang="es-ES"/>
          </a:p>
        </p:txBody>
      </p:sp>
    </p:spTree>
    <p:extLst>
      <p:ext uri="{BB962C8B-B14F-4D97-AF65-F5344CB8AC3E}">
        <p14:creationId xmlns:p14="http://schemas.microsoft.com/office/powerpoint/2010/main" val="3447092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75</a:t>
            </a:fld>
            <a:endParaRPr lang="es-ES"/>
          </a:p>
        </p:txBody>
      </p:sp>
    </p:spTree>
    <p:extLst>
      <p:ext uri="{BB962C8B-B14F-4D97-AF65-F5344CB8AC3E}">
        <p14:creationId xmlns:p14="http://schemas.microsoft.com/office/powerpoint/2010/main" val="628097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Marcador de imagen de diapositiva 1">
            <a:extLst>
              <a:ext uri="{FF2B5EF4-FFF2-40B4-BE49-F238E27FC236}">
                <a16:creationId xmlns:a16="http://schemas.microsoft.com/office/drawing/2014/main" id="{E887EC40-2896-3638-3E13-5F2926C395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Marcador de notas 2">
            <a:extLst>
              <a:ext uri="{FF2B5EF4-FFF2-40B4-BE49-F238E27FC236}">
                <a16:creationId xmlns:a16="http://schemas.microsoft.com/office/drawing/2014/main" id="{ACBDD5BE-DE17-2E31-2CB7-E69B3EBE4C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a:t>El método menos utilizado es incluir trozos de JavaScript dentro del código HTML de la página como muestra la </a:t>
            </a:r>
            <a:r>
              <a:rPr lang="es-ES" altLang="es-ES" b="1"/>
              <a:t>Figura 1</a:t>
            </a:r>
            <a:r>
              <a:rPr lang="es-ES" altLang="es-ES"/>
              <a:t>. El mayor inconveniente de este método es que “ensucia” innecesariamente el código HTML de la página y complica el mantenimiento del código JavaScript. En general, solamente se utiliza para definir algunos eventos.</a:t>
            </a:r>
          </a:p>
          <a:p>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arcador de imagen de diapositiva 1">
            <a:extLst>
              <a:ext uri="{FF2B5EF4-FFF2-40B4-BE49-F238E27FC236}">
                <a16:creationId xmlns:a16="http://schemas.microsoft.com/office/drawing/2014/main" id="{96958036-E18D-0FFE-F41E-6F79EC377E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Marcador de notas 2">
            <a:extLst>
              <a:ext uri="{FF2B5EF4-FFF2-40B4-BE49-F238E27FC236}">
                <a16:creationId xmlns:a16="http://schemas.microsoft.com/office/drawing/2014/main" id="{BD7DDFDE-1D18-8166-5624-B206F2FA23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a:t>El código JavaScript se encierra entre etiquetas &lt;script&gt; y se incluye en cualquier zona del documento. Aunque es correcto incluir cualquier bloque de código en cualquier zona de la página, se recomienda definir el código JavaScript dentro de la cabecera del documento (dentro de la etiqueta &lt;head&gt;) como muestra la </a:t>
            </a:r>
            <a:r>
              <a:rPr lang="es-ES" altLang="es-ES" b="1"/>
              <a:t>Figura 2</a:t>
            </a:r>
            <a:r>
              <a:rPr lang="es-ES" altLang="es-ES"/>
              <a:t>.</a:t>
            </a:r>
          </a:p>
          <a:p>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Marcador de imagen de diapositiva 1">
            <a:extLst>
              <a:ext uri="{FF2B5EF4-FFF2-40B4-BE49-F238E27FC236}">
                <a16:creationId xmlns:a16="http://schemas.microsoft.com/office/drawing/2014/main" id="{DCD4D4B1-DB7F-ABFC-6A86-9651F84701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Marcador de notas 2">
            <a:extLst>
              <a:ext uri="{FF2B5EF4-FFF2-40B4-BE49-F238E27FC236}">
                <a16:creationId xmlns:a16="http://schemas.microsoft.com/office/drawing/2014/main" id="{365FBFD3-A4EE-5D1F-1D78-E3C86F02F7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ES" altLang="es-ES"/>
              <a:t>Las instrucciones JavaScript se pueden incluir en un archivo de tipo JavaScript que los documentos HTML enlazan mediante la etiqueta &lt;script&gt;. Se pueden crear todos los archivos JavaScript que sean necesarios y cada documento XHTML puede enlazar tantos archivos JavaScript como necesite como muestra la </a:t>
            </a:r>
            <a:r>
              <a:rPr lang="es-ES" altLang="es-ES" b="1"/>
              <a:t>Figura 3</a:t>
            </a:r>
            <a:r>
              <a:rPr lang="es-ES" altLang="es-ES"/>
              <a:t>.</a:t>
            </a:r>
          </a:p>
          <a:p>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CA" dirty="0" err="1"/>
              <a:t>Revisar</a:t>
            </a:r>
            <a:r>
              <a:rPr lang="en-CA" dirty="0"/>
              <a:t> </a:t>
            </a:r>
            <a:r>
              <a:rPr lang="en-CA" dirty="0" err="1"/>
              <a:t>el</a:t>
            </a:r>
            <a:r>
              <a:rPr lang="en-CA" dirty="0"/>
              <a:t> </a:t>
            </a:r>
            <a:r>
              <a:rPr lang="en-CA" dirty="0" err="1"/>
              <a:t>atributo</a:t>
            </a:r>
            <a:r>
              <a:rPr lang="en-CA" dirty="0"/>
              <a:t> type </a:t>
            </a:r>
            <a:r>
              <a:rPr lang="en-CA" dirty="0" err="1"/>
              <a:t>los</a:t>
            </a:r>
            <a:r>
              <a:rPr lang="en-CA" dirty="0"/>
              <a:t> </a:t>
            </a:r>
            <a:r>
              <a:rPr lang="en-CA" dirty="0" err="1"/>
              <a:t>valores</a:t>
            </a:r>
            <a:r>
              <a:rPr lang="en-CA" dirty="0"/>
              <a:t> que </a:t>
            </a:r>
            <a:r>
              <a:rPr lang="en-CA" dirty="0" err="1"/>
              <a:t>puede</a:t>
            </a:r>
            <a:r>
              <a:rPr lang="en-CA" dirty="0"/>
              <a:t> </a:t>
            </a:r>
            <a:r>
              <a:rPr lang="en-CA" dirty="0" err="1"/>
              <a:t>tomar</a:t>
            </a:r>
            <a:r>
              <a:rPr lang="en-CA" dirty="0"/>
              <a:t> y que </a:t>
            </a:r>
            <a:r>
              <a:rPr lang="en-CA" dirty="0" err="1"/>
              <a:t>significan</a:t>
            </a:r>
            <a:r>
              <a:rPr lang="en-CA" dirty="0"/>
              <a:t>.</a:t>
            </a:r>
            <a:endParaRPr lang="es-ES" dirty="0"/>
          </a:p>
        </p:txBody>
      </p:sp>
      <p:sp>
        <p:nvSpPr>
          <p:cNvPr id="4" name="Marcador de número de diapositiva 3"/>
          <p:cNvSpPr>
            <a:spLocks noGrp="1"/>
          </p:cNvSpPr>
          <p:nvPr>
            <p:ph type="sldNum" sz="quarter" idx="5"/>
          </p:nvPr>
        </p:nvSpPr>
        <p:spPr/>
        <p:txBody>
          <a:bodyPr/>
          <a:lstStyle/>
          <a:p>
            <a:fld id="{2F617BFF-1803-4A73-B0CA-A53AE83C3238}" type="slidenum">
              <a:rPr lang="es-ES" smtClean="0"/>
              <a:t>9</a:t>
            </a:fld>
            <a:endParaRPr lang="es-ES"/>
          </a:p>
        </p:txBody>
      </p:sp>
    </p:spTree>
    <p:extLst>
      <p:ext uri="{BB962C8B-B14F-4D97-AF65-F5344CB8AC3E}">
        <p14:creationId xmlns:p14="http://schemas.microsoft.com/office/powerpoint/2010/main" val="371876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dirty="0"/>
              <a:t>Un </a:t>
            </a:r>
            <a:r>
              <a:rPr lang="es-ES" b="1" dirty="0"/>
              <a:t>variable global </a:t>
            </a:r>
            <a:r>
              <a:rPr lang="es-ES" b="0" dirty="0"/>
              <a:t>es aquella que se define fuera del cuerpo de cualquier función, normalmente al principio del programa, después de la definición de los archivos de biblioteca (#include), de la definición de constantes simbólicas y antes de cualquier función. El ámbito de una variable global son todas las funciones que componen el programa, cualquier función puede acceder a dichas variables para leer y escribir en ellas. Es decir, se puede hacer referencia a su dirección de memoria en cualquier parde del programa. </a:t>
            </a:r>
          </a:p>
          <a:p>
            <a:r>
              <a:rPr lang="es-ES" b="0" dirty="0"/>
              <a:t>  </a:t>
            </a:r>
          </a:p>
          <a:p>
            <a:r>
              <a:rPr lang="es-ES" b="0" dirty="0"/>
              <a:t>Una </a:t>
            </a:r>
            <a:r>
              <a:rPr lang="es-ES" b="1" dirty="0"/>
              <a:t>variable local </a:t>
            </a:r>
            <a:r>
              <a:rPr lang="es-ES" b="0" dirty="0"/>
              <a:t>es aquella cuyo ámbito se restringe a la función que la ha declarado se dice entonces que la variable es local a esa función. Esto implica que esa variable sólo va a poder ser manipulada en dicha sección, y no se podrá hacer referencia fuera de dicha sección. Cualquier variable que se defina dentro de las llaves del cuerpo de una función se interpreta como una variable local a esa función.</a:t>
            </a:r>
          </a:p>
        </p:txBody>
      </p:sp>
      <p:sp>
        <p:nvSpPr>
          <p:cNvPr id="4" name="Marcador de número de diapositiva 3"/>
          <p:cNvSpPr>
            <a:spLocks noGrp="1"/>
          </p:cNvSpPr>
          <p:nvPr>
            <p:ph type="sldNum" sz="quarter" idx="5"/>
          </p:nvPr>
        </p:nvSpPr>
        <p:spPr/>
        <p:txBody>
          <a:bodyPr/>
          <a:lstStyle/>
          <a:p>
            <a:fld id="{2F617BFF-1803-4A73-B0CA-A53AE83C3238}" type="slidenum">
              <a:rPr lang="es-ES" smtClean="0"/>
              <a:t>14</a:t>
            </a:fld>
            <a:endParaRPr lang="es-ES"/>
          </a:p>
        </p:txBody>
      </p:sp>
    </p:spTree>
    <p:extLst>
      <p:ext uri="{BB962C8B-B14F-4D97-AF65-F5344CB8AC3E}">
        <p14:creationId xmlns:p14="http://schemas.microsoft.com/office/powerpoint/2010/main" val="370740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98E34-552F-C4F9-344C-50F20B7D05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E830DAE-896C-E61B-2B7D-5944076C6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CD07641-C07A-CB06-BD57-7989952A79D0}"/>
              </a:ext>
            </a:extLst>
          </p:cNvPr>
          <p:cNvSpPr>
            <a:spLocks noGrp="1"/>
          </p:cNvSpPr>
          <p:nvPr>
            <p:ph type="dt" sz="half" idx="10"/>
          </p:nvPr>
        </p:nvSpPr>
        <p:spPr/>
        <p:txBody>
          <a:bodyPr/>
          <a:lstStyle/>
          <a:p>
            <a:fld id="{C0F1125B-00C3-4FDD-9529-AB9BB3174923}" type="datetime1">
              <a:rPr lang="es-ES" smtClean="0"/>
              <a:t>07/11/2023</a:t>
            </a:fld>
            <a:endParaRPr lang="es-ES"/>
          </a:p>
        </p:txBody>
      </p:sp>
      <p:sp>
        <p:nvSpPr>
          <p:cNvPr id="5" name="Marcador de pie de página 4">
            <a:extLst>
              <a:ext uri="{FF2B5EF4-FFF2-40B4-BE49-F238E27FC236}">
                <a16:creationId xmlns:a16="http://schemas.microsoft.com/office/drawing/2014/main" id="{A09C2E76-5702-E921-1269-FE9944EC87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38AB4F4-96AB-9B53-A3E7-8DD359A2D535}"/>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130361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D0EF72-5243-F24B-6506-79E881B12D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1BEFAA-2156-14DA-E22E-D3F9BB6F9CD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14906F-7DE9-2015-EF78-F01620C0D973}"/>
              </a:ext>
            </a:extLst>
          </p:cNvPr>
          <p:cNvSpPr>
            <a:spLocks noGrp="1"/>
          </p:cNvSpPr>
          <p:nvPr>
            <p:ph type="dt" sz="half" idx="10"/>
          </p:nvPr>
        </p:nvSpPr>
        <p:spPr/>
        <p:txBody>
          <a:bodyPr/>
          <a:lstStyle/>
          <a:p>
            <a:fld id="{06E09607-172C-4C87-817B-2D84E7CC40FA}" type="datetime1">
              <a:rPr lang="es-ES" smtClean="0"/>
              <a:t>07/11/2023</a:t>
            </a:fld>
            <a:endParaRPr lang="es-ES"/>
          </a:p>
        </p:txBody>
      </p:sp>
      <p:sp>
        <p:nvSpPr>
          <p:cNvPr id="5" name="Marcador de pie de página 4">
            <a:extLst>
              <a:ext uri="{FF2B5EF4-FFF2-40B4-BE49-F238E27FC236}">
                <a16:creationId xmlns:a16="http://schemas.microsoft.com/office/drawing/2014/main" id="{44128FB1-627D-8187-6B5B-9796052FF9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F3C08AD-8F8C-7F91-AC54-DB5BF5F9D01F}"/>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141891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CD0DAB9-3CD7-B2EB-EA70-AC795A9B56B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07271A4-EE8C-9571-FF67-7BBE7825E61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541E848-4640-5E32-52D1-300DF8E55C8C}"/>
              </a:ext>
            </a:extLst>
          </p:cNvPr>
          <p:cNvSpPr>
            <a:spLocks noGrp="1"/>
          </p:cNvSpPr>
          <p:nvPr>
            <p:ph type="dt" sz="half" idx="10"/>
          </p:nvPr>
        </p:nvSpPr>
        <p:spPr/>
        <p:txBody>
          <a:bodyPr/>
          <a:lstStyle/>
          <a:p>
            <a:fld id="{62DA608C-DB2E-4149-ACB3-BE42CC62218E}" type="datetime1">
              <a:rPr lang="es-ES" smtClean="0"/>
              <a:t>07/11/2023</a:t>
            </a:fld>
            <a:endParaRPr lang="es-ES"/>
          </a:p>
        </p:txBody>
      </p:sp>
      <p:sp>
        <p:nvSpPr>
          <p:cNvPr id="5" name="Marcador de pie de página 4">
            <a:extLst>
              <a:ext uri="{FF2B5EF4-FFF2-40B4-BE49-F238E27FC236}">
                <a16:creationId xmlns:a16="http://schemas.microsoft.com/office/drawing/2014/main" id="{8D01F02A-1C1B-2EA3-2597-384F6692170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F8F5DDF-9107-F679-8826-3DE6AFA46E34}"/>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381999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96C27-0B60-ECAE-3FC4-7B29E8257DC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410309D-D918-D165-7141-EB12C95CBA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4EE8E85-1E1C-9D3F-BA75-2EC9374DC31E}"/>
              </a:ext>
            </a:extLst>
          </p:cNvPr>
          <p:cNvSpPr>
            <a:spLocks noGrp="1"/>
          </p:cNvSpPr>
          <p:nvPr>
            <p:ph type="dt" sz="half" idx="10"/>
          </p:nvPr>
        </p:nvSpPr>
        <p:spPr/>
        <p:txBody>
          <a:bodyPr/>
          <a:lstStyle/>
          <a:p>
            <a:fld id="{65635F37-BFAF-42EB-8837-52C5E051438D}" type="datetime1">
              <a:rPr lang="es-ES" smtClean="0"/>
              <a:t>07/11/2023</a:t>
            </a:fld>
            <a:endParaRPr lang="es-ES"/>
          </a:p>
        </p:txBody>
      </p:sp>
      <p:sp>
        <p:nvSpPr>
          <p:cNvPr id="5" name="Marcador de pie de página 4">
            <a:extLst>
              <a:ext uri="{FF2B5EF4-FFF2-40B4-BE49-F238E27FC236}">
                <a16:creationId xmlns:a16="http://schemas.microsoft.com/office/drawing/2014/main" id="{C43B21DB-96F6-42C3-5F48-8411755015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C93BFA-13D6-F508-22B0-F1F201DB36D7}"/>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134107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31684-46BA-22BC-1D83-745CC270340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28E1514-AF86-2CE0-61B6-3DB3F1C2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AA7865-A765-C615-1A7B-A8B1F5BD7781}"/>
              </a:ext>
            </a:extLst>
          </p:cNvPr>
          <p:cNvSpPr>
            <a:spLocks noGrp="1"/>
          </p:cNvSpPr>
          <p:nvPr>
            <p:ph type="dt" sz="half" idx="10"/>
          </p:nvPr>
        </p:nvSpPr>
        <p:spPr/>
        <p:txBody>
          <a:bodyPr/>
          <a:lstStyle/>
          <a:p>
            <a:fld id="{3D624D5C-327C-4131-A3CC-55544FA113C8}" type="datetime1">
              <a:rPr lang="es-ES" smtClean="0"/>
              <a:t>07/11/2023</a:t>
            </a:fld>
            <a:endParaRPr lang="es-ES"/>
          </a:p>
        </p:txBody>
      </p:sp>
      <p:sp>
        <p:nvSpPr>
          <p:cNvPr id="5" name="Marcador de pie de página 4">
            <a:extLst>
              <a:ext uri="{FF2B5EF4-FFF2-40B4-BE49-F238E27FC236}">
                <a16:creationId xmlns:a16="http://schemas.microsoft.com/office/drawing/2014/main" id="{65CEE87E-47FD-4623-A728-3ECC4F7204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37B228-7741-A218-88BF-B5B7B6723A26}"/>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493209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B6AB1-B11C-5ADE-AF28-D70D5650A90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17BCB01-62AF-673F-C5FC-582482DDD42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D637793-F4EE-94FF-6989-100B87069B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24AFED9-896A-A0D9-6215-67F453E223F3}"/>
              </a:ext>
            </a:extLst>
          </p:cNvPr>
          <p:cNvSpPr>
            <a:spLocks noGrp="1"/>
          </p:cNvSpPr>
          <p:nvPr>
            <p:ph type="dt" sz="half" idx="10"/>
          </p:nvPr>
        </p:nvSpPr>
        <p:spPr/>
        <p:txBody>
          <a:bodyPr/>
          <a:lstStyle/>
          <a:p>
            <a:fld id="{269EFA54-8AC7-4776-8171-F3C93BC7BD5A}" type="datetime1">
              <a:rPr lang="es-ES" smtClean="0"/>
              <a:t>07/11/2023</a:t>
            </a:fld>
            <a:endParaRPr lang="es-ES"/>
          </a:p>
        </p:txBody>
      </p:sp>
      <p:sp>
        <p:nvSpPr>
          <p:cNvPr id="6" name="Marcador de pie de página 5">
            <a:extLst>
              <a:ext uri="{FF2B5EF4-FFF2-40B4-BE49-F238E27FC236}">
                <a16:creationId xmlns:a16="http://schemas.microsoft.com/office/drawing/2014/main" id="{30B7A712-F4B4-C50A-719F-DFE84E84560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9A48F3-A4C0-1AD7-E655-D039310DCDFC}"/>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195552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FE144-EB96-EEA9-1100-B85FD8B90F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3C56E0-0F7B-60E2-5508-4A5D3E0E4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412E17B-F9F1-B4B8-D33C-E4958FCEBD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29E79EC-BB60-6608-0B0D-AB8925621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2953ABB-8C82-80AA-D553-9314F12FAB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83EE97F-6761-6717-D585-8466B29883C4}"/>
              </a:ext>
            </a:extLst>
          </p:cNvPr>
          <p:cNvSpPr>
            <a:spLocks noGrp="1"/>
          </p:cNvSpPr>
          <p:nvPr>
            <p:ph type="dt" sz="half" idx="10"/>
          </p:nvPr>
        </p:nvSpPr>
        <p:spPr/>
        <p:txBody>
          <a:bodyPr/>
          <a:lstStyle/>
          <a:p>
            <a:fld id="{1CA3556E-F636-4575-80F7-11C4E8F7D58F}" type="datetime1">
              <a:rPr lang="es-ES" smtClean="0"/>
              <a:t>07/11/2023</a:t>
            </a:fld>
            <a:endParaRPr lang="es-ES"/>
          </a:p>
        </p:txBody>
      </p:sp>
      <p:sp>
        <p:nvSpPr>
          <p:cNvPr id="8" name="Marcador de pie de página 7">
            <a:extLst>
              <a:ext uri="{FF2B5EF4-FFF2-40B4-BE49-F238E27FC236}">
                <a16:creationId xmlns:a16="http://schemas.microsoft.com/office/drawing/2014/main" id="{698E4CC5-F768-C367-6539-6E2AE33862E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2F24A98-56D0-BD3D-E361-B4EE764AB991}"/>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360477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93744-A9F0-E253-917A-EE02A663D1A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04BE1A3-CFC6-8A7D-2785-D7910646B0EC}"/>
              </a:ext>
            </a:extLst>
          </p:cNvPr>
          <p:cNvSpPr>
            <a:spLocks noGrp="1"/>
          </p:cNvSpPr>
          <p:nvPr>
            <p:ph type="dt" sz="half" idx="10"/>
          </p:nvPr>
        </p:nvSpPr>
        <p:spPr/>
        <p:txBody>
          <a:bodyPr/>
          <a:lstStyle/>
          <a:p>
            <a:fld id="{55F2FFAF-9A13-4B9A-B469-F05E4AEBAB05}" type="datetime1">
              <a:rPr lang="es-ES" smtClean="0"/>
              <a:t>07/11/2023</a:t>
            </a:fld>
            <a:endParaRPr lang="es-ES"/>
          </a:p>
        </p:txBody>
      </p:sp>
      <p:sp>
        <p:nvSpPr>
          <p:cNvPr id="4" name="Marcador de pie de página 3">
            <a:extLst>
              <a:ext uri="{FF2B5EF4-FFF2-40B4-BE49-F238E27FC236}">
                <a16:creationId xmlns:a16="http://schemas.microsoft.com/office/drawing/2014/main" id="{A3C10A9D-4620-12E0-635E-BC64712E498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FEE43F-6AA0-6B17-89B7-B2A3C9E272CD}"/>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293357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29B08B-070F-7128-A757-6933015A3DD9}"/>
              </a:ext>
            </a:extLst>
          </p:cNvPr>
          <p:cNvSpPr>
            <a:spLocks noGrp="1"/>
          </p:cNvSpPr>
          <p:nvPr>
            <p:ph type="dt" sz="half" idx="10"/>
          </p:nvPr>
        </p:nvSpPr>
        <p:spPr/>
        <p:txBody>
          <a:bodyPr/>
          <a:lstStyle/>
          <a:p>
            <a:fld id="{7C1F8471-7B0D-4228-940F-4F64CC9639E2}" type="datetime1">
              <a:rPr lang="es-ES" smtClean="0"/>
              <a:t>07/11/2023</a:t>
            </a:fld>
            <a:endParaRPr lang="es-ES"/>
          </a:p>
        </p:txBody>
      </p:sp>
      <p:sp>
        <p:nvSpPr>
          <p:cNvPr id="3" name="Marcador de pie de página 2">
            <a:extLst>
              <a:ext uri="{FF2B5EF4-FFF2-40B4-BE49-F238E27FC236}">
                <a16:creationId xmlns:a16="http://schemas.microsoft.com/office/drawing/2014/main" id="{24EE56C0-FED0-C50D-11E3-E69826E7C13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4E870DF-8526-FA34-FE01-828748F4D48E}"/>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259234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7213C-79C5-459C-5140-FA864E3FB12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6EEC7E-86C6-FA30-647A-117F1E142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00D5FD1-55AC-7EA6-FBAD-D0B2418EC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2354DF0-7C63-5FE1-E818-035276367AE0}"/>
              </a:ext>
            </a:extLst>
          </p:cNvPr>
          <p:cNvSpPr>
            <a:spLocks noGrp="1"/>
          </p:cNvSpPr>
          <p:nvPr>
            <p:ph type="dt" sz="half" idx="10"/>
          </p:nvPr>
        </p:nvSpPr>
        <p:spPr/>
        <p:txBody>
          <a:bodyPr/>
          <a:lstStyle/>
          <a:p>
            <a:fld id="{84F71ACD-2C39-42A0-B713-EADF997C75D4}" type="datetime1">
              <a:rPr lang="es-ES" smtClean="0"/>
              <a:t>07/11/2023</a:t>
            </a:fld>
            <a:endParaRPr lang="es-ES"/>
          </a:p>
        </p:txBody>
      </p:sp>
      <p:sp>
        <p:nvSpPr>
          <p:cNvPr id="6" name="Marcador de pie de página 5">
            <a:extLst>
              <a:ext uri="{FF2B5EF4-FFF2-40B4-BE49-F238E27FC236}">
                <a16:creationId xmlns:a16="http://schemas.microsoft.com/office/drawing/2014/main" id="{A030C664-DB6C-127D-52E8-661147D3153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92D64B9-911C-0D56-1C1F-DDE0CA4DAE6C}"/>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109850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00336-41C9-D493-569E-4CA9896296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E0788AF-AF64-5BA7-24E1-C7FF46905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F82029C-5F9E-6343-ADC1-680C92CB0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9F9155-63BF-4FD6-D9AB-978E94E82C7F}"/>
              </a:ext>
            </a:extLst>
          </p:cNvPr>
          <p:cNvSpPr>
            <a:spLocks noGrp="1"/>
          </p:cNvSpPr>
          <p:nvPr>
            <p:ph type="dt" sz="half" idx="10"/>
          </p:nvPr>
        </p:nvSpPr>
        <p:spPr/>
        <p:txBody>
          <a:bodyPr/>
          <a:lstStyle/>
          <a:p>
            <a:fld id="{7BD12435-62D0-4D12-83D4-B802DB631901}" type="datetime1">
              <a:rPr lang="es-ES" smtClean="0"/>
              <a:t>07/11/2023</a:t>
            </a:fld>
            <a:endParaRPr lang="es-ES"/>
          </a:p>
        </p:txBody>
      </p:sp>
      <p:sp>
        <p:nvSpPr>
          <p:cNvPr id="6" name="Marcador de pie de página 5">
            <a:extLst>
              <a:ext uri="{FF2B5EF4-FFF2-40B4-BE49-F238E27FC236}">
                <a16:creationId xmlns:a16="http://schemas.microsoft.com/office/drawing/2014/main" id="{B28C1776-6549-8F93-52F7-E4C631CA392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9E42222-2C7B-71EF-1B23-FD2341F6B5AC}"/>
              </a:ext>
            </a:extLst>
          </p:cNvPr>
          <p:cNvSpPr>
            <a:spLocks noGrp="1"/>
          </p:cNvSpPr>
          <p:nvPr>
            <p:ph type="sldNum" sz="quarter" idx="12"/>
          </p:nvPr>
        </p:nvSpPr>
        <p:spPr/>
        <p:txBody>
          <a:bodyPr/>
          <a:lstStyle/>
          <a:p>
            <a:fld id="{0530B498-C689-4599-93E2-4FCD09F78740}" type="slidenum">
              <a:rPr lang="es-ES" smtClean="0"/>
              <a:t>‹Nº›</a:t>
            </a:fld>
            <a:endParaRPr lang="es-ES"/>
          </a:p>
        </p:txBody>
      </p:sp>
    </p:spTree>
    <p:extLst>
      <p:ext uri="{BB962C8B-B14F-4D97-AF65-F5344CB8AC3E}">
        <p14:creationId xmlns:p14="http://schemas.microsoft.com/office/powerpoint/2010/main" val="214162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B57ECFF-E7FE-0C90-5C8C-3A4E8E037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F852FEA-EC3B-9F2F-9FEA-1A75D65D7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9394C0-AD5A-3E22-9D37-29A438DB0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21BB8-6630-4C31-B5D3-E81A804A4A60}" type="datetime1">
              <a:rPr lang="es-ES" smtClean="0"/>
              <a:t>07/11/2023</a:t>
            </a:fld>
            <a:endParaRPr lang="es-ES"/>
          </a:p>
        </p:txBody>
      </p:sp>
      <p:sp>
        <p:nvSpPr>
          <p:cNvPr id="5" name="Marcador de pie de página 4">
            <a:extLst>
              <a:ext uri="{FF2B5EF4-FFF2-40B4-BE49-F238E27FC236}">
                <a16:creationId xmlns:a16="http://schemas.microsoft.com/office/drawing/2014/main" id="{CFC22430-F3D5-BA48-4398-73CA97697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7A2DAA5-BAE8-43C0-5657-3AC6A768B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0B498-C689-4599-93E2-4FCD09F78740}" type="slidenum">
              <a:rPr lang="es-ES" smtClean="0"/>
              <a:t>‹Nº›</a:t>
            </a:fld>
            <a:endParaRPr lang="es-ES"/>
          </a:p>
        </p:txBody>
      </p:sp>
    </p:spTree>
    <p:extLst>
      <p:ext uri="{BB962C8B-B14F-4D97-AF65-F5344CB8AC3E}">
        <p14:creationId xmlns:p14="http://schemas.microsoft.com/office/powerpoint/2010/main" val="387160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mK8H9lY2xc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Recursos/Ejercicios_JS_Conferencia/Ejercicio1/index.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Figura%201.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Recursos/Ejercicios_JS_Conferencia/Ejercicio2/index.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Recursos/Ejercicios_JS_Conferencia/Ejercicio3/index.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Recursos/Ejercicios_JS_Conferencia/Ejercicio4/index.html"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Recursos/Ejercicios_JS_Conferencia/Ejercicio5/index.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Recursos/Ejercicios_JS_Conferencia/Ejercicio6/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2.bin"/><Relationship Id="rId4" Type="http://schemas.openxmlformats.org/officeDocument/2006/relationships/hyperlink" Target="Figura%202.html" TargetMode="External"/></Relationships>
</file>

<file path=ppt/slides/_rels/slide70.xml.rels><?xml version="1.0" encoding="UTF-8" standalone="yes"?>
<Relationships xmlns="http://schemas.openxmlformats.org/package/2006/relationships"><Relationship Id="rId2" Type="http://schemas.openxmlformats.org/officeDocument/2006/relationships/hyperlink" Target="Recursos/Ejercicios_JS_Conferencia/Ejercicio7/index.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Recursos/Ejercicios_JS_Conferencia/Ejercicio%208/index.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Recursos/Ejercicios_JS_Conferencia/Ejercicio9/index.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mK8H9lY2xcM"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Figura%203.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6720-98E9-BCA0-0EE7-65B8F383C487}"/>
              </a:ext>
            </a:extLst>
          </p:cNvPr>
          <p:cNvSpPr>
            <a:spLocks noGrp="1"/>
          </p:cNvSpPr>
          <p:nvPr>
            <p:ph type="ctrTitle"/>
          </p:nvPr>
        </p:nvSpPr>
        <p:spPr/>
        <p:txBody>
          <a:bodyPr>
            <a:normAutofit/>
          </a:bodyPr>
          <a:lstStyle/>
          <a:p>
            <a:r>
              <a:rPr lang="en-CA" sz="4800" b="1" dirty="0"/>
              <a:t>Tema2. </a:t>
            </a:r>
            <a:r>
              <a:rPr lang="es-ES" sz="4800" b="1" dirty="0">
                <a:solidFill>
                  <a:schemeClr val="tx1"/>
                </a:solidFill>
              </a:rPr>
              <a:t>Introducción al desarrollo web [</a:t>
            </a:r>
            <a:r>
              <a:rPr lang="es-ES" sz="4800" b="1" dirty="0" err="1">
                <a:solidFill>
                  <a:schemeClr val="tx1"/>
                </a:solidFill>
              </a:rPr>
              <a:t>Javascript</a:t>
            </a:r>
            <a:r>
              <a:rPr lang="es-ES" sz="4800" b="1" dirty="0">
                <a:solidFill>
                  <a:schemeClr val="tx1"/>
                </a:solidFill>
              </a:rPr>
              <a:t>]</a:t>
            </a:r>
            <a:endParaRPr lang="es-ES" sz="4800" b="1" dirty="0"/>
          </a:p>
        </p:txBody>
      </p:sp>
      <p:sp>
        <p:nvSpPr>
          <p:cNvPr id="3" name="Subtítulo 2">
            <a:extLst>
              <a:ext uri="{FF2B5EF4-FFF2-40B4-BE49-F238E27FC236}">
                <a16:creationId xmlns:a16="http://schemas.microsoft.com/office/drawing/2014/main" id="{DEAD2A35-28C2-FA08-138E-61B751595808}"/>
              </a:ext>
            </a:extLst>
          </p:cNvPr>
          <p:cNvSpPr>
            <a:spLocks noGrp="1"/>
          </p:cNvSpPr>
          <p:nvPr>
            <p:ph type="subTitle" idx="1"/>
          </p:nvPr>
        </p:nvSpPr>
        <p:spPr>
          <a:xfrm>
            <a:off x="1524000" y="4393579"/>
            <a:ext cx="9144000" cy="1773043"/>
          </a:xfrm>
        </p:spPr>
        <p:txBody>
          <a:bodyPr>
            <a:normAutofit fontScale="92500"/>
          </a:bodyPr>
          <a:lstStyle/>
          <a:p>
            <a:r>
              <a:rPr lang="es-ES" dirty="0"/>
              <a:t>Objetivo:     Desarrollar páginas web sencillas con HTML, CSS y   </a:t>
            </a:r>
            <a:r>
              <a:rPr lang="es-ES" dirty="0" err="1"/>
              <a:t>Javascript</a:t>
            </a:r>
            <a:r>
              <a:rPr lang="es-ES" dirty="0"/>
              <a:t>.</a:t>
            </a:r>
          </a:p>
          <a:p>
            <a:r>
              <a:rPr lang="es-ES" dirty="0"/>
              <a:t>.</a:t>
            </a:r>
          </a:p>
          <a:p>
            <a:pPr algn="l"/>
            <a:r>
              <a:rPr lang="es-ES" dirty="0"/>
              <a:t>Recurso: </a:t>
            </a:r>
            <a:r>
              <a:rPr lang="es-ES" b="0" i="0" u="none" strike="noStrike" baseline="0" dirty="0">
                <a:solidFill>
                  <a:srgbClr val="000000"/>
                </a:solidFill>
                <a:latin typeface="Calibri" panose="020F0502020204030204" pitchFamily="34" charset="0"/>
                <a:hlinkClick r:id="rId3"/>
              </a:rPr>
              <a:t>https://www.youtube.com/watch?v=mK8H9lY2xcM</a:t>
            </a:r>
            <a:endParaRPr lang="es-ES" b="0" i="0" u="none" strike="noStrike" baseline="0" dirty="0">
              <a:solidFill>
                <a:srgbClr val="000000"/>
              </a:solidFill>
              <a:latin typeface="Calibri" panose="020F0502020204030204" pitchFamily="34" charset="0"/>
            </a:endParaRPr>
          </a:p>
          <a:p>
            <a:pPr algn="l"/>
            <a:r>
              <a:rPr lang="es-ES" dirty="0">
                <a:solidFill>
                  <a:srgbClr val="000000"/>
                </a:solidFill>
                <a:latin typeface="Calibri" panose="020F0502020204030204" pitchFamily="34" charset="0"/>
              </a:rPr>
              <a:t>Tiempo estimado: 3horas</a:t>
            </a:r>
            <a:endParaRPr lang="es-ES" b="0" i="0" u="none" strike="noStrike" baseline="0" dirty="0">
              <a:solidFill>
                <a:srgbClr val="000000"/>
              </a:solidFill>
              <a:latin typeface="Calibri" panose="020F0502020204030204" pitchFamily="34" charset="0"/>
            </a:endParaRPr>
          </a:p>
          <a:p>
            <a:pPr algn="l"/>
            <a:endParaRPr lang="es-ES" sz="4400" dirty="0">
              <a:solidFill>
                <a:srgbClr val="000000"/>
              </a:solidFill>
              <a:latin typeface="Calibri" panose="020F0502020204030204" pitchFamily="34" charset="0"/>
            </a:endParaRPr>
          </a:p>
          <a:p>
            <a:pPr algn="l"/>
            <a:endParaRPr lang="es-ES" sz="4400" dirty="0"/>
          </a:p>
          <a:p>
            <a:endParaRPr lang="es-ES" sz="2800" dirty="0"/>
          </a:p>
          <a:p>
            <a:endParaRPr lang="es-ES" sz="2800" dirty="0"/>
          </a:p>
        </p:txBody>
      </p:sp>
      <p:sp>
        <p:nvSpPr>
          <p:cNvPr id="5" name="Rectángulo 4">
            <a:extLst>
              <a:ext uri="{FF2B5EF4-FFF2-40B4-BE49-F238E27FC236}">
                <a16:creationId xmlns:a16="http://schemas.microsoft.com/office/drawing/2014/main" id="{4CC23092-EBD2-5D32-2920-BB8D90EE3F09}"/>
              </a:ext>
            </a:extLst>
          </p:cNvPr>
          <p:cNvSpPr/>
          <p:nvPr/>
        </p:nvSpPr>
        <p:spPr>
          <a:xfrm>
            <a:off x="0" y="1"/>
            <a:ext cx="12192000" cy="99073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b="1" dirty="0" err="1">
                <a:solidFill>
                  <a:schemeClr val="bg1"/>
                </a:solidFill>
              </a:rPr>
              <a:t>Módulo</a:t>
            </a:r>
            <a:r>
              <a:rPr lang="en-CA" sz="2800" b="1" dirty="0">
                <a:solidFill>
                  <a:schemeClr val="bg1"/>
                </a:solidFill>
              </a:rPr>
              <a:t> 1. </a:t>
            </a:r>
            <a:r>
              <a:rPr lang="es-ES" sz="2800" b="1" dirty="0">
                <a:solidFill>
                  <a:schemeClr val="bg1"/>
                </a:solidFill>
              </a:rPr>
              <a:t>Introducción al desarrollo web [HTML,  CSS y </a:t>
            </a:r>
            <a:r>
              <a:rPr lang="es-ES" sz="2800" b="1" dirty="0" err="1">
                <a:solidFill>
                  <a:schemeClr val="bg1"/>
                </a:solidFill>
              </a:rPr>
              <a:t>Javascript</a:t>
            </a:r>
            <a:r>
              <a:rPr lang="es-ES" sz="2800" b="1" dirty="0">
                <a:solidFill>
                  <a:schemeClr val="bg1"/>
                </a:solidFill>
              </a:rPr>
              <a:t>]</a:t>
            </a:r>
            <a:endParaRPr lang="es-ES" sz="2800" dirty="0">
              <a:solidFill>
                <a:schemeClr val="bg1"/>
              </a:solidFill>
            </a:endParaRPr>
          </a:p>
        </p:txBody>
      </p:sp>
      <p:sp>
        <p:nvSpPr>
          <p:cNvPr id="8" name="Marcador de número de diapositiva 7">
            <a:extLst>
              <a:ext uri="{FF2B5EF4-FFF2-40B4-BE49-F238E27FC236}">
                <a16:creationId xmlns:a16="http://schemas.microsoft.com/office/drawing/2014/main" id="{A9BB2E7B-5F77-F36F-D992-11A84544D28A}"/>
              </a:ext>
            </a:extLst>
          </p:cNvPr>
          <p:cNvSpPr>
            <a:spLocks noGrp="1"/>
          </p:cNvSpPr>
          <p:nvPr>
            <p:ph type="sldNum" sz="quarter" idx="12"/>
          </p:nvPr>
        </p:nvSpPr>
        <p:spPr/>
        <p:txBody>
          <a:bodyPr/>
          <a:lstStyle/>
          <a:p>
            <a:fld id="{0530B498-C689-4599-93E2-4FCD09F78740}" type="slidenum">
              <a:rPr lang="es-ES" smtClean="0"/>
              <a:t>1</a:t>
            </a:fld>
            <a:endParaRPr lang="es-ES"/>
          </a:p>
        </p:txBody>
      </p:sp>
    </p:spTree>
    <p:extLst>
      <p:ext uri="{BB962C8B-B14F-4D97-AF65-F5344CB8AC3E}">
        <p14:creationId xmlns:p14="http://schemas.microsoft.com/office/powerpoint/2010/main" val="224837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6EED4C-1D76-82A2-C93D-CC4100A17369}"/>
              </a:ext>
            </a:extLst>
          </p:cNvPr>
          <p:cNvSpPr>
            <a:spLocks noGrp="1"/>
          </p:cNvSpPr>
          <p:nvPr>
            <p:ph idx="1"/>
          </p:nvPr>
        </p:nvSpPr>
        <p:spPr/>
        <p:txBody>
          <a:bodyPr>
            <a:normAutofit fontScale="92500" lnSpcReduction="10000"/>
          </a:bodyPr>
          <a:lstStyle/>
          <a:p>
            <a:pPr marL="0" indent="0">
              <a:buNone/>
            </a:pPr>
            <a:r>
              <a:rPr lang="es-ES" sz="3000" dirty="0"/>
              <a:t>La sintaxis de los </a:t>
            </a:r>
            <a:r>
              <a:rPr lang="es-ES" sz="3000" b="1" dirty="0"/>
              <a:t>comentarios</a:t>
            </a:r>
            <a:r>
              <a:rPr lang="es-ES" sz="3000" dirty="0"/>
              <a:t> es la misma que en C++ y en muchos otros lenguajes:</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sz="3000" dirty="0"/>
              <a:t>Los comentarios se comportan como espacios en blanco y se descartan durante la ejecución del script.</a:t>
            </a:r>
          </a:p>
        </p:txBody>
      </p:sp>
      <p:sp>
        <p:nvSpPr>
          <p:cNvPr id="5" name="Título 4">
            <a:extLst>
              <a:ext uri="{FF2B5EF4-FFF2-40B4-BE49-F238E27FC236}">
                <a16:creationId xmlns:a16="http://schemas.microsoft.com/office/drawing/2014/main" id="{3C56A472-A90F-8DB9-9FD7-0350D8E941CF}"/>
              </a:ext>
            </a:extLst>
          </p:cNvPr>
          <p:cNvSpPr>
            <a:spLocks noGrp="1"/>
          </p:cNvSpPr>
          <p:nvPr>
            <p:ph type="title"/>
          </p:nvPr>
        </p:nvSpPr>
        <p:spPr/>
        <p:txBody>
          <a:bodyPr/>
          <a:lstStyle/>
          <a:p>
            <a:endParaRPr lang="es-ES"/>
          </a:p>
        </p:txBody>
      </p:sp>
      <p:sp>
        <p:nvSpPr>
          <p:cNvPr id="6" name="Título 3">
            <a:extLst>
              <a:ext uri="{FF2B5EF4-FFF2-40B4-BE49-F238E27FC236}">
                <a16:creationId xmlns:a16="http://schemas.microsoft.com/office/drawing/2014/main" id="{D8111961-A4CC-0604-45DC-AB4EE077D87F}"/>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err="1">
                <a:solidFill>
                  <a:schemeClr val="bg1"/>
                </a:solidFill>
                <a:latin typeface="+mj-lt"/>
              </a:rPr>
              <a:t>Comentarios</a:t>
            </a:r>
            <a:endParaRPr lang="es-ES" altLang="es-ES" sz="4800" b="1" dirty="0">
              <a:solidFill>
                <a:schemeClr val="bg1"/>
              </a:solidFill>
              <a:latin typeface="+mj-lt"/>
            </a:endParaRPr>
          </a:p>
        </p:txBody>
      </p:sp>
      <p:pic>
        <p:nvPicPr>
          <p:cNvPr id="9" name="Imagen 8">
            <a:extLst>
              <a:ext uri="{FF2B5EF4-FFF2-40B4-BE49-F238E27FC236}">
                <a16:creationId xmlns:a16="http://schemas.microsoft.com/office/drawing/2014/main" id="{1B91E4C6-639F-4200-DD0D-2505F762C2E0}"/>
              </a:ext>
            </a:extLst>
          </p:cNvPr>
          <p:cNvPicPr>
            <a:picLocks noChangeAspect="1"/>
          </p:cNvPicPr>
          <p:nvPr/>
        </p:nvPicPr>
        <p:blipFill>
          <a:blip r:embed="rId2"/>
          <a:stretch>
            <a:fillRect/>
          </a:stretch>
        </p:blipFill>
        <p:spPr>
          <a:xfrm>
            <a:off x="1009283" y="2714259"/>
            <a:ext cx="7324725" cy="2238375"/>
          </a:xfrm>
          <a:prstGeom prst="rect">
            <a:avLst/>
          </a:prstGeom>
        </p:spPr>
      </p:pic>
      <p:sp>
        <p:nvSpPr>
          <p:cNvPr id="4" name="Marcador de número de diapositiva 3">
            <a:extLst>
              <a:ext uri="{FF2B5EF4-FFF2-40B4-BE49-F238E27FC236}">
                <a16:creationId xmlns:a16="http://schemas.microsoft.com/office/drawing/2014/main" id="{BC007807-5346-584B-1D63-15149FBC5796}"/>
              </a:ext>
            </a:extLst>
          </p:cNvPr>
          <p:cNvSpPr>
            <a:spLocks noGrp="1"/>
          </p:cNvSpPr>
          <p:nvPr>
            <p:ph type="sldNum" sz="quarter" idx="12"/>
          </p:nvPr>
        </p:nvSpPr>
        <p:spPr/>
        <p:txBody>
          <a:bodyPr/>
          <a:lstStyle/>
          <a:p>
            <a:fld id="{0530B498-C689-4599-93E2-4FCD09F78740}" type="slidenum">
              <a:rPr lang="es-ES" smtClean="0"/>
              <a:t>10</a:t>
            </a:fld>
            <a:endParaRPr lang="es-ES"/>
          </a:p>
        </p:txBody>
      </p:sp>
    </p:spTree>
    <p:extLst>
      <p:ext uri="{BB962C8B-B14F-4D97-AF65-F5344CB8AC3E}">
        <p14:creationId xmlns:p14="http://schemas.microsoft.com/office/powerpoint/2010/main" val="269361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18784-F651-C9A7-8EFF-EFB948FA171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EAC07EA-7CE1-EF48-A468-B93C25779321}"/>
              </a:ext>
            </a:extLst>
          </p:cNvPr>
          <p:cNvSpPr>
            <a:spLocks noGrp="1"/>
          </p:cNvSpPr>
          <p:nvPr>
            <p:ph idx="1"/>
          </p:nvPr>
        </p:nvSpPr>
        <p:spPr>
          <a:xfrm>
            <a:off x="838200" y="1895963"/>
            <a:ext cx="10515600" cy="4351338"/>
          </a:xfrm>
        </p:spPr>
        <p:txBody>
          <a:bodyPr>
            <a:normAutofit/>
          </a:bodyPr>
          <a:lstStyle/>
          <a:p>
            <a:pPr marL="0" indent="0" algn="just">
              <a:buNone/>
            </a:pPr>
            <a:r>
              <a:rPr lang="es-ES" sz="3200" b="1" spc="-10" dirty="0">
                <a:effectLst/>
                <a:ea typeface="Times New Roman" panose="02020603050405020304" pitchFamily="18" charset="0"/>
              </a:rPr>
              <a:t>Variables. </a:t>
            </a:r>
            <a:r>
              <a:rPr lang="es-ES" sz="3200" spc="-10" dirty="0">
                <a:effectLst/>
                <a:ea typeface="Times New Roman" panose="02020603050405020304" pitchFamily="18" charset="0"/>
              </a:rPr>
              <a:t>Son zonas de memoria que pueden cambiar de valor durante la ejecución del programa por medio de una asignación y que se acceden mediante identificadores. Los nombres de las variables, llamados identificadores, se ajustan a ciertas reglas.</a:t>
            </a:r>
          </a:p>
          <a:p>
            <a:pPr algn="just"/>
            <a:endParaRPr lang="es-ES" spc="-10" dirty="0">
              <a:effectLst/>
              <a:ea typeface="Times New Roman" panose="02020603050405020304" pitchFamily="18" charset="0"/>
            </a:endParaRPr>
          </a:p>
          <a:p>
            <a:pPr algn="just"/>
            <a:endParaRPr lang="es-ES" spc="-10" dirty="0">
              <a:effectLst/>
              <a:ea typeface="Times New Roman" panose="02020603050405020304" pitchFamily="18" charset="0"/>
            </a:endParaRPr>
          </a:p>
          <a:p>
            <a:pPr algn="just"/>
            <a:endParaRPr lang="es-ES" spc="-10" dirty="0">
              <a:ea typeface="Times New Roman" panose="02020603050405020304" pitchFamily="18" charset="0"/>
            </a:endParaRPr>
          </a:p>
          <a:p>
            <a:pPr marL="0" indent="0" algn="just">
              <a:buNone/>
            </a:pPr>
            <a:r>
              <a:rPr lang="es-ES" spc="-10" dirty="0">
                <a:ea typeface="Times New Roman" panose="02020603050405020304" pitchFamily="18" charset="0"/>
              </a:rPr>
              <a:t> </a:t>
            </a:r>
          </a:p>
        </p:txBody>
      </p:sp>
      <p:sp>
        <p:nvSpPr>
          <p:cNvPr id="4" name="Título 3">
            <a:extLst>
              <a:ext uri="{FF2B5EF4-FFF2-40B4-BE49-F238E27FC236}">
                <a16:creationId xmlns:a16="http://schemas.microsoft.com/office/drawing/2014/main" id="{14905D73-2D5E-D783-F397-6506B1D7925D}"/>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a:solidFill>
                  <a:schemeClr val="bg1"/>
                </a:solidFill>
                <a:latin typeface="+mj-lt"/>
              </a:rPr>
              <a:t>Variables</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D3449A94-BBA3-5681-98E3-B2FCE684C75D}"/>
              </a:ext>
            </a:extLst>
          </p:cNvPr>
          <p:cNvSpPr>
            <a:spLocks noGrp="1"/>
          </p:cNvSpPr>
          <p:nvPr>
            <p:ph type="sldNum" sz="quarter" idx="12"/>
          </p:nvPr>
        </p:nvSpPr>
        <p:spPr/>
        <p:txBody>
          <a:bodyPr/>
          <a:lstStyle/>
          <a:p>
            <a:fld id="{0530B498-C689-4599-93E2-4FCD09F78740}" type="slidenum">
              <a:rPr lang="es-ES" smtClean="0"/>
              <a:t>11</a:t>
            </a:fld>
            <a:endParaRPr lang="es-ES"/>
          </a:p>
        </p:txBody>
      </p:sp>
    </p:spTree>
    <p:extLst>
      <p:ext uri="{BB962C8B-B14F-4D97-AF65-F5344CB8AC3E}">
        <p14:creationId xmlns:p14="http://schemas.microsoft.com/office/powerpoint/2010/main" val="385936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F863A-9ABB-3104-0973-F33E04B307B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70C5B57-A77D-F9C8-9FBA-9350E53C7F10}"/>
              </a:ext>
            </a:extLst>
          </p:cNvPr>
          <p:cNvSpPr>
            <a:spLocks noGrp="1"/>
          </p:cNvSpPr>
          <p:nvPr>
            <p:ph idx="1"/>
          </p:nvPr>
        </p:nvSpPr>
        <p:spPr>
          <a:xfrm>
            <a:off x="838200" y="2180491"/>
            <a:ext cx="10515600" cy="3996471"/>
          </a:xfrm>
        </p:spPr>
        <p:txBody>
          <a:bodyPr>
            <a:normAutofit/>
          </a:bodyPr>
          <a:lstStyle/>
          <a:p>
            <a:pPr algn="just"/>
            <a:r>
              <a:rPr lang="es-ES" sz="3200" dirty="0"/>
              <a:t>Un identificador de JavaScript debe comenzar con una letra, un </a:t>
            </a:r>
            <a:r>
              <a:rPr lang="es-ES" sz="3200" dirty="0" err="1"/>
              <a:t>guión</a:t>
            </a:r>
            <a:r>
              <a:rPr lang="es-ES" sz="3200" dirty="0"/>
              <a:t> bajo (_) o un signo de dólar ($). Los siguientes caracteres también pueden ser dígitos (0-9).</a:t>
            </a:r>
          </a:p>
          <a:p>
            <a:pPr marL="0" indent="0" algn="just">
              <a:buNone/>
            </a:pPr>
            <a:endParaRPr lang="es-ES" sz="3200" dirty="0"/>
          </a:p>
          <a:p>
            <a:pPr algn="just"/>
            <a:r>
              <a:rPr lang="es-ES" sz="3200" dirty="0"/>
              <a:t>Dado que JavaScript distingue entre mayúsculas y minúsculas, las letras incluyen los caracteres "A" a "Z" (mayúsculas), así como "a" a "z" (minúsculas).</a:t>
            </a:r>
          </a:p>
        </p:txBody>
      </p:sp>
      <p:sp>
        <p:nvSpPr>
          <p:cNvPr id="4" name="Título 3">
            <a:extLst>
              <a:ext uri="{FF2B5EF4-FFF2-40B4-BE49-F238E27FC236}">
                <a16:creationId xmlns:a16="http://schemas.microsoft.com/office/drawing/2014/main" id="{4E618C0D-4BDD-4353-B8B1-B90A2E170F6E}"/>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a:solidFill>
                  <a:schemeClr val="bg1"/>
                </a:solidFill>
                <a:latin typeface="+mj-lt"/>
              </a:rPr>
              <a:t>Reglas para </a:t>
            </a:r>
            <a:r>
              <a:rPr lang="en-CA" altLang="es-ES" sz="4800" b="1" dirty="0" err="1">
                <a:solidFill>
                  <a:schemeClr val="bg1"/>
                </a:solidFill>
                <a:latin typeface="+mj-lt"/>
              </a:rPr>
              <a:t>formar</a:t>
            </a:r>
            <a:r>
              <a:rPr lang="en-CA" altLang="es-ES" sz="4800" b="1" dirty="0">
                <a:solidFill>
                  <a:schemeClr val="bg1"/>
                </a:solidFill>
                <a:latin typeface="+mj-lt"/>
              </a:rPr>
              <a:t> </a:t>
            </a:r>
            <a:r>
              <a:rPr lang="en-CA" altLang="es-ES" sz="4800" b="1" dirty="0" err="1">
                <a:solidFill>
                  <a:schemeClr val="bg1"/>
                </a:solidFill>
                <a:latin typeface="+mj-lt"/>
              </a:rPr>
              <a:t>identificadores</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8AAD5F6A-0A31-CCB3-9075-73A8ED2657B0}"/>
              </a:ext>
            </a:extLst>
          </p:cNvPr>
          <p:cNvSpPr>
            <a:spLocks noGrp="1"/>
          </p:cNvSpPr>
          <p:nvPr>
            <p:ph type="sldNum" sz="quarter" idx="12"/>
          </p:nvPr>
        </p:nvSpPr>
        <p:spPr/>
        <p:txBody>
          <a:bodyPr/>
          <a:lstStyle/>
          <a:p>
            <a:fld id="{0530B498-C689-4599-93E2-4FCD09F78740}" type="slidenum">
              <a:rPr lang="es-ES" smtClean="0"/>
              <a:t>12</a:t>
            </a:fld>
            <a:endParaRPr lang="es-ES"/>
          </a:p>
        </p:txBody>
      </p:sp>
    </p:spTree>
    <p:extLst>
      <p:ext uri="{BB962C8B-B14F-4D97-AF65-F5344CB8AC3E}">
        <p14:creationId xmlns:p14="http://schemas.microsoft.com/office/powerpoint/2010/main" val="242420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0D15F-BFE5-5979-C28F-6494BE999A2E}"/>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EFD6B7C0-1834-7EF7-EA4B-C6ACCC46EE8C}"/>
              </a:ext>
            </a:extLst>
          </p:cNvPr>
          <p:cNvSpPr>
            <a:spLocks noGrp="1"/>
          </p:cNvSpPr>
          <p:nvPr>
            <p:ph idx="1"/>
          </p:nvPr>
        </p:nvSpPr>
        <p:spPr/>
        <p:txBody>
          <a:bodyPr>
            <a:normAutofit lnSpcReduction="10000"/>
          </a:bodyPr>
          <a:lstStyle/>
          <a:p>
            <a:pPr marL="0" indent="0">
              <a:buNone/>
            </a:pPr>
            <a:r>
              <a:rPr lang="es-ES" sz="3000" dirty="0"/>
              <a:t>JavaScript tiene tres tipos de declaraciones de variables.</a:t>
            </a:r>
          </a:p>
          <a:p>
            <a:endParaRPr lang="es-ES" sz="3000" dirty="0"/>
          </a:p>
          <a:p>
            <a:pPr marL="0" indent="0">
              <a:buNone/>
            </a:pPr>
            <a:r>
              <a:rPr lang="es-ES" sz="3000" dirty="0" err="1">
                <a:solidFill>
                  <a:srgbClr val="FF0000"/>
                </a:solidFill>
              </a:rPr>
              <a:t>var</a:t>
            </a:r>
            <a:r>
              <a:rPr lang="es-ES" sz="3000" dirty="0"/>
              <a:t>:  Declara una variable, opcionalmente la inicia a un valor.</a:t>
            </a:r>
          </a:p>
          <a:p>
            <a:pPr marL="0" indent="0">
              <a:buNone/>
            </a:pPr>
            <a:endParaRPr lang="es-ES" sz="3000" dirty="0"/>
          </a:p>
          <a:p>
            <a:pPr marL="0" indent="0">
              <a:buNone/>
            </a:pPr>
            <a:r>
              <a:rPr lang="es-ES" sz="3000" dirty="0" err="1">
                <a:solidFill>
                  <a:srgbClr val="FF0000"/>
                </a:solidFill>
              </a:rPr>
              <a:t>let</a:t>
            </a:r>
            <a:r>
              <a:rPr lang="es-ES" sz="3000" dirty="0"/>
              <a:t>: Declara una variable local con ámbito de bloque, opcionalmente la inicia a un valor.</a:t>
            </a:r>
          </a:p>
          <a:p>
            <a:pPr marL="0" indent="0">
              <a:buNone/>
            </a:pPr>
            <a:endParaRPr lang="es-ES" sz="3000" dirty="0"/>
          </a:p>
          <a:p>
            <a:pPr marL="0" indent="0">
              <a:buNone/>
            </a:pPr>
            <a:r>
              <a:rPr lang="es-ES" sz="3000" dirty="0" err="1">
                <a:solidFill>
                  <a:srgbClr val="FF0000"/>
                </a:solidFill>
              </a:rPr>
              <a:t>const</a:t>
            </a:r>
            <a:r>
              <a:rPr lang="es-ES" sz="3000" dirty="0"/>
              <a:t>: Declara un nombre de constante de solo lectura y ámbito de bloque.</a:t>
            </a:r>
          </a:p>
          <a:p>
            <a:endParaRPr lang="es-ES" dirty="0"/>
          </a:p>
        </p:txBody>
      </p:sp>
      <p:sp>
        <p:nvSpPr>
          <p:cNvPr id="5" name="Título 3">
            <a:extLst>
              <a:ext uri="{FF2B5EF4-FFF2-40B4-BE49-F238E27FC236}">
                <a16:creationId xmlns:a16="http://schemas.microsoft.com/office/drawing/2014/main" id="{8119983B-6E8B-89B1-2DB1-F5C8E6B39C3C}"/>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err="1">
                <a:solidFill>
                  <a:schemeClr val="bg1"/>
                </a:solidFill>
                <a:latin typeface="+mj-lt"/>
              </a:rPr>
              <a:t>Declaraciones</a:t>
            </a:r>
            <a:r>
              <a:rPr lang="en-CA" altLang="es-ES" sz="4800" b="1" dirty="0">
                <a:solidFill>
                  <a:schemeClr val="bg1"/>
                </a:solidFill>
                <a:latin typeface="+mj-lt"/>
              </a:rPr>
              <a:t> de variables</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D7837706-A6E8-1729-BCDB-3F98F4D6201C}"/>
              </a:ext>
            </a:extLst>
          </p:cNvPr>
          <p:cNvSpPr>
            <a:spLocks noGrp="1"/>
          </p:cNvSpPr>
          <p:nvPr>
            <p:ph type="sldNum" sz="quarter" idx="12"/>
          </p:nvPr>
        </p:nvSpPr>
        <p:spPr/>
        <p:txBody>
          <a:bodyPr/>
          <a:lstStyle/>
          <a:p>
            <a:fld id="{0530B498-C689-4599-93E2-4FCD09F78740}" type="slidenum">
              <a:rPr lang="es-ES" smtClean="0"/>
              <a:t>13</a:t>
            </a:fld>
            <a:endParaRPr lang="es-ES"/>
          </a:p>
        </p:txBody>
      </p:sp>
    </p:spTree>
    <p:extLst>
      <p:ext uri="{BB962C8B-B14F-4D97-AF65-F5344CB8AC3E}">
        <p14:creationId xmlns:p14="http://schemas.microsoft.com/office/powerpoint/2010/main" val="326688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61301-4FE1-7B8F-BE0B-2E52120B3ABF}"/>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4CE7B8C1-CFD1-FEDF-9305-EEB170BE1179}"/>
              </a:ext>
            </a:extLst>
          </p:cNvPr>
          <p:cNvSpPr>
            <a:spLocks noGrp="1"/>
          </p:cNvSpPr>
          <p:nvPr>
            <p:ph idx="1"/>
          </p:nvPr>
        </p:nvSpPr>
        <p:spPr/>
        <p:txBody>
          <a:bodyPr>
            <a:normAutofit/>
          </a:bodyPr>
          <a:lstStyle/>
          <a:p>
            <a:pPr marL="0" indent="0" algn="just">
              <a:buNone/>
            </a:pPr>
            <a:r>
              <a:rPr lang="es-ES" sz="3200" dirty="0"/>
              <a:t>Las variables definidas con </a:t>
            </a:r>
            <a:r>
              <a:rPr lang="es-ES" sz="3200" dirty="0" err="1"/>
              <a:t>var</a:t>
            </a:r>
            <a:r>
              <a:rPr lang="es-ES" sz="3200" dirty="0"/>
              <a:t> pueden ser utilizadas en cualquier parte de la función, pues su ámbito se extiende a toda la función.</a:t>
            </a:r>
          </a:p>
        </p:txBody>
      </p:sp>
      <p:pic>
        <p:nvPicPr>
          <p:cNvPr id="18" name="Imagen 17">
            <a:extLst>
              <a:ext uri="{FF2B5EF4-FFF2-40B4-BE49-F238E27FC236}">
                <a16:creationId xmlns:a16="http://schemas.microsoft.com/office/drawing/2014/main" id="{4548589B-B276-B0AE-64F4-DC4DD5A2352A}"/>
              </a:ext>
            </a:extLst>
          </p:cNvPr>
          <p:cNvPicPr>
            <a:picLocks noChangeAspect="1"/>
          </p:cNvPicPr>
          <p:nvPr/>
        </p:nvPicPr>
        <p:blipFill>
          <a:blip r:embed="rId3"/>
          <a:stretch>
            <a:fillRect/>
          </a:stretch>
        </p:blipFill>
        <p:spPr>
          <a:xfrm>
            <a:off x="838200" y="3851085"/>
            <a:ext cx="6257099" cy="2325878"/>
          </a:xfrm>
          <a:prstGeom prst="rect">
            <a:avLst/>
          </a:prstGeom>
        </p:spPr>
      </p:pic>
      <p:sp>
        <p:nvSpPr>
          <p:cNvPr id="21" name="Título 3">
            <a:extLst>
              <a:ext uri="{FF2B5EF4-FFF2-40B4-BE49-F238E27FC236}">
                <a16:creationId xmlns:a16="http://schemas.microsoft.com/office/drawing/2014/main" id="{C9F9D9C2-E284-BBA4-538E-BCE30976B303}"/>
              </a:ext>
            </a:extLst>
          </p:cNvPr>
          <p:cNvSpPr txBox="1">
            <a:spLocks/>
          </p:cNvSpPr>
          <p:nvPr/>
        </p:nvSpPr>
        <p:spPr>
          <a:xfrm>
            <a:off x="0" y="-87279"/>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a:solidFill>
                  <a:schemeClr val="bg1"/>
                </a:solidFill>
                <a:latin typeface="+mj-lt"/>
              </a:rPr>
              <a:t>var</a:t>
            </a:r>
            <a:endParaRPr lang="es-ES" altLang="es-ES" sz="4800" b="1" dirty="0">
              <a:solidFill>
                <a:schemeClr val="bg1"/>
              </a:solidFill>
              <a:latin typeface="+mj-lt"/>
            </a:endParaRPr>
          </a:p>
        </p:txBody>
      </p:sp>
      <p:sp>
        <p:nvSpPr>
          <p:cNvPr id="5" name="Marcador de número de diapositiva 4">
            <a:extLst>
              <a:ext uri="{FF2B5EF4-FFF2-40B4-BE49-F238E27FC236}">
                <a16:creationId xmlns:a16="http://schemas.microsoft.com/office/drawing/2014/main" id="{FAF74019-82D6-6383-1AAC-A95C81991DEE}"/>
              </a:ext>
            </a:extLst>
          </p:cNvPr>
          <p:cNvSpPr>
            <a:spLocks noGrp="1"/>
          </p:cNvSpPr>
          <p:nvPr>
            <p:ph type="sldNum" sz="quarter" idx="12"/>
          </p:nvPr>
        </p:nvSpPr>
        <p:spPr/>
        <p:txBody>
          <a:bodyPr/>
          <a:lstStyle/>
          <a:p>
            <a:fld id="{0530B498-C689-4599-93E2-4FCD09F78740}" type="slidenum">
              <a:rPr lang="es-ES" smtClean="0"/>
              <a:t>14</a:t>
            </a:fld>
            <a:endParaRPr lang="es-ES"/>
          </a:p>
        </p:txBody>
      </p:sp>
    </p:spTree>
    <p:extLst>
      <p:ext uri="{BB962C8B-B14F-4D97-AF65-F5344CB8AC3E}">
        <p14:creationId xmlns:p14="http://schemas.microsoft.com/office/powerpoint/2010/main" val="178380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C7FBC-760B-08E5-7A2B-7F0312702C61}"/>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C157A803-C62E-5377-ED68-DCF2E6882374}"/>
              </a:ext>
            </a:extLst>
          </p:cNvPr>
          <p:cNvSpPr>
            <a:spLocks noGrp="1"/>
          </p:cNvSpPr>
          <p:nvPr>
            <p:ph idx="1"/>
          </p:nvPr>
        </p:nvSpPr>
        <p:spPr/>
        <p:txBody>
          <a:bodyPr/>
          <a:lstStyle/>
          <a:p>
            <a:pPr algn="just"/>
            <a:r>
              <a:rPr lang="es-ES" dirty="0"/>
              <a:t>La palabra clave </a:t>
            </a:r>
            <a:r>
              <a:rPr lang="es-ES" dirty="0" err="1"/>
              <a:t>let</a:t>
            </a:r>
            <a:r>
              <a:rPr lang="es-ES" dirty="0"/>
              <a:t> se utiliza para declarar una variable local limitando su ámbito al  bloque donde se está usando. Un bloque es un fragmento de código delimitado por </a:t>
            </a:r>
            <a:r>
              <a:rPr lang="en-US" dirty="0"/>
              <a:t>{}</a:t>
            </a:r>
            <a:endParaRPr lang="es-ES" dirty="0"/>
          </a:p>
          <a:p>
            <a:pPr marL="0" indent="0">
              <a:buNone/>
            </a:pPr>
            <a:r>
              <a:rPr lang="es-ES" dirty="0"/>
              <a:t>   </a:t>
            </a:r>
          </a:p>
        </p:txBody>
      </p:sp>
      <p:sp>
        <p:nvSpPr>
          <p:cNvPr id="4" name="Título 3">
            <a:extLst>
              <a:ext uri="{FF2B5EF4-FFF2-40B4-BE49-F238E27FC236}">
                <a16:creationId xmlns:a16="http://schemas.microsoft.com/office/drawing/2014/main" id="{9E25CDBF-3C8B-6FE3-3AFB-1124C35F5256}"/>
              </a:ext>
            </a:extLst>
          </p:cNvPr>
          <p:cNvSpPr txBox="1">
            <a:spLocks/>
          </p:cNvSpPr>
          <p:nvPr/>
        </p:nvSpPr>
        <p:spPr>
          <a:xfrm>
            <a:off x="0" y="-87279"/>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a:solidFill>
                  <a:schemeClr val="bg1"/>
                </a:solidFill>
                <a:latin typeface="+mj-lt"/>
              </a:rPr>
              <a:t>let(ES6)</a:t>
            </a:r>
            <a:endParaRPr lang="es-ES" altLang="es-ES" sz="4800" b="1" dirty="0">
              <a:solidFill>
                <a:schemeClr val="bg1"/>
              </a:solidFill>
              <a:latin typeface="+mj-lt"/>
            </a:endParaRPr>
          </a:p>
        </p:txBody>
      </p:sp>
      <p:pic>
        <p:nvPicPr>
          <p:cNvPr id="8" name="Imagen 7">
            <a:extLst>
              <a:ext uri="{FF2B5EF4-FFF2-40B4-BE49-F238E27FC236}">
                <a16:creationId xmlns:a16="http://schemas.microsoft.com/office/drawing/2014/main" id="{3BFE1CB3-8C84-CABF-2651-F0EA143D280E}"/>
              </a:ext>
            </a:extLst>
          </p:cNvPr>
          <p:cNvPicPr>
            <a:picLocks noChangeAspect="1"/>
          </p:cNvPicPr>
          <p:nvPr/>
        </p:nvPicPr>
        <p:blipFill>
          <a:blip r:embed="rId3"/>
          <a:stretch>
            <a:fillRect/>
          </a:stretch>
        </p:blipFill>
        <p:spPr>
          <a:xfrm>
            <a:off x="1034561" y="3429000"/>
            <a:ext cx="9041424" cy="2584938"/>
          </a:xfrm>
          <a:prstGeom prst="rect">
            <a:avLst/>
          </a:prstGeom>
        </p:spPr>
      </p:pic>
      <p:sp>
        <p:nvSpPr>
          <p:cNvPr id="6" name="Marcador de número de diapositiva 5">
            <a:extLst>
              <a:ext uri="{FF2B5EF4-FFF2-40B4-BE49-F238E27FC236}">
                <a16:creationId xmlns:a16="http://schemas.microsoft.com/office/drawing/2014/main" id="{96B4BF5F-1B3E-68B1-FCC2-7B73FFA9E41D}"/>
              </a:ext>
            </a:extLst>
          </p:cNvPr>
          <p:cNvSpPr>
            <a:spLocks noGrp="1"/>
          </p:cNvSpPr>
          <p:nvPr>
            <p:ph type="sldNum" sz="quarter" idx="12"/>
          </p:nvPr>
        </p:nvSpPr>
        <p:spPr/>
        <p:txBody>
          <a:bodyPr/>
          <a:lstStyle/>
          <a:p>
            <a:fld id="{0530B498-C689-4599-93E2-4FCD09F78740}" type="slidenum">
              <a:rPr lang="es-ES" smtClean="0"/>
              <a:t>15</a:t>
            </a:fld>
            <a:endParaRPr lang="es-ES"/>
          </a:p>
        </p:txBody>
      </p:sp>
    </p:spTree>
    <p:extLst>
      <p:ext uri="{BB962C8B-B14F-4D97-AF65-F5344CB8AC3E}">
        <p14:creationId xmlns:p14="http://schemas.microsoft.com/office/powerpoint/2010/main" val="96786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DB618-56EB-4722-D50E-CA3958E18C1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D5ED6D6-DBCE-5481-AE3E-4149C05E9ABD}"/>
              </a:ext>
            </a:extLst>
          </p:cNvPr>
          <p:cNvSpPr>
            <a:spLocks noGrp="1"/>
          </p:cNvSpPr>
          <p:nvPr>
            <p:ph idx="1"/>
          </p:nvPr>
        </p:nvSpPr>
        <p:spPr>
          <a:xfrm>
            <a:off x="838200" y="1825625"/>
            <a:ext cx="10515600" cy="4082806"/>
          </a:xfrm>
        </p:spPr>
        <p:txBody>
          <a:bodyPr>
            <a:noAutofit/>
          </a:bodyPr>
          <a:lstStyle/>
          <a:p>
            <a:pPr marL="0" indent="0">
              <a:buNone/>
            </a:pPr>
            <a:r>
              <a:rPr lang="es-ES" dirty="0"/>
              <a:t>La palabra </a:t>
            </a:r>
            <a:r>
              <a:rPr lang="es-ES" dirty="0" err="1"/>
              <a:t>const</a:t>
            </a:r>
            <a:r>
              <a:rPr lang="es-ES" dirty="0"/>
              <a:t> se utiliza para definir una variable constante y su ámbito se limita al bloque en donde se declara.</a:t>
            </a:r>
            <a:r>
              <a:rPr lang="es-ES" kern="100" dirty="0">
                <a:effectLst/>
                <a:ea typeface="Calibri" panose="020F0502020204030204" pitchFamily="34" charset="0"/>
                <a:cs typeface="Times New Roman" panose="02020603050405020304" pitchFamily="18" charset="0"/>
              </a:rPr>
              <a:t> </a:t>
            </a:r>
          </a:p>
          <a:p>
            <a:pPr marL="0" indent="0">
              <a:buNone/>
            </a:pPr>
            <a:endParaRPr lang="es-ES" kern="100" dirty="0">
              <a:effectLst/>
              <a:ea typeface="Calibri" panose="020F0502020204030204" pitchFamily="34" charset="0"/>
              <a:cs typeface="Times New Roman" panose="02020603050405020304" pitchFamily="18" charset="0"/>
            </a:endParaRPr>
          </a:p>
          <a:p>
            <a:pPr marL="0" indent="0">
              <a:buNone/>
            </a:pPr>
            <a:r>
              <a:rPr lang="es-ES" kern="100" dirty="0" err="1">
                <a:solidFill>
                  <a:schemeClr val="accent6">
                    <a:lumMod val="75000"/>
                  </a:schemeClr>
                </a:solidFill>
                <a:effectLst/>
                <a:ea typeface="Calibri" panose="020F0502020204030204" pitchFamily="34" charset="0"/>
                <a:cs typeface="Times New Roman" panose="02020603050405020304" pitchFamily="18" charset="0"/>
              </a:rPr>
              <a:t>const</a:t>
            </a:r>
            <a:r>
              <a:rPr lang="es-ES" kern="100" dirty="0">
                <a:solidFill>
                  <a:schemeClr val="accent6">
                    <a:lumMod val="75000"/>
                  </a:schemeClr>
                </a:solidFill>
                <a:effectLst/>
                <a:ea typeface="Calibri" panose="020F0502020204030204" pitchFamily="34" charset="0"/>
                <a:cs typeface="Times New Roman" panose="02020603050405020304" pitchFamily="18" charset="0"/>
              </a:rPr>
              <a:t> numero=2;             </a:t>
            </a:r>
          </a:p>
          <a:p>
            <a:pPr marL="0" indent="0">
              <a:buNone/>
            </a:pPr>
            <a:endParaRPr lang="es-ES" kern="100" dirty="0">
              <a:ea typeface="Calibri" panose="020F0502020204030204" pitchFamily="34" charset="0"/>
              <a:cs typeface="Times New Roman" panose="02020603050405020304" pitchFamily="18" charset="0"/>
            </a:endParaRPr>
          </a:p>
          <a:p>
            <a:pPr marL="0" indent="0" algn="just">
              <a:buNone/>
            </a:pPr>
            <a:r>
              <a:rPr lang="es-ES" kern="100" dirty="0">
                <a:ea typeface="Calibri" panose="020F0502020204030204" pitchFamily="34" charset="0"/>
                <a:cs typeface="Times New Roman" panose="02020603050405020304" pitchFamily="18" charset="0"/>
              </a:rPr>
              <a:t>Estas variables s</a:t>
            </a:r>
            <a:r>
              <a:rPr lang="es-ES" kern="100" dirty="0">
                <a:effectLst/>
                <a:ea typeface="Calibri" panose="020F0502020204030204" pitchFamily="34" charset="0"/>
                <a:cs typeface="Times New Roman" panose="02020603050405020304" pitchFamily="18" charset="0"/>
              </a:rPr>
              <a:t>e declaran y se define en la misma línea de código y no se pueden         modificar a lo largo del programa.</a:t>
            </a:r>
          </a:p>
        </p:txBody>
      </p:sp>
      <p:sp>
        <p:nvSpPr>
          <p:cNvPr id="4" name="Título 3">
            <a:extLst>
              <a:ext uri="{FF2B5EF4-FFF2-40B4-BE49-F238E27FC236}">
                <a16:creationId xmlns:a16="http://schemas.microsoft.com/office/drawing/2014/main" id="{76ACABC3-1885-5971-4185-48CFE0BD6E82}"/>
              </a:ext>
            </a:extLst>
          </p:cNvPr>
          <p:cNvSpPr txBox="1">
            <a:spLocks/>
          </p:cNvSpPr>
          <p:nvPr/>
        </p:nvSpPr>
        <p:spPr>
          <a:xfrm>
            <a:off x="0" y="-87279"/>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a:solidFill>
                  <a:schemeClr val="bg1"/>
                </a:solidFill>
                <a:latin typeface="+mj-lt"/>
              </a:rPr>
              <a:t>const</a:t>
            </a:r>
            <a:r>
              <a:rPr lang="es-ES" altLang="es-ES" sz="4800" b="1" dirty="0">
                <a:solidFill>
                  <a:schemeClr val="bg1"/>
                </a:solidFill>
                <a:latin typeface="+mj-lt"/>
              </a:rPr>
              <a:t>(ES6)</a:t>
            </a:r>
          </a:p>
        </p:txBody>
      </p:sp>
      <p:sp>
        <p:nvSpPr>
          <p:cNvPr id="6" name="Marcador de número de diapositiva 5">
            <a:extLst>
              <a:ext uri="{FF2B5EF4-FFF2-40B4-BE49-F238E27FC236}">
                <a16:creationId xmlns:a16="http://schemas.microsoft.com/office/drawing/2014/main" id="{36EB250D-A918-A0EB-9A81-134E2FC43AFE}"/>
              </a:ext>
            </a:extLst>
          </p:cNvPr>
          <p:cNvSpPr>
            <a:spLocks noGrp="1"/>
          </p:cNvSpPr>
          <p:nvPr>
            <p:ph type="sldNum" sz="quarter" idx="12"/>
          </p:nvPr>
        </p:nvSpPr>
        <p:spPr/>
        <p:txBody>
          <a:bodyPr/>
          <a:lstStyle/>
          <a:p>
            <a:fld id="{0530B498-C689-4599-93E2-4FCD09F78740}" type="slidenum">
              <a:rPr lang="es-ES" smtClean="0"/>
              <a:t>16</a:t>
            </a:fld>
            <a:endParaRPr lang="es-ES"/>
          </a:p>
        </p:txBody>
      </p:sp>
    </p:spTree>
    <p:extLst>
      <p:ext uri="{BB962C8B-B14F-4D97-AF65-F5344CB8AC3E}">
        <p14:creationId xmlns:p14="http://schemas.microsoft.com/office/powerpoint/2010/main" val="2725867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937BD8A4-906F-9B15-BE2A-53609142D15C}"/>
              </a:ext>
            </a:extLst>
          </p:cNvPr>
          <p:cNvSpPr>
            <a:spLocks noGrp="1"/>
          </p:cNvSpPr>
          <p:nvPr>
            <p:ph sz="quarter" idx="1"/>
          </p:nvPr>
        </p:nvSpPr>
        <p:spPr>
          <a:xfrm>
            <a:off x="627184" y="1535724"/>
            <a:ext cx="10521462" cy="4937125"/>
          </a:xfrm>
        </p:spPr>
        <p:txBody>
          <a:bodyPr>
            <a:normAutofit/>
          </a:bodyPr>
          <a:lstStyle/>
          <a:p>
            <a:pPr>
              <a:defRPr/>
            </a:pPr>
            <a:r>
              <a:rPr lang="es-ES" dirty="0"/>
              <a:t>Números, como 42 o 3.14 </a:t>
            </a:r>
          </a:p>
          <a:p>
            <a:pPr>
              <a:defRPr/>
            </a:pPr>
            <a:r>
              <a:rPr lang="es-ES" dirty="0"/>
              <a:t>Lógicos, como true, false </a:t>
            </a:r>
          </a:p>
          <a:p>
            <a:pPr>
              <a:defRPr/>
            </a:pPr>
            <a:r>
              <a:rPr lang="es-ES" dirty="0" err="1"/>
              <a:t>String</a:t>
            </a:r>
            <a:r>
              <a:rPr lang="es-ES" dirty="0"/>
              <a:t>, como “Hola” </a:t>
            </a:r>
          </a:p>
          <a:p>
            <a:pPr>
              <a:defRPr/>
            </a:pPr>
            <a:r>
              <a:rPr lang="es-ES" dirty="0" err="1"/>
              <a:t>null</a:t>
            </a:r>
            <a:r>
              <a:rPr lang="es-ES" dirty="0"/>
              <a:t>, valor nulo </a:t>
            </a:r>
          </a:p>
          <a:p>
            <a:pPr>
              <a:defRPr/>
            </a:pPr>
            <a:r>
              <a:rPr lang="es-ES" dirty="0" err="1"/>
              <a:t>undefined</a:t>
            </a:r>
            <a:r>
              <a:rPr lang="es-ES" dirty="0"/>
              <a:t>, no definido </a:t>
            </a:r>
          </a:p>
          <a:p>
            <a:pPr marL="1143000" indent="0">
              <a:buNone/>
              <a:defRPr/>
            </a:pPr>
            <a:endParaRPr lang="es-ES" dirty="0"/>
          </a:p>
          <a:p>
            <a:pPr marL="1143000" indent="0">
              <a:buNone/>
              <a:defRPr/>
            </a:pPr>
            <a:r>
              <a:rPr lang="es-ES" dirty="0" err="1">
                <a:solidFill>
                  <a:srgbClr val="FF0000"/>
                </a:solidFill>
                <a:latin typeface="Times New Roman" pitchFamily="18" charset="0"/>
                <a:cs typeface="Times New Roman" pitchFamily="18" charset="0"/>
              </a:rPr>
              <a:t>let</a:t>
            </a:r>
            <a:r>
              <a:rPr lang="es-ES" dirty="0">
                <a:solidFill>
                  <a:srgbClr val="FF0000"/>
                </a:solidFill>
                <a:latin typeface="Times New Roman" pitchFamily="18" charset="0"/>
                <a:cs typeface="Times New Roman" pitchFamily="18" charset="0"/>
              </a:rPr>
              <a:t> x; </a:t>
            </a:r>
          </a:p>
          <a:p>
            <a:pPr marL="1143000" indent="0">
              <a:buNone/>
              <a:defRPr/>
            </a:pPr>
            <a:r>
              <a:rPr lang="es-ES" dirty="0" err="1">
                <a:solidFill>
                  <a:srgbClr val="FF0000"/>
                </a:solidFill>
                <a:latin typeface="Times New Roman" pitchFamily="18" charset="0"/>
                <a:cs typeface="Times New Roman" pitchFamily="18" charset="0"/>
              </a:rPr>
              <a:t>var</a:t>
            </a:r>
            <a:r>
              <a:rPr lang="es-ES" dirty="0">
                <a:solidFill>
                  <a:srgbClr val="FF0000"/>
                </a:solidFill>
                <a:latin typeface="Times New Roman" pitchFamily="18" charset="0"/>
                <a:cs typeface="Times New Roman" pitchFamily="18" charset="0"/>
              </a:rPr>
              <a:t> variable= 12; </a:t>
            </a:r>
          </a:p>
          <a:p>
            <a:pPr marL="1143000" indent="0">
              <a:buNone/>
              <a:defRPr/>
            </a:pPr>
            <a:r>
              <a:rPr lang="es-ES" dirty="0" err="1">
                <a:solidFill>
                  <a:srgbClr val="FF0000"/>
                </a:solidFill>
                <a:latin typeface="Times New Roman" pitchFamily="18" charset="0"/>
                <a:cs typeface="Times New Roman" pitchFamily="18" charset="0"/>
              </a:rPr>
              <a:t>var</a:t>
            </a:r>
            <a:r>
              <a:rPr lang="es-ES" dirty="0">
                <a:solidFill>
                  <a:srgbClr val="FF0000"/>
                </a:solidFill>
                <a:latin typeface="Times New Roman" pitchFamily="18" charset="0"/>
                <a:cs typeface="Times New Roman" pitchFamily="18" charset="0"/>
              </a:rPr>
              <a:t> </a:t>
            </a:r>
            <a:r>
              <a:rPr lang="es-ES" dirty="0" err="1">
                <a:solidFill>
                  <a:srgbClr val="FF0000"/>
                </a:solidFill>
                <a:latin typeface="Times New Roman" pitchFamily="18" charset="0"/>
                <a:cs typeface="Times New Roman" pitchFamily="18" charset="0"/>
              </a:rPr>
              <a:t>a,b,c</a:t>
            </a:r>
            <a:r>
              <a:rPr lang="es-ES" dirty="0">
                <a:solidFill>
                  <a:srgbClr val="FF0000"/>
                </a:solidFill>
                <a:latin typeface="Times New Roman" pitchFamily="18" charset="0"/>
                <a:cs typeface="Times New Roman" pitchFamily="18" charset="0"/>
              </a:rPr>
              <a:t>; </a:t>
            </a:r>
          </a:p>
          <a:p>
            <a:pPr>
              <a:defRPr/>
            </a:pPr>
            <a:endParaRPr lang="es-ES" dirty="0"/>
          </a:p>
        </p:txBody>
      </p:sp>
      <p:sp>
        <p:nvSpPr>
          <p:cNvPr id="2" name="Título 3">
            <a:extLst>
              <a:ext uri="{FF2B5EF4-FFF2-40B4-BE49-F238E27FC236}">
                <a16:creationId xmlns:a16="http://schemas.microsoft.com/office/drawing/2014/main" id="{39840E76-E494-2146-38F6-F7FBE2E5940E}"/>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err="1">
                <a:solidFill>
                  <a:schemeClr val="bg1"/>
                </a:solidFill>
                <a:latin typeface="+mj-lt"/>
              </a:rPr>
              <a:t>Javascript</a:t>
            </a:r>
            <a:r>
              <a:rPr lang="en-CA" altLang="es-ES" sz="4800" b="1" dirty="0">
                <a:solidFill>
                  <a:schemeClr val="bg1"/>
                </a:solidFill>
                <a:latin typeface="+mj-lt"/>
              </a:rPr>
              <a:t> </a:t>
            </a:r>
            <a:r>
              <a:rPr lang="en-CA" altLang="es-ES" sz="4800" b="1" dirty="0" err="1">
                <a:solidFill>
                  <a:schemeClr val="bg1"/>
                </a:solidFill>
                <a:latin typeface="+mj-lt"/>
              </a:rPr>
              <a:t>reconoce</a:t>
            </a:r>
            <a:r>
              <a:rPr lang="en-CA" altLang="es-ES" sz="4800" b="1" dirty="0">
                <a:solidFill>
                  <a:schemeClr val="bg1"/>
                </a:solidFill>
                <a:latin typeface="+mj-lt"/>
              </a:rPr>
              <a:t> </a:t>
            </a:r>
            <a:r>
              <a:rPr lang="en-CA" altLang="es-ES" sz="4800" b="1" dirty="0" err="1">
                <a:solidFill>
                  <a:schemeClr val="bg1"/>
                </a:solidFill>
                <a:latin typeface="+mj-lt"/>
              </a:rPr>
              <a:t>los</a:t>
            </a:r>
            <a:r>
              <a:rPr lang="en-CA" altLang="es-ES" sz="4800" b="1" dirty="0">
                <a:solidFill>
                  <a:schemeClr val="bg1"/>
                </a:solidFill>
                <a:latin typeface="+mj-lt"/>
              </a:rPr>
              <a:t> </a:t>
            </a:r>
            <a:r>
              <a:rPr lang="en-CA" altLang="es-ES" sz="4800" b="1" dirty="0" err="1">
                <a:solidFill>
                  <a:schemeClr val="bg1"/>
                </a:solidFill>
                <a:latin typeface="+mj-lt"/>
              </a:rPr>
              <a:t>siguientes</a:t>
            </a:r>
            <a:r>
              <a:rPr lang="en-CA" altLang="es-ES" sz="4800" b="1" dirty="0">
                <a:solidFill>
                  <a:schemeClr val="bg1"/>
                </a:solidFill>
                <a:latin typeface="+mj-lt"/>
              </a:rPr>
              <a:t> </a:t>
            </a:r>
            <a:r>
              <a:rPr lang="en-CA" altLang="es-ES" sz="4800" b="1" dirty="0" err="1">
                <a:solidFill>
                  <a:schemeClr val="bg1"/>
                </a:solidFill>
                <a:latin typeface="+mj-lt"/>
              </a:rPr>
              <a:t>valores</a:t>
            </a:r>
            <a:r>
              <a:rPr lang="en-CA" altLang="es-ES" sz="4800" b="1" dirty="0">
                <a:solidFill>
                  <a:schemeClr val="bg1"/>
                </a:solidFill>
                <a:latin typeface="+mj-lt"/>
              </a:rPr>
              <a:t> </a:t>
            </a:r>
            <a:endParaRPr lang="es-ES" altLang="es-ES" sz="4800" b="1" dirty="0">
              <a:solidFill>
                <a:schemeClr val="bg1"/>
              </a:solidFill>
              <a:latin typeface="+mj-lt"/>
            </a:endParaRPr>
          </a:p>
        </p:txBody>
      </p:sp>
      <p:sp>
        <p:nvSpPr>
          <p:cNvPr id="4" name="Marcador de número de diapositiva 3">
            <a:extLst>
              <a:ext uri="{FF2B5EF4-FFF2-40B4-BE49-F238E27FC236}">
                <a16:creationId xmlns:a16="http://schemas.microsoft.com/office/drawing/2014/main" id="{43DCEF8C-FE7B-6CDA-0E66-3BB93F437388}"/>
              </a:ext>
            </a:extLst>
          </p:cNvPr>
          <p:cNvSpPr>
            <a:spLocks noGrp="1"/>
          </p:cNvSpPr>
          <p:nvPr>
            <p:ph type="sldNum" sz="quarter" idx="12"/>
          </p:nvPr>
        </p:nvSpPr>
        <p:spPr/>
        <p:txBody>
          <a:bodyPr/>
          <a:lstStyle/>
          <a:p>
            <a:fld id="{0530B498-C689-4599-93E2-4FCD09F78740}" type="slidenum">
              <a:rPr lang="es-ES" smtClean="0"/>
              <a:t>17</a:t>
            </a:fld>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A997ED87-4CC2-63ED-2818-32F47D3456D6}"/>
              </a:ext>
            </a:extLst>
          </p:cNvPr>
          <p:cNvSpPr>
            <a:spLocks noGrp="1"/>
          </p:cNvSpPr>
          <p:nvPr>
            <p:ph sz="quarter" idx="1"/>
          </p:nvPr>
        </p:nvSpPr>
        <p:spPr>
          <a:xfrm>
            <a:off x="2614246" y="1555750"/>
            <a:ext cx="8229600" cy="4937125"/>
          </a:xfrm>
        </p:spPr>
        <p:txBody>
          <a:bodyPr/>
          <a:lstStyle/>
          <a:p>
            <a:pPr marL="0" indent="0">
              <a:buNone/>
              <a:defRPr/>
            </a:pPr>
            <a:r>
              <a:rPr lang="es-ES" sz="3600" b="1" dirty="0"/>
              <a:t>Carácter         Significado </a:t>
            </a:r>
            <a:endParaRPr lang="es-ES" sz="3600" dirty="0"/>
          </a:p>
          <a:p>
            <a:pPr marL="0" indent="0">
              <a:buNone/>
              <a:defRPr/>
            </a:pPr>
            <a:r>
              <a:rPr lang="es-ES" sz="3600" dirty="0"/>
              <a:t>     \n 	        Nueva línea </a:t>
            </a:r>
          </a:p>
          <a:p>
            <a:pPr marL="0" indent="0">
              <a:buNone/>
              <a:defRPr/>
            </a:pPr>
            <a:r>
              <a:rPr lang="es-ES" sz="3600" dirty="0"/>
              <a:t>     \t 	         Tabulador </a:t>
            </a:r>
          </a:p>
          <a:p>
            <a:pPr marL="0" indent="0">
              <a:buNone/>
              <a:defRPr/>
            </a:pPr>
            <a:r>
              <a:rPr lang="es-ES" sz="3600" dirty="0"/>
              <a:t>      \’ 	        Comilla simple </a:t>
            </a:r>
          </a:p>
          <a:p>
            <a:pPr marL="0" indent="0">
              <a:buNone/>
              <a:defRPr/>
            </a:pPr>
            <a:r>
              <a:rPr lang="es-ES" sz="3600" dirty="0"/>
              <a:t>      \"	        Comilla doble </a:t>
            </a:r>
          </a:p>
          <a:p>
            <a:pPr marL="0" indent="0">
              <a:buNone/>
              <a:defRPr/>
            </a:pPr>
            <a:r>
              <a:rPr lang="es-ES" sz="3600" dirty="0"/>
              <a:t>      \\ 	        Barra invertida </a:t>
            </a:r>
          </a:p>
          <a:p>
            <a:pPr>
              <a:defRPr/>
            </a:pPr>
            <a:endParaRPr lang="es-ES" dirty="0"/>
          </a:p>
        </p:txBody>
      </p:sp>
      <p:sp>
        <p:nvSpPr>
          <p:cNvPr id="51203" name="Title 1">
            <a:extLst>
              <a:ext uri="{FF2B5EF4-FFF2-40B4-BE49-F238E27FC236}">
                <a16:creationId xmlns:a16="http://schemas.microsoft.com/office/drawing/2014/main" id="{CF7C5476-A588-D0B3-C61D-EDFDAF270F98}"/>
              </a:ext>
            </a:extLst>
          </p:cNvPr>
          <p:cNvSpPr>
            <a:spLocks noGrp="1"/>
          </p:cNvSpPr>
          <p:nvPr>
            <p:ph type="title"/>
          </p:nvPr>
        </p:nvSpPr>
        <p:spPr/>
        <p:txBody>
          <a:bodyPr/>
          <a:lstStyle/>
          <a:p>
            <a:r>
              <a:rPr lang="es-ES" altLang="es-ES" b="1"/>
              <a:t>Caracteres especiales </a:t>
            </a:r>
          </a:p>
        </p:txBody>
      </p:sp>
      <p:sp>
        <p:nvSpPr>
          <p:cNvPr id="2" name="Título 3">
            <a:extLst>
              <a:ext uri="{FF2B5EF4-FFF2-40B4-BE49-F238E27FC236}">
                <a16:creationId xmlns:a16="http://schemas.microsoft.com/office/drawing/2014/main" id="{4042CB39-1346-7B33-1CF3-B0B6DD0E3FFD}"/>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err="1">
                <a:solidFill>
                  <a:schemeClr val="bg1"/>
                </a:solidFill>
                <a:latin typeface="+mj-lt"/>
              </a:rPr>
              <a:t>Caracteres</a:t>
            </a:r>
            <a:r>
              <a:rPr lang="en-CA" altLang="es-ES" sz="4800" b="1" dirty="0">
                <a:solidFill>
                  <a:schemeClr val="bg1"/>
                </a:solidFill>
                <a:latin typeface="+mj-lt"/>
              </a:rPr>
              <a:t> </a:t>
            </a:r>
            <a:r>
              <a:rPr lang="en-CA" altLang="es-ES" sz="4800" b="1" dirty="0" err="1">
                <a:solidFill>
                  <a:schemeClr val="bg1"/>
                </a:solidFill>
                <a:latin typeface="+mj-lt"/>
              </a:rPr>
              <a:t>especiales</a:t>
            </a:r>
            <a:endParaRPr lang="es-ES" altLang="es-ES" sz="4800" b="1" dirty="0">
              <a:solidFill>
                <a:schemeClr val="bg1"/>
              </a:solidFill>
              <a:latin typeface="+mj-lt"/>
            </a:endParaRPr>
          </a:p>
        </p:txBody>
      </p:sp>
      <p:sp>
        <p:nvSpPr>
          <p:cNvPr id="4" name="Marcador de número de diapositiva 3">
            <a:extLst>
              <a:ext uri="{FF2B5EF4-FFF2-40B4-BE49-F238E27FC236}">
                <a16:creationId xmlns:a16="http://schemas.microsoft.com/office/drawing/2014/main" id="{16EE714B-78A9-1ABA-0E31-4F5E872B4263}"/>
              </a:ext>
            </a:extLst>
          </p:cNvPr>
          <p:cNvSpPr>
            <a:spLocks noGrp="1"/>
          </p:cNvSpPr>
          <p:nvPr>
            <p:ph type="sldNum" sz="quarter" idx="12"/>
          </p:nvPr>
        </p:nvSpPr>
        <p:spPr/>
        <p:txBody>
          <a:bodyPr/>
          <a:lstStyle/>
          <a:p>
            <a:fld id="{0530B498-C689-4599-93E2-4FCD09F78740}" type="slidenum">
              <a:rPr lang="es-ES" smtClean="0"/>
              <a:t>18</a:t>
            </a:fld>
            <a:endParaRPr lang="es-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a:extLst>
              <a:ext uri="{FF2B5EF4-FFF2-40B4-BE49-F238E27FC236}">
                <a16:creationId xmlns:a16="http://schemas.microsoft.com/office/drawing/2014/main" id="{607FF973-11BA-DCE4-047C-CFBFA67B4A04}"/>
              </a:ext>
            </a:extLst>
          </p:cNvPr>
          <p:cNvSpPr/>
          <p:nvPr/>
        </p:nvSpPr>
        <p:spPr>
          <a:xfrm>
            <a:off x="2135189" y="5805489"/>
            <a:ext cx="2881312" cy="87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53251" name="Title 1">
            <a:extLst>
              <a:ext uri="{FF2B5EF4-FFF2-40B4-BE49-F238E27FC236}">
                <a16:creationId xmlns:a16="http://schemas.microsoft.com/office/drawing/2014/main" id="{7DAE1233-1D8C-8F0B-884B-D0583AA483FE}"/>
              </a:ext>
            </a:extLst>
          </p:cNvPr>
          <p:cNvSpPr>
            <a:spLocks noGrp="1"/>
          </p:cNvSpPr>
          <p:nvPr>
            <p:ph type="title"/>
          </p:nvPr>
        </p:nvSpPr>
        <p:spPr/>
        <p:txBody>
          <a:bodyPr/>
          <a:lstStyle/>
          <a:p>
            <a:endParaRPr lang="es-ES" altLang="es-ES" dirty="0"/>
          </a:p>
        </p:txBody>
      </p:sp>
      <p:graphicFrame>
        <p:nvGraphicFramePr>
          <p:cNvPr id="5" name="Table 4">
            <a:extLst>
              <a:ext uri="{FF2B5EF4-FFF2-40B4-BE49-F238E27FC236}">
                <a16:creationId xmlns:a16="http://schemas.microsoft.com/office/drawing/2014/main" id="{A8D7D03F-33EA-DC3A-89E8-E8992EDB2BDE}"/>
              </a:ext>
            </a:extLst>
          </p:cNvPr>
          <p:cNvGraphicFramePr>
            <a:graphicFrameLocks noGrp="1"/>
          </p:cNvGraphicFramePr>
          <p:nvPr>
            <p:extLst>
              <p:ext uri="{D42A27DB-BD31-4B8C-83A1-F6EECF244321}">
                <p14:modId xmlns:p14="http://schemas.microsoft.com/office/powerpoint/2010/main" val="2462920267"/>
              </p:ext>
            </p:extLst>
          </p:nvPr>
        </p:nvGraphicFramePr>
        <p:xfrm>
          <a:off x="1718103" y="1473096"/>
          <a:ext cx="7920039" cy="4037011"/>
        </p:xfrm>
        <a:graphic>
          <a:graphicData uri="http://schemas.openxmlformats.org/drawingml/2006/table">
            <a:tbl>
              <a:tblPr firstRow="1" firstCol="1" bandRow="1"/>
              <a:tblGrid>
                <a:gridCol w="1666767">
                  <a:extLst>
                    <a:ext uri="{9D8B030D-6E8A-4147-A177-3AD203B41FA5}">
                      <a16:colId xmlns:a16="http://schemas.microsoft.com/office/drawing/2014/main" val="20000"/>
                    </a:ext>
                  </a:extLst>
                </a:gridCol>
                <a:gridCol w="2084424">
                  <a:extLst>
                    <a:ext uri="{9D8B030D-6E8A-4147-A177-3AD203B41FA5}">
                      <a16:colId xmlns:a16="http://schemas.microsoft.com/office/drawing/2014/main" val="20001"/>
                    </a:ext>
                  </a:extLst>
                </a:gridCol>
                <a:gridCol w="2084424">
                  <a:extLst>
                    <a:ext uri="{9D8B030D-6E8A-4147-A177-3AD203B41FA5}">
                      <a16:colId xmlns:a16="http://schemas.microsoft.com/office/drawing/2014/main" val="20002"/>
                    </a:ext>
                  </a:extLst>
                </a:gridCol>
                <a:gridCol w="2084424">
                  <a:extLst>
                    <a:ext uri="{9D8B030D-6E8A-4147-A177-3AD203B41FA5}">
                      <a16:colId xmlns:a16="http://schemas.microsoft.com/office/drawing/2014/main" val="20003"/>
                    </a:ext>
                  </a:extLst>
                </a:gridCol>
              </a:tblGrid>
              <a:tr h="382849">
                <a:tc>
                  <a:txBody>
                    <a:bodyPr/>
                    <a:lstStyle/>
                    <a:p>
                      <a:pPr marL="0" marR="0" algn="ctr">
                        <a:spcBef>
                          <a:spcPts val="0"/>
                        </a:spcBef>
                        <a:spcAft>
                          <a:spcPts val="0"/>
                        </a:spcAft>
                      </a:pPr>
                      <a:r>
                        <a:rPr lang="es-ES" sz="2000" b="1" kern="100" dirty="0">
                          <a:effectLst/>
                          <a:latin typeface="Calibri"/>
                          <a:ea typeface="Times New Roman"/>
                          <a:cs typeface="Arial"/>
                        </a:rPr>
                        <a:t>Descripción</a:t>
                      </a:r>
                      <a:endParaRPr lang="es-ES" sz="1600" kern="100" dirty="0">
                        <a:effectLst/>
                        <a:latin typeface="Times New Roman"/>
                        <a:ea typeface="MS Gothic"/>
                        <a:cs typeface="MS Gothic"/>
                      </a:endParaRPr>
                    </a:p>
                  </a:txBody>
                  <a:tcPr marL="68573" marR="68573"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Símbolo</a:t>
                      </a:r>
                      <a:endParaRPr lang="es-ES" sz="1600" kern="100">
                        <a:effectLst/>
                        <a:latin typeface="Times New Roman"/>
                        <a:ea typeface="MS Gothic"/>
                        <a:cs typeface="MS Gothic"/>
                      </a:endParaRPr>
                    </a:p>
                  </a:txBody>
                  <a:tcPr marL="68573" marR="68573"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Expresión</a:t>
                      </a:r>
                      <a:endParaRPr lang="es-ES" sz="1600" kern="100">
                        <a:effectLst/>
                        <a:latin typeface="Times New Roman"/>
                        <a:ea typeface="MS Gothic"/>
                        <a:cs typeface="MS Gothic"/>
                      </a:endParaRPr>
                    </a:p>
                  </a:txBody>
                  <a:tcPr marL="68573" marR="68573"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Resultado</a:t>
                      </a:r>
                      <a:endParaRPr lang="es-ES" sz="1600" kern="100">
                        <a:effectLst/>
                        <a:latin typeface="Times New Roman"/>
                        <a:ea typeface="MS Gothic"/>
                        <a:cs typeface="MS Gothic"/>
                      </a:endParaRPr>
                    </a:p>
                  </a:txBody>
                  <a:tcPr marL="68573" marR="68573"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442668">
                <a:tc>
                  <a:txBody>
                    <a:bodyPr/>
                    <a:lstStyle/>
                    <a:p>
                      <a:pPr marL="0" marR="0" algn="l">
                        <a:spcBef>
                          <a:spcPts val="0"/>
                        </a:spcBef>
                        <a:spcAft>
                          <a:spcPts val="0"/>
                        </a:spcAft>
                      </a:pPr>
                      <a:r>
                        <a:rPr lang="es-ES" sz="2000" b="1" kern="100" dirty="0">
                          <a:effectLst/>
                          <a:latin typeface="Calibri"/>
                          <a:ea typeface="Times New Roman"/>
                          <a:cs typeface="Arial"/>
                        </a:rPr>
                        <a:t>Multiplicación</a:t>
                      </a:r>
                      <a:endParaRPr lang="es-ES" sz="1600" kern="100" dirty="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dirty="0">
                          <a:effectLst/>
                          <a:latin typeface="Calibri"/>
                          <a:ea typeface="Times New Roman"/>
                          <a:cs typeface="Arial"/>
                        </a:rPr>
                        <a:t>*</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2*4</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8</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2849">
                <a:tc>
                  <a:txBody>
                    <a:bodyPr/>
                    <a:lstStyle/>
                    <a:p>
                      <a:pPr marL="0" marR="0" algn="l">
                        <a:spcBef>
                          <a:spcPts val="0"/>
                        </a:spcBef>
                        <a:spcAft>
                          <a:spcPts val="0"/>
                        </a:spcAft>
                      </a:pPr>
                      <a:r>
                        <a:rPr lang="es-ES" sz="2000" b="1" kern="100">
                          <a:effectLst/>
                          <a:latin typeface="Calibri"/>
                          <a:ea typeface="Times New Roman"/>
                          <a:cs typeface="Arial"/>
                        </a:rPr>
                        <a:t>División</a:t>
                      </a:r>
                      <a:endParaRPr lang="es-ES" sz="1600" kern="10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dirty="0">
                          <a:effectLst/>
                          <a:latin typeface="Calibri"/>
                          <a:ea typeface="Times New Roman"/>
                          <a:cs typeface="Arial"/>
                        </a:rPr>
                        <a:t>/</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5/2</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2.5</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14398">
                <a:tc>
                  <a:txBody>
                    <a:bodyPr/>
                    <a:lstStyle/>
                    <a:p>
                      <a:pPr marL="0" marR="0" algn="l">
                        <a:spcBef>
                          <a:spcPts val="0"/>
                        </a:spcBef>
                        <a:spcAft>
                          <a:spcPts val="0"/>
                        </a:spcAft>
                      </a:pPr>
                      <a:r>
                        <a:rPr lang="es-ES" sz="2000" b="1" kern="100">
                          <a:effectLst/>
                          <a:latin typeface="Calibri"/>
                          <a:ea typeface="Times New Roman"/>
                          <a:cs typeface="Arial"/>
                        </a:rPr>
                        <a:t>Resto de una división entera</a:t>
                      </a:r>
                      <a:endParaRPr lang="es-ES" sz="1600" kern="10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dirty="0">
                          <a:effectLst/>
                          <a:latin typeface="Calibri"/>
                          <a:ea typeface="Times New Roman"/>
                          <a:cs typeface="Arial"/>
                        </a:rPr>
                        <a:t>%</a:t>
                      </a:r>
                      <a:endParaRPr lang="es-ES" sz="1600" kern="100" dirty="0">
                        <a:effectLst/>
                        <a:latin typeface="Times New Roman"/>
                        <a:ea typeface="MS Gothic"/>
                        <a:cs typeface="MS Gothic"/>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5%2</a:t>
                      </a:r>
                      <a:endParaRPr lang="es-ES" sz="1600" kern="100" dirty="0">
                        <a:effectLst/>
                        <a:latin typeface="Times New Roman"/>
                        <a:ea typeface="MS Gothic"/>
                        <a:cs typeface="MS Gothic"/>
                      </a:endParaRPr>
                    </a:p>
                  </a:txBody>
                  <a:tcPr marL="68573" marR="685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1</a:t>
                      </a:r>
                      <a:endParaRPr lang="es-ES" sz="1600" kern="100">
                        <a:effectLst/>
                        <a:latin typeface="Times New Roman"/>
                        <a:ea typeface="MS Gothic"/>
                        <a:cs typeface="MS Gothic"/>
                      </a:endParaRPr>
                    </a:p>
                  </a:txBody>
                  <a:tcPr marL="68573" marR="6857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2849">
                <a:tc>
                  <a:txBody>
                    <a:bodyPr/>
                    <a:lstStyle/>
                    <a:p>
                      <a:pPr marL="0" marR="0" algn="l">
                        <a:spcBef>
                          <a:spcPts val="0"/>
                        </a:spcBef>
                        <a:spcAft>
                          <a:spcPts val="0"/>
                        </a:spcAft>
                      </a:pPr>
                      <a:r>
                        <a:rPr lang="es-ES" sz="2000" b="1" kern="100" dirty="0">
                          <a:effectLst/>
                          <a:latin typeface="Calibri"/>
                          <a:ea typeface="Times New Roman"/>
                          <a:cs typeface="Arial"/>
                        </a:rPr>
                        <a:t>Suma</a:t>
                      </a:r>
                      <a:endParaRPr lang="es-ES" sz="1600" kern="100" dirty="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2+2</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4</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2849">
                <a:tc>
                  <a:txBody>
                    <a:bodyPr/>
                    <a:lstStyle/>
                    <a:p>
                      <a:pPr marL="0" marR="0" algn="l">
                        <a:spcBef>
                          <a:spcPts val="0"/>
                        </a:spcBef>
                        <a:spcAft>
                          <a:spcPts val="0"/>
                        </a:spcAft>
                      </a:pPr>
                      <a:r>
                        <a:rPr lang="es-ES" sz="2000" b="1" kern="100">
                          <a:effectLst/>
                          <a:latin typeface="Calibri"/>
                          <a:ea typeface="Times New Roman"/>
                          <a:cs typeface="Arial"/>
                        </a:rPr>
                        <a:t>Resta</a:t>
                      </a:r>
                      <a:endParaRPr lang="es-ES" sz="1600" kern="10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7-2</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5</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2849">
                <a:tc>
                  <a:txBody>
                    <a:bodyPr/>
                    <a:lstStyle/>
                    <a:p>
                      <a:pPr marL="0" marR="0" algn="l">
                        <a:spcBef>
                          <a:spcPts val="0"/>
                        </a:spcBef>
                        <a:spcAft>
                          <a:spcPts val="0"/>
                        </a:spcAft>
                      </a:pPr>
                      <a:r>
                        <a:rPr lang="es-ES" sz="2000" b="1" kern="100" dirty="0">
                          <a:effectLst/>
                          <a:latin typeface="Calibri"/>
                          <a:ea typeface="Times New Roman"/>
                          <a:cs typeface="Arial"/>
                        </a:rPr>
                        <a:t>Incremento*</a:t>
                      </a:r>
                      <a:endParaRPr lang="es-ES" sz="1600" kern="100" dirty="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dirty="0">
                          <a:effectLst/>
                          <a:latin typeface="Calibri"/>
                          <a:ea typeface="Times New Roman"/>
                          <a:cs typeface="Arial"/>
                        </a:rPr>
                        <a:t>++</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2++</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3</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2849">
                <a:tc>
                  <a:txBody>
                    <a:bodyPr/>
                    <a:lstStyle/>
                    <a:p>
                      <a:pPr marL="0" marR="0" algn="l">
                        <a:spcBef>
                          <a:spcPts val="0"/>
                        </a:spcBef>
                        <a:spcAft>
                          <a:spcPts val="0"/>
                        </a:spcAft>
                      </a:pPr>
                      <a:r>
                        <a:rPr lang="es-ES" sz="2000" b="1" kern="100" dirty="0">
                          <a:effectLst/>
                          <a:latin typeface="Calibri"/>
                          <a:ea typeface="Times New Roman"/>
                          <a:cs typeface="Arial"/>
                        </a:rPr>
                        <a:t>Decremento*</a:t>
                      </a:r>
                      <a:endParaRPr lang="es-ES" sz="1600" kern="100" dirty="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2--</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1</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849">
                <a:tc>
                  <a:txBody>
                    <a:bodyPr/>
                    <a:lstStyle/>
                    <a:p>
                      <a:pPr marL="0" marR="0" algn="l">
                        <a:spcBef>
                          <a:spcPts val="0"/>
                        </a:spcBef>
                        <a:spcAft>
                          <a:spcPts val="0"/>
                        </a:spcAft>
                      </a:pPr>
                      <a:r>
                        <a:rPr lang="es-ES" sz="2000" b="1" kern="100">
                          <a:effectLst/>
                          <a:latin typeface="Calibri"/>
                          <a:ea typeface="Times New Roman"/>
                          <a:cs typeface="Arial"/>
                        </a:rPr>
                        <a:t>Menos Unario</a:t>
                      </a:r>
                      <a:endParaRPr lang="es-ES" sz="1600" kern="100">
                        <a:effectLst/>
                        <a:latin typeface="Times New Roman"/>
                        <a:ea typeface="MS Gothic"/>
                        <a:cs typeface="MS Gothic"/>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-(2+4)</a:t>
                      </a:r>
                      <a:endParaRPr lang="es-ES" sz="1600" kern="10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-6</a:t>
                      </a:r>
                      <a:endParaRPr lang="es-ES" sz="1600" kern="100" dirty="0">
                        <a:effectLst/>
                        <a:latin typeface="Times New Roman"/>
                        <a:ea typeface="MS Gothic"/>
                        <a:cs typeface="MS Gothic"/>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3302" name="Content Placeholder 2">
            <a:extLst>
              <a:ext uri="{FF2B5EF4-FFF2-40B4-BE49-F238E27FC236}">
                <a16:creationId xmlns:a16="http://schemas.microsoft.com/office/drawing/2014/main" id="{2DF35909-E4DF-8B9C-318D-532883D74BE5}"/>
              </a:ext>
            </a:extLst>
          </p:cNvPr>
          <p:cNvSpPr>
            <a:spLocks noGrp="1"/>
          </p:cNvSpPr>
          <p:nvPr>
            <p:ph sz="quarter" idx="1"/>
          </p:nvPr>
        </p:nvSpPr>
        <p:spPr>
          <a:xfrm>
            <a:off x="2278857" y="5858610"/>
            <a:ext cx="1584325" cy="871537"/>
          </a:xfrm>
        </p:spPr>
        <p:txBody>
          <a:bodyPr>
            <a:normAutofit fontScale="92500" lnSpcReduction="10000"/>
          </a:bodyPr>
          <a:lstStyle/>
          <a:p>
            <a:pPr marL="0" indent="0">
              <a:buNone/>
            </a:pPr>
            <a:r>
              <a:rPr lang="es-ES" altLang="es-ES" dirty="0"/>
              <a:t>a = 1; </a:t>
            </a:r>
          </a:p>
          <a:p>
            <a:pPr marL="0" indent="0">
              <a:buNone/>
            </a:pPr>
            <a:r>
              <a:rPr lang="es-ES" altLang="es-ES" dirty="0"/>
              <a:t>b = a++;</a:t>
            </a:r>
          </a:p>
        </p:txBody>
      </p:sp>
      <p:sp>
        <p:nvSpPr>
          <p:cNvPr id="3" name="Cerrar llave 2">
            <a:extLst>
              <a:ext uri="{FF2B5EF4-FFF2-40B4-BE49-F238E27FC236}">
                <a16:creationId xmlns:a16="http://schemas.microsoft.com/office/drawing/2014/main" id="{83A0593A-A036-16D2-C2F1-0AB1688314F3}"/>
              </a:ext>
            </a:extLst>
          </p:cNvPr>
          <p:cNvSpPr/>
          <p:nvPr/>
        </p:nvSpPr>
        <p:spPr>
          <a:xfrm>
            <a:off x="3549835" y="5884863"/>
            <a:ext cx="504825" cy="7207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ES"/>
          </a:p>
        </p:txBody>
      </p:sp>
      <p:sp>
        <p:nvSpPr>
          <p:cNvPr id="53304" name="Content Placeholder 2">
            <a:extLst>
              <a:ext uri="{FF2B5EF4-FFF2-40B4-BE49-F238E27FC236}">
                <a16:creationId xmlns:a16="http://schemas.microsoft.com/office/drawing/2014/main" id="{1608CCB4-1726-2F89-2119-0EC5F23A5A0C}"/>
              </a:ext>
            </a:extLst>
          </p:cNvPr>
          <p:cNvSpPr txBox="1">
            <a:spLocks/>
          </p:cNvSpPr>
          <p:nvPr/>
        </p:nvSpPr>
        <p:spPr bwMode="auto">
          <a:xfrm>
            <a:off x="4093798" y="5756520"/>
            <a:ext cx="1584325"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6963"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Font typeface="Wingdings 3" panose="05040102010807070707" pitchFamily="18" charset="2"/>
              <a:buNone/>
            </a:pPr>
            <a:r>
              <a:rPr lang="es-ES" altLang="es-ES" dirty="0"/>
              <a:t>a = 1; </a:t>
            </a:r>
          </a:p>
          <a:p>
            <a:pPr>
              <a:buFont typeface="Wingdings 3" panose="05040102010807070707" pitchFamily="18" charset="2"/>
              <a:buNone/>
            </a:pPr>
            <a:r>
              <a:rPr lang="es-ES" altLang="es-ES" dirty="0"/>
              <a:t>b = 2;</a:t>
            </a:r>
          </a:p>
        </p:txBody>
      </p:sp>
      <p:sp>
        <p:nvSpPr>
          <p:cNvPr id="53305" name="Content Placeholder 2">
            <a:extLst>
              <a:ext uri="{FF2B5EF4-FFF2-40B4-BE49-F238E27FC236}">
                <a16:creationId xmlns:a16="http://schemas.microsoft.com/office/drawing/2014/main" id="{3A4C0793-1470-6561-0F4D-A7045923CBAE}"/>
              </a:ext>
            </a:extLst>
          </p:cNvPr>
          <p:cNvSpPr txBox="1">
            <a:spLocks/>
          </p:cNvSpPr>
          <p:nvPr/>
        </p:nvSpPr>
        <p:spPr bwMode="auto">
          <a:xfrm>
            <a:off x="5984755" y="5700377"/>
            <a:ext cx="15827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6963"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Font typeface="Wingdings 3" panose="05040102010807070707" pitchFamily="18" charset="2"/>
              <a:buNone/>
            </a:pPr>
            <a:r>
              <a:rPr lang="es-ES" altLang="es-ES" dirty="0"/>
              <a:t>a = 2; </a:t>
            </a:r>
          </a:p>
          <a:p>
            <a:pPr>
              <a:buFont typeface="Wingdings 3" panose="05040102010807070707" pitchFamily="18" charset="2"/>
              <a:buNone/>
            </a:pPr>
            <a:r>
              <a:rPr lang="es-ES" altLang="es-ES" dirty="0"/>
              <a:t>b = a--;</a:t>
            </a:r>
          </a:p>
        </p:txBody>
      </p:sp>
      <p:sp>
        <p:nvSpPr>
          <p:cNvPr id="9" name="Cerrar llave 8">
            <a:extLst>
              <a:ext uri="{FF2B5EF4-FFF2-40B4-BE49-F238E27FC236}">
                <a16:creationId xmlns:a16="http://schemas.microsoft.com/office/drawing/2014/main" id="{EF48298E-DF91-C206-8B5C-E9C64B4A6D24}"/>
              </a:ext>
            </a:extLst>
          </p:cNvPr>
          <p:cNvSpPr/>
          <p:nvPr/>
        </p:nvSpPr>
        <p:spPr>
          <a:xfrm>
            <a:off x="7182951" y="5806588"/>
            <a:ext cx="503238" cy="7429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ES"/>
          </a:p>
        </p:txBody>
      </p:sp>
      <p:sp>
        <p:nvSpPr>
          <p:cNvPr id="53307" name="Content Placeholder 2">
            <a:extLst>
              <a:ext uri="{FF2B5EF4-FFF2-40B4-BE49-F238E27FC236}">
                <a16:creationId xmlns:a16="http://schemas.microsoft.com/office/drawing/2014/main" id="{A479A973-E454-7C95-3A4A-C08B6B13DDE1}"/>
              </a:ext>
            </a:extLst>
          </p:cNvPr>
          <p:cNvSpPr txBox="1">
            <a:spLocks/>
          </p:cNvSpPr>
          <p:nvPr/>
        </p:nvSpPr>
        <p:spPr bwMode="auto">
          <a:xfrm>
            <a:off x="7636732" y="5756519"/>
            <a:ext cx="158432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547688" indent="-2730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822325"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096963"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13716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1828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286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2743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2004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Font typeface="Wingdings 3" panose="05040102010807070707" pitchFamily="18" charset="2"/>
              <a:buNone/>
            </a:pPr>
            <a:r>
              <a:rPr lang="es-ES" altLang="es-ES" dirty="0"/>
              <a:t>a = 2; </a:t>
            </a:r>
          </a:p>
          <a:p>
            <a:pPr>
              <a:buFont typeface="Wingdings 3" panose="05040102010807070707" pitchFamily="18" charset="2"/>
              <a:buNone/>
            </a:pPr>
            <a:r>
              <a:rPr lang="es-ES" altLang="es-ES" dirty="0"/>
              <a:t>b = 1;</a:t>
            </a:r>
          </a:p>
        </p:txBody>
      </p:sp>
      <p:sp>
        <p:nvSpPr>
          <p:cNvPr id="12" name="Rectángulo redondeado 11">
            <a:extLst>
              <a:ext uri="{FF2B5EF4-FFF2-40B4-BE49-F238E27FC236}">
                <a16:creationId xmlns:a16="http://schemas.microsoft.com/office/drawing/2014/main" id="{08E60DB2-1D47-0CDB-6706-E573F8C8B8C5}"/>
              </a:ext>
            </a:extLst>
          </p:cNvPr>
          <p:cNvSpPr/>
          <p:nvPr/>
        </p:nvSpPr>
        <p:spPr>
          <a:xfrm>
            <a:off x="5664201" y="5781004"/>
            <a:ext cx="2879725" cy="8715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2" name="Título 3">
            <a:extLst>
              <a:ext uri="{FF2B5EF4-FFF2-40B4-BE49-F238E27FC236}">
                <a16:creationId xmlns:a16="http://schemas.microsoft.com/office/drawing/2014/main" id="{207AF738-1E4F-4E2C-33AA-1166B6BA84C7}"/>
              </a:ext>
            </a:extLst>
          </p:cNvPr>
          <p:cNvSpPr txBox="1">
            <a:spLocks/>
          </p:cNvSpPr>
          <p:nvPr/>
        </p:nvSpPr>
        <p:spPr>
          <a:xfrm>
            <a:off x="0" y="12084"/>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n-CA" altLang="es-ES" sz="4800" b="1" dirty="0" err="1">
                <a:solidFill>
                  <a:schemeClr val="bg1"/>
                </a:solidFill>
                <a:latin typeface="+mj-lt"/>
              </a:rPr>
              <a:t>Operadores</a:t>
            </a:r>
            <a:r>
              <a:rPr lang="en-CA" altLang="es-ES" sz="4800" b="1" dirty="0">
                <a:solidFill>
                  <a:schemeClr val="bg1"/>
                </a:solidFill>
                <a:latin typeface="+mj-lt"/>
              </a:rPr>
              <a:t> </a:t>
            </a:r>
            <a:r>
              <a:rPr lang="en-CA" altLang="es-ES" sz="4800" b="1" dirty="0" err="1">
                <a:solidFill>
                  <a:schemeClr val="bg1"/>
                </a:solidFill>
                <a:latin typeface="+mj-lt"/>
              </a:rPr>
              <a:t>Aritm</a:t>
            </a:r>
            <a:r>
              <a:rPr lang="es-ES" altLang="es-ES" sz="4800" b="1" dirty="0">
                <a:solidFill>
                  <a:schemeClr val="bg1"/>
                </a:solidFill>
                <a:latin typeface="+mj-lt"/>
              </a:rPr>
              <a:t>éticos</a:t>
            </a:r>
          </a:p>
        </p:txBody>
      </p:sp>
      <p:sp>
        <p:nvSpPr>
          <p:cNvPr id="7" name="Marcador de número de diapositiva 6">
            <a:extLst>
              <a:ext uri="{FF2B5EF4-FFF2-40B4-BE49-F238E27FC236}">
                <a16:creationId xmlns:a16="http://schemas.microsoft.com/office/drawing/2014/main" id="{911485A5-46A1-7B0D-0A26-1F29C12D3919}"/>
              </a:ext>
            </a:extLst>
          </p:cNvPr>
          <p:cNvSpPr>
            <a:spLocks noGrp="1"/>
          </p:cNvSpPr>
          <p:nvPr>
            <p:ph type="sldNum" sz="quarter" idx="12"/>
          </p:nvPr>
        </p:nvSpPr>
        <p:spPr/>
        <p:txBody>
          <a:bodyPr/>
          <a:lstStyle/>
          <a:p>
            <a:fld id="{0530B498-C689-4599-93E2-4FCD09F78740}" type="slidenum">
              <a:rPr lang="es-ES" smtClean="0"/>
              <a:t>19</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E3A78-0A3B-4702-31EF-81EA2592D7B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0C8135A-1984-45F6-DB6E-F0FA2B3B4314}"/>
              </a:ext>
            </a:extLst>
          </p:cNvPr>
          <p:cNvSpPr>
            <a:spLocks noGrp="1"/>
          </p:cNvSpPr>
          <p:nvPr>
            <p:ph idx="1"/>
          </p:nvPr>
        </p:nvSpPr>
        <p:spPr/>
        <p:txBody>
          <a:bodyPr>
            <a:normAutofit/>
          </a:bodyPr>
          <a:lstStyle/>
          <a:p>
            <a:r>
              <a:rPr lang="en-CA" dirty="0" err="1"/>
              <a:t>Javascript</a:t>
            </a:r>
            <a:r>
              <a:rPr lang="en-CA" dirty="0"/>
              <a:t> </a:t>
            </a:r>
            <a:r>
              <a:rPr lang="en-CA" dirty="0" err="1"/>
              <a:t>fue</a:t>
            </a:r>
            <a:r>
              <a:rPr lang="en-CA" dirty="0"/>
              <a:t> </a:t>
            </a:r>
            <a:r>
              <a:rPr lang="en-CA" dirty="0" err="1"/>
              <a:t>creado</a:t>
            </a:r>
            <a:r>
              <a:rPr lang="en-CA" dirty="0"/>
              <a:t> para </a:t>
            </a:r>
            <a:r>
              <a:rPr lang="en-CA" dirty="0" err="1"/>
              <a:t>darle</a:t>
            </a:r>
            <a:r>
              <a:rPr lang="en-CA" dirty="0"/>
              <a:t> </a:t>
            </a:r>
            <a:r>
              <a:rPr lang="en-CA" dirty="0" err="1"/>
              <a:t>vida</a:t>
            </a:r>
            <a:r>
              <a:rPr lang="en-CA" dirty="0"/>
              <a:t> a las </a:t>
            </a:r>
            <a:r>
              <a:rPr lang="en-CA" dirty="0" err="1"/>
              <a:t>páginas</a:t>
            </a:r>
            <a:r>
              <a:rPr lang="en-CA" dirty="0"/>
              <a:t> web.</a:t>
            </a:r>
          </a:p>
          <a:p>
            <a:r>
              <a:rPr lang="en-CA" dirty="0"/>
              <a:t>Los </a:t>
            </a:r>
            <a:r>
              <a:rPr lang="en-CA" dirty="0" err="1"/>
              <a:t>programas</a:t>
            </a:r>
            <a:r>
              <a:rPr lang="en-CA" dirty="0"/>
              <a:t> </a:t>
            </a:r>
            <a:r>
              <a:rPr lang="en-CA" dirty="0" err="1"/>
              <a:t>creados</a:t>
            </a:r>
            <a:r>
              <a:rPr lang="en-CA" dirty="0"/>
              <a:t> </a:t>
            </a:r>
            <a:r>
              <a:rPr lang="en-CA" dirty="0" err="1"/>
              <a:t>en</a:t>
            </a:r>
            <a:r>
              <a:rPr lang="en-CA" dirty="0"/>
              <a:t> </a:t>
            </a:r>
            <a:r>
              <a:rPr lang="en-CA" dirty="0" err="1"/>
              <a:t>este</a:t>
            </a:r>
            <a:r>
              <a:rPr lang="en-CA" dirty="0"/>
              <a:t> </a:t>
            </a:r>
            <a:r>
              <a:rPr lang="en-CA" dirty="0" err="1"/>
              <a:t>lenguaje</a:t>
            </a:r>
            <a:r>
              <a:rPr lang="en-CA" dirty="0"/>
              <a:t> se </a:t>
            </a:r>
            <a:r>
              <a:rPr lang="en-CA" dirty="0" err="1"/>
              <a:t>llaman</a:t>
            </a:r>
            <a:r>
              <a:rPr lang="en-CA" dirty="0"/>
              <a:t> scripts.</a:t>
            </a:r>
          </a:p>
          <a:p>
            <a:r>
              <a:rPr lang="en-CA" dirty="0"/>
              <a:t>Es un </a:t>
            </a:r>
            <a:r>
              <a:rPr lang="en-CA" dirty="0" err="1"/>
              <a:t>lenguaje</a:t>
            </a:r>
            <a:r>
              <a:rPr lang="en-CA" dirty="0"/>
              <a:t> </a:t>
            </a:r>
            <a:r>
              <a:rPr lang="en-CA" dirty="0" err="1"/>
              <a:t>interpretado</a:t>
            </a:r>
            <a:r>
              <a:rPr lang="en-CA" dirty="0"/>
              <a:t>.</a:t>
            </a:r>
          </a:p>
          <a:p>
            <a:r>
              <a:rPr lang="es-ES" dirty="0"/>
              <a:t>Inicialmente tenía el nombre de </a:t>
            </a:r>
            <a:r>
              <a:rPr lang="es-ES" dirty="0" err="1"/>
              <a:t>Livescript</a:t>
            </a:r>
            <a:r>
              <a:rPr lang="es-ES" dirty="0"/>
              <a:t>.</a:t>
            </a:r>
          </a:p>
          <a:p>
            <a:r>
              <a:rPr lang="es-ES" dirty="0"/>
              <a:t>No tiene nada que ver Java con </a:t>
            </a:r>
            <a:r>
              <a:rPr lang="es-ES" dirty="0" err="1"/>
              <a:t>Javascript</a:t>
            </a:r>
            <a:r>
              <a:rPr lang="es-ES" dirty="0"/>
              <a:t> son lenguajes totalmente diferentes.</a:t>
            </a:r>
          </a:p>
          <a:p>
            <a:r>
              <a:rPr lang="es-ES" dirty="0"/>
              <a:t>Integración total con HTML y CSS.</a:t>
            </a:r>
          </a:p>
          <a:p>
            <a:r>
              <a:rPr lang="es-ES" dirty="0"/>
              <a:t>Está soportado por la mayoría de los navegadores.</a:t>
            </a:r>
          </a:p>
          <a:p>
            <a:pPr marL="0" indent="0">
              <a:buNone/>
            </a:pPr>
            <a:endParaRPr lang="es-ES" dirty="0"/>
          </a:p>
        </p:txBody>
      </p:sp>
      <p:sp>
        <p:nvSpPr>
          <p:cNvPr id="4" name="Título 3">
            <a:extLst>
              <a:ext uri="{FF2B5EF4-FFF2-40B4-BE49-F238E27FC236}">
                <a16:creationId xmlns:a16="http://schemas.microsoft.com/office/drawing/2014/main" id="{87049E20-8663-08A2-F348-16C13B8BBBD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CA" sz="4800" b="1" dirty="0"/>
              <a:t>J</a:t>
            </a:r>
            <a:r>
              <a:rPr lang="es-ES" sz="4800" b="1" dirty="0" err="1"/>
              <a:t>avascript</a:t>
            </a:r>
            <a:endParaRPr lang="es-ES" sz="4800" b="1" dirty="0"/>
          </a:p>
        </p:txBody>
      </p:sp>
      <p:sp>
        <p:nvSpPr>
          <p:cNvPr id="6" name="Marcador de número de diapositiva 5">
            <a:extLst>
              <a:ext uri="{FF2B5EF4-FFF2-40B4-BE49-F238E27FC236}">
                <a16:creationId xmlns:a16="http://schemas.microsoft.com/office/drawing/2014/main" id="{D2D43234-7633-E326-3A11-768B9E57F36B}"/>
              </a:ext>
            </a:extLst>
          </p:cNvPr>
          <p:cNvSpPr>
            <a:spLocks noGrp="1"/>
          </p:cNvSpPr>
          <p:nvPr>
            <p:ph type="sldNum" sz="quarter" idx="12"/>
          </p:nvPr>
        </p:nvSpPr>
        <p:spPr/>
        <p:txBody>
          <a:bodyPr/>
          <a:lstStyle/>
          <a:p>
            <a:fld id="{0530B498-C689-4599-93E2-4FCD09F78740}" type="slidenum">
              <a:rPr lang="es-ES" smtClean="0"/>
              <a:t>2</a:t>
            </a:fld>
            <a:endParaRPr lang="es-ES"/>
          </a:p>
        </p:txBody>
      </p:sp>
    </p:spTree>
    <p:extLst>
      <p:ext uri="{BB962C8B-B14F-4D97-AF65-F5344CB8AC3E}">
        <p14:creationId xmlns:p14="http://schemas.microsoft.com/office/powerpoint/2010/main" val="421900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83BC7AF8-9328-214C-1814-F1792DA83CFC}"/>
              </a:ext>
            </a:extLst>
          </p:cNvPr>
          <p:cNvSpPr>
            <a:spLocks noGrp="1"/>
          </p:cNvSpPr>
          <p:nvPr>
            <p:ph type="title"/>
          </p:nvPr>
        </p:nvSpPr>
        <p:spPr/>
        <p:txBody>
          <a:bodyPr/>
          <a:lstStyle/>
          <a:p>
            <a:endParaRPr lang="es-ES" altLang="es-ES" dirty="0"/>
          </a:p>
        </p:txBody>
      </p:sp>
      <p:sp>
        <p:nvSpPr>
          <p:cNvPr id="3" name="Content Placeholder 2">
            <a:extLst>
              <a:ext uri="{FF2B5EF4-FFF2-40B4-BE49-F238E27FC236}">
                <a16:creationId xmlns:a16="http://schemas.microsoft.com/office/drawing/2014/main" id="{5DF143F4-2718-739A-9FE7-0D9B59942799}"/>
              </a:ext>
            </a:extLst>
          </p:cNvPr>
          <p:cNvSpPr>
            <a:spLocks noGrp="1"/>
          </p:cNvSpPr>
          <p:nvPr>
            <p:ph sz="quarter" idx="1"/>
          </p:nvPr>
        </p:nvSpPr>
        <p:spPr>
          <a:xfrm>
            <a:off x="1787769" y="1826418"/>
            <a:ext cx="8229600" cy="3865563"/>
          </a:xfrm>
        </p:spPr>
        <p:txBody>
          <a:bodyPr/>
          <a:lstStyle/>
          <a:p>
            <a:pPr marL="0" indent="0">
              <a:buNone/>
              <a:defRPr/>
            </a:pPr>
            <a:r>
              <a:rPr lang="es-ES" b="1" dirty="0"/>
              <a:t>Operador       Significado </a:t>
            </a:r>
            <a:endParaRPr lang="es-ES" dirty="0"/>
          </a:p>
          <a:p>
            <a:pPr>
              <a:defRPr/>
            </a:pPr>
            <a:r>
              <a:rPr lang="es-ES" dirty="0"/>
              <a:t>x = y		           x = y </a:t>
            </a:r>
          </a:p>
          <a:p>
            <a:pPr>
              <a:defRPr/>
            </a:pPr>
            <a:r>
              <a:rPr lang="es-ES" dirty="0"/>
              <a:t>x += y		x = x + y </a:t>
            </a:r>
          </a:p>
          <a:p>
            <a:pPr>
              <a:defRPr/>
            </a:pPr>
            <a:r>
              <a:rPr lang="es-ES" dirty="0"/>
              <a:t>x /= y  		x = x / y </a:t>
            </a:r>
          </a:p>
          <a:p>
            <a:pPr>
              <a:defRPr/>
            </a:pPr>
            <a:r>
              <a:rPr lang="es-ES" dirty="0"/>
              <a:t>x %= y  		x = x % y </a:t>
            </a:r>
          </a:p>
          <a:p>
            <a:pPr>
              <a:defRPr/>
            </a:pPr>
            <a:r>
              <a:rPr lang="es-ES" dirty="0"/>
              <a:t>x -= y  		x = x – y </a:t>
            </a:r>
          </a:p>
          <a:p>
            <a:pPr>
              <a:defRPr/>
            </a:pPr>
            <a:r>
              <a:rPr lang="es-ES" dirty="0"/>
              <a:t>x *= y  		x = x * y </a:t>
            </a:r>
          </a:p>
          <a:p>
            <a:pPr>
              <a:defRPr/>
            </a:pPr>
            <a:endParaRPr lang="es-ES" dirty="0"/>
          </a:p>
        </p:txBody>
      </p:sp>
      <p:sp>
        <p:nvSpPr>
          <p:cNvPr id="6" name="Título 3">
            <a:extLst>
              <a:ext uri="{FF2B5EF4-FFF2-40B4-BE49-F238E27FC236}">
                <a16:creationId xmlns:a16="http://schemas.microsoft.com/office/drawing/2014/main" id="{6837BD45-8C0C-65DA-248C-08A4CD3507E8}"/>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Operadores de Asignación</a:t>
            </a:r>
            <a:endParaRPr lang="es-ES" altLang="es-ES" sz="4800" b="1" dirty="0">
              <a:solidFill>
                <a:schemeClr val="bg1"/>
              </a:solidFill>
              <a:latin typeface="+mj-lt"/>
            </a:endParaRPr>
          </a:p>
        </p:txBody>
      </p:sp>
      <p:sp>
        <p:nvSpPr>
          <p:cNvPr id="4" name="Marcador de número de diapositiva 3">
            <a:extLst>
              <a:ext uri="{FF2B5EF4-FFF2-40B4-BE49-F238E27FC236}">
                <a16:creationId xmlns:a16="http://schemas.microsoft.com/office/drawing/2014/main" id="{7B5E84AF-448F-9395-CCBC-BD57DEDFD049}"/>
              </a:ext>
            </a:extLst>
          </p:cNvPr>
          <p:cNvSpPr>
            <a:spLocks noGrp="1"/>
          </p:cNvSpPr>
          <p:nvPr>
            <p:ph type="sldNum" sz="quarter" idx="12"/>
          </p:nvPr>
        </p:nvSpPr>
        <p:spPr/>
        <p:txBody>
          <a:bodyPr/>
          <a:lstStyle/>
          <a:p>
            <a:fld id="{0530B498-C689-4599-93E2-4FCD09F78740}" type="slidenum">
              <a:rPr lang="es-ES" smtClean="0"/>
              <a:t>20</a:t>
            </a:fld>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CF846978-DC80-61C4-F4AB-D2D8D1ADD144}"/>
              </a:ext>
            </a:extLst>
          </p:cNvPr>
          <p:cNvSpPr>
            <a:spLocks noGrp="1"/>
          </p:cNvSpPr>
          <p:nvPr>
            <p:ph type="title"/>
          </p:nvPr>
        </p:nvSpPr>
        <p:spPr/>
        <p:txBody>
          <a:bodyPr/>
          <a:lstStyle/>
          <a:p>
            <a:endParaRPr lang="es-ES" altLang="es-ES" dirty="0"/>
          </a:p>
        </p:txBody>
      </p:sp>
      <p:graphicFrame>
        <p:nvGraphicFramePr>
          <p:cNvPr id="4" name="Table 3">
            <a:extLst>
              <a:ext uri="{FF2B5EF4-FFF2-40B4-BE49-F238E27FC236}">
                <a16:creationId xmlns:a16="http://schemas.microsoft.com/office/drawing/2014/main" id="{17882E5C-9355-F9D1-1288-888DB14CAF1A}"/>
              </a:ext>
            </a:extLst>
          </p:cNvPr>
          <p:cNvGraphicFramePr>
            <a:graphicFrameLocks noGrp="1"/>
          </p:cNvGraphicFramePr>
          <p:nvPr/>
        </p:nvGraphicFramePr>
        <p:xfrm>
          <a:off x="2063750" y="1484314"/>
          <a:ext cx="8064500" cy="5000626"/>
        </p:xfrm>
        <a:graphic>
          <a:graphicData uri="http://schemas.openxmlformats.org/drawingml/2006/table">
            <a:tbl>
              <a:tblPr firstRow="1" firstCol="1" bandRow="1"/>
              <a:tblGrid>
                <a:gridCol w="1913205">
                  <a:extLst>
                    <a:ext uri="{9D8B030D-6E8A-4147-A177-3AD203B41FA5}">
                      <a16:colId xmlns:a16="http://schemas.microsoft.com/office/drawing/2014/main" val="20000"/>
                    </a:ext>
                  </a:extLst>
                </a:gridCol>
                <a:gridCol w="1913205">
                  <a:extLst>
                    <a:ext uri="{9D8B030D-6E8A-4147-A177-3AD203B41FA5}">
                      <a16:colId xmlns:a16="http://schemas.microsoft.com/office/drawing/2014/main" val="20001"/>
                    </a:ext>
                  </a:extLst>
                </a:gridCol>
                <a:gridCol w="2324885">
                  <a:extLst>
                    <a:ext uri="{9D8B030D-6E8A-4147-A177-3AD203B41FA5}">
                      <a16:colId xmlns:a16="http://schemas.microsoft.com/office/drawing/2014/main" val="20002"/>
                    </a:ext>
                  </a:extLst>
                </a:gridCol>
                <a:gridCol w="1913205">
                  <a:extLst>
                    <a:ext uri="{9D8B030D-6E8A-4147-A177-3AD203B41FA5}">
                      <a16:colId xmlns:a16="http://schemas.microsoft.com/office/drawing/2014/main" val="20003"/>
                    </a:ext>
                  </a:extLst>
                </a:gridCol>
              </a:tblGrid>
              <a:tr h="609650">
                <a:tc>
                  <a:txBody>
                    <a:bodyPr/>
                    <a:lstStyle/>
                    <a:p>
                      <a:pPr marL="0" marR="0" algn="just">
                        <a:spcBef>
                          <a:spcPts val="0"/>
                        </a:spcBef>
                        <a:spcAft>
                          <a:spcPts val="0"/>
                        </a:spcAft>
                      </a:pPr>
                      <a:r>
                        <a:rPr lang="es-ES" sz="2000" b="1" kern="100" dirty="0">
                          <a:effectLst/>
                          <a:latin typeface="Calibri"/>
                          <a:ea typeface="Times New Roman"/>
                          <a:cs typeface="Arial"/>
                        </a:rPr>
                        <a:t>Descripción</a:t>
                      </a:r>
                      <a:endParaRPr lang="es-ES" sz="1600" kern="100" dirty="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Símbolo</a:t>
                      </a:r>
                      <a:endParaRPr lang="es-ES" sz="1600" kern="10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Expresión de ejemplo</a:t>
                      </a:r>
                      <a:endParaRPr lang="es-ES" sz="1600" kern="10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Resultado</a:t>
                      </a:r>
                      <a:endParaRPr lang="es-ES" sz="1600" kern="10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488094">
                <a:tc>
                  <a:txBody>
                    <a:bodyPr/>
                    <a:lstStyle/>
                    <a:p>
                      <a:pPr marL="0" marR="0" algn="l">
                        <a:spcBef>
                          <a:spcPts val="0"/>
                        </a:spcBef>
                        <a:spcAft>
                          <a:spcPts val="0"/>
                        </a:spcAft>
                      </a:pPr>
                      <a:r>
                        <a:rPr lang="es-ES" sz="2000" b="1" kern="100" dirty="0">
                          <a:effectLst/>
                          <a:latin typeface="Calibri"/>
                          <a:ea typeface="Times New Roman"/>
                          <a:cs typeface="Arial"/>
                        </a:rPr>
                        <a:t>Igualdad</a:t>
                      </a:r>
                      <a:endParaRPr lang="es-ES" sz="1600" kern="100" dirty="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Verdadero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8094">
                <a:tc>
                  <a:txBody>
                    <a:bodyPr/>
                    <a:lstStyle/>
                    <a:p>
                      <a:pPr marL="0" marR="0" algn="l">
                        <a:spcBef>
                          <a:spcPts val="0"/>
                        </a:spcBef>
                        <a:spcAft>
                          <a:spcPts val="0"/>
                        </a:spcAft>
                      </a:pPr>
                      <a:r>
                        <a:rPr lang="es-ES" sz="2000" b="1" kern="100" dirty="0">
                          <a:effectLst/>
                          <a:latin typeface="Calibri"/>
                          <a:ea typeface="Times New Roman"/>
                          <a:cs typeface="Arial"/>
                        </a:rPr>
                        <a:t>Desigualdad</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Falso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650">
                <a:tc>
                  <a:txBody>
                    <a:bodyPr/>
                    <a:lstStyle/>
                    <a:p>
                      <a:pPr marL="0" marR="0" algn="l">
                        <a:spcBef>
                          <a:spcPts val="0"/>
                        </a:spcBef>
                        <a:spcAft>
                          <a:spcPts val="0"/>
                        </a:spcAft>
                      </a:pPr>
                      <a:r>
                        <a:rPr lang="es-ES" sz="2000" b="1" kern="100" dirty="0">
                          <a:effectLst/>
                          <a:latin typeface="Calibri"/>
                          <a:ea typeface="Times New Roman"/>
                          <a:cs typeface="Arial"/>
                        </a:rPr>
                        <a:t>Igualdad estricta</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_tradnl" sz="2000" kern="100">
                          <a:effectLst/>
                          <a:latin typeface="Calibri"/>
                          <a:ea typeface="Times New Roman"/>
                          <a:cs typeface="Arial"/>
                        </a:rPr>
                        <a: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Falso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9650">
                <a:tc>
                  <a:txBody>
                    <a:bodyPr/>
                    <a:lstStyle/>
                    <a:p>
                      <a:pPr marL="0" marR="0" algn="l">
                        <a:spcBef>
                          <a:spcPts val="0"/>
                        </a:spcBef>
                        <a:spcAft>
                          <a:spcPts val="0"/>
                        </a:spcAft>
                      </a:pPr>
                      <a:r>
                        <a:rPr lang="es-ES" sz="2000" b="1" kern="100" dirty="0">
                          <a:effectLst/>
                          <a:latin typeface="Calibri"/>
                          <a:ea typeface="Times New Roman"/>
                          <a:cs typeface="Arial"/>
                        </a:rPr>
                        <a:t>Desigualdad estricta</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_tradnl" sz="2000" kern="100">
                          <a:effectLst/>
                          <a:latin typeface="Calibri"/>
                          <a:ea typeface="Times New Roman"/>
                          <a:cs typeface="Arial"/>
                        </a:rPr>
                        <a: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a:t>
                      </a:r>
                      <a:r>
                        <a:rPr lang="es-ES_tradnl" sz="2000" kern="100">
                          <a:effectLst/>
                          <a:latin typeface="Calibri"/>
                          <a:ea typeface="Times New Roman"/>
                          <a:cs typeface="Arial"/>
                        </a:rPr>
                        <a:t>!==2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Falso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8094">
                <a:tc>
                  <a:txBody>
                    <a:bodyPr/>
                    <a:lstStyle/>
                    <a:p>
                      <a:pPr marL="0" marR="0" algn="l">
                        <a:spcBef>
                          <a:spcPts val="0"/>
                        </a:spcBef>
                        <a:spcAft>
                          <a:spcPts val="0"/>
                        </a:spcAft>
                      </a:pPr>
                      <a:r>
                        <a:rPr lang="es-ES" sz="2000" b="1" kern="100" dirty="0">
                          <a:effectLst/>
                          <a:latin typeface="Calibri"/>
                          <a:ea typeface="Times New Roman"/>
                          <a:cs typeface="Arial"/>
                        </a:rPr>
                        <a:t>Menor que </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&lt; </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2&lt;2</a:t>
                      </a:r>
                      <a:endParaRPr lang="es-ES" sz="1600" kern="100" dirty="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Falso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8094">
                <a:tc>
                  <a:txBody>
                    <a:bodyPr/>
                    <a:lstStyle/>
                    <a:p>
                      <a:pPr marL="0" marR="0" algn="l">
                        <a:spcBef>
                          <a:spcPts val="0"/>
                        </a:spcBef>
                        <a:spcAft>
                          <a:spcPts val="0"/>
                        </a:spcAft>
                      </a:pPr>
                      <a:r>
                        <a:rPr lang="es-ES" sz="2000" b="1" kern="100" dirty="0">
                          <a:effectLst/>
                          <a:latin typeface="Calibri"/>
                          <a:ea typeface="Times New Roman"/>
                          <a:cs typeface="Arial"/>
                        </a:rPr>
                        <a:t>Mayor que</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&gt; </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3&gt;2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Verdadero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09650">
                <a:tc>
                  <a:txBody>
                    <a:bodyPr/>
                    <a:lstStyle/>
                    <a:p>
                      <a:pPr marL="0" marR="0" algn="l">
                        <a:spcBef>
                          <a:spcPts val="0"/>
                        </a:spcBef>
                        <a:spcAft>
                          <a:spcPts val="0"/>
                        </a:spcAft>
                      </a:pPr>
                      <a:r>
                        <a:rPr lang="es-ES" sz="2000" b="1" kern="100" dirty="0">
                          <a:effectLst/>
                          <a:latin typeface="Calibri"/>
                          <a:ea typeface="Times New Roman"/>
                          <a:cs typeface="Arial"/>
                        </a:rPr>
                        <a:t>Menor o igual que</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&lt;=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2&lt;=2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verdadero</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09650">
                <a:tc>
                  <a:txBody>
                    <a:bodyPr/>
                    <a:lstStyle/>
                    <a:p>
                      <a:pPr marL="0" marR="0" algn="l">
                        <a:spcBef>
                          <a:spcPts val="0"/>
                        </a:spcBef>
                        <a:spcAft>
                          <a:spcPts val="0"/>
                        </a:spcAft>
                      </a:pPr>
                      <a:r>
                        <a:rPr lang="es-ES" sz="2000" b="1" kern="100" dirty="0">
                          <a:effectLst/>
                          <a:latin typeface="Calibri"/>
                          <a:ea typeface="Times New Roman"/>
                          <a:cs typeface="Arial"/>
                        </a:rPr>
                        <a:t>Mayor o igual que</a:t>
                      </a:r>
                      <a:endParaRPr lang="es-ES" sz="1600" kern="100" dirty="0">
                        <a:effectLst/>
                        <a:latin typeface="Times New Roman"/>
                        <a:ea typeface="MS Gothic"/>
                        <a:cs typeface="MS Gothic"/>
                      </a:endParaRPr>
                    </a:p>
                  </a:txBody>
                  <a:tcPr marL="68577" marR="68577" marT="0" marB="0">
                    <a:lnL>
                      <a:noFill/>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100">
                          <a:effectLst/>
                          <a:latin typeface="Calibri"/>
                          <a:ea typeface="Times New Roman"/>
                          <a:cs typeface="Arial"/>
                        </a:rPr>
                        <a:t>&gt;=</a:t>
                      </a:r>
                      <a:endParaRPr lang="es-ES" sz="1600" kern="10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1&gt;=2</a:t>
                      </a:r>
                      <a:endParaRPr lang="es-ES" sz="1600" kern="10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Falso</a:t>
                      </a:r>
                      <a:endParaRPr lang="es-ES" sz="1600" kern="100" dirty="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ítulo 3">
            <a:extLst>
              <a:ext uri="{FF2B5EF4-FFF2-40B4-BE49-F238E27FC236}">
                <a16:creationId xmlns:a16="http://schemas.microsoft.com/office/drawing/2014/main" id="{15396E64-4BF7-5DA3-533C-7B1513DED24B}"/>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Operadores de Comparación</a:t>
            </a:r>
            <a:endParaRPr lang="es-ES" altLang="es-ES" sz="4800" b="1" dirty="0">
              <a:solidFill>
                <a:schemeClr val="bg1"/>
              </a:solidFill>
              <a:latin typeface="+mj-lt"/>
            </a:endParaRPr>
          </a:p>
        </p:txBody>
      </p:sp>
      <p:sp>
        <p:nvSpPr>
          <p:cNvPr id="3" name="Marcador de número de diapositiva 2">
            <a:extLst>
              <a:ext uri="{FF2B5EF4-FFF2-40B4-BE49-F238E27FC236}">
                <a16:creationId xmlns:a16="http://schemas.microsoft.com/office/drawing/2014/main" id="{F7368266-2A6C-A6E2-B899-7F27AB275710}"/>
              </a:ext>
            </a:extLst>
          </p:cNvPr>
          <p:cNvSpPr>
            <a:spLocks noGrp="1"/>
          </p:cNvSpPr>
          <p:nvPr>
            <p:ph type="sldNum" sz="quarter" idx="12"/>
          </p:nvPr>
        </p:nvSpPr>
        <p:spPr/>
        <p:txBody>
          <a:bodyPr/>
          <a:lstStyle/>
          <a:p>
            <a:fld id="{0530B498-C689-4599-93E2-4FCD09F78740}" type="slidenum">
              <a:rPr lang="es-ES" smtClean="0"/>
              <a:t>21</a:t>
            </a:fld>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DC86537-2C66-26E5-219D-FBC11DCD9923}"/>
              </a:ext>
            </a:extLst>
          </p:cNvPr>
          <p:cNvGraphicFramePr>
            <a:graphicFrameLocks noGrp="1"/>
          </p:cNvGraphicFramePr>
          <p:nvPr>
            <p:extLst>
              <p:ext uri="{D42A27DB-BD31-4B8C-83A1-F6EECF244321}">
                <p14:modId xmlns:p14="http://schemas.microsoft.com/office/powerpoint/2010/main" val="325331424"/>
              </p:ext>
            </p:extLst>
          </p:nvPr>
        </p:nvGraphicFramePr>
        <p:xfrm>
          <a:off x="1747227" y="2055813"/>
          <a:ext cx="8135939" cy="2089149"/>
        </p:xfrm>
        <a:graphic>
          <a:graphicData uri="http://schemas.openxmlformats.org/drawingml/2006/table">
            <a:tbl>
              <a:tblPr firstRow="1" firstCol="1" bandRow="1"/>
              <a:tblGrid>
                <a:gridCol w="1552139">
                  <a:extLst>
                    <a:ext uri="{9D8B030D-6E8A-4147-A177-3AD203B41FA5}">
                      <a16:colId xmlns:a16="http://schemas.microsoft.com/office/drawing/2014/main" val="20000"/>
                    </a:ext>
                  </a:extLst>
                </a:gridCol>
                <a:gridCol w="2047725">
                  <a:extLst>
                    <a:ext uri="{9D8B030D-6E8A-4147-A177-3AD203B41FA5}">
                      <a16:colId xmlns:a16="http://schemas.microsoft.com/office/drawing/2014/main" val="20001"/>
                    </a:ext>
                  </a:extLst>
                </a:gridCol>
                <a:gridCol w="2488350">
                  <a:extLst>
                    <a:ext uri="{9D8B030D-6E8A-4147-A177-3AD203B41FA5}">
                      <a16:colId xmlns:a16="http://schemas.microsoft.com/office/drawing/2014/main" val="20002"/>
                    </a:ext>
                  </a:extLst>
                </a:gridCol>
                <a:gridCol w="2047725">
                  <a:extLst>
                    <a:ext uri="{9D8B030D-6E8A-4147-A177-3AD203B41FA5}">
                      <a16:colId xmlns:a16="http://schemas.microsoft.com/office/drawing/2014/main" val="20003"/>
                    </a:ext>
                  </a:extLst>
                </a:gridCol>
              </a:tblGrid>
              <a:tr h="499730">
                <a:tc>
                  <a:txBody>
                    <a:bodyPr/>
                    <a:lstStyle/>
                    <a:p>
                      <a:pPr marL="0" marR="0" algn="just">
                        <a:spcBef>
                          <a:spcPts val="0"/>
                        </a:spcBef>
                        <a:spcAft>
                          <a:spcPts val="0"/>
                        </a:spcAft>
                      </a:pPr>
                      <a:r>
                        <a:rPr lang="es-ES" sz="2000" b="1" kern="100">
                          <a:effectLst/>
                          <a:latin typeface="Calibri"/>
                          <a:ea typeface="Times New Roman"/>
                          <a:cs typeface="Arial"/>
                        </a:rPr>
                        <a:t>Descripción</a:t>
                      </a:r>
                      <a:endParaRPr lang="es-ES" sz="1600" kern="100">
                        <a:effectLst/>
                        <a:latin typeface="Times New Roman"/>
                        <a:ea typeface="MS Gothic"/>
                        <a:cs typeface="MS Gothic"/>
                      </a:endParaRPr>
                    </a:p>
                  </a:txBody>
                  <a:tcPr marL="68572" marR="68572"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Símbolo</a:t>
                      </a:r>
                      <a:endParaRPr lang="es-ES" sz="1600" kern="100">
                        <a:effectLst/>
                        <a:latin typeface="Times New Roman"/>
                        <a:ea typeface="MS Gothic"/>
                        <a:cs typeface="MS Gothic"/>
                      </a:endParaRPr>
                    </a:p>
                  </a:txBody>
                  <a:tcPr marL="68572" marR="68572"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Expresión de ejemplo</a:t>
                      </a:r>
                      <a:endParaRPr lang="es-ES" sz="1600" kern="100">
                        <a:effectLst/>
                        <a:latin typeface="Times New Roman"/>
                        <a:ea typeface="MS Gothic"/>
                        <a:cs typeface="MS Gothic"/>
                      </a:endParaRPr>
                    </a:p>
                  </a:txBody>
                  <a:tcPr marL="68572" marR="68572"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Resultado</a:t>
                      </a:r>
                      <a:endParaRPr lang="es-ES" sz="1600" kern="100">
                        <a:effectLst/>
                        <a:latin typeface="Times New Roman"/>
                        <a:ea typeface="MS Gothic"/>
                        <a:cs typeface="MS Gothic"/>
                      </a:endParaRPr>
                    </a:p>
                  </a:txBody>
                  <a:tcPr marL="68572" marR="68572"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589959">
                <a:tc>
                  <a:txBody>
                    <a:bodyPr/>
                    <a:lstStyle/>
                    <a:p>
                      <a:pPr marL="0" marR="0" algn="just">
                        <a:spcBef>
                          <a:spcPts val="0"/>
                        </a:spcBef>
                        <a:spcAft>
                          <a:spcPts val="0"/>
                        </a:spcAft>
                      </a:pPr>
                      <a:r>
                        <a:rPr lang="es-ES" sz="2000" b="1" kern="0" spc="5">
                          <a:solidFill>
                            <a:srgbClr val="000000"/>
                          </a:solidFill>
                          <a:effectLst/>
                          <a:latin typeface="Calibri"/>
                          <a:ea typeface="Times New Roman"/>
                          <a:cs typeface="Arial"/>
                        </a:rPr>
                        <a:t>Negación</a:t>
                      </a:r>
                      <a:endParaRPr lang="es-ES" sz="1600" kern="100">
                        <a:effectLst/>
                        <a:latin typeface="Times New Roman"/>
                        <a:ea typeface="MS Gothic"/>
                        <a:cs typeface="MS Gothic"/>
                      </a:endParaRPr>
                    </a:p>
                  </a:txBody>
                  <a:tcPr marL="68572" marR="68572"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                 </a:t>
                      </a:r>
                      <a:endParaRPr lang="es-ES" sz="1600" kern="100">
                        <a:effectLst/>
                        <a:latin typeface="Times New Roman"/>
                        <a:ea typeface="MS Gothic"/>
                        <a:cs typeface="MS Gothic"/>
                      </a:endParaRPr>
                    </a:p>
                  </a:txBody>
                  <a:tcPr marL="68572" marR="68572"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!(2 = 2)           </a:t>
                      </a:r>
                      <a:endParaRPr lang="es-ES" sz="1600" kern="10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Falso</a:t>
                      </a:r>
                      <a:endParaRPr lang="es-ES" sz="1600" kern="10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9730">
                <a:tc>
                  <a:txBody>
                    <a:bodyPr/>
                    <a:lstStyle/>
                    <a:p>
                      <a:pPr marL="0" marR="0" algn="just">
                        <a:spcBef>
                          <a:spcPts val="0"/>
                        </a:spcBef>
                        <a:spcAft>
                          <a:spcPts val="0"/>
                        </a:spcAft>
                      </a:pPr>
                      <a:r>
                        <a:rPr lang="es-ES" sz="2000" b="1" kern="0" spc="5">
                          <a:solidFill>
                            <a:srgbClr val="000000"/>
                          </a:solidFill>
                          <a:effectLst/>
                          <a:latin typeface="Calibri"/>
                          <a:ea typeface="Times New Roman"/>
                          <a:cs typeface="Arial"/>
                        </a:rPr>
                        <a:t>And</a:t>
                      </a:r>
                      <a:endParaRPr lang="es-ES" sz="1600" kern="100">
                        <a:effectLst/>
                        <a:latin typeface="Times New Roman"/>
                        <a:ea typeface="MS Gothic"/>
                        <a:cs typeface="MS Gothic"/>
                      </a:endParaRPr>
                    </a:p>
                  </a:txBody>
                  <a:tcPr marL="68572" marR="6857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&amp;&amp;    </a:t>
                      </a:r>
                      <a:endParaRPr lang="es-ES" sz="1600" kern="100">
                        <a:effectLst/>
                        <a:latin typeface="Times New Roman"/>
                        <a:ea typeface="MS Gothic"/>
                        <a:cs typeface="MS Gothic"/>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(2 = 2) &amp;&amp; (2 &gt;= 0)          </a:t>
                      </a:r>
                      <a:endParaRPr lang="es-ES" sz="1600" kern="10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Verdadero</a:t>
                      </a:r>
                      <a:endParaRPr lang="es-ES" sz="1600" kern="10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9730">
                <a:tc>
                  <a:txBody>
                    <a:bodyPr/>
                    <a:lstStyle/>
                    <a:p>
                      <a:pPr marL="0" marR="0" algn="just">
                        <a:spcBef>
                          <a:spcPts val="0"/>
                        </a:spcBef>
                        <a:spcAft>
                          <a:spcPts val="0"/>
                        </a:spcAft>
                      </a:pPr>
                      <a:r>
                        <a:rPr lang="es-ES" sz="2000" b="1" kern="100">
                          <a:effectLst/>
                          <a:latin typeface="Calibri"/>
                          <a:ea typeface="Times New Roman"/>
                          <a:cs typeface="Arial"/>
                        </a:rPr>
                        <a:t>Or</a:t>
                      </a:r>
                      <a:endParaRPr lang="es-ES" sz="1600" kern="100">
                        <a:effectLst/>
                        <a:latin typeface="Times New Roman"/>
                        <a:ea typeface="MS Gothic"/>
                        <a:cs typeface="MS Gothic"/>
                      </a:endParaRPr>
                    </a:p>
                  </a:txBody>
                  <a:tcPr marL="68572" marR="68572"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                </a:t>
                      </a:r>
                      <a:endParaRPr lang="es-ES" sz="1600" kern="100">
                        <a:effectLst/>
                        <a:latin typeface="Times New Roman"/>
                        <a:ea typeface="MS Gothic"/>
                        <a:cs typeface="MS Gothic"/>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(2 = 2) || (2 &lt;&gt; 2)              </a:t>
                      </a:r>
                      <a:endParaRPr lang="es-ES" sz="1600" kern="10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dirty="0">
                          <a:solidFill>
                            <a:srgbClr val="000000"/>
                          </a:solidFill>
                          <a:effectLst/>
                          <a:latin typeface="Calibri"/>
                          <a:ea typeface="Times New Roman"/>
                          <a:cs typeface="Arial"/>
                        </a:rPr>
                        <a:t>Verdadero</a:t>
                      </a:r>
                      <a:endParaRPr lang="es-ES" sz="1600" kern="100" dirty="0">
                        <a:effectLst/>
                        <a:latin typeface="Times New Roman"/>
                        <a:ea typeface="MS Gothic"/>
                        <a:cs typeface="MS Gothic"/>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ítulo 3">
            <a:extLst>
              <a:ext uri="{FF2B5EF4-FFF2-40B4-BE49-F238E27FC236}">
                <a16:creationId xmlns:a16="http://schemas.microsoft.com/office/drawing/2014/main" id="{F21FE254-0767-F4D9-6232-9CC6656CF4E6}"/>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Operadores de Lógicos</a:t>
            </a:r>
            <a:endParaRPr lang="es-ES" altLang="es-ES" sz="4800" b="1" dirty="0">
              <a:solidFill>
                <a:schemeClr val="bg1"/>
              </a:solidFill>
              <a:latin typeface="+mj-lt"/>
            </a:endParaRPr>
          </a:p>
        </p:txBody>
      </p:sp>
      <p:sp>
        <p:nvSpPr>
          <p:cNvPr id="5" name="Marcador de número de diapositiva 4">
            <a:extLst>
              <a:ext uri="{FF2B5EF4-FFF2-40B4-BE49-F238E27FC236}">
                <a16:creationId xmlns:a16="http://schemas.microsoft.com/office/drawing/2014/main" id="{4F26253C-4174-3D11-792B-AEF23E6503A7}"/>
              </a:ext>
            </a:extLst>
          </p:cNvPr>
          <p:cNvSpPr>
            <a:spLocks noGrp="1"/>
          </p:cNvSpPr>
          <p:nvPr>
            <p:ph type="sldNum" sz="quarter" idx="12"/>
          </p:nvPr>
        </p:nvSpPr>
        <p:spPr/>
        <p:txBody>
          <a:bodyPr/>
          <a:lstStyle/>
          <a:p>
            <a:fld id="{0530B498-C689-4599-93E2-4FCD09F78740}" type="slidenum">
              <a:rPr lang="es-ES" smtClean="0"/>
              <a:t>22</a:t>
            </a:fld>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F4DAA207-56E2-E4CE-0E9B-FF268737AD17}"/>
              </a:ext>
            </a:extLst>
          </p:cNvPr>
          <p:cNvSpPr>
            <a:spLocks noGrp="1"/>
          </p:cNvSpPr>
          <p:nvPr>
            <p:ph type="title"/>
          </p:nvPr>
        </p:nvSpPr>
        <p:spPr/>
        <p:txBody>
          <a:bodyPr/>
          <a:lstStyle/>
          <a:p>
            <a:endParaRPr lang="es-ES" altLang="es-ES" dirty="0"/>
          </a:p>
        </p:txBody>
      </p:sp>
      <p:graphicFrame>
        <p:nvGraphicFramePr>
          <p:cNvPr id="4" name="Table 3">
            <a:extLst>
              <a:ext uri="{FF2B5EF4-FFF2-40B4-BE49-F238E27FC236}">
                <a16:creationId xmlns:a16="http://schemas.microsoft.com/office/drawing/2014/main" id="{5E1364F4-5B66-ED67-3E80-5745C4726AC2}"/>
              </a:ext>
            </a:extLst>
          </p:cNvPr>
          <p:cNvGraphicFramePr>
            <a:graphicFrameLocks noGrp="1"/>
          </p:cNvGraphicFramePr>
          <p:nvPr/>
        </p:nvGraphicFramePr>
        <p:xfrm>
          <a:off x="1992314" y="1484314"/>
          <a:ext cx="8351837" cy="2376487"/>
        </p:xfrm>
        <a:graphic>
          <a:graphicData uri="http://schemas.openxmlformats.org/drawingml/2006/table">
            <a:tbl>
              <a:tblPr firstRow="1" firstCol="1" bandRow="1"/>
              <a:tblGrid>
                <a:gridCol w="1655968">
                  <a:extLst>
                    <a:ext uri="{9D8B030D-6E8A-4147-A177-3AD203B41FA5}">
                      <a16:colId xmlns:a16="http://schemas.microsoft.com/office/drawing/2014/main" val="20000"/>
                    </a:ext>
                  </a:extLst>
                </a:gridCol>
                <a:gridCol w="935982">
                  <a:extLst>
                    <a:ext uri="{9D8B030D-6E8A-4147-A177-3AD203B41FA5}">
                      <a16:colId xmlns:a16="http://schemas.microsoft.com/office/drawing/2014/main" val="20001"/>
                    </a:ext>
                  </a:extLst>
                </a:gridCol>
                <a:gridCol w="3527931">
                  <a:extLst>
                    <a:ext uri="{9D8B030D-6E8A-4147-A177-3AD203B41FA5}">
                      <a16:colId xmlns:a16="http://schemas.microsoft.com/office/drawing/2014/main" val="20002"/>
                    </a:ext>
                  </a:extLst>
                </a:gridCol>
                <a:gridCol w="2231956">
                  <a:extLst>
                    <a:ext uri="{9D8B030D-6E8A-4147-A177-3AD203B41FA5}">
                      <a16:colId xmlns:a16="http://schemas.microsoft.com/office/drawing/2014/main" val="20003"/>
                    </a:ext>
                  </a:extLst>
                </a:gridCol>
              </a:tblGrid>
              <a:tr h="396081">
                <a:tc>
                  <a:txBody>
                    <a:bodyPr/>
                    <a:lstStyle/>
                    <a:p>
                      <a:pPr marL="0" marR="0" algn="l">
                        <a:spcBef>
                          <a:spcPts val="0"/>
                        </a:spcBef>
                        <a:spcAft>
                          <a:spcPts val="0"/>
                        </a:spcAft>
                      </a:pPr>
                      <a:r>
                        <a:rPr lang="es-ES" sz="1800" b="1" kern="100" dirty="0">
                          <a:effectLst/>
                          <a:latin typeface="Calibri"/>
                          <a:ea typeface="Times New Roman"/>
                          <a:cs typeface="Arial"/>
                        </a:rPr>
                        <a:t>Descripción</a:t>
                      </a:r>
                      <a:endParaRPr lang="es-ES" sz="1400" kern="100" dirty="0">
                        <a:effectLst/>
                        <a:latin typeface="Times New Roman"/>
                        <a:ea typeface="MS Gothic"/>
                        <a:cs typeface="MS Gothic"/>
                      </a:endParaRPr>
                    </a:p>
                  </a:txBody>
                  <a:tcPr marL="68571" marR="68571"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1800" b="1" kern="100" dirty="0">
                          <a:effectLst/>
                          <a:latin typeface="Calibri"/>
                          <a:ea typeface="Times New Roman"/>
                          <a:cs typeface="Arial"/>
                        </a:rPr>
                        <a:t>Símbolo</a:t>
                      </a:r>
                      <a:endParaRPr lang="es-ES" sz="1400" kern="100" dirty="0">
                        <a:effectLst/>
                        <a:latin typeface="Times New Roman"/>
                        <a:ea typeface="MS Gothic"/>
                        <a:cs typeface="MS Gothic"/>
                      </a:endParaRPr>
                    </a:p>
                  </a:txBody>
                  <a:tcPr marL="68571" marR="68571"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1800" b="1" kern="100">
                          <a:effectLst/>
                          <a:latin typeface="Calibri"/>
                          <a:ea typeface="Times New Roman"/>
                          <a:cs typeface="Arial"/>
                        </a:rPr>
                        <a:t>Expresión de ejemplo</a:t>
                      </a:r>
                      <a:endParaRPr lang="es-ES" sz="1400" kern="100">
                        <a:effectLst/>
                        <a:latin typeface="Times New Roman"/>
                        <a:ea typeface="MS Gothic"/>
                        <a:cs typeface="MS Gothic"/>
                      </a:endParaRPr>
                    </a:p>
                  </a:txBody>
                  <a:tcPr marL="68571" marR="68571"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1800" b="1" kern="100">
                          <a:effectLst/>
                          <a:latin typeface="Calibri"/>
                          <a:ea typeface="Times New Roman"/>
                          <a:cs typeface="Arial"/>
                        </a:rPr>
                        <a:t>Resultado</a:t>
                      </a:r>
                      <a:endParaRPr lang="es-ES" sz="1400" kern="100">
                        <a:effectLst/>
                        <a:latin typeface="Times New Roman"/>
                        <a:ea typeface="MS Gothic"/>
                        <a:cs typeface="MS Gothic"/>
                      </a:endParaRPr>
                    </a:p>
                  </a:txBody>
                  <a:tcPr marL="68571" marR="68571"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792162">
                <a:tc>
                  <a:txBody>
                    <a:bodyPr/>
                    <a:lstStyle/>
                    <a:p>
                      <a:pPr marL="0" marR="0" algn="l">
                        <a:spcBef>
                          <a:spcPts val="0"/>
                        </a:spcBef>
                        <a:spcAft>
                          <a:spcPts val="0"/>
                        </a:spcAft>
                      </a:pPr>
                      <a:r>
                        <a:rPr lang="es-ES" sz="1800" b="1" kern="0" spc="5" dirty="0" err="1">
                          <a:solidFill>
                            <a:srgbClr val="000000"/>
                          </a:solidFill>
                          <a:effectLst/>
                          <a:latin typeface="Calibri"/>
                          <a:ea typeface="Times New Roman"/>
                          <a:cs typeface="Arial"/>
                        </a:rPr>
                        <a:t>Concatenador</a:t>
                      </a:r>
                      <a:r>
                        <a:rPr lang="es-ES" sz="1800" b="1" kern="0" spc="5" dirty="0">
                          <a:solidFill>
                            <a:srgbClr val="000000"/>
                          </a:solidFill>
                          <a:effectLst/>
                          <a:latin typeface="Calibri"/>
                          <a:ea typeface="Times New Roman"/>
                          <a:cs typeface="Arial"/>
                        </a:rPr>
                        <a:t> de cadenas</a:t>
                      </a:r>
                      <a:endParaRPr lang="es-ES" sz="1400" kern="100" dirty="0">
                        <a:effectLst/>
                        <a:latin typeface="Times New Roman"/>
                        <a:ea typeface="MS Gothic"/>
                        <a:cs typeface="MS Gothic"/>
                      </a:endParaRPr>
                    </a:p>
                  </a:txBody>
                  <a:tcPr marL="68571" marR="68571"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1800" kern="100">
                          <a:effectLst/>
                          <a:latin typeface="Calibri"/>
                          <a:ea typeface="Times New Roman"/>
                          <a:cs typeface="Arial"/>
                        </a:rPr>
                        <a:t>+</a:t>
                      </a:r>
                      <a:endParaRPr lang="es-ES" sz="1400" kern="100">
                        <a:effectLst/>
                        <a:latin typeface="Times New Roman"/>
                        <a:ea typeface="MS Gothic"/>
                        <a:cs typeface="MS Gothic"/>
                      </a:endParaRPr>
                    </a:p>
                  </a:txBody>
                  <a:tcPr marL="68571" marR="68571"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800" kern="0" spc="5">
                          <a:solidFill>
                            <a:srgbClr val="000000"/>
                          </a:solidFill>
                          <a:effectLst/>
                          <a:latin typeface="Calibri"/>
                          <a:ea typeface="Times New Roman"/>
                          <a:cs typeface="Arial"/>
                        </a:rPr>
                        <a:t>“silla ”+”roja”</a:t>
                      </a:r>
                      <a:endParaRPr lang="es-ES" sz="1400" kern="100">
                        <a:effectLst/>
                        <a:latin typeface="Times New Roman"/>
                        <a:ea typeface="MS Gothic"/>
                        <a:cs typeface="MS Gothic"/>
                      </a:endParaRPr>
                    </a:p>
                  </a:txBody>
                  <a:tcPr marL="68571" marR="685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1800" kern="100">
                          <a:effectLst/>
                          <a:latin typeface="Calibri"/>
                          <a:ea typeface="Times New Roman"/>
                          <a:cs typeface="Arial"/>
                        </a:rPr>
                        <a:t>sillaroja</a:t>
                      </a:r>
                      <a:endParaRPr lang="es-ES" sz="1400" kern="100">
                        <a:effectLst/>
                        <a:latin typeface="Times New Roman"/>
                        <a:ea typeface="MS Gothic"/>
                        <a:cs typeface="MS Gothic"/>
                      </a:endParaRPr>
                    </a:p>
                  </a:txBody>
                  <a:tcPr marL="68571" marR="68571"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88244">
                <a:tc>
                  <a:txBody>
                    <a:bodyPr/>
                    <a:lstStyle/>
                    <a:p>
                      <a:pPr marL="0" marR="0" algn="l">
                        <a:spcBef>
                          <a:spcPts val="0"/>
                        </a:spcBef>
                        <a:spcAft>
                          <a:spcPts val="0"/>
                        </a:spcAft>
                      </a:pPr>
                      <a:r>
                        <a:rPr lang="es-ES" sz="1800" b="1" kern="0" spc="5" dirty="0">
                          <a:solidFill>
                            <a:srgbClr val="000000"/>
                          </a:solidFill>
                          <a:effectLst/>
                          <a:latin typeface="Calibri"/>
                          <a:ea typeface="Times New Roman"/>
                          <a:cs typeface="Arial"/>
                        </a:rPr>
                        <a:t>Condicional</a:t>
                      </a:r>
                      <a:endParaRPr lang="es-ES" sz="1400" kern="100" dirty="0">
                        <a:effectLst/>
                        <a:latin typeface="Times New Roman"/>
                        <a:ea typeface="MS Gothic"/>
                        <a:cs typeface="MS Gothic"/>
                      </a:endParaRPr>
                    </a:p>
                  </a:txBody>
                  <a:tcPr marL="68571" marR="68571"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1800" kern="100">
                          <a:effectLst/>
                          <a:latin typeface="Calibri"/>
                          <a:ea typeface="Times New Roman"/>
                          <a:cs typeface="Arial"/>
                        </a:rPr>
                        <a:t>?</a:t>
                      </a:r>
                      <a:endParaRPr lang="es-ES" sz="1400" kern="100">
                        <a:effectLst/>
                        <a:latin typeface="Times New Roman"/>
                        <a:ea typeface="MS Gothic"/>
                        <a:cs typeface="MS Gothic"/>
                      </a:endParaRPr>
                    </a:p>
                  </a:txBody>
                  <a:tcPr marL="68571" marR="6857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s-ES" sz="1800" kern="0" spc="5">
                          <a:solidFill>
                            <a:srgbClr val="000000"/>
                          </a:solidFill>
                          <a:effectLst/>
                          <a:latin typeface="Calibri"/>
                          <a:ea typeface="Times New Roman"/>
                          <a:cs typeface="Arial"/>
                        </a:rPr>
                        <a:t>&lt;condición&gt;</a:t>
                      </a:r>
                      <a:r>
                        <a:rPr lang="es-ES" sz="1800" b="1" kern="0" spc="5">
                          <a:solidFill>
                            <a:srgbClr val="000000"/>
                          </a:solidFill>
                          <a:effectLst/>
                          <a:latin typeface="Calibri"/>
                          <a:ea typeface="Times New Roman"/>
                          <a:cs typeface="Arial"/>
                        </a:rPr>
                        <a:t>?</a:t>
                      </a:r>
                      <a:r>
                        <a:rPr lang="es-ES" sz="1800" kern="0" spc="5">
                          <a:solidFill>
                            <a:srgbClr val="000000"/>
                          </a:solidFill>
                          <a:effectLst/>
                          <a:latin typeface="Calibri"/>
                          <a:ea typeface="Times New Roman"/>
                          <a:cs typeface="Arial"/>
                        </a:rPr>
                        <a:t> &lt;valor1&gt;</a:t>
                      </a:r>
                      <a:r>
                        <a:rPr lang="es-ES" sz="1800" b="1" kern="0" spc="5">
                          <a:solidFill>
                            <a:srgbClr val="000000"/>
                          </a:solidFill>
                          <a:effectLst/>
                          <a:latin typeface="Calibri"/>
                          <a:ea typeface="Times New Roman"/>
                          <a:cs typeface="Arial"/>
                        </a:rPr>
                        <a:t> :</a:t>
                      </a:r>
                      <a:r>
                        <a:rPr lang="es-ES" sz="1800" kern="0" spc="5">
                          <a:solidFill>
                            <a:srgbClr val="000000"/>
                          </a:solidFill>
                          <a:effectLst/>
                          <a:latin typeface="Calibri"/>
                          <a:ea typeface="Times New Roman"/>
                          <a:cs typeface="Arial"/>
                        </a:rPr>
                        <a:t> &lt;valor2&gt;</a:t>
                      </a:r>
                      <a:endParaRPr lang="es-ES" sz="1400" kern="100">
                        <a:effectLst/>
                        <a:latin typeface="Times New Roman"/>
                        <a:ea typeface="MS Gothic"/>
                        <a:cs typeface="MS Gothic"/>
                      </a:endParaRPr>
                    </a:p>
                    <a:p>
                      <a:pPr marL="0" marR="0" algn="ctr">
                        <a:spcBef>
                          <a:spcPts val="0"/>
                        </a:spcBef>
                        <a:spcAft>
                          <a:spcPts val="0"/>
                        </a:spcAft>
                      </a:pPr>
                      <a:r>
                        <a:rPr lang="es-ES" sz="1800" kern="100">
                          <a:effectLst/>
                          <a:latin typeface="Calibri"/>
                          <a:ea typeface="Times New Roman"/>
                          <a:cs typeface="Arial"/>
                        </a:rPr>
                        <a:t> </a:t>
                      </a:r>
                      <a:endParaRPr lang="es-ES" sz="1400" kern="100">
                        <a:effectLst/>
                        <a:latin typeface="Times New Roman"/>
                        <a:ea typeface="MS Gothic"/>
                        <a:cs typeface="MS Gothic"/>
                      </a:endParaRPr>
                    </a:p>
                  </a:txBody>
                  <a:tcPr marL="68571" marR="685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s-ES" sz="1800" kern="0" spc="5" dirty="0">
                          <a:solidFill>
                            <a:srgbClr val="000000"/>
                          </a:solidFill>
                          <a:effectLst/>
                          <a:latin typeface="Calibri"/>
                          <a:ea typeface="Times New Roman"/>
                          <a:cs typeface="Arial"/>
                        </a:rPr>
                        <a:t>Si se cumple la condición se devuelve valor1, si no, valor2. </a:t>
                      </a:r>
                      <a:endParaRPr lang="es-ES" sz="1400" kern="100" dirty="0">
                        <a:effectLst/>
                        <a:latin typeface="Times New Roman"/>
                        <a:ea typeface="MS Gothic"/>
                        <a:cs typeface="MS Gothic"/>
                      </a:endParaRPr>
                    </a:p>
                    <a:p>
                      <a:pPr marL="0" marR="0" algn="ctr">
                        <a:spcBef>
                          <a:spcPts val="0"/>
                        </a:spcBef>
                        <a:spcAft>
                          <a:spcPts val="0"/>
                        </a:spcAft>
                      </a:pPr>
                      <a:r>
                        <a:rPr lang="es-ES" sz="1800" kern="100" dirty="0">
                          <a:effectLst/>
                          <a:latin typeface="Calibri"/>
                          <a:ea typeface="Times New Roman"/>
                          <a:cs typeface="Arial"/>
                        </a:rPr>
                        <a:t> </a:t>
                      </a:r>
                      <a:endParaRPr lang="es-ES" sz="1400" kern="100" dirty="0">
                        <a:effectLst/>
                        <a:latin typeface="Times New Roman"/>
                        <a:ea typeface="MS Gothic"/>
                        <a:cs typeface="MS Gothic"/>
                      </a:endParaRPr>
                    </a:p>
                  </a:txBody>
                  <a:tcPr marL="68571" marR="6857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ítulo 3">
            <a:extLst>
              <a:ext uri="{FF2B5EF4-FFF2-40B4-BE49-F238E27FC236}">
                <a16:creationId xmlns:a16="http://schemas.microsoft.com/office/drawing/2014/main" id="{5BB60577-F7EC-932E-99A2-0AEE61849A36}"/>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Operadores especiales</a:t>
            </a:r>
            <a:endParaRPr lang="es-ES" altLang="es-ES" sz="4800" b="1" dirty="0">
              <a:solidFill>
                <a:schemeClr val="bg1"/>
              </a:solidFill>
              <a:latin typeface="+mj-lt"/>
            </a:endParaRPr>
          </a:p>
        </p:txBody>
      </p:sp>
      <p:sp>
        <p:nvSpPr>
          <p:cNvPr id="5" name="Marcador de número de diapositiva 4">
            <a:extLst>
              <a:ext uri="{FF2B5EF4-FFF2-40B4-BE49-F238E27FC236}">
                <a16:creationId xmlns:a16="http://schemas.microsoft.com/office/drawing/2014/main" id="{51B2ED76-9DE7-38B3-DB5C-1915EAF43B22}"/>
              </a:ext>
            </a:extLst>
          </p:cNvPr>
          <p:cNvSpPr>
            <a:spLocks noGrp="1"/>
          </p:cNvSpPr>
          <p:nvPr>
            <p:ph type="sldNum" sz="quarter" idx="12"/>
          </p:nvPr>
        </p:nvSpPr>
        <p:spPr/>
        <p:txBody>
          <a:bodyPr/>
          <a:lstStyle/>
          <a:p>
            <a:fld id="{0530B498-C689-4599-93E2-4FCD09F78740}" type="slidenum">
              <a:rPr lang="es-ES" smtClean="0"/>
              <a:t>23</a:t>
            </a:fld>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E7D9132-1C07-0180-4058-892B8BDE4837}"/>
              </a:ext>
            </a:extLst>
          </p:cNvPr>
          <p:cNvGraphicFramePr>
            <a:graphicFrameLocks noGrp="1"/>
          </p:cNvGraphicFramePr>
          <p:nvPr>
            <p:extLst>
              <p:ext uri="{D42A27DB-BD31-4B8C-83A1-F6EECF244321}">
                <p14:modId xmlns:p14="http://schemas.microsoft.com/office/powerpoint/2010/main" val="2139430935"/>
              </p:ext>
            </p:extLst>
          </p:nvPr>
        </p:nvGraphicFramePr>
        <p:xfrm>
          <a:off x="1746129" y="1956900"/>
          <a:ext cx="8207376" cy="2438400"/>
        </p:xfrm>
        <a:graphic>
          <a:graphicData uri="http://schemas.openxmlformats.org/drawingml/2006/table">
            <a:tbl>
              <a:tblPr firstRow="1" firstCol="1" bandRow="1"/>
              <a:tblGrid>
                <a:gridCol w="2159836">
                  <a:extLst>
                    <a:ext uri="{9D8B030D-6E8A-4147-A177-3AD203B41FA5}">
                      <a16:colId xmlns:a16="http://schemas.microsoft.com/office/drawing/2014/main" val="20000"/>
                    </a:ext>
                  </a:extLst>
                </a:gridCol>
                <a:gridCol w="1079918">
                  <a:extLst>
                    <a:ext uri="{9D8B030D-6E8A-4147-A177-3AD203B41FA5}">
                      <a16:colId xmlns:a16="http://schemas.microsoft.com/office/drawing/2014/main" val="20001"/>
                    </a:ext>
                  </a:extLst>
                </a:gridCol>
                <a:gridCol w="1655874">
                  <a:extLst>
                    <a:ext uri="{9D8B030D-6E8A-4147-A177-3AD203B41FA5}">
                      <a16:colId xmlns:a16="http://schemas.microsoft.com/office/drawing/2014/main" val="20002"/>
                    </a:ext>
                  </a:extLst>
                </a:gridCol>
                <a:gridCol w="3311748">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s-ES" sz="2000" b="1" kern="100" dirty="0">
                          <a:effectLst/>
                          <a:latin typeface="Calibri"/>
                          <a:ea typeface="Times New Roman"/>
                          <a:cs typeface="Arial"/>
                        </a:rPr>
                        <a:t>Descripción</a:t>
                      </a:r>
                      <a:endParaRPr lang="es-ES" sz="1600" kern="100" dirty="0">
                        <a:effectLst/>
                        <a:latin typeface="Times New Roman"/>
                        <a:ea typeface="MS Gothic"/>
                        <a:cs typeface="MS Gothic"/>
                      </a:endParaRPr>
                    </a:p>
                  </a:txBody>
                  <a:tcPr marL="68567" marR="6856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dirty="0">
                          <a:effectLst/>
                          <a:latin typeface="Calibri"/>
                          <a:ea typeface="Times New Roman"/>
                          <a:cs typeface="Arial"/>
                        </a:rPr>
                        <a:t>Símbolo</a:t>
                      </a:r>
                      <a:endParaRPr lang="es-ES" sz="1600" kern="100" dirty="0">
                        <a:effectLst/>
                        <a:latin typeface="Times New Roman"/>
                        <a:ea typeface="MS Gothic"/>
                        <a:cs typeface="MS Gothic"/>
                      </a:endParaRPr>
                    </a:p>
                  </a:txBody>
                  <a:tcPr marL="68567" marR="6856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a:effectLst/>
                          <a:latin typeface="Calibri"/>
                          <a:ea typeface="Times New Roman"/>
                          <a:cs typeface="Arial"/>
                        </a:rPr>
                        <a:t>Expresión de ejemplo</a:t>
                      </a:r>
                      <a:endParaRPr lang="es-ES" sz="1600" kern="100">
                        <a:effectLst/>
                        <a:latin typeface="Times New Roman"/>
                        <a:ea typeface="MS Gothic"/>
                        <a:cs typeface="MS Gothic"/>
                      </a:endParaRPr>
                    </a:p>
                  </a:txBody>
                  <a:tcPr marL="68567" marR="6856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b="1" kern="100" dirty="0">
                          <a:effectLst/>
                          <a:latin typeface="Calibri"/>
                          <a:ea typeface="Times New Roman"/>
                          <a:cs typeface="Arial"/>
                        </a:rPr>
                        <a:t>Resultado</a:t>
                      </a:r>
                      <a:endParaRPr lang="es-ES" sz="1600" kern="100" dirty="0">
                        <a:effectLst/>
                        <a:latin typeface="Times New Roman"/>
                        <a:ea typeface="MS Gothic"/>
                        <a:cs typeface="MS Gothic"/>
                      </a:endParaRPr>
                    </a:p>
                  </a:txBody>
                  <a:tcPr marL="68567" marR="6856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215900">
                <a:tc>
                  <a:txBody>
                    <a:bodyPr/>
                    <a:lstStyle/>
                    <a:p>
                      <a:pPr marL="0" marR="0" algn="l">
                        <a:spcBef>
                          <a:spcPts val="0"/>
                        </a:spcBef>
                        <a:spcAft>
                          <a:spcPts val="0"/>
                        </a:spcAft>
                      </a:pPr>
                      <a:r>
                        <a:rPr lang="es-ES" sz="2000" b="1" kern="0" spc="5" dirty="0">
                          <a:solidFill>
                            <a:srgbClr val="000000"/>
                          </a:solidFill>
                          <a:effectLst/>
                          <a:latin typeface="Calibri"/>
                          <a:ea typeface="Times New Roman"/>
                          <a:cs typeface="Arial"/>
                        </a:rPr>
                        <a:t>Crear un objeto    </a:t>
                      </a:r>
                      <a:endParaRPr lang="es-ES" sz="1600" kern="100" dirty="0">
                        <a:effectLst/>
                        <a:latin typeface="Times New Roman"/>
                        <a:ea typeface="MS Gothic"/>
                        <a:cs typeface="MS Gothic"/>
                      </a:endParaRPr>
                    </a:p>
                  </a:txBody>
                  <a:tcPr marL="68567" marR="68567"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new             </a:t>
                      </a:r>
                      <a:endParaRPr lang="es-ES" sz="1600" kern="100">
                        <a:effectLst/>
                        <a:latin typeface="Times New Roman"/>
                        <a:ea typeface="MS Gothic"/>
                        <a:cs typeface="MS Gothic"/>
                      </a:endParaRPr>
                    </a:p>
                  </a:txBody>
                  <a:tcPr marL="68567" marR="68567"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a = new Array()                 </a:t>
                      </a:r>
                      <a:endParaRPr lang="es-ES" sz="1600" kern="10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b="1" kern="0" spc="5">
                          <a:solidFill>
                            <a:srgbClr val="000000"/>
                          </a:solidFill>
                          <a:effectLst/>
                          <a:latin typeface="Calibri"/>
                          <a:ea typeface="Times New Roman"/>
                          <a:cs typeface="Arial"/>
                        </a:rPr>
                        <a:t>a</a:t>
                      </a:r>
                      <a:r>
                        <a:rPr lang="es-ES" sz="2000" kern="0" spc="5">
                          <a:solidFill>
                            <a:srgbClr val="000000"/>
                          </a:solidFill>
                          <a:effectLst/>
                          <a:latin typeface="Calibri"/>
                          <a:ea typeface="Times New Roman"/>
                          <a:cs typeface="Arial"/>
                        </a:rPr>
                        <a:t> es ahora un arreglo</a:t>
                      </a:r>
                      <a:endParaRPr lang="es-ES" sz="1600" kern="10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9560">
                <a:tc>
                  <a:txBody>
                    <a:bodyPr/>
                    <a:lstStyle/>
                    <a:p>
                      <a:pPr marL="0" marR="0" algn="l">
                        <a:spcBef>
                          <a:spcPts val="0"/>
                        </a:spcBef>
                        <a:spcAft>
                          <a:spcPts val="0"/>
                        </a:spcAft>
                      </a:pPr>
                      <a:r>
                        <a:rPr lang="es-ES" sz="2000" b="1" kern="0" spc="5" dirty="0">
                          <a:solidFill>
                            <a:srgbClr val="000000"/>
                          </a:solidFill>
                          <a:effectLst/>
                          <a:latin typeface="Calibri"/>
                          <a:ea typeface="Times New Roman"/>
                          <a:cs typeface="Arial"/>
                        </a:rPr>
                        <a:t>Borrar un objeto    </a:t>
                      </a:r>
                      <a:endParaRPr lang="es-ES" sz="1600" kern="100" dirty="0">
                        <a:effectLst/>
                        <a:latin typeface="Times New Roman"/>
                        <a:ea typeface="MS Gothic"/>
                        <a:cs typeface="MS Gothic"/>
                      </a:endParaRPr>
                    </a:p>
                  </a:txBody>
                  <a:tcPr marL="68567" marR="6856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delete          </a:t>
                      </a:r>
                      <a:endParaRPr lang="es-ES" sz="1600" kern="100">
                        <a:effectLst/>
                        <a:latin typeface="Times New Roman"/>
                        <a:ea typeface="MS Gothic"/>
                        <a:cs typeface="MS Gothic"/>
                      </a:endParaRPr>
                    </a:p>
                  </a:txBody>
                  <a:tcPr marL="68567" marR="6856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delete a                   </a:t>
                      </a:r>
                      <a:endParaRPr lang="es-ES" sz="1600" kern="10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0" spc="5">
                          <a:solidFill>
                            <a:srgbClr val="000000"/>
                          </a:solidFill>
                          <a:effectLst/>
                          <a:latin typeface="Calibri"/>
                          <a:ea typeface="Times New Roman"/>
                          <a:cs typeface="Arial"/>
                        </a:rPr>
                        <a:t>Elimina el arreglo creado en la fila anterior</a:t>
                      </a:r>
                      <a:endParaRPr lang="es-ES" sz="1600" kern="10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9560">
                <a:tc>
                  <a:txBody>
                    <a:bodyPr/>
                    <a:lstStyle/>
                    <a:p>
                      <a:pPr marL="0" marR="0" algn="l">
                        <a:spcBef>
                          <a:spcPts val="0"/>
                        </a:spcBef>
                        <a:spcAft>
                          <a:spcPts val="0"/>
                        </a:spcAft>
                      </a:pPr>
                      <a:r>
                        <a:rPr lang="es-ES" sz="2000" b="1" kern="0" spc="5" dirty="0">
                          <a:solidFill>
                            <a:srgbClr val="000000"/>
                          </a:solidFill>
                          <a:effectLst/>
                          <a:latin typeface="Calibri"/>
                          <a:ea typeface="Times New Roman"/>
                          <a:cs typeface="Arial"/>
                        </a:rPr>
                        <a:t>Referencia al objeto actual     </a:t>
                      </a:r>
                      <a:endParaRPr lang="es-ES" sz="1600" kern="100" dirty="0">
                        <a:effectLst/>
                        <a:latin typeface="Times New Roman"/>
                        <a:ea typeface="MS Gothic"/>
                        <a:cs typeface="MS Gothic"/>
                      </a:endParaRPr>
                    </a:p>
                  </a:txBody>
                  <a:tcPr marL="68567" marR="6856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s-ES" sz="2000" kern="0" spc="5" dirty="0" err="1">
                          <a:solidFill>
                            <a:srgbClr val="000000"/>
                          </a:solidFill>
                          <a:effectLst/>
                          <a:latin typeface="Calibri"/>
                          <a:ea typeface="Times New Roman"/>
                          <a:cs typeface="Arial"/>
                        </a:rPr>
                        <a:t>this</a:t>
                      </a:r>
                      <a:r>
                        <a:rPr lang="es-ES" sz="2000" kern="0" spc="5" dirty="0">
                          <a:solidFill>
                            <a:srgbClr val="000000"/>
                          </a:solidFill>
                          <a:effectLst/>
                          <a:latin typeface="Calibri"/>
                          <a:ea typeface="Times New Roman"/>
                          <a:cs typeface="Arial"/>
                        </a:rPr>
                        <a:t>      </a:t>
                      </a:r>
                      <a:endParaRPr lang="es-ES" sz="1600" kern="100" dirty="0">
                        <a:effectLst/>
                        <a:latin typeface="Times New Roman"/>
                        <a:ea typeface="MS Gothic"/>
                        <a:cs typeface="MS Gothic"/>
                      </a:endParaRPr>
                    </a:p>
                  </a:txBody>
                  <a:tcPr marL="68567" marR="6856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a:effectLst/>
                          <a:latin typeface="Calibri"/>
                          <a:ea typeface="Times New Roman"/>
                          <a:cs typeface="Arial"/>
                        </a:rPr>
                        <a:t> </a:t>
                      </a:r>
                      <a:endParaRPr lang="es-ES" sz="1600" kern="10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ES" sz="2000" kern="100" dirty="0">
                          <a:effectLst/>
                          <a:latin typeface="Calibri"/>
                          <a:ea typeface="Times New Roman"/>
                          <a:cs typeface="Arial"/>
                        </a:rPr>
                        <a:t> </a:t>
                      </a:r>
                      <a:endParaRPr lang="es-ES" sz="1600" kern="100" dirty="0">
                        <a:effectLst/>
                        <a:latin typeface="Times New Roman"/>
                        <a:ea typeface="MS Gothic"/>
                        <a:cs typeface="MS Gothic"/>
                      </a:endParaRPr>
                    </a:p>
                  </a:txBody>
                  <a:tcPr marL="68567" marR="6856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ítulo 3">
            <a:extLst>
              <a:ext uri="{FF2B5EF4-FFF2-40B4-BE49-F238E27FC236}">
                <a16:creationId xmlns:a16="http://schemas.microsoft.com/office/drawing/2014/main" id="{310797E2-6E93-58D1-823C-8706978A4713}"/>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Operadores de Asignación</a:t>
            </a:r>
            <a:endParaRPr lang="es-ES" altLang="es-ES" sz="4800" b="1" dirty="0">
              <a:solidFill>
                <a:schemeClr val="bg1"/>
              </a:solidFill>
              <a:latin typeface="+mj-lt"/>
            </a:endParaRPr>
          </a:p>
        </p:txBody>
      </p:sp>
      <p:sp>
        <p:nvSpPr>
          <p:cNvPr id="4" name="Marcador de número de diapositiva 3">
            <a:extLst>
              <a:ext uri="{FF2B5EF4-FFF2-40B4-BE49-F238E27FC236}">
                <a16:creationId xmlns:a16="http://schemas.microsoft.com/office/drawing/2014/main" id="{42F9A1A6-8FC2-DEDF-4F0A-BD1B96ACC8FF}"/>
              </a:ext>
            </a:extLst>
          </p:cNvPr>
          <p:cNvSpPr>
            <a:spLocks noGrp="1"/>
          </p:cNvSpPr>
          <p:nvPr>
            <p:ph type="sldNum" sz="quarter" idx="12"/>
          </p:nvPr>
        </p:nvSpPr>
        <p:spPr/>
        <p:txBody>
          <a:bodyPr/>
          <a:lstStyle/>
          <a:p>
            <a:fld id="{0530B498-C689-4599-93E2-4FCD09F78740}" type="slidenum">
              <a:rPr lang="es-ES" smtClean="0"/>
              <a:t>24</a:t>
            </a:fld>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9A1CBA1-46CC-1998-35A7-EA2C590182AC}"/>
              </a:ext>
            </a:extLst>
          </p:cNvPr>
          <p:cNvSpPr>
            <a:spLocks noGrp="1"/>
          </p:cNvSpPr>
          <p:nvPr>
            <p:ph type="title"/>
          </p:nvPr>
        </p:nvSpPr>
        <p:spPr/>
        <p:txBody>
          <a:bodyPr/>
          <a:lstStyle/>
          <a:p>
            <a:endParaRPr lang="es-ES" altLang="es-ES" dirty="0"/>
          </a:p>
        </p:txBody>
      </p:sp>
      <p:graphicFrame>
        <p:nvGraphicFramePr>
          <p:cNvPr id="5" name="Table 4">
            <a:extLst>
              <a:ext uri="{FF2B5EF4-FFF2-40B4-BE49-F238E27FC236}">
                <a16:creationId xmlns:a16="http://schemas.microsoft.com/office/drawing/2014/main" id="{207A3062-08ED-D508-E004-D95EEB0454E2}"/>
              </a:ext>
            </a:extLst>
          </p:cNvPr>
          <p:cNvGraphicFramePr>
            <a:graphicFrameLocks noGrp="1"/>
          </p:cNvGraphicFramePr>
          <p:nvPr>
            <p:extLst>
              <p:ext uri="{D42A27DB-BD31-4B8C-83A1-F6EECF244321}">
                <p14:modId xmlns:p14="http://schemas.microsoft.com/office/powerpoint/2010/main" val="218611965"/>
              </p:ext>
            </p:extLst>
          </p:nvPr>
        </p:nvGraphicFramePr>
        <p:xfrm>
          <a:off x="2238499" y="1905245"/>
          <a:ext cx="6048375" cy="4267200"/>
        </p:xfrm>
        <a:graphic>
          <a:graphicData uri="http://schemas.openxmlformats.org/drawingml/2006/table">
            <a:tbl>
              <a:tblPr firstRow="1" firstCol="1" bandRow="1"/>
              <a:tblGrid>
                <a:gridCol w="2664165">
                  <a:extLst>
                    <a:ext uri="{9D8B030D-6E8A-4147-A177-3AD203B41FA5}">
                      <a16:colId xmlns:a16="http://schemas.microsoft.com/office/drawing/2014/main" val="20000"/>
                    </a:ext>
                  </a:extLst>
                </a:gridCol>
                <a:gridCol w="3384210">
                  <a:extLst>
                    <a:ext uri="{9D8B030D-6E8A-4147-A177-3AD203B41FA5}">
                      <a16:colId xmlns:a16="http://schemas.microsoft.com/office/drawing/2014/main" val="20001"/>
                    </a:ext>
                  </a:extLst>
                </a:gridCol>
              </a:tblGrid>
              <a:tr h="277745">
                <a:tc>
                  <a:txBody>
                    <a:bodyPr/>
                    <a:lstStyle/>
                    <a:p>
                      <a:pPr marL="0" marR="0" algn="just">
                        <a:spcBef>
                          <a:spcPts val="0"/>
                        </a:spcBef>
                        <a:spcAft>
                          <a:spcPts val="0"/>
                        </a:spcAft>
                      </a:pPr>
                      <a:r>
                        <a:rPr lang="es-ES" sz="2000" b="1" kern="100" dirty="0">
                          <a:effectLst/>
                          <a:latin typeface="Calibri"/>
                          <a:ea typeface="Times New Roman"/>
                          <a:cs typeface="Arial"/>
                        </a:rPr>
                        <a:t>Condicional simple:</a:t>
                      </a:r>
                      <a:endParaRPr lang="es-ES" sz="1600" kern="100" dirty="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just">
                        <a:spcBef>
                          <a:spcPts val="0"/>
                        </a:spcBef>
                        <a:spcAft>
                          <a:spcPts val="0"/>
                        </a:spcAft>
                      </a:pPr>
                      <a:r>
                        <a:rPr lang="es-ES" sz="2000" b="1" kern="0" spc="5">
                          <a:solidFill>
                            <a:srgbClr val="000000"/>
                          </a:solidFill>
                          <a:effectLst/>
                          <a:latin typeface="Calibri"/>
                          <a:ea typeface="Times New Roman"/>
                          <a:cs typeface="Arial"/>
                        </a:rPr>
                        <a:t>Condicional múltiple:</a:t>
                      </a:r>
                      <a:endParaRPr lang="es-ES" sz="1600" kern="100">
                        <a:effectLst/>
                        <a:latin typeface="Times New Roman"/>
                        <a:ea typeface="MS Gothic"/>
                        <a:cs typeface="MS Gothic"/>
                      </a:endParaRPr>
                    </a:p>
                  </a:txBody>
                  <a:tcPr marL="68577" marR="68577"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833235">
                <a:tc>
                  <a:txBody>
                    <a:bodyPr/>
                    <a:lstStyle/>
                    <a:p>
                      <a:pPr marL="69850" marR="0" algn="just">
                        <a:spcBef>
                          <a:spcPts val="0"/>
                        </a:spcBef>
                        <a:spcAft>
                          <a:spcPts val="0"/>
                        </a:spcAft>
                      </a:pPr>
                      <a:r>
                        <a:rPr lang="es-ES" sz="2000" b="0" kern="0" spc="5" dirty="0" err="1">
                          <a:solidFill>
                            <a:srgbClr val="595959"/>
                          </a:solidFill>
                          <a:effectLst/>
                          <a:latin typeface="Times New Roman"/>
                          <a:ea typeface="Times New Roman"/>
                          <a:cs typeface="Times New Roman"/>
                        </a:rPr>
                        <a:t>if</a:t>
                      </a:r>
                      <a:r>
                        <a:rPr lang="es-ES" sz="2000" b="0" kern="0" spc="5" dirty="0">
                          <a:solidFill>
                            <a:srgbClr val="595959"/>
                          </a:solidFill>
                          <a:effectLst/>
                          <a:latin typeface="Times New Roman"/>
                          <a:ea typeface="Times New Roman"/>
                          <a:cs typeface="Times New Roman"/>
                        </a:rPr>
                        <a:t> (b==1)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r=10; </a:t>
                      </a:r>
                      <a:endParaRPr lang="es-ES" sz="1600" b="0" kern="100" dirty="0">
                        <a:effectLst/>
                        <a:latin typeface="Times New Roman"/>
                        <a:ea typeface="MS Gothic"/>
                        <a:cs typeface="MS Gothic"/>
                      </a:endParaRPr>
                    </a:p>
                    <a:p>
                      <a:pPr marL="69850" marR="0" algn="ctr">
                        <a:spcBef>
                          <a:spcPts val="0"/>
                        </a:spcBef>
                        <a:spcAft>
                          <a:spcPts val="0"/>
                        </a:spcAft>
                      </a:pPr>
                      <a:r>
                        <a:rPr lang="es-ES" sz="2000" b="0" kern="0" spc="5" dirty="0">
                          <a:solidFill>
                            <a:srgbClr val="595959"/>
                          </a:solidFill>
                          <a:effectLst/>
                          <a:latin typeface="Times New Roman"/>
                          <a:ea typeface="Times New Roman"/>
                          <a:cs typeface="Times New Roman"/>
                        </a:rPr>
                        <a:t> </a:t>
                      </a:r>
                      <a:endParaRPr lang="es-ES" sz="1600" b="0" kern="100" dirty="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switch (exp){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case “uno”: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r=1;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break;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case “dos”: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r=2;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break;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case “</a:t>
                      </a:r>
                      <a:r>
                        <a:rPr lang="en-US" sz="2000" kern="0" spc="5" dirty="0" err="1">
                          <a:solidFill>
                            <a:srgbClr val="595959"/>
                          </a:solidFill>
                          <a:effectLst/>
                          <a:latin typeface="Times New Roman"/>
                          <a:ea typeface="Times New Roman"/>
                          <a:cs typeface="Times New Roman"/>
                        </a:rPr>
                        <a:t>tres</a:t>
                      </a:r>
                      <a:r>
                        <a:rPr lang="en-US" sz="2000" kern="0" spc="5" dirty="0">
                          <a:solidFill>
                            <a:srgbClr val="595959"/>
                          </a:solidFill>
                          <a:effectLst/>
                          <a:latin typeface="Times New Roman"/>
                          <a:ea typeface="Times New Roman"/>
                          <a:cs typeface="Times New Roman"/>
                        </a:rPr>
                        <a:t>”: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r=3;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break;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default: </a:t>
                      </a:r>
                      <a:endParaRPr lang="es-ES" sz="1600" kern="100" dirty="0">
                        <a:effectLst/>
                        <a:latin typeface="Times New Roman"/>
                        <a:ea typeface="MS Gothic"/>
                        <a:cs typeface="MS Gothic"/>
                      </a:endParaRPr>
                    </a:p>
                    <a:p>
                      <a:pPr marL="285750" marR="0" algn="just">
                        <a:spcBef>
                          <a:spcPts val="0"/>
                        </a:spcBef>
                        <a:spcAft>
                          <a:spcPts val="0"/>
                        </a:spcAft>
                      </a:pPr>
                      <a:r>
                        <a:rPr lang="en-US" sz="2000" kern="0" spc="5" dirty="0">
                          <a:solidFill>
                            <a:srgbClr val="595959"/>
                          </a:solidFill>
                          <a:effectLst/>
                          <a:latin typeface="Times New Roman"/>
                          <a:ea typeface="Times New Roman"/>
                          <a:cs typeface="Times New Roman"/>
                        </a:rPr>
                        <a:t>          </a:t>
                      </a:r>
                      <a:r>
                        <a:rPr lang="es-ES" sz="2000" kern="0" spc="5" dirty="0">
                          <a:solidFill>
                            <a:srgbClr val="595959"/>
                          </a:solidFill>
                          <a:effectLst/>
                          <a:latin typeface="Times New Roman"/>
                          <a:ea typeface="Times New Roman"/>
                          <a:cs typeface="Times New Roman"/>
                        </a:rPr>
                        <a:t>r=0; </a:t>
                      </a:r>
                      <a:endParaRPr lang="es-ES" sz="1600" kern="100" dirty="0">
                        <a:effectLst/>
                        <a:latin typeface="Times New Roman"/>
                        <a:ea typeface="MS Gothic"/>
                        <a:cs typeface="MS Gothic"/>
                      </a:endParaRPr>
                    </a:p>
                    <a:p>
                      <a:pPr marL="285750" marR="0" algn="just">
                        <a:spcBef>
                          <a:spcPts val="0"/>
                        </a:spcBef>
                        <a:spcAft>
                          <a:spcPts val="0"/>
                        </a:spcAft>
                      </a:pPr>
                      <a:r>
                        <a:rPr lang="es-ES" sz="2000" kern="0" spc="5" dirty="0">
                          <a:solidFill>
                            <a:srgbClr val="595959"/>
                          </a:solidFill>
                          <a:effectLst/>
                          <a:latin typeface="Times New Roman"/>
                          <a:ea typeface="Times New Roman"/>
                          <a:cs typeface="Times New Roman"/>
                        </a:rPr>
                        <a:t>}</a:t>
                      </a:r>
                      <a:endParaRPr lang="es-ES" sz="1600" kern="100" dirty="0">
                        <a:effectLst/>
                        <a:latin typeface="Times New Roman"/>
                        <a:ea typeface="MS Gothic"/>
                        <a:cs typeface="MS Gothic"/>
                      </a:endParaRPr>
                    </a:p>
                  </a:txBody>
                  <a:tcPr marL="68577" marR="68577"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77451">
                <a:tc>
                  <a:txBody>
                    <a:bodyPr/>
                    <a:lstStyle/>
                    <a:p>
                      <a:pPr marL="69850" marR="0" algn="just">
                        <a:spcBef>
                          <a:spcPts val="0"/>
                        </a:spcBef>
                        <a:spcAft>
                          <a:spcPts val="0"/>
                        </a:spcAft>
                      </a:pPr>
                      <a:r>
                        <a:rPr lang="es-ES" sz="2000" b="0" kern="0" spc="5" dirty="0" err="1">
                          <a:solidFill>
                            <a:srgbClr val="595959"/>
                          </a:solidFill>
                          <a:effectLst/>
                          <a:latin typeface="Times New Roman"/>
                          <a:ea typeface="Times New Roman"/>
                          <a:cs typeface="Times New Roman"/>
                        </a:rPr>
                        <a:t>if</a:t>
                      </a:r>
                      <a:r>
                        <a:rPr lang="es-ES" sz="2000" b="0" kern="0" spc="5" dirty="0">
                          <a:solidFill>
                            <a:srgbClr val="595959"/>
                          </a:solidFill>
                          <a:effectLst/>
                          <a:latin typeface="Times New Roman"/>
                          <a:ea typeface="Times New Roman"/>
                          <a:cs typeface="Times New Roman"/>
                        </a:rPr>
                        <a:t> (palabra !=”algo”){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r+=2;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err="1">
                          <a:solidFill>
                            <a:srgbClr val="595959"/>
                          </a:solidFill>
                          <a:effectLst/>
                          <a:latin typeface="Times New Roman"/>
                          <a:ea typeface="Times New Roman"/>
                          <a:cs typeface="Times New Roman"/>
                        </a:rPr>
                        <a:t>else</a:t>
                      </a:r>
                      <a:r>
                        <a:rPr lang="es-ES" sz="2000" b="0" kern="0" spc="5" dirty="0">
                          <a:solidFill>
                            <a:srgbClr val="595959"/>
                          </a:solidFill>
                          <a:effectLst/>
                          <a:latin typeface="Times New Roman"/>
                          <a:ea typeface="Times New Roman"/>
                          <a:cs typeface="Times New Roman"/>
                        </a:rPr>
                        <a:t>{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r-=2;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pal=””; </a:t>
                      </a:r>
                      <a:endParaRPr lang="es-ES" sz="1600" b="0" kern="100" dirty="0">
                        <a:effectLst/>
                        <a:latin typeface="Times New Roman"/>
                        <a:ea typeface="MS Gothic"/>
                        <a:cs typeface="MS Gothic"/>
                      </a:endParaRPr>
                    </a:p>
                    <a:p>
                      <a:pPr marL="69850" marR="0" algn="just">
                        <a:spcBef>
                          <a:spcPts val="0"/>
                        </a:spcBef>
                        <a:spcAft>
                          <a:spcPts val="0"/>
                        </a:spcAft>
                      </a:pPr>
                      <a:r>
                        <a:rPr lang="es-ES" sz="2000" b="0" kern="0" spc="5" dirty="0">
                          <a:solidFill>
                            <a:srgbClr val="595959"/>
                          </a:solidFill>
                          <a:effectLst/>
                          <a:latin typeface="Times New Roman"/>
                          <a:ea typeface="Times New Roman"/>
                          <a:cs typeface="Times New Roman"/>
                        </a:rPr>
                        <a:t>} </a:t>
                      </a:r>
                      <a:endParaRPr lang="es-ES" sz="1600" b="0" kern="100" dirty="0">
                        <a:effectLst/>
                        <a:latin typeface="Times New Roman"/>
                        <a:ea typeface="MS Gothic"/>
                        <a:cs typeface="MS Gothic"/>
                      </a:endParaRPr>
                    </a:p>
                    <a:p>
                      <a:pPr marL="69850" marR="0" algn="ctr">
                        <a:spcBef>
                          <a:spcPts val="0"/>
                        </a:spcBef>
                        <a:spcAft>
                          <a:spcPts val="0"/>
                        </a:spcAft>
                      </a:pPr>
                      <a:r>
                        <a:rPr lang="es-ES" sz="2000" b="0" kern="0" spc="5" dirty="0">
                          <a:solidFill>
                            <a:srgbClr val="595959"/>
                          </a:solidFill>
                          <a:effectLst/>
                          <a:latin typeface="Times New Roman"/>
                          <a:ea typeface="Times New Roman"/>
                          <a:cs typeface="Times New Roman"/>
                        </a:rPr>
                        <a:t> </a:t>
                      </a:r>
                      <a:endParaRPr lang="es-ES" sz="1600" b="0" kern="100" dirty="0">
                        <a:effectLst/>
                        <a:latin typeface="Times New Roman"/>
                        <a:ea typeface="MS Gothic"/>
                        <a:cs typeface="MS Gothic"/>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s-ES"/>
                    </a:p>
                  </a:txBody>
                  <a:tcPr/>
                </a:tc>
                <a:extLst>
                  <a:ext uri="{0D108BD9-81ED-4DB2-BD59-A6C34878D82A}">
                    <a16:rowId xmlns:a16="http://schemas.microsoft.com/office/drawing/2014/main" val="10002"/>
                  </a:ext>
                </a:extLst>
              </a:tr>
            </a:tbl>
          </a:graphicData>
        </a:graphic>
      </p:graphicFrame>
      <p:sp>
        <p:nvSpPr>
          <p:cNvPr id="2" name="Título 3">
            <a:extLst>
              <a:ext uri="{FF2B5EF4-FFF2-40B4-BE49-F238E27FC236}">
                <a16:creationId xmlns:a16="http://schemas.microsoft.com/office/drawing/2014/main" id="{0611A219-E9FD-D6CE-2634-46BFDF97A72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Estructuras condicionales</a:t>
            </a:r>
            <a:endParaRPr lang="es-ES" altLang="es-ES" sz="4800" b="1" dirty="0">
              <a:solidFill>
                <a:schemeClr val="bg1"/>
              </a:solidFill>
              <a:latin typeface="+mj-lt"/>
            </a:endParaRPr>
          </a:p>
        </p:txBody>
      </p:sp>
      <p:sp>
        <p:nvSpPr>
          <p:cNvPr id="4" name="Marcador de número de diapositiva 3">
            <a:extLst>
              <a:ext uri="{FF2B5EF4-FFF2-40B4-BE49-F238E27FC236}">
                <a16:creationId xmlns:a16="http://schemas.microsoft.com/office/drawing/2014/main" id="{B2FA8AF3-7D68-E6AA-C5C9-79C958377944}"/>
              </a:ext>
            </a:extLst>
          </p:cNvPr>
          <p:cNvSpPr>
            <a:spLocks noGrp="1"/>
          </p:cNvSpPr>
          <p:nvPr>
            <p:ph type="sldNum" sz="quarter" idx="12"/>
          </p:nvPr>
        </p:nvSpPr>
        <p:spPr/>
        <p:txBody>
          <a:bodyPr/>
          <a:lstStyle/>
          <a:p>
            <a:fld id="{0530B498-C689-4599-93E2-4FCD09F78740}" type="slidenum">
              <a:rPr lang="es-ES" smtClean="0"/>
              <a:t>25</a:t>
            </a:fld>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579952-CA00-93FA-56B3-F2FFF52D196F}"/>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6E77940E-CEDD-E304-69D7-18E3C085BE84}"/>
              </a:ext>
            </a:extLst>
          </p:cNvPr>
          <p:cNvSpPr>
            <a:spLocks noGrp="1"/>
          </p:cNvSpPr>
          <p:nvPr>
            <p:ph idx="1"/>
          </p:nvPr>
        </p:nvSpPr>
        <p:spPr/>
        <p:txBody>
          <a:bodyPr/>
          <a:lstStyle/>
          <a:p>
            <a:pPr algn="just"/>
            <a:r>
              <a:rPr lang="es-ES" dirty="0"/>
              <a:t>Un arreglo es una lista de elementos de un mismo tipo que se almacenan en la memoria de la computadora con un mismo identificador . </a:t>
            </a:r>
          </a:p>
          <a:p>
            <a:pPr algn="just"/>
            <a:r>
              <a:rPr lang="es-ES" dirty="0"/>
              <a:t>A cada elemento del arreglo se le asigna un índice que indica su posición numérica dentro del array. Estos índices, por defecto empiezan por 0.</a:t>
            </a:r>
          </a:p>
          <a:p>
            <a:pPr algn="just"/>
            <a:r>
              <a:rPr lang="es-ES" dirty="0"/>
              <a:t>Los </a:t>
            </a:r>
            <a:r>
              <a:rPr lang="es-ES" dirty="0" err="1"/>
              <a:t>Arrays</a:t>
            </a:r>
            <a:r>
              <a:rPr lang="es-ES" dirty="0"/>
              <a:t> nos permiten guardar varias variables y acceder a ellas mediante un índice o una clave asignada a cada una.</a:t>
            </a:r>
          </a:p>
        </p:txBody>
      </p:sp>
      <p:sp>
        <p:nvSpPr>
          <p:cNvPr id="4" name="Título 3">
            <a:extLst>
              <a:ext uri="{FF2B5EF4-FFF2-40B4-BE49-F238E27FC236}">
                <a16:creationId xmlns:a16="http://schemas.microsoft.com/office/drawing/2014/main" id="{AE6AD6A9-B08A-9610-CE74-9642F1AD661A}"/>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err="1"/>
              <a:t>Arrays</a:t>
            </a:r>
            <a:r>
              <a:rPr lang="es-ES" altLang="es-ES" sz="4800" b="1" dirty="0"/>
              <a:t> </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B4C75CFE-18B2-B503-E5FE-0DFA4D57A399}"/>
              </a:ext>
            </a:extLst>
          </p:cNvPr>
          <p:cNvSpPr>
            <a:spLocks noGrp="1"/>
          </p:cNvSpPr>
          <p:nvPr>
            <p:ph type="sldNum" sz="quarter" idx="12"/>
          </p:nvPr>
        </p:nvSpPr>
        <p:spPr/>
        <p:txBody>
          <a:bodyPr/>
          <a:lstStyle/>
          <a:p>
            <a:fld id="{0530B498-C689-4599-93E2-4FCD09F78740}" type="slidenum">
              <a:rPr lang="es-ES" smtClean="0"/>
              <a:t>26</a:t>
            </a:fld>
            <a:endParaRPr lang="es-ES"/>
          </a:p>
        </p:txBody>
      </p:sp>
    </p:spTree>
    <p:extLst>
      <p:ext uri="{BB962C8B-B14F-4D97-AF65-F5344CB8AC3E}">
        <p14:creationId xmlns:p14="http://schemas.microsoft.com/office/powerpoint/2010/main" val="367418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CC780-C08C-6B02-C95D-59801A4DFE55}"/>
              </a:ext>
            </a:extLst>
          </p:cNvPr>
          <p:cNvSpPr>
            <a:spLocks noGrp="1"/>
          </p:cNvSpPr>
          <p:nvPr>
            <p:ph type="title"/>
          </p:nvPr>
        </p:nvSpPr>
        <p:spPr/>
        <p:txBody>
          <a:bodyPr/>
          <a:lstStyle/>
          <a:p>
            <a:endParaRPr lang="es-ES"/>
          </a:p>
        </p:txBody>
      </p:sp>
      <p:sp>
        <p:nvSpPr>
          <p:cNvPr id="8" name="Marcador de contenido 7">
            <a:extLst>
              <a:ext uri="{FF2B5EF4-FFF2-40B4-BE49-F238E27FC236}">
                <a16:creationId xmlns:a16="http://schemas.microsoft.com/office/drawing/2014/main" id="{103D46A8-C44F-C18E-CFC5-ED844FC1D025}"/>
              </a:ext>
            </a:extLst>
          </p:cNvPr>
          <p:cNvSpPr>
            <a:spLocks noGrp="1"/>
          </p:cNvSpPr>
          <p:nvPr>
            <p:ph idx="1"/>
          </p:nvPr>
        </p:nvSpPr>
        <p:spPr/>
        <p:txBody>
          <a:bodyPr/>
          <a:lstStyle/>
          <a:p>
            <a:r>
              <a:rPr lang="es-ES" dirty="0"/>
              <a:t>Arreglo notas en la memoria</a:t>
            </a:r>
          </a:p>
          <a:p>
            <a:endParaRPr lang="es-ES" dirty="0"/>
          </a:p>
          <a:p>
            <a:endParaRPr lang="es-ES" dirty="0"/>
          </a:p>
        </p:txBody>
      </p:sp>
      <p:sp>
        <p:nvSpPr>
          <p:cNvPr id="9" name="Título 3">
            <a:extLst>
              <a:ext uri="{FF2B5EF4-FFF2-40B4-BE49-F238E27FC236}">
                <a16:creationId xmlns:a16="http://schemas.microsoft.com/office/drawing/2014/main" id="{E50F8B33-BF53-9A41-C87F-084073DDAE69}"/>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Representación </a:t>
            </a:r>
            <a:endParaRPr lang="es-ES" altLang="es-ES" sz="4800" b="1" dirty="0">
              <a:solidFill>
                <a:schemeClr val="bg1"/>
              </a:solidFill>
              <a:latin typeface="+mj-lt"/>
            </a:endParaRPr>
          </a:p>
        </p:txBody>
      </p:sp>
      <p:graphicFrame>
        <p:nvGraphicFramePr>
          <p:cNvPr id="13" name="Tabla 13">
            <a:extLst>
              <a:ext uri="{FF2B5EF4-FFF2-40B4-BE49-F238E27FC236}">
                <a16:creationId xmlns:a16="http://schemas.microsoft.com/office/drawing/2014/main" id="{72E70258-D798-632F-FDB4-2BE48BB11B45}"/>
              </a:ext>
            </a:extLst>
          </p:cNvPr>
          <p:cNvGraphicFramePr>
            <a:graphicFrameLocks noGrp="1"/>
          </p:cNvGraphicFramePr>
          <p:nvPr>
            <p:extLst>
              <p:ext uri="{D42A27DB-BD31-4B8C-83A1-F6EECF244321}">
                <p14:modId xmlns:p14="http://schemas.microsoft.com/office/powerpoint/2010/main" val="3851021940"/>
              </p:ext>
            </p:extLst>
          </p:nvPr>
        </p:nvGraphicFramePr>
        <p:xfrm>
          <a:off x="1064846" y="2636388"/>
          <a:ext cx="8128000" cy="599181"/>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2709510968"/>
                    </a:ext>
                  </a:extLst>
                </a:gridCol>
                <a:gridCol w="1625600">
                  <a:extLst>
                    <a:ext uri="{9D8B030D-6E8A-4147-A177-3AD203B41FA5}">
                      <a16:colId xmlns:a16="http://schemas.microsoft.com/office/drawing/2014/main" val="1900049195"/>
                    </a:ext>
                  </a:extLst>
                </a:gridCol>
                <a:gridCol w="1625600">
                  <a:extLst>
                    <a:ext uri="{9D8B030D-6E8A-4147-A177-3AD203B41FA5}">
                      <a16:colId xmlns:a16="http://schemas.microsoft.com/office/drawing/2014/main" val="4198203222"/>
                    </a:ext>
                  </a:extLst>
                </a:gridCol>
                <a:gridCol w="1625600">
                  <a:extLst>
                    <a:ext uri="{9D8B030D-6E8A-4147-A177-3AD203B41FA5}">
                      <a16:colId xmlns:a16="http://schemas.microsoft.com/office/drawing/2014/main" val="1030237904"/>
                    </a:ext>
                  </a:extLst>
                </a:gridCol>
                <a:gridCol w="1625600">
                  <a:extLst>
                    <a:ext uri="{9D8B030D-6E8A-4147-A177-3AD203B41FA5}">
                      <a16:colId xmlns:a16="http://schemas.microsoft.com/office/drawing/2014/main" val="1158401149"/>
                    </a:ext>
                  </a:extLst>
                </a:gridCol>
              </a:tblGrid>
              <a:tr h="599181">
                <a:tc>
                  <a:txBody>
                    <a:bodyPr/>
                    <a:lstStyle/>
                    <a:p>
                      <a:pPr algn="ctr"/>
                      <a:r>
                        <a:rPr lang="es-ES" sz="2800" dirty="0">
                          <a:solidFill>
                            <a:schemeClr val="tx1">
                              <a:lumMod val="65000"/>
                              <a:lumOff val="35000"/>
                            </a:schemeClr>
                          </a:solidFill>
                        </a:rPr>
                        <a:t>5</a:t>
                      </a:r>
                    </a:p>
                  </a:txBody>
                  <a:tcPr>
                    <a:solidFill>
                      <a:schemeClr val="tx2">
                        <a:lumMod val="20000"/>
                        <a:lumOff val="80000"/>
                      </a:schemeClr>
                    </a:solidFill>
                  </a:tcPr>
                </a:tc>
                <a:tc>
                  <a:txBody>
                    <a:bodyPr/>
                    <a:lstStyle/>
                    <a:p>
                      <a:pPr marL="0" algn="ctr" defTabSz="914400" rtl="0" eaLnBrk="1" latinLnBrk="0" hangingPunct="1"/>
                      <a:r>
                        <a:rPr lang="es-ES" sz="2800" b="1" kern="1200" dirty="0">
                          <a:solidFill>
                            <a:schemeClr val="tx1">
                              <a:lumMod val="65000"/>
                              <a:lumOff val="35000"/>
                            </a:schemeClr>
                          </a:solidFill>
                          <a:latin typeface="+mn-lt"/>
                          <a:ea typeface="+mn-ea"/>
                          <a:cs typeface="+mn-cs"/>
                        </a:rPr>
                        <a:t>4</a:t>
                      </a:r>
                    </a:p>
                  </a:txBody>
                  <a:tcPr>
                    <a:solidFill>
                      <a:schemeClr val="tx2">
                        <a:lumMod val="20000"/>
                        <a:lumOff val="80000"/>
                      </a:schemeClr>
                    </a:solidFill>
                  </a:tcPr>
                </a:tc>
                <a:tc>
                  <a:txBody>
                    <a:bodyPr/>
                    <a:lstStyle/>
                    <a:p>
                      <a:pPr marL="0" algn="ctr" defTabSz="914400" rtl="0" eaLnBrk="1" latinLnBrk="0" hangingPunct="1"/>
                      <a:r>
                        <a:rPr lang="es-ES" sz="2800" b="1" kern="1200" dirty="0">
                          <a:solidFill>
                            <a:schemeClr val="tx1">
                              <a:lumMod val="65000"/>
                              <a:lumOff val="35000"/>
                            </a:schemeClr>
                          </a:solidFill>
                          <a:latin typeface="+mn-lt"/>
                          <a:ea typeface="+mn-ea"/>
                          <a:cs typeface="+mn-cs"/>
                        </a:rPr>
                        <a:t>2</a:t>
                      </a:r>
                    </a:p>
                  </a:txBody>
                  <a:tcPr>
                    <a:solidFill>
                      <a:schemeClr val="tx2">
                        <a:lumMod val="20000"/>
                        <a:lumOff val="80000"/>
                      </a:schemeClr>
                    </a:solidFill>
                  </a:tcPr>
                </a:tc>
                <a:tc>
                  <a:txBody>
                    <a:bodyPr/>
                    <a:lstStyle/>
                    <a:p>
                      <a:pPr marL="0" algn="ctr" defTabSz="914400" rtl="0" eaLnBrk="1" latinLnBrk="0" hangingPunct="1"/>
                      <a:r>
                        <a:rPr lang="es-ES" sz="2800" b="1" kern="1200" dirty="0">
                          <a:solidFill>
                            <a:schemeClr val="tx1">
                              <a:lumMod val="65000"/>
                              <a:lumOff val="35000"/>
                            </a:schemeClr>
                          </a:solidFill>
                          <a:latin typeface="+mn-lt"/>
                          <a:ea typeface="+mn-ea"/>
                          <a:cs typeface="+mn-cs"/>
                        </a:rPr>
                        <a:t>5</a:t>
                      </a:r>
                    </a:p>
                  </a:txBody>
                  <a:tcPr>
                    <a:solidFill>
                      <a:schemeClr val="tx2">
                        <a:lumMod val="20000"/>
                        <a:lumOff val="80000"/>
                      </a:schemeClr>
                    </a:solidFill>
                  </a:tcPr>
                </a:tc>
                <a:tc>
                  <a:txBody>
                    <a:bodyPr/>
                    <a:lstStyle/>
                    <a:p>
                      <a:pPr marL="0" algn="ctr" defTabSz="914400" rtl="0" eaLnBrk="1" latinLnBrk="0" hangingPunct="1"/>
                      <a:r>
                        <a:rPr lang="es-ES" sz="2800" b="1" kern="1200" dirty="0">
                          <a:solidFill>
                            <a:schemeClr val="tx1">
                              <a:lumMod val="65000"/>
                              <a:lumOff val="35000"/>
                            </a:schemeClr>
                          </a:solidFill>
                          <a:latin typeface="+mn-lt"/>
                          <a:ea typeface="+mn-ea"/>
                          <a:cs typeface="+mn-cs"/>
                        </a:rPr>
                        <a:t>3</a:t>
                      </a:r>
                    </a:p>
                  </a:txBody>
                  <a:tcPr>
                    <a:solidFill>
                      <a:schemeClr val="tx2">
                        <a:lumMod val="20000"/>
                        <a:lumOff val="80000"/>
                      </a:schemeClr>
                    </a:solidFill>
                  </a:tcPr>
                </a:tc>
                <a:extLst>
                  <a:ext uri="{0D108BD9-81ED-4DB2-BD59-A6C34878D82A}">
                    <a16:rowId xmlns:a16="http://schemas.microsoft.com/office/drawing/2014/main" val="4100448402"/>
                  </a:ext>
                </a:extLst>
              </a:tr>
            </a:tbl>
          </a:graphicData>
        </a:graphic>
      </p:graphicFrame>
      <p:sp>
        <p:nvSpPr>
          <p:cNvPr id="14" name="CuadroTexto 13">
            <a:extLst>
              <a:ext uri="{FF2B5EF4-FFF2-40B4-BE49-F238E27FC236}">
                <a16:creationId xmlns:a16="http://schemas.microsoft.com/office/drawing/2014/main" id="{AB1E127A-CAEC-2C11-EA1F-C0A45ABBF901}"/>
              </a:ext>
            </a:extLst>
          </p:cNvPr>
          <p:cNvSpPr txBox="1"/>
          <p:nvPr/>
        </p:nvSpPr>
        <p:spPr>
          <a:xfrm>
            <a:off x="1301261" y="3631962"/>
            <a:ext cx="988156" cy="369332"/>
          </a:xfrm>
          <a:prstGeom prst="rect">
            <a:avLst/>
          </a:prstGeom>
          <a:noFill/>
        </p:spPr>
        <p:txBody>
          <a:bodyPr wrap="none" rtlCol="0">
            <a:spAutoFit/>
          </a:bodyPr>
          <a:lstStyle/>
          <a:p>
            <a:r>
              <a:rPr lang="es-ES" dirty="0"/>
              <a:t>Notas</a:t>
            </a:r>
            <a:r>
              <a:rPr lang="en-CA" dirty="0"/>
              <a:t>[0]</a:t>
            </a:r>
            <a:endParaRPr lang="es-ES" dirty="0"/>
          </a:p>
        </p:txBody>
      </p:sp>
      <p:sp>
        <p:nvSpPr>
          <p:cNvPr id="15" name="CuadroTexto 14">
            <a:extLst>
              <a:ext uri="{FF2B5EF4-FFF2-40B4-BE49-F238E27FC236}">
                <a16:creationId xmlns:a16="http://schemas.microsoft.com/office/drawing/2014/main" id="{A74ED60D-E163-1993-1DD7-E2A819FEA181}"/>
              </a:ext>
            </a:extLst>
          </p:cNvPr>
          <p:cNvSpPr txBox="1"/>
          <p:nvPr/>
        </p:nvSpPr>
        <p:spPr>
          <a:xfrm>
            <a:off x="2965938" y="3658368"/>
            <a:ext cx="988156" cy="369332"/>
          </a:xfrm>
          <a:prstGeom prst="rect">
            <a:avLst/>
          </a:prstGeom>
          <a:noFill/>
        </p:spPr>
        <p:txBody>
          <a:bodyPr wrap="none" rtlCol="0">
            <a:spAutoFit/>
          </a:bodyPr>
          <a:lstStyle/>
          <a:p>
            <a:r>
              <a:rPr lang="es-ES" dirty="0"/>
              <a:t>Notas</a:t>
            </a:r>
            <a:r>
              <a:rPr lang="en-CA" dirty="0"/>
              <a:t>[1]</a:t>
            </a:r>
            <a:endParaRPr lang="es-ES" dirty="0"/>
          </a:p>
        </p:txBody>
      </p:sp>
      <p:sp>
        <p:nvSpPr>
          <p:cNvPr id="16" name="CuadroTexto 15">
            <a:extLst>
              <a:ext uri="{FF2B5EF4-FFF2-40B4-BE49-F238E27FC236}">
                <a16:creationId xmlns:a16="http://schemas.microsoft.com/office/drawing/2014/main" id="{1E879851-AC72-1302-6A74-9D1BD0D0480E}"/>
              </a:ext>
            </a:extLst>
          </p:cNvPr>
          <p:cNvSpPr txBox="1"/>
          <p:nvPr/>
        </p:nvSpPr>
        <p:spPr>
          <a:xfrm>
            <a:off x="4507036" y="3650370"/>
            <a:ext cx="988156" cy="369332"/>
          </a:xfrm>
          <a:prstGeom prst="rect">
            <a:avLst/>
          </a:prstGeom>
          <a:noFill/>
        </p:spPr>
        <p:txBody>
          <a:bodyPr wrap="none" rtlCol="0">
            <a:spAutoFit/>
          </a:bodyPr>
          <a:lstStyle/>
          <a:p>
            <a:r>
              <a:rPr lang="es-ES" dirty="0"/>
              <a:t>Notas</a:t>
            </a:r>
            <a:r>
              <a:rPr lang="en-CA" dirty="0"/>
              <a:t>[2]</a:t>
            </a:r>
            <a:endParaRPr lang="es-ES" dirty="0"/>
          </a:p>
        </p:txBody>
      </p:sp>
      <p:sp>
        <p:nvSpPr>
          <p:cNvPr id="17" name="CuadroTexto 16">
            <a:extLst>
              <a:ext uri="{FF2B5EF4-FFF2-40B4-BE49-F238E27FC236}">
                <a16:creationId xmlns:a16="http://schemas.microsoft.com/office/drawing/2014/main" id="{8CC17F41-A83A-BC1A-0B7C-5616B74BF730}"/>
              </a:ext>
            </a:extLst>
          </p:cNvPr>
          <p:cNvSpPr txBox="1"/>
          <p:nvPr/>
        </p:nvSpPr>
        <p:spPr>
          <a:xfrm>
            <a:off x="6096000" y="3622432"/>
            <a:ext cx="988156" cy="369332"/>
          </a:xfrm>
          <a:prstGeom prst="rect">
            <a:avLst/>
          </a:prstGeom>
          <a:noFill/>
        </p:spPr>
        <p:txBody>
          <a:bodyPr wrap="none" rtlCol="0">
            <a:spAutoFit/>
          </a:bodyPr>
          <a:lstStyle/>
          <a:p>
            <a:r>
              <a:rPr lang="es-ES" dirty="0"/>
              <a:t>Notas</a:t>
            </a:r>
            <a:r>
              <a:rPr lang="en-CA" dirty="0"/>
              <a:t>[4]</a:t>
            </a:r>
            <a:endParaRPr lang="es-ES" dirty="0"/>
          </a:p>
        </p:txBody>
      </p:sp>
      <p:sp>
        <p:nvSpPr>
          <p:cNvPr id="18" name="CuadroTexto 17">
            <a:extLst>
              <a:ext uri="{FF2B5EF4-FFF2-40B4-BE49-F238E27FC236}">
                <a16:creationId xmlns:a16="http://schemas.microsoft.com/office/drawing/2014/main" id="{CBB01C01-A980-D91A-5E50-D5E77E7D92DB}"/>
              </a:ext>
            </a:extLst>
          </p:cNvPr>
          <p:cNvSpPr txBox="1"/>
          <p:nvPr/>
        </p:nvSpPr>
        <p:spPr>
          <a:xfrm>
            <a:off x="7775818" y="3631962"/>
            <a:ext cx="988156" cy="369332"/>
          </a:xfrm>
          <a:prstGeom prst="rect">
            <a:avLst/>
          </a:prstGeom>
          <a:noFill/>
        </p:spPr>
        <p:txBody>
          <a:bodyPr wrap="none" rtlCol="0">
            <a:spAutoFit/>
          </a:bodyPr>
          <a:lstStyle/>
          <a:p>
            <a:r>
              <a:rPr lang="es-ES" dirty="0"/>
              <a:t>Notas</a:t>
            </a:r>
            <a:r>
              <a:rPr lang="en-CA" dirty="0"/>
              <a:t>[4]</a:t>
            </a:r>
            <a:endParaRPr lang="es-ES" dirty="0"/>
          </a:p>
        </p:txBody>
      </p:sp>
      <p:sp>
        <p:nvSpPr>
          <p:cNvPr id="20" name="CuadroTexto 19">
            <a:extLst>
              <a:ext uri="{FF2B5EF4-FFF2-40B4-BE49-F238E27FC236}">
                <a16:creationId xmlns:a16="http://schemas.microsoft.com/office/drawing/2014/main" id="{6A635F8E-789D-7499-E2AB-54B9DBF0DEE1}"/>
              </a:ext>
            </a:extLst>
          </p:cNvPr>
          <p:cNvSpPr txBox="1"/>
          <p:nvPr/>
        </p:nvSpPr>
        <p:spPr>
          <a:xfrm>
            <a:off x="951523" y="4699635"/>
            <a:ext cx="10288954" cy="147732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Times New Roman" panose="02020603050405020304" pitchFamily="18" charset="0"/>
              </a:rPr>
              <a:t>En este caso el arreglo </a:t>
            </a:r>
            <a:r>
              <a:rPr lang="es-ES" sz="1800" i="1" dirty="0">
                <a:effectLst/>
                <a:latin typeface="Arial" panose="020B0604020202020204" pitchFamily="34" charset="0"/>
                <a:ea typeface="Times New Roman" panose="02020603050405020304" pitchFamily="18" charset="0"/>
              </a:rPr>
              <a:t>notas</a:t>
            </a:r>
            <a:r>
              <a:rPr lang="es-ES" sz="1800" dirty="0">
                <a:effectLst/>
                <a:latin typeface="Arial" panose="020B0604020202020204" pitchFamily="34" charset="0"/>
                <a:ea typeface="Times New Roman" panose="02020603050405020304" pitchFamily="18" charset="0"/>
              </a:rPr>
              <a:t> cuenta con 5 elementos y cada uno puede ser referenciado a través del nombre del arreglo seguido por la posición en la que se encuentra entre corchetes </a:t>
            </a:r>
            <a:r>
              <a:rPr lang="es-ES" sz="1800" b="1" dirty="0">
                <a:effectLst/>
                <a:latin typeface="Arial" panose="020B0604020202020204" pitchFamily="34" charset="0"/>
                <a:ea typeface="Times New Roman" panose="02020603050405020304" pitchFamily="18" charset="0"/>
              </a:rPr>
              <a:t>[ ]</a:t>
            </a:r>
            <a:r>
              <a:rPr lang="es-ES" sz="1800" dirty="0">
                <a:effectLst/>
                <a:latin typeface="Arial" panose="020B0604020202020204" pitchFamily="34" charset="0"/>
                <a:ea typeface="Times New Roman" panose="02020603050405020304" pitchFamily="18" charset="0"/>
              </a:rPr>
              <a:t>. El primer elemento del arreglo se encuentra en la posición 0, por lo que el primer valor del arreglo de notas es </a:t>
            </a:r>
            <a:r>
              <a:rPr lang="es-ES" sz="1800" i="1" dirty="0">
                <a:effectLst/>
                <a:latin typeface="Arial" panose="020B0604020202020204" pitchFamily="34" charset="0"/>
                <a:ea typeface="Times New Roman" panose="02020603050405020304" pitchFamily="18" charset="0"/>
              </a:rPr>
              <a:t>notas[0]</a:t>
            </a:r>
            <a:r>
              <a:rPr lang="es-ES" sz="1800" dirty="0">
                <a:effectLst/>
                <a:latin typeface="Arial" panose="020B0604020202020204" pitchFamily="34" charset="0"/>
                <a:ea typeface="Times New Roman" panose="02020603050405020304" pitchFamily="18" charset="0"/>
              </a:rPr>
              <a:t>, el segundo </a:t>
            </a:r>
            <a:r>
              <a:rPr lang="es-ES" sz="1800" i="1" dirty="0">
                <a:effectLst/>
                <a:latin typeface="Arial" panose="020B0604020202020204" pitchFamily="34" charset="0"/>
                <a:ea typeface="Times New Roman" panose="02020603050405020304" pitchFamily="18" charset="0"/>
              </a:rPr>
              <a:t>notas[1]</a:t>
            </a:r>
            <a:r>
              <a:rPr lang="es-ES" sz="1800" dirty="0">
                <a:effectLst/>
                <a:latin typeface="Arial" panose="020B0604020202020204" pitchFamily="34" charset="0"/>
                <a:ea typeface="Times New Roman" panose="02020603050405020304" pitchFamily="18" charset="0"/>
              </a:rPr>
              <a:t> y así sucesivamente. De forma general, el valor del elemento de orden </a:t>
            </a:r>
            <a:r>
              <a:rPr lang="es-ES" sz="1800" i="1" dirty="0">
                <a:effectLst/>
                <a:latin typeface="Arial" panose="020B0604020202020204" pitchFamily="34" charset="0"/>
                <a:ea typeface="Times New Roman" panose="02020603050405020304" pitchFamily="18" charset="0"/>
              </a:rPr>
              <a:t>i</a:t>
            </a:r>
            <a:r>
              <a:rPr lang="es-ES" sz="1800" dirty="0">
                <a:effectLst/>
                <a:latin typeface="Arial" panose="020B0604020202020204" pitchFamily="34" charset="0"/>
                <a:ea typeface="Times New Roman" panose="02020603050405020304" pitchFamily="18" charset="0"/>
              </a:rPr>
              <a:t> del arreglo se obtiene como </a:t>
            </a:r>
            <a:r>
              <a:rPr lang="es-ES" sz="1800" i="1" dirty="0">
                <a:effectLst/>
                <a:latin typeface="Arial" panose="020B0604020202020204" pitchFamily="34" charset="0"/>
                <a:ea typeface="Times New Roman" panose="02020603050405020304" pitchFamily="18" charset="0"/>
              </a:rPr>
              <a:t>notas[i-1]</a:t>
            </a:r>
            <a:r>
              <a:rPr lang="es-ES" sz="1800" dirty="0">
                <a:effectLst/>
                <a:latin typeface="Arial" panose="020B060402020202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EAF3A6FD-AA14-1EC9-45E6-E7D2ACAD13E8}"/>
              </a:ext>
            </a:extLst>
          </p:cNvPr>
          <p:cNvSpPr>
            <a:spLocks noGrp="1"/>
          </p:cNvSpPr>
          <p:nvPr>
            <p:ph type="sldNum" sz="quarter" idx="12"/>
          </p:nvPr>
        </p:nvSpPr>
        <p:spPr/>
        <p:txBody>
          <a:bodyPr/>
          <a:lstStyle/>
          <a:p>
            <a:fld id="{0530B498-C689-4599-93E2-4FCD09F78740}" type="slidenum">
              <a:rPr lang="es-ES" smtClean="0"/>
              <a:t>27</a:t>
            </a:fld>
            <a:endParaRPr lang="es-ES"/>
          </a:p>
        </p:txBody>
      </p:sp>
    </p:spTree>
    <p:extLst>
      <p:ext uri="{BB962C8B-B14F-4D97-AF65-F5344CB8AC3E}">
        <p14:creationId xmlns:p14="http://schemas.microsoft.com/office/powerpoint/2010/main" val="2484829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AAB96-DFCB-4A6B-FFEE-7BB8E3ED95A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E35F908-5C04-9AE8-F0CF-37807E344D6D}"/>
              </a:ext>
            </a:extLst>
          </p:cNvPr>
          <p:cNvSpPr>
            <a:spLocks noGrp="1"/>
          </p:cNvSpPr>
          <p:nvPr>
            <p:ph idx="1"/>
          </p:nvPr>
        </p:nvSpPr>
        <p:spPr/>
        <p:txBody>
          <a:bodyPr>
            <a:normAutofit/>
          </a:bodyPr>
          <a:lstStyle/>
          <a:p>
            <a:r>
              <a:rPr lang="en-CA" b="1" dirty="0" err="1"/>
              <a:t>Declarar</a:t>
            </a:r>
            <a:r>
              <a:rPr lang="en-CA" b="1" dirty="0"/>
              <a:t> un </a:t>
            </a:r>
            <a:r>
              <a:rPr lang="en-CA" b="1" dirty="0" err="1"/>
              <a:t>arreglo</a:t>
            </a:r>
            <a:r>
              <a:rPr lang="en-CA" b="1" dirty="0"/>
              <a:t> vac</a:t>
            </a:r>
            <a:r>
              <a:rPr lang="es-ES" b="1" dirty="0" err="1"/>
              <a:t>ío</a:t>
            </a:r>
            <a:endParaRPr lang="es-ES" b="1" dirty="0"/>
          </a:p>
          <a:p>
            <a:endParaRPr lang="es-ES" b="1" dirty="0"/>
          </a:p>
          <a:p>
            <a:pPr marL="0" indent="0">
              <a:buNone/>
            </a:pPr>
            <a:r>
              <a:rPr lang="es-ES" dirty="0"/>
              <a:t>// Declaración normal</a:t>
            </a:r>
          </a:p>
          <a:p>
            <a:pPr marL="0" indent="0">
              <a:buNone/>
            </a:pPr>
            <a:r>
              <a:rPr lang="es-ES" dirty="0" err="1"/>
              <a:t>var</a:t>
            </a:r>
            <a:r>
              <a:rPr lang="es-ES" dirty="0"/>
              <a:t> </a:t>
            </a:r>
            <a:r>
              <a:rPr lang="es-ES" dirty="0" err="1"/>
              <a:t>nuevoArray</a:t>
            </a:r>
            <a:r>
              <a:rPr lang="es-ES" dirty="0"/>
              <a:t> = new Array();</a:t>
            </a:r>
          </a:p>
          <a:p>
            <a:pPr marL="0" indent="0">
              <a:buNone/>
            </a:pPr>
            <a:endParaRPr lang="es-ES" dirty="0"/>
          </a:p>
          <a:p>
            <a:pPr marL="0" indent="0">
              <a:buNone/>
            </a:pPr>
            <a:r>
              <a:rPr lang="es-ES" dirty="0"/>
              <a:t>// Declaración resumida</a:t>
            </a:r>
          </a:p>
          <a:p>
            <a:pPr marL="0" indent="0">
              <a:buNone/>
            </a:pPr>
            <a:r>
              <a:rPr lang="es-ES" dirty="0" err="1"/>
              <a:t>var</a:t>
            </a:r>
            <a:r>
              <a:rPr lang="es-ES" dirty="0"/>
              <a:t> </a:t>
            </a:r>
            <a:r>
              <a:rPr lang="es-ES" dirty="0" err="1"/>
              <a:t>nuevoArray</a:t>
            </a:r>
            <a:r>
              <a:rPr lang="es-ES" dirty="0"/>
              <a:t> = [];</a:t>
            </a:r>
          </a:p>
          <a:p>
            <a:endParaRPr lang="es-ES" dirty="0"/>
          </a:p>
        </p:txBody>
      </p:sp>
      <p:sp>
        <p:nvSpPr>
          <p:cNvPr id="4" name="Título 3">
            <a:extLst>
              <a:ext uri="{FF2B5EF4-FFF2-40B4-BE49-F238E27FC236}">
                <a16:creationId xmlns:a16="http://schemas.microsoft.com/office/drawing/2014/main" id="{AA7FE449-D733-8067-DD32-52BD21882672}"/>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Declaración de </a:t>
            </a:r>
            <a:r>
              <a:rPr lang="es-ES" altLang="es-ES" sz="4800" b="1" dirty="0" err="1"/>
              <a:t>Arrays</a:t>
            </a:r>
            <a:r>
              <a:rPr lang="es-ES" altLang="es-ES" sz="4800" b="1" dirty="0"/>
              <a:t> </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B63EC04D-6532-57F1-A4C7-415F3237A32E}"/>
              </a:ext>
            </a:extLst>
          </p:cNvPr>
          <p:cNvSpPr>
            <a:spLocks noGrp="1"/>
          </p:cNvSpPr>
          <p:nvPr>
            <p:ph type="sldNum" sz="quarter" idx="12"/>
          </p:nvPr>
        </p:nvSpPr>
        <p:spPr/>
        <p:txBody>
          <a:bodyPr/>
          <a:lstStyle/>
          <a:p>
            <a:fld id="{0530B498-C689-4599-93E2-4FCD09F78740}" type="slidenum">
              <a:rPr lang="es-ES" smtClean="0"/>
              <a:t>28</a:t>
            </a:fld>
            <a:endParaRPr lang="es-ES"/>
          </a:p>
        </p:txBody>
      </p:sp>
    </p:spTree>
    <p:extLst>
      <p:ext uri="{BB962C8B-B14F-4D97-AF65-F5344CB8AC3E}">
        <p14:creationId xmlns:p14="http://schemas.microsoft.com/office/powerpoint/2010/main" val="1211491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337EA-A702-A7E8-9009-2FCA66B3BD8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70EA622-AC36-5509-E4BF-BBBEFAC8115E}"/>
              </a:ext>
            </a:extLst>
          </p:cNvPr>
          <p:cNvSpPr>
            <a:spLocks noGrp="1"/>
          </p:cNvSpPr>
          <p:nvPr>
            <p:ph idx="1"/>
          </p:nvPr>
        </p:nvSpPr>
        <p:spPr/>
        <p:txBody>
          <a:bodyPr/>
          <a:lstStyle/>
          <a:p>
            <a:r>
              <a:rPr lang="es-ES" b="1" dirty="0"/>
              <a:t>Declaración de un array de 10 posiciones</a:t>
            </a:r>
          </a:p>
          <a:p>
            <a:pPr marL="0" indent="0" algn="just">
              <a:buNone/>
            </a:pPr>
            <a:r>
              <a:rPr lang="es-ES" dirty="0"/>
              <a:t>En JavaScript, los </a:t>
            </a:r>
            <a:r>
              <a:rPr lang="es-ES" dirty="0" err="1"/>
              <a:t>arrays</a:t>
            </a:r>
            <a:r>
              <a:rPr lang="es-ES" dirty="0"/>
              <a:t> no tienen un número fijo de elementos, se ajustan dinámicamente según las necesidades, aún así podemos crear un array de 10 posiciones de esta forma</a:t>
            </a:r>
          </a:p>
          <a:p>
            <a:pPr marL="0" indent="0" algn="just">
              <a:buNone/>
            </a:pPr>
            <a:endParaRPr lang="es-ES" dirty="0"/>
          </a:p>
          <a:p>
            <a:pPr marL="0" indent="0">
              <a:buNone/>
            </a:pPr>
            <a:r>
              <a:rPr lang="es-ES" dirty="0"/>
              <a:t>   </a:t>
            </a:r>
            <a:r>
              <a:rPr lang="es-ES" dirty="0" err="1"/>
              <a:t>var</a:t>
            </a:r>
            <a:r>
              <a:rPr lang="es-ES" dirty="0"/>
              <a:t> </a:t>
            </a:r>
            <a:r>
              <a:rPr lang="es-ES" dirty="0" err="1"/>
              <a:t>nuevoArray</a:t>
            </a:r>
            <a:r>
              <a:rPr lang="es-ES" dirty="0"/>
              <a:t> = new Array(10);</a:t>
            </a:r>
          </a:p>
          <a:p>
            <a:endParaRPr lang="es-ES" dirty="0"/>
          </a:p>
        </p:txBody>
      </p:sp>
      <p:sp>
        <p:nvSpPr>
          <p:cNvPr id="4" name="Título 3">
            <a:extLst>
              <a:ext uri="{FF2B5EF4-FFF2-40B4-BE49-F238E27FC236}">
                <a16:creationId xmlns:a16="http://schemas.microsoft.com/office/drawing/2014/main" id="{ACEB9EF2-ED06-A606-95EB-B357CD97AC59}"/>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Declaración de </a:t>
            </a:r>
            <a:r>
              <a:rPr lang="es-ES" altLang="es-ES" sz="4800" b="1" dirty="0" err="1"/>
              <a:t>Arrays</a:t>
            </a:r>
            <a:r>
              <a:rPr lang="es-ES" altLang="es-ES" sz="4800" b="1" dirty="0"/>
              <a:t> </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27164E04-F00A-65C6-CED6-C0316131BF9D}"/>
              </a:ext>
            </a:extLst>
          </p:cNvPr>
          <p:cNvSpPr>
            <a:spLocks noGrp="1"/>
          </p:cNvSpPr>
          <p:nvPr>
            <p:ph type="sldNum" sz="quarter" idx="12"/>
          </p:nvPr>
        </p:nvSpPr>
        <p:spPr/>
        <p:txBody>
          <a:bodyPr/>
          <a:lstStyle/>
          <a:p>
            <a:fld id="{0530B498-C689-4599-93E2-4FCD09F78740}" type="slidenum">
              <a:rPr lang="es-ES" smtClean="0"/>
              <a:t>29</a:t>
            </a:fld>
            <a:endParaRPr lang="es-ES"/>
          </a:p>
        </p:txBody>
      </p:sp>
    </p:spTree>
    <p:extLst>
      <p:ext uri="{BB962C8B-B14F-4D97-AF65-F5344CB8AC3E}">
        <p14:creationId xmlns:p14="http://schemas.microsoft.com/office/powerpoint/2010/main" val="93688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F6DFD-6995-A7F8-CAA0-05CAE8CD0D0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06C7C85-CE2C-29B3-4C89-AE86AC8765A5}"/>
              </a:ext>
            </a:extLst>
          </p:cNvPr>
          <p:cNvSpPr>
            <a:spLocks noGrp="1"/>
          </p:cNvSpPr>
          <p:nvPr>
            <p:ph idx="1"/>
          </p:nvPr>
        </p:nvSpPr>
        <p:spPr/>
        <p:txBody>
          <a:bodyPr>
            <a:normAutofit/>
          </a:bodyPr>
          <a:lstStyle/>
          <a:p>
            <a:pPr algn="just"/>
            <a:r>
              <a:rPr lang="es-ES" sz="3200" dirty="0" err="1"/>
              <a:t>Javascript</a:t>
            </a:r>
            <a:r>
              <a:rPr lang="es-ES" sz="3200" dirty="0"/>
              <a:t> en un inicio se pensó para ejecutarse en navegadores, aunque hoy en día va mucho más allá, se ejecuta en muchos dispositivos y muchas plataformas diferentes.</a:t>
            </a:r>
          </a:p>
          <a:p>
            <a:pPr algn="just"/>
            <a:r>
              <a:rPr lang="es-ES" sz="3200" dirty="0"/>
              <a:t>Cualquier dispositivo con un “</a:t>
            </a:r>
            <a:r>
              <a:rPr lang="es-ES" sz="3200" dirty="0" err="1"/>
              <a:t>Javascript</a:t>
            </a:r>
            <a:r>
              <a:rPr lang="es-ES" sz="3200" dirty="0"/>
              <a:t> </a:t>
            </a:r>
            <a:r>
              <a:rPr lang="es-ES" sz="3200" dirty="0" err="1"/>
              <a:t>engine</a:t>
            </a:r>
            <a:r>
              <a:rPr lang="es-ES" sz="3200" dirty="0"/>
              <a:t>” o  motor de </a:t>
            </a:r>
            <a:r>
              <a:rPr lang="es-ES" sz="3200" dirty="0" err="1"/>
              <a:t>Javascript</a:t>
            </a:r>
            <a:r>
              <a:rPr lang="es-ES" sz="3200" dirty="0"/>
              <a:t> puede ejecutarlo.</a:t>
            </a:r>
          </a:p>
          <a:p>
            <a:pPr algn="just"/>
            <a:r>
              <a:rPr lang="es-ES" sz="3200" dirty="0"/>
              <a:t>Los navegadores incluyen un </a:t>
            </a:r>
            <a:r>
              <a:rPr lang="es-ES" sz="3200" dirty="0" err="1"/>
              <a:t>Javascript</a:t>
            </a:r>
            <a:r>
              <a:rPr lang="es-ES" sz="3200" dirty="0"/>
              <a:t> </a:t>
            </a:r>
            <a:r>
              <a:rPr lang="es-ES" sz="3200" dirty="0" err="1"/>
              <a:t>engine</a:t>
            </a:r>
            <a:r>
              <a:rPr lang="es-ES" sz="3200" dirty="0"/>
              <a:t>.</a:t>
            </a:r>
          </a:p>
        </p:txBody>
      </p:sp>
      <p:sp>
        <p:nvSpPr>
          <p:cNvPr id="4" name="Título 3">
            <a:extLst>
              <a:ext uri="{FF2B5EF4-FFF2-40B4-BE49-F238E27FC236}">
                <a16:creationId xmlns:a16="http://schemas.microsoft.com/office/drawing/2014/main" id="{1ADEB8B2-E45C-81F2-87F7-ED5374487472}"/>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CA" sz="4800" b="1" dirty="0"/>
              <a:t>Motor de  J</a:t>
            </a:r>
            <a:r>
              <a:rPr lang="es-ES" sz="4800" b="1" dirty="0" err="1"/>
              <a:t>avascript</a:t>
            </a:r>
            <a:endParaRPr lang="es-ES" sz="4800" b="1" dirty="0"/>
          </a:p>
        </p:txBody>
      </p:sp>
      <p:sp>
        <p:nvSpPr>
          <p:cNvPr id="6" name="Marcador de número de diapositiva 5">
            <a:extLst>
              <a:ext uri="{FF2B5EF4-FFF2-40B4-BE49-F238E27FC236}">
                <a16:creationId xmlns:a16="http://schemas.microsoft.com/office/drawing/2014/main" id="{3781A864-35EA-F689-367C-6A7078B0C477}"/>
              </a:ext>
            </a:extLst>
          </p:cNvPr>
          <p:cNvSpPr>
            <a:spLocks noGrp="1"/>
          </p:cNvSpPr>
          <p:nvPr>
            <p:ph type="sldNum" sz="quarter" idx="12"/>
          </p:nvPr>
        </p:nvSpPr>
        <p:spPr/>
        <p:txBody>
          <a:bodyPr/>
          <a:lstStyle/>
          <a:p>
            <a:fld id="{0530B498-C689-4599-93E2-4FCD09F78740}" type="slidenum">
              <a:rPr lang="es-ES" smtClean="0"/>
              <a:t>3</a:t>
            </a:fld>
            <a:endParaRPr lang="es-ES"/>
          </a:p>
        </p:txBody>
      </p:sp>
    </p:spTree>
    <p:extLst>
      <p:ext uri="{BB962C8B-B14F-4D97-AF65-F5344CB8AC3E}">
        <p14:creationId xmlns:p14="http://schemas.microsoft.com/office/powerpoint/2010/main" val="801532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1F438-4319-8D4E-EE91-A33659CD92F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BB8E04F-3B4B-10CE-BF3E-837ECC42916E}"/>
              </a:ext>
            </a:extLst>
          </p:cNvPr>
          <p:cNvSpPr>
            <a:spLocks noGrp="1"/>
          </p:cNvSpPr>
          <p:nvPr>
            <p:ph idx="1"/>
          </p:nvPr>
        </p:nvSpPr>
        <p:spPr/>
        <p:txBody>
          <a:bodyPr/>
          <a:lstStyle/>
          <a:p>
            <a:r>
              <a:rPr lang="es-ES" b="1" dirty="0" err="1"/>
              <a:t>Declaracíon</a:t>
            </a:r>
            <a:r>
              <a:rPr lang="es-ES" b="1" dirty="0"/>
              <a:t> simplificada</a:t>
            </a:r>
            <a:endParaRPr lang="es-ES" dirty="0"/>
          </a:p>
          <a:p>
            <a:pPr marL="0" indent="0">
              <a:buNone/>
            </a:pPr>
            <a:r>
              <a:rPr lang="es-ES" dirty="0"/>
              <a:t>Se crea el array y se le añaden valores al mismo tiempo, sin necesidad de escribir la expresión new Array.</a:t>
            </a:r>
          </a:p>
          <a:p>
            <a:pPr marL="0" indent="0">
              <a:buNone/>
            </a:pPr>
            <a:r>
              <a:rPr lang="es-ES" dirty="0" err="1"/>
              <a:t>var</a:t>
            </a:r>
            <a:r>
              <a:rPr lang="es-ES" dirty="0"/>
              <a:t> </a:t>
            </a:r>
            <a:r>
              <a:rPr lang="es-ES" dirty="0" err="1"/>
              <a:t>nuevoArray</a:t>
            </a:r>
            <a:r>
              <a:rPr lang="es-ES" dirty="0"/>
              <a:t> = [12,25,48];</a:t>
            </a:r>
          </a:p>
          <a:p>
            <a:endParaRPr lang="es-ES" dirty="0"/>
          </a:p>
          <a:p>
            <a:pPr marL="0" indent="0">
              <a:buNone/>
            </a:pPr>
            <a:r>
              <a:rPr lang="es-ES" sz="3200" i="1" dirty="0">
                <a:effectLst/>
                <a:latin typeface="Arial" panose="020B0604020202020204" pitchFamily="34" charset="0"/>
                <a:ea typeface="Times New Roman" panose="02020603050405020304" pitchFamily="18" charset="0"/>
              </a:rPr>
              <a:t>¿Cómo quedaría la declaración del arreglo notas?</a:t>
            </a:r>
          </a:p>
          <a:p>
            <a:pPr marL="0" indent="0">
              <a:buNone/>
            </a:pPr>
            <a:r>
              <a:rPr lang="es-ES" sz="3200" i="1" dirty="0">
                <a:latin typeface="Arial" panose="020B0604020202020204" pitchFamily="34" charset="0"/>
                <a:ea typeface="Times New Roman" panose="02020603050405020304" pitchFamily="18" charset="0"/>
              </a:rPr>
              <a:t>   </a:t>
            </a:r>
            <a:r>
              <a:rPr lang="es-ES" sz="3200" i="1" dirty="0" err="1">
                <a:latin typeface="Arial" panose="020B0604020202020204" pitchFamily="34" charset="0"/>
                <a:ea typeface="Times New Roman" panose="02020603050405020304" pitchFamily="18" charset="0"/>
              </a:rPr>
              <a:t>var</a:t>
            </a:r>
            <a:r>
              <a:rPr lang="es-ES" sz="3200" i="1" dirty="0">
                <a:latin typeface="Arial" panose="020B0604020202020204" pitchFamily="34" charset="0"/>
                <a:ea typeface="Times New Roman" panose="02020603050405020304" pitchFamily="18" charset="0"/>
              </a:rPr>
              <a:t> notas</a:t>
            </a:r>
            <a:r>
              <a:rPr lang="en-CA" sz="3200" i="1" dirty="0">
                <a:latin typeface="Arial" panose="020B0604020202020204" pitchFamily="34" charset="0"/>
                <a:ea typeface="Times New Roman" panose="02020603050405020304" pitchFamily="18" charset="0"/>
              </a:rPr>
              <a:t>=new Array(5);</a:t>
            </a:r>
          </a:p>
        </p:txBody>
      </p:sp>
      <p:sp>
        <p:nvSpPr>
          <p:cNvPr id="4" name="Título 3">
            <a:extLst>
              <a:ext uri="{FF2B5EF4-FFF2-40B4-BE49-F238E27FC236}">
                <a16:creationId xmlns:a16="http://schemas.microsoft.com/office/drawing/2014/main" id="{867A7900-9EFF-EFBA-1226-92F52B2F2317}"/>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Declaración de </a:t>
            </a:r>
            <a:r>
              <a:rPr lang="es-ES" altLang="es-ES" sz="4800" b="1" dirty="0" err="1"/>
              <a:t>Arrays</a:t>
            </a:r>
            <a:r>
              <a:rPr lang="es-ES" altLang="es-ES" sz="4800" b="1" dirty="0"/>
              <a:t> </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E44AF269-9D90-1166-2743-3FA99947FA0E}"/>
              </a:ext>
            </a:extLst>
          </p:cNvPr>
          <p:cNvSpPr>
            <a:spLocks noGrp="1"/>
          </p:cNvSpPr>
          <p:nvPr>
            <p:ph type="sldNum" sz="quarter" idx="12"/>
          </p:nvPr>
        </p:nvSpPr>
        <p:spPr/>
        <p:txBody>
          <a:bodyPr/>
          <a:lstStyle/>
          <a:p>
            <a:fld id="{0530B498-C689-4599-93E2-4FCD09F78740}" type="slidenum">
              <a:rPr lang="es-ES" smtClean="0"/>
              <a:t>30</a:t>
            </a:fld>
            <a:endParaRPr lang="es-ES"/>
          </a:p>
        </p:txBody>
      </p:sp>
    </p:spTree>
    <p:extLst>
      <p:ext uri="{BB962C8B-B14F-4D97-AF65-F5344CB8AC3E}">
        <p14:creationId xmlns:p14="http://schemas.microsoft.com/office/powerpoint/2010/main" val="179293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CB352-646C-9196-1ED1-C6A09E8BDBD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BC6BAD-CA83-4E39-4995-A945A592F7F1}"/>
              </a:ext>
            </a:extLst>
          </p:cNvPr>
          <p:cNvSpPr>
            <a:spLocks noGrp="1"/>
          </p:cNvSpPr>
          <p:nvPr>
            <p:ph idx="1"/>
          </p:nvPr>
        </p:nvSpPr>
        <p:spPr/>
        <p:txBody>
          <a:bodyPr/>
          <a:lstStyle/>
          <a:p>
            <a:r>
              <a:rPr lang="es-ES" dirty="0"/>
              <a:t>Una vez que hemos declarado el array, tanto si le damos un tamaño como si no, ya podemos comenzar a introducirle datos.</a:t>
            </a:r>
          </a:p>
          <a:p>
            <a:r>
              <a:rPr lang="es-ES" dirty="0"/>
              <a:t>  La manera más directa es especificar la posición en la que queremos guardar el nuevo dato</a:t>
            </a:r>
          </a:p>
          <a:p>
            <a:pPr marL="0" indent="0">
              <a:buNone/>
            </a:pPr>
            <a:r>
              <a:rPr lang="es-ES" dirty="0"/>
              <a:t>   </a:t>
            </a:r>
            <a:r>
              <a:rPr lang="es-ES" dirty="0" err="1"/>
              <a:t>nuevoArray</a:t>
            </a:r>
            <a:r>
              <a:rPr lang="es-ES" dirty="0"/>
              <a:t>[0] = 5;</a:t>
            </a:r>
          </a:p>
          <a:p>
            <a:pPr marL="0" indent="0">
              <a:buNone/>
            </a:pPr>
            <a:r>
              <a:rPr lang="es-ES" dirty="0"/>
              <a:t>   </a:t>
            </a:r>
            <a:r>
              <a:rPr lang="es-ES" dirty="0" err="1"/>
              <a:t>nuevoArray</a:t>
            </a:r>
            <a:r>
              <a:rPr lang="es-ES" dirty="0"/>
              <a:t>[1] = 32;</a:t>
            </a:r>
          </a:p>
          <a:p>
            <a:pPr marL="0" indent="0">
              <a:buNone/>
            </a:pPr>
            <a:r>
              <a:rPr lang="es-ES" dirty="0"/>
              <a:t>   ......</a:t>
            </a:r>
          </a:p>
          <a:p>
            <a:pPr marL="0" indent="0">
              <a:buNone/>
            </a:pPr>
            <a:endParaRPr lang="es-ES" dirty="0"/>
          </a:p>
        </p:txBody>
      </p:sp>
      <p:sp>
        <p:nvSpPr>
          <p:cNvPr id="4" name="Título 3">
            <a:extLst>
              <a:ext uri="{FF2B5EF4-FFF2-40B4-BE49-F238E27FC236}">
                <a16:creationId xmlns:a16="http://schemas.microsoft.com/office/drawing/2014/main" id="{0202C7BE-8BDE-B161-A0FA-678687491235}"/>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Insertar datos en un Array</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215F866C-4C73-7EE9-1E4B-E34EBCEFDEE2}"/>
              </a:ext>
            </a:extLst>
          </p:cNvPr>
          <p:cNvSpPr>
            <a:spLocks noGrp="1"/>
          </p:cNvSpPr>
          <p:nvPr>
            <p:ph type="sldNum" sz="quarter" idx="12"/>
          </p:nvPr>
        </p:nvSpPr>
        <p:spPr/>
        <p:txBody>
          <a:bodyPr/>
          <a:lstStyle/>
          <a:p>
            <a:fld id="{0530B498-C689-4599-93E2-4FCD09F78740}" type="slidenum">
              <a:rPr lang="es-ES" smtClean="0"/>
              <a:t>31</a:t>
            </a:fld>
            <a:endParaRPr lang="es-ES"/>
          </a:p>
        </p:txBody>
      </p:sp>
    </p:spTree>
    <p:extLst>
      <p:ext uri="{BB962C8B-B14F-4D97-AF65-F5344CB8AC3E}">
        <p14:creationId xmlns:p14="http://schemas.microsoft.com/office/powerpoint/2010/main" val="4158169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F83A8-A53C-BD6D-40D7-6D412D9FC6D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3D62674-34F9-4100-65C2-0063B3927418}"/>
              </a:ext>
            </a:extLst>
          </p:cNvPr>
          <p:cNvSpPr>
            <a:spLocks noGrp="1"/>
          </p:cNvSpPr>
          <p:nvPr>
            <p:ph idx="1"/>
          </p:nvPr>
        </p:nvSpPr>
        <p:spPr/>
        <p:txBody>
          <a:bodyPr/>
          <a:lstStyle/>
          <a:p>
            <a:pPr marL="0" indent="0" algn="just">
              <a:buNone/>
            </a:pPr>
            <a:r>
              <a:rPr lang="es-ES" dirty="0">
                <a:solidFill>
                  <a:srgbClr val="FF0000"/>
                </a:solidFill>
              </a:rPr>
              <a:t>Es importante recordar que en JavaScript podemos guardar en un array </a:t>
            </a:r>
            <a:r>
              <a:rPr lang="es-ES" b="1" dirty="0">
                <a:solidFill>
                  <a:srgbClr val="FF0000"/>
                </a:solidFill>
              </a:rPr>
              <a:t>datos de distintos tipos</a:t>
            </a:r>
            <a:r>
              <a:rPr lang="es-ES" dirty="0">
                <a:solidFill>
                  <a:srgbClr val="FF0000"/>
                </a:solidFill>
              </a:rPr>
              <a:t>, cosa que no sucede en otros lenguajes.</a:t>
            </a:r>
          </a:p>
          <a:p>
            <a:r>
              <a:rPr lang="es-ES" dirty="0" err="1"/>
              <a:t>nuevoArray</a:t>
            </a:r>
            <a:r>
              <a:rPr lang="es-ES" dirty="0"/>
              <a:t>[0] = 5; //Enteros</a:t>
            </a:r>
          </a:p>
          <a:p>
            <a:r>
              <a:rPr lang="es-ES" dirty="0" err="1"/>
              <a:t>nuevoArray</a:t>
            </a:r>
            <a:r>
              <a:rPr lang="es-ES" dirty="0"/>
              <a:t>[1] = "Buenos días"; //</a:t>
            </a:r>
            <a:r>
              <a:rPr lang="es-ES" dirty="0" err="1"/>
              <a:t>Strings</a:t>
            </a:r>
            <a:endParaRPr lang="es-ES" dirty="0"/>
          </a:p>
          <a:p>
            <a:r>
              <a:rPr lang="es-ES" dirty="0" err="1"/>
              <a:t>nuevoArray</a:t>
            </a:r>
            <a:r>
              <a:rPr lang="es-ES" dirty="0"/>
              <a:t>[2] = true; //Booleanos</a:t>
            </a:r>
          </a:p>
          <a:p>
            <a:r>
              <a:rPr lang="es-ES" dirty="0"/>
              <a:t>//E incluso otros </a:t>
            </a:r>
            <a:r>
              <a:rPr lang="es-ES" dirty="0" err="1"/>
              <a:t>arrays</a:t>
            </a:r>
            <a:endParaRPr lang="es-ES" dirty="0"/>
          </a:p>
          <a:p>
            <a:r>
              <a:rPr lang="es-ES" dirty="0" err="1"/>
              <a:t>nuevoArray</a:t>
            </a:r>
            <a:r>
              <a:rPr lang="es-ES" dirty="0"/>
              <a:t>[3] = new Array();</a:t>
            </a:r>
          </a:p>
        </p:txBody>
      </p:sp>
      <p:sp>
        <p:nvSpPr>
          <p:cNvPr id="4" name="Título 3">
            <a:extLst>
              <a:ext uri="{FF2B5EF4-FFF2-40B4-BE49-F238E27FC236}">
                <a16:creationId xmlns:a16="http://schemas.microsoft.com/office/drawing/2014/main" id="{ED0498C7-90DD-5246-D452-5CAA1D2F216D}"/>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Insertar datos en un array</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7441D5A0-2275-23AF-1CA8-1A9FC05CBB1D}"/>
              </a:ext>
            </a:extLst>
          </p:cNvPr>
          <p:cNvSpPr>
            <a:spLocks noGrp="1"/>
          </p:cNvSpPr>
          <p:nvPr>
            <p:ph type="sldNum" sz="quarter" idx="12"/>
          </p:nvPr>
        </p:nvSpPr>
        <p:spPr/>
        <p:txBody>
          <a:bodyPr/>
          <a:lstStyle/>
          <a:p>
            <a:fld id="{0530B498-C689-4599-93E2-4FCD09F78740}" type="slidenum">
              <a:rPr lang="es-ES" smtClean="0"/>
              <a:t>32</a:t>
            </a:fld>
            <a:endParaRPr lang="es-ES"/>
          </a:p>
        </p:txBody>
      </p:sp>
    </p:spTree>
    <p:extLst>
      <p:ext uri="{BB962C8B-B14F-4D97-AF65-F5344CB8AC3E}">
        <p14:creationId xmlns:p14="http://schemas.microsoft.com/office/powerpoint/2010/main" val="396015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15582-F7B5-EDE7-9BFD-DDA089CF1CE8}"/>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3D9222D7-1D85-F424-07A8-67A1EFE8C7FD}"/>
              </a:ext>
            </a:extLst>
          </p:cNvPr>
          <p:cNvSpPr>
            <a:spLocks noGrp="1"/>
          </p:cNvSpPr>
          <p:nvPr>
            <p:ph idx="1"/>
          </p:nvPr>
        </p:nvSpPr>
        <p:spPr/>
        <p:txBody>
          <a:bodyPr>
            <a:normAutofit fontScale="92500" lnSpcReduction="10000"/>
          </a:bodyPr>
          <a:lstStyle/>
          <a:p>
            <a:pPr marL="0" indent="0">
              <a:buNone/>
            </a:pPr>
            <a:r>
              <a:rPr lang="es-ES" dirty="0"/>
              <a:t>// Declaración del array</a:t>
            </a:r>
          </a:p>
          <a:p>
            <a:pPr marL="0" indent="0">
              <a:buNone/>
            </a:pPr>
            <a:r>
              <a:rPr lang="es-ES" dirty="0" err="1"/>
              <a:t>var</a:t>
            </a:r>
            <a:r>
              <a:rPr lang="es-ES" dirty="0"/>
              <a:t> </a:t>
            </a:r>
            <a:r>
              <a:rPr lang="es-ES" dirty="0" err="1"/>
              <a:t>nuevoArray</a:t>
            </a:r>
            <a:r>
              <a:rPr lang="es-ES" dirty="0"/>
              <a:t> = new Array();</a:t>
            </a:r>
          </a:p>
          <a:p>
            <a:pPr marL="0" indent="0">
              <a:buNone/>
            </a:pPr>
            <a:r>
              <a:rPr lang="es-ES" dirty="0"/>
              <a:t>// Introducimos datos</a:t>
            </a:r>
          </a:p>
          <a:p>
            <a:pPr marL="0" indent="0">
              <a:buNone/>
            </a:pPr>
            <a:r>
              <a:rPr lang="es-ES" dirty="0" err="1"/>
              <a:t>nuevoArray</a:t>
            </a:r>
            <a:r>
              <a:rPr lang="es-ES" dirty="0"/>
              <a:t>[0] = "Joaquín";</a:t>
            </a:r>
          </a:p>
          <a:p>
            <a:pPr marL="0" indent="0">
              <a:buNone/>
            </a:pPr>
            <a:r>
              <a:rPr lang="es-ES" dirty="0" err="1"/>
              <a:t>nuevoArray</a:t>
            </a:r>
            <a:r>
              <a:rPr lang="es-ES" dirty="0"/>
              <a:t>[1] = "</a:t>
            </a:r>
            <a:r>
              <a:rPr lang="es-ES" dirty="0" err="1"/>
              <a:t>Alvaro</a:t>
            </a:r>
            <a:r>
              <a:rPr lang="es-ES" dirty="0"/>
              <a:t>";</a:t>
            </a:r>
          </a:p>
          <a:p>
            <a:pPr marL="0" indent="0">
              <a:buNone/>
            </a:pPr>
            <a:r>
              <a:rPr lang="es-ES" dirty="0"/>
              <a:t>// Ahora </a:t>
            </a:r>
            <a:r>
              <a:rPr lang="es-ES" dirty="0" err="1"/>
              <a:t>nuevoArray.length</a:t>
            </a:r>
            <a:r>
              <a:rPr lang="es-ES" dirty="0"/>
              <a:t> vale 2</a:t>
            </a:r>
          </a:p>
          <a:p>
            <a:pPr marL="0" indent="0">
              <a:buNone/>
            </a:pPr>
            <a:r>
              <a:rPr lang="es-ES" dirty="0" err="1"/>
              <a:t>nuevoArray</a:t>
            </a:r>
            <a:r>
              <a:rPr lang="es-ES" dirty="0"/>
              <a:t>[23] = "Jesús";</a:t>
            </a:r>
          </a:p>
          <a:p>
            <a:pPr marL="0" indent="0">
              <a:buNone/>
            </a:pPr>
            <a:r>
              <a:rPr lang="es-ES" dirty="0"/>
              <a:t>// Ahora </a:t>
            </a:r>
            <a:r>
              <a:rPr lang="es-ES" dirty="0" err="1"/>
              <a:t>nuevoArray.length</a:t>
            </a:r>
            <a:r>
              <a:rPr lang="es-ES" dirty="0"/>
              <a:t> vale 24</a:t>
            </a:r>
          </a:p>
          <a:p>
            <a:pPr marL="0" indent="0">
              <a:buNone/>
            </a:pPr>
            <a:r>
              <a:rPr lang="es-ES" dirty="0"/>
              <a:t>El método </a:t>
            </a:r>
            <a:r>
              <a:rPr lang="es-ES" dirty="0" err="1"/>
              <a:t>length</a:t>
            </a:r>
            <a:r>
              <a:rPr lang="es-ES" dirty="0"/>
              <a:t> es muy utilizado porque en muchas ocasiones nos interesa saber el tamaño de un array.</a:t>
            </a:r>
          </a:p>
          <a:p>
            <a:endParaRPr lang="es-ES" dirty="0"/>
          </a:p>
        </p:txBody>
      </p:sp>
      <p:sp>
        <p:nvSpPr>
          <p:cNvPr id="5" name="Marcador de número de diapositiva 4">
            <a:extLst>
              <a:ext uri="{FF2B5EF4-FFF2-40B4-BE49-F238E27FC236}">
                <a16:creationId xmlns:a16="http://schemas.microsoft.com/office/drawing/2014/main" id="{1B10AA34-09EE-E084-C9E3-524BB6E0CF8C}"/>
              </a:ext>
            </a:extLst>
          </p:cNvPr>
          <p:cNvSpPr>
            <a:spLocks noGrp="1"/>
          </p:cNvSpPr>
          <p:nvPr>
            <p:ph type="sldNum" sz="quarter" idx="12"/>
          </p:nvPr>
        </p:nvSpPr>
        <p:spPr/>
        <p:txBody>
          <a:bodyPr/>
          <a:lstStyle/>
          <a:p>
            <a:fld id="{0530B498-C689-4599-93E2-4FCD09F78740}" type="slidenum">
              <a:rPr lang="es-ES" smtClean="0"/>
              <a:t>33</a:t>
            </a:fld>
            <a:endParaRPr lang="es-ES"/>
          </a:p>
        </p:txBody>
      </p:sp>
      <p:sp>
        <p:nvSpPr>
          <p:cNvPr id="4" name="Título 3">
            <a:extLst>
              <a:ext uri="{FF2B5EF4-FFF2-40B4-BE49-F238E27FC236}">
                <a16:creationId xmlns:a16="http://schemas.microsoft.com/office/drawing/2014/main" id="{BEC68102-DE63-2304-AD58-7715E6A3DE5D}"/>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t>Propiedad </a:t>
            </a:r>
            <a:r>
              <a:rPr lang="es-ES" altLang="es-ES" sz="4800" b="1" dirty="0" err="1"/>
              <a:t>length</a:t>
            </a:r>
            <a:endParaRPr lang="es-ES" altLang="es-ES" sz="4800" b="1" dirty="0">
              <a:solidFill>
                <a:schemeClr val="bg1"/>
              </a:solidFill>
              <a:latin typeface="+mj-lt"/>
            </a:endParaRPr>
          </a:p>
        </p:txBody>
      </p:sp>
    </p:spTree>
    <p:extLst>
      <p:ext uri="{BB962C8B-B14F-4D97-AF65-F5344CB8AC3E}">
        <p14:creationId xmlns:p14="http://schemas.microsoft.com/office/powerpoint/2010/main" val="304484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E9826-626E-C672-CF63-32F3C340E303}"/>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1C3315B8-C4E3-DB1C-B1ED-F6FDAFC04979}"/>
              </a:ext>
            </a:extLst>
          </p:cNvPr>
          <p:cNvSpPr>
            <a:spLocks noGrp="1"/>
          </p:cNvSpPr>
          <p:nvPr>
            <p:ph idx="1"/>
          </p:nvPr>
        </p:nvSpPr>
        <p:spPr/>
        <p:txBody>
          <a:bodyPr>
            <a:normAutofit lnSpcReduction="10000"/>
          </a:bodyPr>
          <a:lstStyle/>
          <a:p>
            <a:pPr marL="0" indent="0">
              <a:buNone/>
            </a:pPr>
            <a:r>
              <a:rPr lang="es-ES" dirty="0"/>
              <a:t>Podemos acceder a un dato almacenado en un array directamente a través de su posición o índice</a:t>
            </a:r>
          </a:p>
          <a:p>
            <a:endParaRPr lang="es-ES" dirty="0"/>
          </a:p>
          <a:p>
            <a:pPr marL="0" indent="0">
              <a:buNone/>
            </a:pPr>
            <a:r>
              <a:rPr lang="es-ES" dirty="0"/>
              <a:t>  // Declaración del array</a:t>
            </a:r>
          </a:p>
          <a:p>
            <a:pPr marL="0" indent="0">
              <a:buNone/>
            </a:pPr>
            <a:r>
              <a:rPr lang="es-ES" dirty="0" err="1"/>
              <a:t>var</a:t>
            </a:r>
            <a:r>
              <a:rPr lang="es-ES" dirty="0"/>
              <a:t> </a:t>
            </a:r>
            <a:r>
              <a:rPr lang="es-ES" dirty="0" err="1"/>
              <a:t>nuevoArray</a:t>
            </a:r>
            <a:r>
              <a:rPr lang="es-ES" dirty="0"/>
              <a:t> = [2,45,1,22,56];</a:t>
            </a:r>
          </a:p>
          <a:p>
            <a:pPr marL="0" indent="0">
              <a:buNone/>
            </a:pPr>
            <a:endParaRPr lang="es-ES" dirty="0"/>
          </a:p>
          <a:p>
            <a:pPr marL="0" indent="0">
              <a:buNone/>
            </a:pPr>
            <a:r>
              <a:rPr lang="es-ES" dirty="0"/>
              <a:t>// Accedemos a la posición 3</a:t>
            </a:r>
          </a:p>
          <a:p>
            <a:pPr marL="0" indent="0">
              <a:buNone/>
            </a:pPr>
            <a:r>
              <a:rPr lang="es-ES" dirty="0" err="1"/>
              <a:t>var</a:t>
            </a:r>
            <a:r>
              <a:rPr lang="es-ES" dirty="0"/>
              <a:t> dato = </a:t>
            </a:r>
            <a:r>
              <a:rPr lang="es-ES" dirty="0" err="1"/>
              <a:t>nuevoArray</a:t>
            </a:r>
            <a:r>
              <a:rPr lang="es-ES" dirty="0"/>
              <a:t>[3];</a:t>
            </a:r>
          </a:p>
          <a:p>
            <a:pPr marL="0" indent="0">
              <a:buNone/>
            </a:pPr>
            <a:r>
              <a:rPr lang="es-ES" dirty="0"/>
              <a:t>// Ahora dato vale 22</a:t>
            </a:r>
          </a:p>
          <a:p>
            <a:pPr marL="0" indent="0">
              <a:buNone/>
            </a:pPr>
            <a:endParaRPr lang="es-ES" dirty="0"/>
          </a:p>
        </p:txBody>
      </p:sp>
      <p:sp>
        <p:nvSpPr>
          <p:cNvPr id="4" name="Título 3">
            <a:extLst>
              <a:ext uri="{FF2B5EF4-FFF2-40B4-BE49-F238E27FC236}">
                <a16:creationId xmlns:a16="http://schemas.microsoft.com/office/drawing/2014/main" id="{D66392FB-EA1A-E3C7-0C34-B51683EE5F2F}"/>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sz="4800" b="1"/>
              <a:t>Acceder al contenido de un Array</a:t>
            </a:r>
            <a:endParaRPr lang="es-ES" altLang="es-ES" sz="4800" b="1" dirty="0">
              <a:solidFill>
                <a:schemeClr val="bg1"/>
              </a:solidFill>
              <a:latin typeface="+mj-lt"/>
            </a:endParaRPr>
          </a:p>
        </p:txBody>
      </p:sp>
      <p:sp>
        <p:nvSpPr>
          <p:cNvPr id="6" name="Marcador de número de diapositiva 5">
            <a:extLst>
              <a:ext uri="{FF2B5EF4-FFF2-40B4-BE49-F238E27FC236}">
                <a16:creationId xmlns:a16="http://schemas.microsoft.com/office/drawing/2014/main" id="{CDD7CE2F-A964-EF0E-52E2-74D7E1CD7593}"/>
              </a:ext>
            </a:extLst>
          </p:cNvPr>
          <p:cNvSpPr>
            <a:spLocks noGrp="1"/>
          </p:cNvSpPr>
          <p:nvPr>
            <p:ph type="sldNum" sz="quarter" idx="12"/>
          </p:nvPr>
        </p:nvSpPr>
        <p:spPr/>
        <p:txBody>
          <a:bodyPr/>
          <a:lstStyle/>
          <a:p>
            <a:fld id="{0530B498-C689-4599-93E2-4FCD09F78740}" type="slidenum">
              <a:rPr lang="es-ES" smtClean="0"/>
              <a:t>34</a:t>
            </a:fld>
            <a:endParaRPr lang="es-ES"/>
          </a:p>
        </p:txBody>
      </p:sp>
    </p:spTree>
    <p:extLst>
      <p:ext uri="{BB962C8B-B14F-4D97-AF65-F5344CB8AC3E}">
        <p14:creationId xmlns:p14="http://schemas.microsoft.com/office/powerpoint/2010/main" val="41301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98D1FB-A95D-E7D2-2737-7BDD12FB8D80}"/>
              </a:ext>
            </a:extLst>
          </p:cNvPr>
          <p:cNvSpPr>
            <a:spLocks noGrp="1"/>
          </p:cNvSpPr>
          <p:nvPr>
            <p:ph idx="1"/>
          </p:nvPr>
        </p:nvSpPr>
        <p:spPr/>
        <p:txBody>
          <a:bodyPr>
            <a:normAutofit/>
          </a:bodyPr>
          <a:lstStyle/>
          <a:p>
            <a:pPr marL="0" indent="0">
              <a:buNone/>
            </a:pPr>
            <a:r>
              <a:rPr lang="es-ES" dirty="0"/>
              <a:t>// Declaración del array</a:t>
            </a:r>
          </a:p>
          <a:p>
            <a:pPr marL="0" indent="0">
              <a:buNone/>
            </a:pPr>
            <a:r>
              <a:rPr lang="es-ES" dirty="0" err="1"/>
              <a:t>var</a:t>
            </a:r>
            <a:r>
              <a:rPr lang="es-ES" dirty="0"/>
              <a:t> </a:t>
            </a:r>
            <a:r>
              <a:rPr lang="es-ES" dirty="0" err="1"/>
              <a:t>nuevoArray</a:t>
            </a:r>
            <a:r>
              <a:rPr lang="es-ES" dirty="0"/>
              <a:t> = [2,45,1,22,56];</a:t>
            </a:r>
          </a:p>
          <a:p>
            <a:pPr marL="0" indent="0">
              <a:buNone/>
            </a:pPr>
            <a:r>
              <a:rPr lang="es-ES" dirty="0"/>
              <a:t>// Bucle que recorre todo el array</a:t>
            </a:r>
          </a:p>
          <a:p>
            <a:pPr marL="0" indent="0">
              <a:buNone/>
            </a:pPr>
            <a:r>
              <a:rPr lang="es-ES" dirty="0" err="1"/>
              <a:t>for</a:t>
            </a:r>
            <a:r>
              <a:rPr lang="es-ES" dirty="0"/>
              <a:t>(</a:t>
            </a:r>
            <a:r>
              <a:rPr lang="es-ES" dirty="0" err="1"/>
              <a:t>var</a:t>
            </a:r>
            <a:r>
              <a:rPr lang="es-ES" dirty="0"/>
              <a:t> i=0; i&lt;</a:t>
            </a:r>
            <a:r>
              <a:rPr lang="es-ES" dirty="0" err="1"/>
              <a:t>nuevoArray.length</a:t>
            </a:r>
            <a:r>
              <a:rPr lang="es-ES" dirty="0"/>
              <a:t>; i++) {</a:t>
            </a:r>
          </a:p>
          <a:p>
            <a:pPr marL="0" indent="0">
              <a:buNone/>
            </a:pPr>
            <a:r>
              <a:rPr lang="es-ES" dirty="0" err="1"/>
              <a:t>document.write</a:t>
            </a:r>
            <a:r>
              <a:rPr lang="es-ES" dirty="0"/>
              <a:t>(</a:t>
            </a:r>
            <a:r>
              <a:rPr lang="es-ES" dirty="0" err="1"/>
              <a:t>nuevoArray</a:t>
            </a:r>
            <a:r>
              <a:rPr lang="es-ES" dirty="0"/>
              <a:t>[i]);</a:t>
            </a:r>
          </a:p>
          <a:p>
            <a:pPr marL="0" indent="0">
              <a:buNone/>
            </a:pPr>
            <a:r>
              <a:rPr lang="es-ES" dirty="0"/>
              <a:t>}</a:t>
            </a:r>
          </a:p>
          <a:p>
            <a:pPr marL="0" indent="0">
              <a:buNone/>
            </a:pPr>
            <a:r>
              <a:rPr lang="es-ES" dirty="0"/>
              <a:t>// El resultado será: 2451225</a:t>
            </a:r>
          </a:p>
          <a:p>
            <a:endParaRPr lang="es-ES" dirty="0"/>
          </a:p>
        </p:txBody>
      </p:sp>
      <p:sp>
        <p:nvSpPr>
          <p:cNvPr id="4" name="Título 3">
            <a:extLst>
              <a:ext uri="{FF2B5EF4-FFF2-40B4-BE49-F238E27FC236}">
                <a16:creationId xmlns:a16="http://schemas.microsoft.com/office/drawing/2014/main" id="{4946D873-0D3E-D8A2-1159-9C4EF23837E0}"/>
              </a:ext>
            </a:extLst>
          </p:cNvPr>
          <p:cNvSpPr txBox="1">
            <a:spLocks noGrp="1"/>
          </p:cNvSpPr>
          <p:nvPr>
            <p:ph type="title"/>
          </p:nvPr>
        </p:nvSpPr>
        <p:spPr>
          <a:xfrm>
            <a:off x="0" y="18255"/>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sz="4800" b="1" dirty="0"/>
              <a:t>Acceder al contenido de un Array</a:t>
            </a:r>
            <a:endParaRPr lang="es-ES" altLang="es-ES" sz="4800" b="1" dirty="0">
              <a:solidFill>
                <a:schemeClr val="bg1"/>
              </a:solidFill>
              <a:latin typeface="+mj-lt"/>
            </a:endParaRPr>
          </a:p>
        </p:txBody>
      </p:sp>
      <p:sp>
        <p:nvSpPr>
          <p:cNvPr id="5" name="Marcador de número de diapositiva 4">
            <a:extLst>
              <a:ext uri="{FF2B5EF4-FFF2-40B4-BE49-F238E27FC236}">
                <a16:creationId xmlns:a16="http://schemas.microsoft.com/office/drawing/2014/main" id="{4BED82FA-6F84-4784-E6F5-74F4E48A4D22}"/>
              </a:ext>
            </a:extLst>
          </p:cNvPr>
          <p:cNvSpPr>
            <a:spLocks noGrp="1"/>
          </p:cNvSpPr>
          <p:nvPr>
            <p:ph type="sldNum" sz="quarter" idx="12"/>
          </p:nvPr>
        </p:nvSpPr>
        <p:spPr/>
        <p:txBody>
          <a:bodyPr/>
          <a:lstStyle/>
          <a:p>
            <a:fld id="{0530B498-C689-4599-93E2-4FCD09F78740}" type="slidenum">
              <a:rPr lang="es-ES" smtClean="0"/>
              <a:t>35</a:t>
            </a:fld>
            <a:endParaRPr lang="es-ES"/>
          </a:p>
        </p:txBody>
      </p:sp>
    </p:spTree>
    <p:extLst>
      <p:ext uri="{BB962C8B-B14F-4D97-AF65-F5344CB8AC3E}">
        <p14:creationId xmlns:p14="http://schemas.microsoft.com/office/powerpoint/2010/main" val="2905375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80426CD-BE4B-90C7-B9B7-DE5D0AA3F059}"/>
              </a:ext>
            </a:extLst>
          </p:cNvPr>
          <p:cNvSpPr>
            <a:spLocks noGrp="1"/>
          </p:cNvSpPr>
          <p:nvPr>
            <p:ph type="title"/>
          </p:nvPr>
        </p:nvSpPr>
        <p:spPr/>
        <p:txBody>
          <a:bodyPr/>
          <a:lstStyle/>
          <a:p>
            <a:endParaRPr lang="es-ES" altLang="es-ES" dirty="0"/>
          </a:p>
        </p:txBody>
      </p:sp>
      <p:graphicFrame>
        <p:nvGraphicFramePr>
          <p:cNvPr id="4" name="Table 3">
            <a:extLst>
              <a:ext uri="{FF2B5EF4-FFF2-40B4-BE49-F238E27FC236}">
                <a16:creationId xmlns:a16="http://schemas.microsoft.com/office/drawing/2014/main" id="{FB2178D1-557B-FC25-F861-9DD34710CE0C}"/>
              </a:ext>
            </a:extLst>
          </p:cNvPr>
          <p:cNvGraphicFramePr>
            <a:graphicFrameLocks noGrp="1"/>
          </p:cNvGraphicFramePr>
          <p:nvPr>
            <p:extLst>
              <p:ext uri="{D42A27DB-BD31-4B8C-83A1-F6EECF244321}">
                <p14:modId xmlns:p14="http://schemas.microsoft.com/office/powerpoint/2010/main" val="1565448648"/>
              </p:ext>
            </p:extLst>
          </p:nvPr>
        </p:nvGraphicFramePr>
        <p:xfrm>
          <a:off x="1747228" y="1888760"/>
          <a:ext cx="8353425" cy="2592387"/>
        </p:xfrm>
        <a:graphic>
          <a:graphicData uri="http://schemas.openxmlformats.org/drawingml/2006/table">
            <a:tbl>
              <a:tblPr firstRow="1" firstCol="1" bandRow="1"/>
              <a:tblGrid>
                <a:gridCol w="3033278">
                  <a:extLst>
                    <a:ext uri="{9D8B030D-6E8A-4147-A177-3AD203B41FA5}">
                      <a16:colId xmlns:a16="http://schemas.microsoft.com/office/drawing/2014/main" val="20000"/>
                    </a:ext>
                  </a:extLst>
                </a:gridCol>
                <a:gridCol w="2578904">
                  <a:extLst>
                    <a:ext uri="{9D8B030D-6E8A-4147-A177-3AD203B41FA5}">
                      <a16:colId xmlns:a16="http://schemas.microsoft.com/office/drawing/2014/main" val="20001"/>
                    </a:ext>
                  </a:extLst>
                </a:gridCol>
                <a:gridCol w="2741243">
                  <a:extLst>
                    <a:ext uri="{9D8B030D-6E8A-4147-A177-3AD203B41FA5}">
                      <a16:colId xmlns:a16="http://schemas.microsoft.com/office/drawing/2014/main" val="20002"/>
                    </a:ext>
                  </a:extLst>
                </a:gridCol>
              </a:tblGrid>
              <a:tr h="371503">
                <a:tc>
                  <a:txBody>
                    <a:bodyPr/>
                    <a:lstStyle/>
                    <a:p>
                      <a:pPr marL="0" marR="0" algn="ctr">
                        <a:spcBef>
                          <a:spcPts val="0"/>
                        </a:spcBef>
                        <a:spcAft>
                          <a:spcPts val="0"/>
                        </a:spcAft>
                      </a:pPr>
                      <a:r>
                        <a:rPr lang="en-US" sz="2000" b="1" kern="0" spc="5">
                          <a:effectLst/>
                          <a:latin typeface="Calibri"/>
                          <a:ea typeface="Times New Roman"/>
                          <a:cs typeface="Arial"/>
                        </a:rPr>
                        <a:t>FOR</a:t>
                      </a:r>
                      <a:endParaRPr lang="es-ES" sz="1600" kern="100">
                        <a:effectLst/>
                        <a:latin typeface="Times New Roman"/>
                        <a:ea typeface="MS Gothic"/>
                        <a:cs typeface="MS Gothic"/>
                      </a:endParaRPr>
                    </a:p>
                  </a:txBody>
                  <a:tcPr marL="68584" marR="68584"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2000" b="1" kern="0" spc="5">
                          <a:effectLst/>
                          <a:latin typeface="Calibri"/>
                          <a:ea typeface="Times New Roman"/>
                          <a:cs typeface="Arial"/>
                        </a:rPr>
                        <a:t>WHILE</a:t>
                      </a:r>
                      <a:endParaRPr lang="es-ES" sz="1600" kern="100">
                        <a:effectLst/>
                        <a:latin typeface="Times New Roman"/>
                        <a:ea typeface="MS Gothic"/>
                        <a:cs typeface="MS Gothic"/>
                      </a:endParaRPr>
                    </a:p>
                  </a:txBody>
                  <a:tcPr marL="68584" marR="68584"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tc>
                  <a:txBody>
                    <a:bodyPr/>
                    <a:lstStyle/>
                    <a:p>
                      <a:pPr marL="0" marR="0" algn="ctr">
                        <a:spcBef>
                          <a:spcPts val="0"/>
                        </a:spcBef>
                        <a:spcAft>
                          <a:spcPts val="0"/>
                        </a:spcAft>
                      </a:pPr>
                      <a:r>
                        <a:rPr lang="en-US" sz="2000" b="1" kern="0" spc="5">
                          <a:effectLst/>
                          <a:latin typeface="Calibri"/>
                          <a:ea typeface="Times New Roman"/>
                          <a:cs typeface="Arial"/>
                        </a:rPr>
                        <a:t>DO WHILE</a:t>
                      </a:r>
                      <a:endParaRPr lang="es-ES" sz="1600" kern="100">
                        <a:effectLst/>
                        <a:latin typeface="Times New Roman"/>
                        <a:ea typeface="MS Gothic"/>
                        <a:cs typeface="MS Gothic"/>
                      </a:endParaRPr>
                    </a:p>
                  </a:txBody>
                  <a:tcPr marL="68584" marR="68584"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DDD9C3"/>
                    </a:solidFill>
                  </a:tcPr>
                </a:tc>
                <a:extLst>
                  <a:ext uri="{0D108BD9-81ED-4DB2-BD59-A6C34878D82A}">
                    <a16:rowId xmlns:a16="http://schemas.microsoft.com/office/drawing/2014/main" val="10000"/>
                  </a:ext>
                </a:extLst>
              </a:tr>
              <a:tr h="2220884">
                <a:tc>
                  <a:txBody>
                    <a:bodyPr/>
                    <a:lstStyle/>
                    <a:p>
                      <a:pPr marL="69850" marR="0" algn="just">
                        <a:spcBef>
                          <a:spcPts val="0"/>
                        </a:spcBef>
                        <a:spcAft>
                          <a:spcPts val="0"/>
                        </a:spcAft>
                      </a:pPr>
                      <a:r>
                        <a:rPr lang="es-ES" sz="2000" kern="0" spc="5" dirty="0" err="1">
                          <a:solidFill>
                            <a:srgbClr val="595959"/>
                          </a:solidFill>
                          <a:effectLst/>
                          <a:latin typeface="Times New Roman"/>
                          <a:ea typeface="Times New Roman"/>
                          <a:cs typeface="Times New Roman"/>
                        </a:rPr>
                        <a:t>for</a:t>
                      </a:r>
                      <a:r>
                        <a:rPr lang="es-ES" sz="2000" kern="0" spc="5" dirty="0">
                          <a:solidFill>
                            <a:srgbClr val="595959"/>
                          </a:solidFill>
                          <a:effectLst/>
                          <a:latin typeface="Times New Roman"/>
                          <a:ea typeface="Times New Roman"/>
                          <a:cs typeface="Times New Roman"/>
                        </a:rPr>
                        <a:t>(</a:t>
                      </a:r>
                      <a:r>
                        <a:rPr lang="es-ES" sz="2000" kern="0" spc="5" dirty="0" err="1">
                          <a:solidFill>
                            <a:srgbClr val="595959"/>
                          </a:solidFill>
                          <a:effectLst/>
                          <a:latin typeface="Times New Roman"/>
                          <a:ea typeface="Times New Roman"/>
                          <a:cs typeface="Times New Roman"/>
                        </a:rPr>
                        <a:t>var</a:t>
                      </a:r>
                      <a:r>
                        <a:rPr lang="es-ES" sz="2000" kern="0" spc="5" dirty="0">
                          <a:solidFill>
                            <a:srgbClr val="595959"/>
                          </a:solidFill>
                          <a:effectLst/>
                          <a:latin typeface="Times New Roman"/>
                          <a:ea typeface="Times New Roman"/>
                          <a:cs typeface="Times New Roman"/>
                        </a:rPr>
                        <a:t> i=0; i&lt;cantidad; i++)</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c+= arreglo[i];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a:t>
                      </a:r>
                      <a:endParaRPr lang="es-ES" sz="1600" kern="100" dirty="0">
                        <a:effectLst/>
                        <a:latin typeface="Times New Roman"/>
                        <a:ea typeface="MS Gothic"/>
                        <a:cs typeface="MS Gothic"/>
                      </a:endParaRPr>
                    </a:p>
                    <a:p>
                      <a:pPr marL="228600" marR="0" algn="just">
                        <a:spcBef>
                          <a:spcPts val="0"/>
                        </a:spcBef>
                        <a:spcAft>
                          <a:spcPts val="0"/>
                        </a:spcAft>
                      </a:pPr>
                      <a:r>
                        <a:rPr lang="es-ES" sz="2000" b="1" kern="0" spc="5" dirty="0">
                          <a:effectLst/>
                          <a:latin typeface="Calibri"/>
                          <a:ea typeface="Times New Roman"/>
                          <a:cs typeface="Arial"/>
                        </a:rPr>
                        <a:t> </a:t>
                      </a:r>
                      <a:endParaRPr lang="es-ES" sz="1600" kern="100" dirty="0">
                        <a:effectLst/>
                        <a:latin typeface="Times New Roman"/>
                        <a:ea typeface="MS Gothic"/>
                        <a:cs typeface="MS Gothic"/>
                      </a:endParaRPr>
                    </a:p>
                    <a:p>
                      <a:pPr marL="0" marR="0" algn="ctr">
                        <a:spcBef>
                          <a:spcPts val="0"/>
                        </a:spcBef>
                        <a:spcAft>
                          <a:spcPts val="0"/>
                        </a:spcAft>
                      </a:pPr>
                      <a:r>
                        <a:rPr lang="es-ES" sz="2000" b="1" kern="100" dirty="0">
                          <a:effectLst/>
                          <a:latin typeface="Calibri"/>
                          <a:ea typeface="Times New Roman"/>
                          <a:cs typeface="Arial"/>
                        </a:rPr>
                        <a:t> </a:t>
                      </a:r>
                      <a:endParaRPr lang="es-ES" sz="1600" kern="100" dirty="0">
                        <a:effectLst/>
                        <a:latin typeface="Times New Roman"/>
                        <a:ea typeface="MS Gothic"/>
                        <a:cs typeface="MS Gothic"/>
                      </a:endParaRPr>
                    </a:p>
                  </a:txBody>
                  <a:tcPr marL="68584" marR="68584"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lgn="just">
                        <a:spcBef>
                          <a:spcPts val="0"/>
                        </a:spcBef>
                        <a:spcAft>
                          <a:spcPts val="0"/>
                        </a:spcAft>
                      </a:pPr>
                      <a:r>
                        <a:rPr lang="es-ES" sz="2000" kern="0" spc="5" dirty="0" err="1">
                          <a:solidFill>
                            <a:srgbClr val="595959"/>
                          </a:solidFill>
                          <a:effectLst/>
                          <a:latin typeface="Times New Roman"/>
                          <a:ea typeface="Times New Roman"/>
                          <a:cs typeface="Times New Roman"/>
                        </a:rPr>
                        <a:t>var</a:t>
                      </a:r>
                      <a:r>
                        <a:rPr lang="es-ES" sz="2000" kern="0" spc="5" dirty="0">
                          <a:solidFill>
                            <a:srgbClr val="595959"/>
                          </a:solidFill>
                          <a:effectLst/>
                          <a:latin typeface="Times New Roman"/>
                          <a:ea typeface="Times New Roman"/>
                          <a:cs typeface="Times New Roman"/>
                        </a:rPr>
                        <a:t> i=0;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err="1">
                          <a:solidFill>
                            <a:srgbClr val="595959"/>
                          </a:solidFill>
                          <a:effectLst/>
                          <a:latin typeface="Times New Roman"/>
                          <a:ea typeface="Times New Roman"/>
                          <a:cs typeface="Times New Roman"/>
                        </a:rPr>
                        <a:t>while</a:t>
                      </a:r>
                      <a:r>
                        <a:rPr lang="es-ES" sz="2000" kern="0" spc="5" dirty="0">
                          <a:solidFill>
                            <a:srgbClr val="595959"/>
                          </a:solidFill>
                          <a:effectLst/>
                          <a:latin typeface="Times New Roman"/>
                          <a:ea typeface="Times New Roman"/>
                          <a:cs typeface="Times New Roman"/>
                        </a:rPr>
                        <a:t>(i&lt;=4){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c+= arreglo[i];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i++;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a:t>
                      </a:r>
                      <a:endParaRPr lang="es-ES" sz="1600" kern="100" dirty="0">
                        <a:effectLst/>
                        <a:latin typeface="Times New Roman"/>
                        <a:ea typeface="MS Gothic"/>
                        <a:cs typeface="MS Gothic"/>
                      </a:endParaRPr>
                    </a:p>
                    <a:p>
                      <a:pPr marL="0" marR="0" algn="ctr">
                        <a:spcBef>
                          <a:spcPts val="0"/>
                        </a:spcBef>
                        <a:spcAft>
                          <a:spcPts val="0"/>
                        </a:spcAft>
                      </a:pPr>
                      <a:r>
                        <a:rPr lang="es-ES" sz="2000" kern="100" dirty="0">
                          <a:effectLst/>
                          <a:latin typeface="Calibri"/>
                          <a:ea typeface="Times New Roman"/>
                          <a:cs typeface="Arial"/>
                        </a:rPr>
                        <a:t> </a:t>
                      </a:r>
                      <a:endParaRPr lang="es-ES" sz="1600" kern="100" dirty="0">
                        <a:effectLst/>
                        <a:latin typeface="Times New Roman"/>
                        <a:ea typeface="MS Gothic"/>
                        <a:cs typeface="MS Gothic"/>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0" algn="just">
                        <a:spcBef>
                          <a:spcPts val="0"/>
                        </a:spcBef>
                        <a:spcAft>
                          <a:spcPts val="0"/>
                        </a:spcAft>
                      </a:pPr>
                      <a:r>
                        <a:rPr lang="es-ES" sz="2000" kern="0" spc="5" dirty="0" err="1">
                          <a:solidFill>
                            <a:srgbClr val="595959"/>
                          </a:solidFill>
                          <a:effectLst/>
                          <a:latin typeface="Times New Roman"/>
                          <a:ea typeface="Times New Roman"/>
                          <a:cs typeface="Times New Roman"/>
                        </a:rPr>
                        <a:t>var</a:t>
                      </a:r>
                      <a:r>
                        <a:rPr lang="es-ES" sz="2000" kern="0" spc="5" dirty="0">
                          <a:solidFill>
                            <a:srgbClr val="595959"/>
                          </a:solidFill>
                          <a:effectLst/>
                          <a:latin typeface="Times New Roman"/>
                          <a:ea typeface="Times New Roman"/>
                          <a:cs typeface="Times New Roman"/>
                        </a:rPr>
                        <a:t> i=0;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do{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c+= arreglo[i];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  i++; </a:t>
                      </a:r>
                      <a:endParaRPr lang="es-ES" sz="1600" kern="100" dirty="0">
                        <a:effectLst/>
                        <a:latin typeface="Times New Roman"/>
                        <a:ea typeface="MS Gothic"/>
                        <a:cs typeface="MS Gothic"/>
                      </a:endParaRPr>
                    </a:p>
                    <a:p>
                      <a:pPr marL="69850" marR="0" algn="just">
                        <a:spcBef>
                          <a:spcPts val="0"/>
                        </a:spcBef>
                        <a:spcAft>
                          <a:spcPts val="0"/>
                        </a:spcAft>
                      </a:pPr>
                      <a:r>
                        <a:rPr lang="es-ES" sz="2000" kern="0" spc="5" dirty="0">
                          <a:solidFill>
                            <a:srgbClr val="595959"/>
                          </a:solidFill>
                          <a:effectLst/>
                          <a:latin typeface="Times New Roman"/>
                          <a:ea typeface="Times New Roman"/>
                          <a:cs typeface="Times New Roman"/>
                        </a:rPr>
                        <a:t>}</a:t>
                      </a:r>
                      <a:r>
                        <a:rPr lang="es-ES" sz="2000" kern="0" spc="5" dirty="0" err="1">
                          <a:solidFill>
                            <a:srgbClr val="595959"/>
                          </a:solidFill>
                          <a:effectLst/>
                          <a:latin typeface="Times New Roman"/>
                          <a:ea typeface="Times New Roman"/>
                          <a:cs typeface="Times New Roman"/>
                        </a:rPr>
                        <a:t>while</a:t>
                      </a:r>
                      <a:r>
                        <a:rPr lang="es-ES" sz="2000" kern="0" spc="5" dirty="0">
                          <a:solidFill>
                            <a:srgbClr val="595959"/>
                          </a:solidFill>
                          <a:effectLst/>
                          <a:latin typeface="Times New Roman"/>
                          <a:ea typeface="Times New Roman"/>
                          <a:cs typeface="Times New Roman"/>
                        </a:rPr>
                        <a:t>(i&lt;=5) </a:t>
                      </a:r>
                      <a:endParaRPr lang="es-ES" sz="1600" kern="100" dirty="0">
                        <a:effectLst/>
                        <a:latin typeface="Times New Roman"/>
                        <a:ea typeface="MS Gothic"/>
                        <a:cs typeface="MS Gothic"/>
                      </a:endParaRPr>
                    </a:p>
                    <a:p>
                      <a:pPr marL="0" marR="0" algn="ctr">
                        <a:spcBef>
                          <a:spcPts val="0"/>
                        </a:spcBef>
                        <a:spcAft>
                          <a:spcPts val="0"/>
                        </a:spcAft>
                      </a:pPr>
                      <a:r>
                        <a:rPr lang="es-ES" sz="2000" kern="100" dirty="0">
                          <a:effectLst/>
                          <a:latin typeface="Calibri"/>
                          <a:ea typeface="Times New Roman"/>
                          <a:cs typeface="Arial"/>
                        </a:rPr>
                        <a:t> </a:t>
                      </a:r>
                      <a:endParaRPr lang="es-ES" sz="1600" kern="100" dirty="0">
                        <a:effectLst/>
                        <a:latin typeface="Times New Roman"/>
                        <a:ea typeface="MS Gothic"/>
                        <a:cs typeface="MS Gothic"/>
                      </a:endParaRPr>
                    </a:p>
                  </a:txBody>
                  <a:tcPr marL="68584" marR="68584"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ítulo 3">
            <a:extLst>
              <a:ext uri="{FF2B5EF4-FFF2-40B4-BE49-F238E27FC236}">
                <a16:creationId xmlns:a16="http://schemas.microsoft.com/office/drawing/2014/main" id="{33181D3B-8A21-3B23-8A1C-DED0693D1CE1}"/>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sz="4800" b="1" dirty="0">
                <a:solidFill>
                  <a:schemeClr val="bg1"/>
                </a:solidFill>
                <a:latin typeface="+mj-lt"/>
              </a:rPr>
              <a:t>Estructuras repetitivas</a:t>
            </a:r>
          </a:p>
        </p:txBody>
      </p:sp>
      <p:sp>
        <p:nvSpPr>
          <p:cNvPr id="5" name="Marcador de número de diapositiva 4">
            <a:extLst>
              <a:ext uri="{FF2B5EF4-FFF2-40B4-BE49-F238E27FC236}">
                <a16:creationId xmlns:a16="http://schemas.microsoft.com/office/drawing/2014/main" id="{473726D8-FD0C-1773-244A-D63BA4BFC64E}"/>
              </a:ext>
            </a:extLst>
          </p:cNvPr>
          <p:cNvSpPr>
            <a:spLocks noGrp="1"/>
          </p:cNvSpPr>
          <p:nvPr>
            <p:ph type="sldNum" sz="quarter" idx="12"/>
          </p:nvPr>
        </p:nvSpPr>
        <p:spPr/>
        <p:txBody>
          <a:bodyPr/>
          <a:lstStyle/>
          <a:p>
            <a:fld id="{0530B498-C689-4599-93E2-4FCD09F78740}" type="slidenum">
              <a:rPr lang="es-ES" smtClean="0"/>
              <a:t>36</a:t>
            </a:fld>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7FAD3FE-079A-FE04-4DBE-B762A3290815}"/>
              </a:ext>
            </a:extLst>
          </p:cNvPr>
          <p:cNvSpPr>
            <a:spLocks noGrp="1"/>
          </p:cNvSpPr>
          <p:nvPr>
            <p:ph type="title"/>
          </p:nvPr>
        </p:nvSpPr>
        <p:spPr/>
        <p:txBody>
          <a:bodyPr/>
          <a:lstStyle/>
          <a:p>
            <a:endParaRPr lang="es-ES" altLang="es-ES" dirty="0"/>
          </a:p>
        </p:txBody>
      </p:sp>
      <p:sp>
        <p:nvSpPr>
          <p:cNvPr id="68611" name="Content Placeholder 2">
            <a:extLst>
              <a:ext uri="{FF2B5EF4-FFF2-40B4-BE49-F238E27FC236}">
                <a16:creationId xmlns:a16="http://schemas.microsoft.com/office/drawing/2014/main" id="{87FFC2EE-8B62-9B8B-8A52-158B15519614}"/>
              </a:ext>
            </a:extLst>
          </p:cNvPr>
          <p:cNvSpPr>
            <a:spLocks noGrp="1"/>
          </p:cNvSpPr>
          <p:nvPr>
            <p:ph sz="quarter" idx="1"/>
          </p:nvPr>
        </p:nvSpPr>
        <p:spPr>
          <a:xfrm>
            <a:off x="838200" y="1690688"/>
            <a:ext cx="10662138" cy="4937125"/>
          </a:xfrm>
        </p:spPr>
        <p:txBody>
          <a:bodyPr/>
          <a:lstStyle/>
          <a:p>
            <a:pPr algn="just"/>
            <a:r>
              <a:rPr lang="es-ES" altLang="es-ES" sz="2400" b="1" dirty="0" err="1"/>
              <a:t>concat</a:t>
            </a:r>
            <a:r>
              <a:rPr lang="es-ES" altLang="es-ES" sz="2400" b="1" dirty="0"/>
              <a:t>() </a:t>
            </a:r>
            <a:r>
              <a:rPr lang="es-ES" altLang="es-ES" sz="2400" dirty="0"/>
              <a:t>se emplea para concatenar los elementos de varios </a:t>
            </a:r>
            <a:r>
              <a:rPr lang="es-ES" altLang="es-ES" sz="2400" dirty="0" err="1"/>
              <a:t>arrays</a:t>
            </a:r>
            <a:endParaRPr lang="es-ES" altLang="es-ES" sz="2400" dirty="0"/>
          </a:p>
          <a:p>
            <a:pPr algn="just"/>
            <a:r>
              <a:rPr lang="es-ES" altLang="es-ES" sz="2400" b="1" dirty="0" err="1"/>
              <a:t>join</a:t>
            </a:r>
            <a:r>
              <a:rPr lang="es-ES" altLang="es-ES" sz="2400" b="1" dirty="0"/>
              <a:t>(separador)</a:t>
            </a:r>
            <a:r>
              <a:rPr lang="es-ES" altLang="es-ES" sz="2400" dirty="0"/>
              <a:t> es la función contraria a </a:t>
            </a:r>
            <a:r>
              <a:rPr lang="es-ES" altLang="es-ES" sz="2400" b="1" dirty="0" err="1"/>
              <a:t>split</a:t>
            </a:r>
            <a:r>
              <a:rPr lang="es-ES" altLang="es-ES" sz="2400" b="1" dirty="0"/>
              <a:t>(). </a:t>
            </a:r>
            <a:r>
              <a:rPr lang="es-ES" altLang="es-ES" sz="2400" dirty="0"/>
              <a:t>Une todos los elementos de un array para formar una cadena de texto. </a:t>
            </a:r>
          </a:p>
          <a:p>
            <a:pPr algn="just"/>
            <a:r>
              <a:rPr lang="es-ES" altLang="es-ES" sz="2400" b="1" dirty="0"/>
              <a:t>pop()</a:t>
            </a:r>
            <a:r>
              <a:rPr lang="es-ES" altLang="es-ES" sz="2400" dirty="0"/>
              <a:t> elimina el último elemento del array y lo devuelve. </a:t>
            </a:r>
          </a:p>
          <a:p>
            <a:pPr algn="just"/>
            <a:r>
              <a:rPr lang="es-ES" altLang="es-ES" sz="2400" b="1" dirty="0" err="1"/>
              <a:t>push</a:t>
            </a:r>
            <a:r>
              <a:rPr lang="es-ES" altLang="es-ES" sz="2400" b="1" dirty="0"/>
              <a:t>()</a:t>
            </a:r>
            <a:r>
              <a:rPr lang="es-ES" altLang="es-ES" sz="2400" dirty="0"/>
              <a:t> añade un elemento al final del array.</a:t>
            </a:r>
          </a:p>
          <a:p>
            <a:pPr algn="just"/>
            <a:r>
              <a:rPr lang="es-ES" altLang="es-ES" sz="2400" b="1" dirty="0"/>
              <a:t>shift()</a:t>
            </a:r>
            <a:r>
              <a:rPr lang="es-ES" altLang="es-ES" sz="2400" dirty="0"/>
              <a:t> elimina el primer elemento del array y lo devuelve. </a:t>
            </a:r>
          </a:p>
          <a:p>
            <a:pPr algn="just"/>
            <a:r>
              <a:rPr lang="es-ES" altLang="es-ES" sz="2400" b="1" dirty="0" err="1"/>
              <a:t>unshift</a:t>
            </a:r>
            <a:r>
              <a:rPr lang="es-ES" altLang="es-ES" sz="2400" b="1" dirty="0"/>
              <a:t>()</a:t>
            </a:r>
            <a:r>
              <a:rPr lang="es-ES" altLang="es-ES" sz="2400" dirty="0"/>
              <a:t> añade un elemento al principio del array. </a:t>
            </a:r>
          </a:p>
          <a:p>
            <a:pPr algn="just"/>
            <a:r>
              <a:rPr lang="es-ES" altLang="es-ES" sz="2400" b="1" dirty="0"/>
              <a:t>reverse() </a:t>
            </a:r>
            <a:r>
              <a:rPr lang="es-ES" altLang="es-ES" sz="2400" dirty="0"/>
              <a:t>modifica un array colocando sus elementos en el orden inverso a su posición original</a:t>
            </a:r>
          </a:p>
        </p:txBody>
      </p:sp>
      <p:sp>
        <p:nvSpPr>
          <p:cNvPr id="2" name="Título 3">
            <a:extLst>
              <a:ext uri="{FF2B5EF4-FFF2-40B4-BE49-F238E27FC236}">
                <a16:creationId xmlns:a16="http://schemas.microsoft.com/office/drawing/2014/main" id="{7EBC857E-FAB1-FF82-5771-632BCC4ABD8A}"/>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Funciones útiles para </a:t>
            </a:r>
            <a:r>
              <a:rPr lang="es-ES" altLang="es-ES" b="1" dirty="0" err="1"/>
              <a:t>arrays</a:t>
            </a:r>
            <a:endParaRPr lang="es-ES" dirty="0"/>
          </a:p>
        </p:txBody>
      </p:sp>
      <p:sp>
        <p:nvSpPr>
          <p:cNvPr id="4" name="Marcador de número de diapositiva 3">
            <a:extLst>
              <a:ext uri="{FF2B5EF4-FFF2-40B4-BE49-F238E27FC236}">
                <a16:creationId xmlns:a16="http://schemas.microsoft.com/office/drawing/2014/main" id="{6DA636EC-CF4A-F2E2-FCA1-14AC07004617}"/>
              </a:ext>
            </a:extLst>
          </p:cNvPr>
          <p:cNvSpPr>
            <a:spLocks noGrp="1"/>
          </p:cNvSpPr>
          <p:nvPr>
            <p:ph type="sldNum" sz="quarter" idx="12"/>
          </p:nvPr>
        </p:nvSpPr>
        <p:spPr/>
        <p:txBody>
          <a:bodyPr/>
          <a:lstStyle/>
          <a:p>
            <a:fld id="{0530B498-C689-4599-93E2-4FCD09F78740}" type="slidenum">
              <a:rPr lang="es-ES" smtClean="0"/>
              <a:t>37</a:t>
            </a:fld>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094C99B-60D2-67D9-DB65-0FD13A0C2F12}"/>
              </a:ext>
            </a:extLst>
          </p:cNvPr>
          <p:cNvSpPr>
            <a:spLocks noGrp="1"/>
          </p:cNvSpPr>
          <p:nvPr>
            <p:ph type="title"/>
          </p:nvPr>
        </p:nvSpPr>
        <p:spPr/>
        <p:txBody>
          <a:bodyPr/>
          <a:lstStyle/>
          <a:p>
            <a:endParaRPr lang="es-ES" altLang="es-ES" dirty="0"/>
          </a:p>
        </p:txBody>
      </p:sp>
      <p:sp>
        <p:nvSpPr>
          <p:cNvPr id="64515" name="Content Placeholder 2">
            <a:extLst>
              <a:ext uri="{FF2B5EF4-FFF2-40B4-BE49-F238E27FC236}">
                <a16:creationId xmlns:a16="http://schemas.microsoft.com/office/drawing/2014/main" id="{5341F98B-83C0-2847-9E67-C954DB9ACC09}"/>
              </a:ext>
            </a:extLst>
          </p:cNvPr>
          <p:cNvSpPr>
            <a:spLocks noGrp="1"/>
          </p:cNvSpPr>
          <p:nvPr>
            <p:ph sz="quarter" idx="1"/>
          </p:nvPr>
        </p:nvSpPr>
        <p:spPr>
          <a:xfrm>
            <a:off x="1981200" y="1555750"/>
            <a:ext cx="8229600" cy="4937125"/>
          </a:xfrm>
        </p:spPr>
        <p:txBody>
          <a:bodyPr>
            <a:normAutofit lnSpcReduction="10000"/>
          </a:bodyPr>
          <a:lstStyle/>
          <a:p>
            <a:pPr algn="just"/>
            <a:r>
              <a:rPr lang="es-ES" altLang="es-ES" sz="2400" b="1" dirty="0" err="1"/>
              <a:t>typeof</a:t>
            </a:r>
            <a:r>
              <a:rPr lang="es-ES" altLang="es-ES" sz="2400" b="1" dirty="0"/>
              <a:t>(),</a:t>
            </a:r>
            <a:r>
              <a:rPr lang="es-ES" altLang="es-ES" sz="2400" dirty="0"/>
              <a:t> devuelve el tipo de dato de una variable.</a:t>
            </a:r>
          </a:p>
          <a:p>
            <a:pPr algn="just"/>
            <a:r>
              <a:rPr lang="es-ES" altLang="es-ES" sz="2400" b="1" dirty="0" err="1"/>
              <a:t>eval</a:t>
            </a:r>
            <a:r>
              <a:rPr lang="es-ES" altLang="es-ES" sz="2400" b="1" dirty="0"/>
              <a:t>(</a:t>
            </a:r>
            <a:r>
              <a:rPr lang="es-ES" altLang="es-ES" sz="2400" b="1" i="1" dirty="0"/>
              <a:t>cadena</a:t>
            </a:r>
            <a:r>
              <a:rPr lang="es-ES" altLang="es-ES" sz="2400" b="1" dirty="0"/>
              <a:t>) </a:t>
            </a:r>
            <a:r>
              <a:rPr lang="es-ES" altLang="es-ES" sz="2400" dirty="0"/>
              <a:t>ejecuta la expresión o sentencia contenida en la cadena que recibe como parámetros.</a:t>
            </a:r>
            <a:endParaRPr lang="es-ES" altLang="es-ES" sz="2400" b="1" dirty="0"/>
          </a:p>
          <a:p>
            <a:pPr algn="just"/>
            <a:r>
              <a:rPr lang="es-ES" altLang="es-ES" sz="2400" b="1" dirty="0" err="1"/>
              <a:t>Number</a:t>
            </a:r>
            <a:r>
              <a:rPr lang="es-ES" altLang="es-ES" sz="2400" b="1" dirty="0"/>
              <a:t>(valor) </a:t>
            </a:r>
            <a:r>
              <a:rPr lang="es-ES" altLang="es-ES" sz="2400" dirty="0"/>
              <a:t>convierten el valor que se le pasa como argumento a número.</a:t>
            </a:r>
            <a:endParaRPr lang="es-ES" altLang="es-ES" sz="2400" b="1" dirty="0"/>
          </a:p>
          <a:p>
            <a:pPr algn="just"/>
            <a:r>
              <a:rPr lang="es-ES" altLang="es-ES" sz="2400" b="1" dirty="0" err="1"/>
              <a:t>String</a:t>
            </a:r>
            <a:r>
              <a:rPr lang="es-ES" altLang="es-ES" sz="2400" b="1" dirty="0"/>
              <a:t>(valor)</a:t>
            </a:r>
            <a:r>
              <a:rPr lang="es-ES" altLang="es-ES" sz="2400" dirty="0"/>
              <a:t> convierten el valor que se le pasa como argumento a cadena.</a:t>
            </a:r>
          </a:p>
          <a:p>
            <a:pPr algn="just"/>
            <a:r>
              <a:rPr lang="es-ES" altLang="es-ES" sz="2400" b="1" dirty="0" err="1"/>
              <a:t>parseInt</a:t>
            </a:r>
            <a:r>
              <a:rPr lang="es-ES" altLang="es-ES" sz="2400" b="1" dirty="0"/>
              <a:t>(cadena) </a:t>
            </a:r>
            <a:r>
              <a:rPr lang="es-ES" altLang="es-ES" sz="2400" dirty="0"/>
              <a:t>convierte en un número entero la cadena que recibe.</a:t>
            </a:r>
          </a:p>
          <a:p>
            <a:pPr algn="just"/>
            <a:r>
              <a:rPr lang="es-ES" altLang="es-ES" sz="2400" b="1" dirty="0" err="1"/>
              <a:t>parseFloat</a:t>
            </a:r>
            <a:r>
              <a:rPr lang="es-ES" altLang="es-ES" sz="2400" b="1" dirty="0"/>
              <a:t>(cadena) </a:t>
            </a:r>
            <a:r>
              <a:rPr lang="es-ES" altLang="es-ES" sz="2400" dirty="0"/>
              <a:t>convierte en un número real la cadena que recibe.</a:t>
            </a:r>
          </a:p>
          <a:p>
            <a:pPr algn="just"/>
            <a:r>
              <a:rPr lang="es-ES" altLang="es-ES" sz="2400" b="1" dirty="0" err="1"/>
              <a:t>prompt</a:t>
            </a:r>
            <a:r>
              <a:rPr lang="es-ES" altLang="es-ES" sz="2400" b="1" dirty="0"/>
              <a:t>()</a:t>
            </a:r>
            <a:r>
              <a:rPr lang="es-ES" altLang="es-ES" sz="2400" dirty="0"/>
              <a:t> si se quiere pedir directamente al usuario que indique algún dato.</a:t>
            </a:r>
          </a:p>
          <a:p>
            <a:pPr algn="just"/>
            <a:endParaRPr lang="es-ES" altLang="es-ES" sz="2400" dirty="0"/>
          </a:p>
        </p:txBody>
      </p:sp>
      <p:sp>
        <p:nvSpPr>
          <p:cNvPr id="2" name="Título 3">
            <a:extLst>
              <a:ext uri="{FF2B5EF4-FFF2-40B4-BE49-F238E27FC236}">
                <a16:creationId xmlns:a16="http://schemas.microsoft.com/office/drawing/2014/main" id="{68EF1B98-27E3-FD7A-38C6-B381327CE683}"/>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Funciones Predefinidas </a:t>
            </a:r>
            <a:endParaRPr lang="es-ES" dirty="0"/>
          </a:p>
          <a:p>
            <a:pPr algn="ctr"/>
            <a:endParaRPr lang="es-ES" dirty="0"/>
          </a:p>
        </p:txBody>
      </p:sp>
      <p:sp>
        <p:nvSpPr>
          <p:cNvPr id="4" name="Marcador de número de diapositiva 3">
            <a:extLst>
              <a:ext uri="{FF2B5EF4-FFF2-40B4-BE49-F238E27FC236}">
                <a16:creationId xmlns:a16="http://schemas.microsoft.com/office/drawing/2014/main" id="{88D96E4B-AE66-CE53-3B24-8A9BCF0A2158}"/>
              </a:ext>
            </a:extLst>
          </p:cNvPr>
          <p:cNvSpPr>
            <a:spLocks noGrp="1"/>
          </p:cNvSpPr>
          <p:nvPr>
            <p:ph type="sldNum" sz="quarter" idx="12"/>
          </p:nvPr>
        </p:nvSpPr>
        <p:spPr/>
        <p:txBody>
          <a:bodyPr/>
          <a:lstStyle/>
          <a:p>
            <a:fld id="{0530B498-C689-4599-93E2-4FCD09F78740}" type="slidenum">
              <a:rPr lang="es-ES" smtClean="0"/>
              <a:t>38</a:t>
            </a:fld>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04412FF-73B5-3F6D-ACCE-D853F898E10F}"/>
              </a:ext>
            </a:extLst>
          </p:cNvPr>
          <p:cNvSpPr>
            <a:spLocks noGrp="1"/>
          </p:cNvSpPr>
          <p:nvPr>
            <p:ph type="title"/>
          </p:nvPr>
        </p:nvSpPr>
        <p:spPr/>
        <p:txBody>
          <a:bodyPr/>
          <a:lstStyle/>
          <a:p>
            <a:endParaRPr lang="es-ES" altLang="es-ES" dirty="0"/>
          </a:p>
        </p:txBody>
      </p:sp>
      <p:sp>
        <p:nvSpPr>
          <p:cNvPr id="65539" name="Content Placeholder 2">
            <a:extLst>
              <a:ext uri="{FF2B5EF4-FFF2-40B4-BE49-F238E27FC236}">
                <a16:creationId xmlns:a16="http://schemas.microsoft.com/office/drawing/2014/main" id="{A4E74094-C03E-F173-7D97-1EE4EB2A8FC0}"/>
              </a:ext>
            </a:extLst>
          </p:cNvPr>
          <p:cNvSpPr>
            <a:spLocks noGrp="1"/>
          </p:cNvSpPr>
          <p:nvPr>
            <p:ph sz="quarter" idx="1"/>
          </p:nvPr>
        </p:nvSpPr>
        <p:spPr>
          <a:xfrm>
            <a:off x="838201" y="1555750"/>
            <a:ext cx="10515599" cy="4937125"/>
          </a:xfrm>
        </p:spPr>
        <p:txBody>
          <a:bodyPr/>
          <a:lstStyle/>
          <a:p>
            <a:r>
              <a:rPr lang="es-ES" altLang="es-ES" b="1" dirty="0" err="1"/>
              <a:t>length</a:t>
            </a:r>
            <a:r>
              <a:rPr lang="es-ES" altLang="es-ES" b="1" dirty="0"/>
              <a:t>()  </a:t>
            </a:r>
            <a:r>
              <a:rPr lang="es-ES" altLang="es-ES" dirty="0"/>
              <a:t>calcula la longitud de una cadena de texto (el número de caracteres que la forman).</a:t>
            </a:r>
          </a:p>
          <a:p>
            <a:r>
              <a:rPr lang="es-ES" altLang="es-ES" b="1" dirty="0" err="1"/>
              <a:t>concat</a:t>
            </a:r>
            <a:r>
              <a:rPr lang="es-ES" altLang="es-ES" b="1" dirty="0"/>
              <a:t>() </a:t>
            </a:r>
            <a:r>
              <a:rPr lang="es-ES" altLang="es-ES" dirty="0"/>
              <a:t>concatena cadenas igual que el operador “+”.</a:t>
            </a:r>
            <a:endParaRPr lang="es-ES" altLang="es-ES" b="1" dirty="0"/>
          </a:p>
          <a:p>
            <a:r>
              <a:rPr lang="es-ES" altLang="es-ES" b="1" dirty="0" err="1"/>
              <a:t>toUpperCase</a:t>
            </a:r>
            <a:r>
              <a:rPr lang="es-ES" altLang="es-ES" b="1" dirty="0"/>
              <a:t>() </a:t>
            </a:r>
            <a:r>
              <a:rPr lang="es-ES" altLang="es-ES" dirty="0"/>
              <a:t>transforma todos los caracteres de la cadena a mayúsculas.</a:t>
            </a:r>
          </a:p>
          <a:p>
            <a:r>
              <a:rPr lang="es-ES" altLang="es-ES" b="1" dirty="0" err="1"/>
              <a:t>toLowerCase</a:t>
            </a:r>
            <a:r>
              <a:rPr lang="es-ES" altLang="es-ES" b="1" dirty="0"/>
              <a:t>() </a:t>
            </a:r>
            <a:r>
              <a:rPr lang="es-ES" altLang="es-ES" dirty="0"/>
              <a:t>transforma todos los caracteres de la cadena a minúsculas.</a:t>
            </a:r>
            <a:endParaRPr lang="es-ES" altLang="es-ES" b="1" dirty="0"/>
          </a:p>
          <a:p>
            <a:r>
              <a:rPr lang="es-ES" altLang="es-ES" b="1" dirty="0" err="1"/>
              <a:t>charAt</a:t>
            </a:r>
            <a:r>
              <a:rPr lang="es-ES" altLang="es-ES" b="1" dirty="0"/>
              <a:t>(</a:t>
            </a:r>
            <a:r>
              <a:rPr lang="es-ES" altLang="es-ES" b="1" dirty="0" err="1"/>
              <a:t>posicion</a:t>
            </a:r>
            <a:r>
              <a:rPr lang="es-ES" altLang="es-ES" b="1" dirty="0"/>
              <a:t>) </a:t>
            </a:r>
            <a:r>
              <a:rPr lang="es-ES" altLang="es-ES" dirty="0"/>
              <a:t>obtiene el carácter que se encuentra en la posición indicada.</a:t>
            </a:r>
          </a:p>
        </p:txBody>
      </p:sp>
      <p:sp>
        <p:nvSpPr>
          <p:cNvPr id="2" name="Título 3">
            <a:extLst>
              <a:ext uri="{FF2B5EF4-FFF2-40B4-BE49-F238E27FC236}">
                <a16:creationId xmlns:a16="http://schemas.microsoft.com/office/drawing/2014/main" id="{B56D3EF6-96E4-B1B2-A5CB-80B53F47112F}"/>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Funciones para cadenas de texto</a:t>
            </a:r>
            <a:endParaRPr lang="es-ES" dirty="0"/>
          </a:p>
          <a:p>
            <a:pPr algn="ctr"/>
            <a:endParaRPr lang="es-ES" dirty="0"/>
          </a:p>
        </p:txBody>
      </p:sp>
      <p:sp>
        <p:nvSpPr>
          <p:cNvPr id="4" name="Marcador de número de diapositiva 3">
            <a:extLst>
              <a:ext uri="{FF2B5EF4-FFF2-40B4-BE49-F238E27FC236}">
                <a16:creationId xmlns:a16="http://schemas.microsoft.com/office/drawing/2014/main" id="{4F835CEC-349A-75E6-94D6-189E4780F1E6}"/>
              </a:ext>
            </a:extLst>
          </p:cNvPr>
          <p:cNvSpPr>
            <a:spLocks noGrp="1"/>
          </p:cNvSpPr>
          <p:nvPr>
            <p:ph type="sldNum" sz="quarter" idx="12"/>
          </p:nvPr>
        </p:nvSpPr>
        <p:spPr/>
        <p:txBody>
          <a:bodyPr/>
          <a:lstStyle/>
          <a:p>
            <a:fld id="{0530B498-C689-4599-93E2-4FCD09F78740}" type="slidenum">
              <a:rPr lang="es-ES" smtClean="0"/>
              <a:t>39</a:t>
            </a:fld>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7530D-2B85-1CEE-E7E0-55FB29B55DF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B1622E0-4FB8-7B22-8965-AFAC13EB039A}"/>
              </a:ext>
            </a:extLst>
          </p:cNvPr>
          <p:cNvSpPr>
            <a:spLocks noGrp="1"/>
          </p:cNvSpPr>
          <p:nvPr>
            <p:ph idx="1"/>
          </p:nvPr>
        </p:nvSpPr>
        <p:spPr/>
        <p:txBody>
          <a:bodyPr/>
          <a:lstStyle/>
          <a:p>
            <a:pPr algn="just"/>
            <a:r>
              <a:rPr lang="es-ES" altLang="es-ES" sz="3200" dirty="0" err="1"/>
              <a:t>Javascript</a:t>
            </a:r>
            <a:r>
              <a:rPr lang="es-ES" altLang="es-ES" sz="3200" dirty="0"/>
              <a:t> es un lenguaje orientado a objetos basado en prototipos.</a:t>
            </a:r>
          </a:p>
          <a:p>
            <a:pPr algn="just"/>
            <a:r>
              <a:rPr lang="es-ES" altLang="es-ES" sz="3200" dirty="0"/>
              <a:t>Es manejado por eventos. </a:t>
            </a:r>
          </a:p>
          <a:p>
            <a:pPr algn="just"/>
            <a:r>
              <a:rPr lang="es-ES" altLang="es-ES" sz="3200" dirty="0"/>
              <a:t>Es independiente de cualquier plataforma. </a:t>
            </a:r>
          </a:p>
          <a:p>
            <a:r>
              <a:rPr lang="es-ES" altLang="es-ES" sz="3200" dirty="0"/>
              <a:t>Permite desarrollo rápido. </a:t>
            </a:r>
          </a:p>
          <a:p>
            <a:r>
              <a:rPr lang="es-ES" altLang="es-ES" sz="3200" dirty="0"/>
              <a:t>Es fácil de aprender</a:t>
            </a:r>
          </a:p>
          <a:p>
            <a:r>
              <a:rPr lang="es-ES" altLang="es-ES" sz="3200" dirty="0"/>
              <a:t>Es un lenguaje que corre del lado el cliente.</a:t>
            </a:r>
          </a:p>
          <a:p>
            <a:pPr marL="0" indent="0">
              <a:buNone/>
            </a:pPr>
            <a:endParaRPr lang="es-ES" altLang="es-ES" sz="3200" dirty="0"/>
          </a:p>
          <a:p>
            <a:endParaRPr lang="es-ES" dirty="0"/>
          </a:p>
        </p:txBody>
      </p:sp>
      <p:sp>
        <p:nvSpPr>
          <p:cNvPr id="4" name="Título 3">
            <a:extLst>
              <a:ext uri="{FF2B5EF4-FFF2-40B4-BE49-F238E27FC236}">
                <a16:creationId xmlns:a16="http://schemas.microsoft.com/office/drawing/2014/main" id="{A83CD436-F27A-C739-53F7-F423DBD5C0E8}"/>
              </a:ext>
            </a:extLst>
          </p:cNvPr>
          <p:cNvSpPr txBox="1">
            <a:spLocks/>
          </p:cNvSpPr>
          <p:nvPr/>
        </p:nvSpPr>
        <p:spPr>
          <a:xfrm>
            <a:off x="0" y="18255"/>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Características</a:t>
            </a:r>
            <a:endParaRPr lang="es-ES" b="1" dirty="0"/>
          </a:p>
        </p:txBody>
      </p:sp>
      <p:sp>
        <p:nvSpPr>
          <p:cNvPr id="6" name="Marcador de número de diapositiva 5">
            <a:extLst>
              <a:ext uri="{FF2B5EF4-FFF2-40B4-BE49-F238E27FC236}">
                <a16:creationId xmlns:a16="http://schemas.microsoft.com/office/drawing/2014/main" id="{4AD66F73-D303-F472-E3E1-12312F792447}"/>
              </a:ext>
            </a:extLst>
          </p:cNvPr>
          <p:cNvSpPr>
            <a:spLocks noGrp="1"/>
          </p:cNvSpPr>
          <p:nvPr>
            <p:ph type="sldNum" sz="quarter" idx="12"/>
          </p:nvPr>
        </p:nvSpPr>
        <p:spPr/>
        <p:txBody>
          <a:bodyPr/>
          <a:lstStyle/>
          <a:p>
            <a:fld id="{0530B498-C689-4599-93E2-4FCD09F78740}" type="slidenum">
              <a:rPr lang="es-ES" smtClean="0"/>
              <a:t>4</a:t>
            </a:fld>
            <a:endParaRPr lang="es-ES"/>
          </a:p>
        </p:txBody>
      </p:sp>
    </p:spTree>
    <p:extLst>
      <p:ext uri="{BB962C8B-B14F-4D97-AF65-F5344CB8AC3E}">
        <p14:creationId xmlns:p14="http://schemas.microsoft.com/office/powerpoint/2010/main" val="549552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Marcador de contenido 2">
            <a:extLst>
              <a:ext uri="{FF2B5EF4-FFF2-40B4-BE49-F238E27FC236}">
                <a16:creationId xmlns:a16="http://schemas.microsoft.com/office/drawing/2014/main" id="{07827AF8-84FF-D8AB-3604-015938FD60A3}"/>
              </a:ext>
            </a:extLst>
          </p:cNvPr>
          <p:cNvSpPr>
            <a:spLocks noGrp="1"/>
          </p:cNvSpPr>
          <p:nvPr>
            <p:ph sz="quarter" idx="1"/>
          </p:nvPr>
        </p:nvSpPr>
        <p:spPr>
          <a:xfrm>
            <a:off x="838200" y="1690688"/>
            <a:ext cx="10515599" cy="4937125"/>
          </a:xfrm>
        </p:spPr>
        <p:txBody>
          <a:bodyPr/>
          <a:lstStyle/>
          <a:p>
            <a:pPr algn="just"/>
            <a:r>
              <a:rPr lang="es-ES" altLang="es-ES" b="1" dirty="0" err="1"/>
              <a:t>indexOf</a:t>
            </a:r>
            <a:r>
              <a:rPr lang="es-ES" altLang="es-ES" b="1" dirty="0"/>
              <a:t>(</a:t>
            </a:r>
            <a:r>
              <a:rPr lang="es-ES" altLang="es-ES" b="1" dirty="0" err="1"/>
              <a:t>caracter</a:t>
            </a:r>
            <a:r>
              <a:rPr lang="es-ES" altLang="es-ES" b="1" dirty="0"/>
              <a:t>) </a:t>
            </a:r>
            <a:r>
              <a:rPr lang="es-ES" altLang="es-ES" dirty="0"/>
              <a:t>calcula la primera posición en la que se encuentra el carácter indicado dentro de la cadena de texto.</a:t>
            </a:r>
            <a:endParaRPr lang="es-ES" altLang="es-ES" b="1" dirty="0"/>
          </a:p>
          <a:p>
            <a:pPr algn="just"/>
            <a:r>
              <a:rPr lang="es-ES" altLang="es-ES" dirty="0"/>
              <a:t> </a:t>
            </a:r>
            <a:r>
              <a:rPr lang="es-ES" altLang="es-ES" b="1" dirty="0" err="1"/>
              <a:t>lastIndexOf</a:t>
            </a:r>
            <a:r>
              <a:rPr lang="es-ES" altLang="es-ES" b="1" dirty="0"/>
              <a:t>(</a:t>
            </a:r>
            <a:r>
              <a:rPr lang="es-ES" altLang="es-ES" b="1" dirty="0" err="1"/>
              <a:t>caracter</a:t>
            </a:r>
            <a:r>
              <a:rPr lang="es-ES" altLang="es-ES" b="1" dirty="0"/>
              <a:t>) </a:t>
            </a:r>
            <a:r>
              <a:rPr lang="es-ES" altLang="es-ES" dirty="0"/>
              <a:t>calcula la última posición en la que se encuentra el carácter indicado dentro de la cadena de texto. </a:t>
            </a:r>
            <a:endParaRPr lang="es-ES" altLang="es-ES" b="1" dirty="0"/>
          </a:p>
          <a:p>
            <a:pPr algn="just"/>
            <a:r>
              <a:rPr lang="es-ES" altLang="es-ES" b="1" dirty="0" err="1"/>
              <a:t>substring</a:t>
            </a:r>
            <a:r>
              <a:rPr lang="es-ES" altLang="es-ES" b="1" dirty="0"/>
              <a:t>(inicio, final) </a:t>
            </a:r>
            <a:r>
              <a:rPr lang="es-ES" altLang="es-ES" dirty="0"/>
              <a:t>extrae una porción de una cadena de texto. El segundo parámetro es opcional. </a:t>
            </a:r>
            <a:endParaRPr lang="es-ES" altLang="es-ES" b="1" dirty="0"/>
          </a:p>
          <a:p>
            <a:pPr algn="just"/>
            <a:r>
              <a:rPr lang="es-ES" altLang="es-ES" b="1" dirty="0" err="1"/>
              <a:t>split</a:t>
            </a:r>
            <a:r>
              <a:rPr lang="es-ES" altLang="es-ES" b="1" dirty="0"/>
              <a:t>(separador) </a:t>
            </a:r>
            <a:r>
              <a:rPr lang="es-ES" altLang="es-ES" dirty="0"/>
              <a:t>convierte una cadena de texto en un array de cadenas de texto. </a:t>
            </a:r>
          </a:p>
          <a:p>
            <a:pPr algn="just"/>
            <a:endParaRPr lang="es-ES" altLang="es-ES" dirty="0"/>
          </a:p>
        </p:txBody>
      </p:sp>
      <p:sp>
        <p:nvSpPr>
          <p:cNvPr id="3" name="Título 2">
            <a:extLst>
              <a:ext uri="{FF2B5EF4-FFF2-40B4-BE49-F238E27FC236}">
                <a16:creationId xmlns:a16="http://schemas.microsoft.com/office/drawing/2014/main" id="{7701A3B6-72FB-0A8B-460C-4A47FA31E307}"/>
              </a:ext>
            </a:extLst>
          </p:cNvPr>
          <p:cNvSpPr>
            <a:spLocks noGrp="1"/>
          </p:cNvSpPr>
          <p:nvPr>
            <p:ph type="title"/>
          </p:nvPr>
        </p:nvSpPr>
        <p:spPr/>
        <p:txBody>
          <a:bodyPr/>
          <a:lstStyle/>
          <a:p>
            <a:endParaRPr lang="es-ES"/>
          </a:p>
        </p:txBody>
      </p:sp>
      <p:sp>
        <p:nvSpPr>
          <p:cNvPr id="10" name="Título 3">
            <a:extLst>
              <a:ext uri="{FF2B5EF4-FFF2-40B4-BE49-F238E27FC236}">
                <a16:creationId xmlns:a16="http://schemas.microsoft.com/office/drawing/2014/main" id="{A594A1B1-2E68-0BC4-94A8-A534AC29245E}"/>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Funciones para cadenas de texto</a:t>
            </a:r>
            <a:endParaRPr lang="es-ES" dirty="0"/>
          </a:p>
          <a:p>
            <a:pPr algn="ctr"/>
            <a:endParaRPr lang="es-ES" dirty="0"/>
          </a:p>
        </p:txBody>
      </p:sp>
      <p:sp>
        <p:nvSpPr>
          <p:cNvPr id="4" name="Marcador de número de diapositiva 3">
            <a:extLst>
              <a:ext uri="{FF2B5EF4-FFF2-40B4-BE49-F238E27FC236}">
                <a16:creationId xmlns:a16="http://schemas.microsoft.com/office/drawing/2014/main" id="{2CE348B1-F9EF-45D4-6D00-05C00FFCC316}"/>
              </a:ext>
            </a:extLst>
          </p:cNvPr>
          <p:cNvSpPr>
            <a:spLocks noGrp="1"/>
          </p:cNvSpPr>
          <p:nvPr>
            <p:ph type="sldNum" sz="quarter" idx="12"/>
          </p:nvPr>
        </p:nvSpPr>
        <p:spPr/>
        <p:txBody>
          <a:bodyPr/>
          <a:lstStyle/>
          <a:p>
            <a:fld id="{0530B498-C689-4599-93E2-4FCD09F78740}" type="slidenum">
              <a:rPr lang="es-ES" smtClean="0"/>
              <a:t>40</a:t>
            </a:fld>
            <a:endParaRPr lang="es-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Content Placeholder 2">
            <a:extLst>
              <a:ext uri="{FF2B5EF4-FFF2-40B4-BE49-F238E27FC236}">
                <a16:creationId xmlns:a16="http://schemas.microsoft.com/office/drawing/2014/main" id="{597F594B-8725-E658-7289-C8CA2372D780}"/>
              </a:ext>
            </a:extLst>
          </p:cNvPr>
          <p:cNvSpPr>
            <a:spLocks noGrp="1"/>
          </p:cNvSpPr>
          <p:nvPr>
            <p:ph sz="quarter" idx="1"/>
          </p:nvPr>
        </p:nvSpPr>
        <p:spPr>
          <a:xfrm>
            <a:off x="1986756" y="1553309"/>
            <a:ext cx="8218488" cy="4937125"/>
          </a:xfrm>
        </p:spPr>
        <p:txBody>
          <a:bodyPr/>
          <a:lstStyle/>
          <a:p>
            <a:pPr marL="0" indent="0">
              <a:buNone/>
            </a:pPr>
            <a:r>
              <a:rPr lang="es-ES" altLang="es-ES" dirty="0" err="1"/>
              <a:t>function</a:t>
            </a:r>
            <a:r>
              <a:rPr lang="es-ES" altLang="es-ES" dirty="0"/>
              <a:t> nombre(argumento1, argumento2,..., argumento n) </a:t>
            </a:r>
          </a:p>
          <a:p>
            <a:pPr marL="0" indent="0">
              <a:buNone/>
            </a:pPr>
            <a:r>
              <a:rPr lang="es-ES" altLang="es-ES" dirty="0"/>
              <a:t>{ </a:t>
            </a:r>
          </a:p>
          <a:p>
            <a:pPr marL="0" indent="0">
              <a:buNone/>
            </a:pPr>
            <a:r>
              <a:rPr lang="es-ES" altLang="es-ES" dirty="0"/>
              <a:t>  …código de la función… </a:t>
            </a:r>
          </a:p>
          <a:p>
            <a:pPr marL="0" indent="0">
              <a:buNone/>
            </a:pPr>
            <a:r>
              <a:rPr lang="es-ES" altLang="es-ES" dirty="0"/>
              <a:t>} </a:t>
            </a:r>
          </a:p>
          <a:p>
            <a:pPr marL="0" indent="0">
              <a:buNone/>
            </a:pPr>
            <a:endParaRPr lang="es-ES" altLang="es-ES" b="1" dirty="0"/>
          </a:p>
          <a:p>
            <a:pPr marL="0" indent="0">
              <a:buNone/>
            </a:pPr>
            <a:endParaRPr lang="es-ES" altLang="es-ES" b="1" dirty="0"/>
          </a:p>
          <a:p>
            <a:pPr marL="0" indent="0">
              <a:buNone/>
            </a:pPr>
            <a:r>
              <a:rPr lang="es-ES" altLang="es-ES" b="1" dirty="0"/>
              <a:t>Los parámetros se pasan por valor!!!!</a:t>
            </a:r>
          </a:p>
          <a:p>
            <a:pPr marL="0" indent="0">
              <a:buNone/>
            </a:pPr>
            <a:endParaRPr lang="es-ES" altLang="es-ES" dirty="0"/>
          </a:p>
        </p:txBody>
      </p:sp>
      <p:sp>
        <p:nvSpPr>
          <p:cNvPr id="2" name="Título 3">
            <a:extLst>
              <a:ext uri="{FF2B5EF4-FFF2-40B4-BE49-F238E27FC236}">
                <a16:creationId xmlns:a16="http://schemas.microsoft.com/office/drawing/2014/main" id="{CF30A5A5-4B0A-0334-A505-C84919D5D1F7}"/>
              </a:ext>
            </a:extLst>
          </p:cNvPr>
          <p:cNvSpPr txBox="1">
            <a:spLocks noGrp="1"/>
          </p:cNvSpPr>
          <p:nvPr>
            <p:ph type="title"/>
          </p:nvPr>
        </p:nvSpPr>
        <p:spPr>
          <a:xfrm>
            <a:off x="1" y="0"/>
            <a:ext cx="12191999"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a:t>
            </a:r>
          </a:p>
          <a:p>
            <a:pPr algn="ctr"/>
            <a:r>
              <a:rPr lang="es-ES" altLang="es-ES" b="1" dirty="0"/>
              <a:t>Funciones en </a:t>
            </a:r>
            <a:r>
              <a:rPr lang="es-ES" altLang="es-ES" b="1" dirty="0" err="1"/>
              <a:t>Javascript</a:t>
            </a:r>
            <a:endParaRPr lang="es-ES" dirty="0"/>
          </a:p>
          <a:p>
            <a:pPr algn="ctr"/>
            <a:endParaRPr lang="es-ES" dirty="0"/>
          </a:p>
        </p:txBody>
      </p:sp>
      <p:sp>
        <p:nvSpPr>
          <p:cNvPr id="4" name="Marcador de número de diapositiva 3">
            <a:extLst>
              <a:ext uri="{FF2B5EF4-FFF2-40B4-BE49-F238E27FC236}">
                <a16:creationId xmlns:a16="http://schemas.microsoft.com/office/drawing/2014/main" id="{364E9BAD-B5D1-2D33-80D8-E6AECFBFCAB9}"/>
              </a:ext>
            </a:extLst>
          </p:cNvPr>
          <p:cNvSpPr>
            <a:spLocks noGrp="1"/>
          </p:cNvSpPr>
          <p:nvPr>
            <p:ph type="sldNum" sz="quarter" idx="12"/>
          </p:nvPr>
        </p:nvSpPr>
        <p:spPr/>
        <p:txBody>
          <a:bodyPr/>
          <a:lstStyle/>
          <a:p>
            <a:fld id="{0530B498-C689-4599-93E2-4FCD09F78740}" type="slidenum">
              <a:rPr lang="es-ES" smtClean="0"/>
              <a:t>41</a:t>
            </a:fld>
            <a:endParaRPr lang="es-E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C9F4A17-0AD6-6A85-D893-23AE23C3A316}"/>
              </a:ext>
            </a:extLst>
          </p:cNvPr>
          <p:cNvSpPr>
            <a:spLocks noGrp="1"/>
          </p:cNvSpPr>
          <p:nvPr>
            <p:ph type="title"/>
          </p:nvPr>
        </p:nvSpPr>
        <p:spPr/>
        <p:txBody>
          <a:bodyPr/>
          <a:lstStyle/>
          <a:p>
            <a:endParaRPr lang="es-ES" altLang="es-ES" dirty="0"/>
          </a:p>
        </p:txBody>
      </p:sp>
      <p:sp>
        <p:nvSpPr>
          <p:cNvPr id="71683" name="Content Placeholder 2">
            <a:extLst>
              <a:ext uri="{FF2B5EF4-FFF2-40B4-BE49-F238E27FC236}">
                <a16:creationId xmlns:a16="http://schemas.microsoft.com/office/drawing/2014/main" id="{D4A87041-1BB4-1F5A-2017-3FDE91E4D7BC}"/>
              </a:ext>
            </a:extLst>
          </p:cNvPr>
          <p:cNvSpPr>
            <a:spLocks noGrp="1"/>
          </p:cNvSpPr>
          <p:nvPr>
            <p:ph sz="quarter" idx="1"/>
          </p:nvPr>
        </p:nvSpPr>
        <p:spPr>
          <a:xfrm>
            <a:off x="2420815" y="1690688"/>
            <a:ext cx="8229600" cy="4937125"/>
          </a:xfrm>
        </p:spPr>
        <p:txBody>
          <a:bodyPr/>
          <a:lstStyle/>
          <a:p>
            <a:pPr marL="0" indent="0">
              <a:buNone/>
            </a:pPr>
            <a:r>
              <a:rPr lang="es-ES" altLang="es-ES" dirty="0"/>
              <a:t>Ejemplo:</a:t>
            </a:r>
          </a:p>
          <a:p>
            <a:pPr marL="0" indent="0">
              <a:buNone/>
            </a:pPr>
            <a:endParaRPr lang="es-ES" altLang="es-ES" dirty="0"/>
          </a:p>
          <a:p>
            <a:pPr marL="0" indent="0">
              <a:buNone/>
            </a:pPr>
            <a:r>
              <a:rPr lang="es-ES" altLang="es-ES" dirty="0" err="1">
                <a:solidFill>
                  <a:srgbClr val="FF0000"/>
                </a:solidFill>
              </a:rPr>
              <a:t>function</a:t>
            </a:r>
            <a:r>
              <a:rPr lang="es-ES" altLang="es-ES" dirty="0">
                <a:solidFill>
                  <a:srgbClr val="FF0000"/>
                </a:solidFill>
              </a:rPr>
              <a:t> cuadrado(</a:t>
            </a:r>
            <a:r>
              <a:rPr lang="es-ES" altLang="es-ES" dirty="0" err="1">
                <a:solidFill>
                  <a:srgbClr val="FF0000"/>
                </a:solidFill>
              </a:rPr>
              <a:t>num</a:t>
            </a:r>
            <a:r>
              <a:rPr lang="es-ES" altLang="es-ES" dirty="0">
                <a:solidFill>
                  <a:srgbClr val="FF0000"/>
                </a:solidFill>
              </a:rPr>
              <a:t>) { </a:t>
            </a:r>
          </a:p>
          <a:p>
            <a:pPr marL="0" indent="0">
              <a:buNone/>
            </a:pPr>
            <a:r>
              <a:rPr lang="es-ES" altLang="es-ES" dirty="0">
                <a:solidFill>
                  <a:srgbClr val="FF0000"/>
                </a:solidFill>
              </a:rPr>
              <a:t>  </a:t>
            </a:r>
            <a:r>
              <a:rPr lang="es-ES" altLang="es-ES" dirty="0" err="1">
                <a:solidFill>
                  <a:srgbClr val="FF0000"/>
                </a:solidFill>
              </a:rPr>
              <a:t>num</a:t>
            </a:r>
            <a:r>
              <a:rPr lang="es-ES" altLang="es-ES" dirty="0">
                <a:solidFill>
                  <a:srgbClr val="FF0000"/>
                </a:solidFill>
              </a:rPr>
              <a:t> *= </a:t>
            </a:r>
            <a:r>
              <a:rPr lang="es-ES" altLang="es-ES" dirty="0" err="1">
                <a:solidFill>
                  <a:srgbClr val="FF0000"/>
                </a:solidFill>
              </a:rPr>
              <a:t>num</a:t>
            </a:r>
            <a:r>
              <a:rPr lang="es-ES" altLang="es-ES" dirty="0">
                <a:solidFill>
                  <a:srgbClr val="FF0000"/>
                </a:solidFill>
              </a:rPr>
              <a:t>; </a:t>
            </a:r>
          </a:p>
          <a:p>
            <a:pPr marL="0" indent="0">
              <a:buNone/>
            </a:pPr>
            <a:r>
              <a:rPr lang="es-ES" altLang="es-ES" dirty="0">
                <a:solidFill>
                  <a:srgbClr val="FF0000"/>
                </a:solidFill>
              </a:rPr>
              <a:t>  </a:t>
            </a:r>
            <a:r>
              <a:rPr lang="es-ES" altLang="es-ES" dirty="0" err="1">
                <a:solidFill>
                  <a:srgbClr val="FF0000"/>
                </a:solidFill>
              </a:rPr>
              <a:t>return</a:t>
            </a:r>
            <a:r>
              <a:rPr lang="es-ES" altLang="es-ES" dirty="0">
                <a:solidFill>
                  <a:srgbClr val="FF0000"/>
                </a:solidFill>
              </a:rPr>
              <a:t> </a:t>
            </a:r>
            <a:r>
              <a:rPr lang="es-ES" altLang="es-ES" dirty="0" err="1">
                <a:solidFill>
                  <a:srgbClr val="FF0000"/>
                </a:solidFill>
              </a:rPr>
              <a:t>num</a:t>
            </a:r>
            <a:r>
              <a:rPr lang="es-ES" altLang="es-ES" dirty="0">
                <a:solidFill>
                  <a:srgbClr val="FF0000"/>
                </a:solidFill>
              </a:rPr>
              <a:t>; </a:t>
            </a:r>
          </a:p>
          <a:p>
            <a:pPr marL="0" indent="0">
              <a:buNone/>
            </a:pPr>
            <a:r>
              <a:rPr lang="es-ES" altLang="es-ES" dirty="0">
                <a:solidFill>
                  <a:srgbClr val="FF0000"/>
                </a:solidFill>
              </a:rPr>
              <a:t>} </a:t>
            </a:r>
          </a:p>
          <a:p>
            <a:pPr marL="0" indent="0">
              <a:buNone/>
            </a:pPr>
            <a:endParaRPr lang="es-ES" altLang="es-ES" dirty="0"/>
          </a:p>
        </p:txBody>
      </p:sp>
      <p:sp>
        <p:nvSpPr>
          <p:cNvPr id="2" name="Título 3">
            <a:extLst>
              <a:ext uri="{FF2B5EF4-FFF2-40B4-BE49-F238E27FC236}">
                <a16:creationId xmlns:a16="http://schemas.microsoft.com/office/drawing/2014/main" id="{CE0FE126-A28A-6D7B-1AF6-5335222BD6F6}"/>
              </a:ext>
            </a:extLst>
          </p:cNvPr>
          <p:cNvSpPr txBox="1">
            <a:spLocks/>
          </p:cNvSpPr>
          <p:nvPr/>
        </p:nvSpPr>
        <p:spPr>
          <a:xfrm>
            <a:off x="1" y="0"/>
            <a:ext cx="12191999"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Funciones en </a:t>
            </a:r>
            <a:r>
              <a:rPr lang="es-ES" altLang="es-ES" b="1" dirty="0" err="1"/>
              <a:t>Javascript</a:t>
            </a:r>
            <a:endParaRPr lang="es-ES" dirty="0"/>
          </a:p>
          <a:p>
            <a:pPr algn="ctr"/>
            <a:endParaRPr lang="es-ES" dirty="0"/>
          </a:p>
        </p:txBody>
      </p:sp>
      <p:sp>
        <p:nvSpPr>
          <p:cNvPr id="4" name="Marcador de número de diapositiva 3">
            <a:extLst>
              <a:ext uri="{FF2B5EF4-FFF2-40B4-BE49-F238E27FC236}">
                <a16:creationId xmlns:a16="http://schemas.microsoft.com/office/drawing/2014/main" id="{DF5695B8-F550-C260-08EC-DED948DAF2DC}"/>
              </a:ext>
            </a:extLst>
          </p:cNvPr>
          <p:cNvSpPr>
            <a:spLocks noGrp="1"/>
          </p:cNvSpPr>
          <p:nvPr>
            <p:ph type="sldNum" sz="quarter" idx="12"/>
          </p:nvPr>
        </p:nvSpPr>
        <p:spPr/>
        <p:txBody>
          <a:bodyPr/>
          <a:lstStyle/>
          <a:p>
            <a:fld id="{0530B498-C689-4599-93E2-4FCD09F78740}" type="slidenum">
              <a:rPr lang="es-ES" smtClean="0"/>
              <a:t>42</a:t>
            </a:fld>
            <a:endParaRPr 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468D9-7FB7-0108-F612-57DD2482D19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67DAF20-6860-CA16-2FCB-2DE5B75B52C6}"/>
              </a:ext>
            </a:extLst>
          </p:cNvPr>
          <p:cNvSpPr>
            <a:spLocks noGrp="1"/>
          </p:cNvSpPr>
          <p:nvPr>
            <p:ph idx="1"/>
          </p:nvPr>
        </p:nvSpPr>
        <p:spPr/>
        <p:txBody>
          <a:bodyPr/>
          <a:lstStyle/>
          <a:p>
            <a:pPr algn="just"/>
            <a:r>
              <a:rPr lang="en-CA" dirty="0"/>
              <a:t>Las </a:t>
            </a:r>
            <a:r>
              <a:rPr lang="en-CA" dirty="0" err="1"/>
              <a:t>funciones</a:t>
            </a:r>
            <a:r>
              <a:rPr lang="en-CA" dirty="0"/>
              <a:t> </a:t>
            </a:r>
            <a:r>
              <a:rPr lang="en-CA" dirty="0" err="1"/>
              <a:t>flecha</a:t>
            </a:r>
            <a:r>
              <a:rPr lang="en-CA" dirty="0"/>
              <a:t> son </a:t>
            </a:r>
            <a:r>
              <a:rPr lang="en-CA" dirty="0" err="1"/>
              <a:t>una</a:t>
            </a:r>
            <a:r>
              <a:rPr lang="en-CA" dirty="0"/>
              <a:t> </a:t>
            </a:r>
            <a:r>
              <a:rPr lang="en-CA" dirty="0" err="1"/>
              <a:t>alternativa</a:t>
            </a:r>
            <a:r>
              <a:rPr lang="en-CA" dirty="0"/>
              <a:t> compacta a </a:t>
            </a:r>
            <a:r>
              <a:rPr lang="en-CA" dirty="0" err="1"/>
              <a:t>una</a:t>
            </a:r>
            <a:r>
              <a:rPr lang="en-CA" dirty="0"/>
              <a:t> function </a:t>
            </a:r>
            <a:r>
              <a:rPr lang="en-CA" dirty="0" err="1"/>
              <a:t>convencional</a:t>
            </a:r>
            <a:r>
              <a:rPr lang="en-CA" dirty="0"/>
              <a:t>. </a:t>
            </a:r>
          </a:p>
          <a:p>
            <a:pPr algn="just"/>
            <a:r>
              <a:rPr lang="en-CA" dirty="0"/>
              <a:t>No son </a:t>
            </a:r>
            <a:r>
              <a:rPr lang="en-CA" dirty="0" err="1"/>
              <a:t>adecuadas</a:t>
            </a:r>
            <a:r>
              <a:rPr lang="en-CA" dirty="0"/>
              <a:t> para ser </a:t>
            </a:r>
            <a:r>
              <a:rPr lang="en-CA" dirty="0" err="1"/>
              <a:t>usadas</a:t>
            </a:r>
            <a:r>
              <a:rPr lang="en-CA" dirty="0"/>
              <a:t> </a:t>
            </a:r>
            <a:r>
              <a:rPr lang="en-CA" dirty="0" err="1"/>
              <a:t>como</a:t>
            </a:r>
            <a:r>
              <a:rPr lang="en-CA" dirty="0"/>
              <a:t> m</a:t>
            </a:r>
            <a:r>
              <a:rPr lang="es-ES" dirty="0"/>
              <a:t>é</a:t>
            </a:r>
            <a:r>
              <a:rPr lang="en-CA" dirty="0" err="1"/>
              <a:t>todos</a:t>
            </a:r>
            <a:r>
              <a:rPr lang="en-CA" dirty="0"/>
              <a:t> y no </a:t>
            </a:r>
            <a:r>
              <a:rPr lang="en-CA" dirty="0" err="1"/>
              <a:t>pueden</a:t>
            </a:r>
            <a:r>
              <a:rPr lang="en-CA" dirty="0"/>
              <a:t> ser </a:t>
            </a:r>
            <a:r>
              <a:rPr lang="en-CA" dirty="0" err="1"/>
              <a:t>usadas</a:t>
            </a:r>
            <a:r>
              <a:rPr lang="en-CA" dirty="0"/>
              <a:t> </a:t>
            </a:r>
            <a:r>
              <a:rPr lang="en-CA" dirty="0" err="1"/>
              <a:t>como</a:t>
            </a:r>
            <a:r>
              <a:rPr lang="en-CA" dirty="0"/>
              <a:t> </a:t>
            </a:r>
            <a:r>
              <a:rPr lang="en-CA" dirty="0" err="1"/>
              <a:t>constructores</a:t>
            </a:r>
            <a:r>
              <a:rPr lang="en-CA" dirty="0"/>
              <a:t>. </a:t>
            </a:r>
          </a:p>
          <a:p>
            <a:pPr algn="just"/>
            <a:r>
              <a:rPr lang="en-CA" dirty="0"/>
              <a:t>Son </a:t>
            </a:r>
            <a:r>
              <a:rPr lang="en-CA" dirty="0" err="1"/>
              <a:t>funciones</a:t>
            </a:r>
            <a:r>
              <a:rPr lang="en-CA" dirty="0"/>
              <a:t> an</a:t>
            </a:r>
            <a:r>
              <a:rPr lang="es-ES" dirty="0" err="1"/>
              <a:t>ónimas</a:t>
            </a:r>
            <a:r>
              <a:rPr lang="es-ES" dirty="0"/>
              <a:t>, es decir no tienen un nombre, por lo tanto si queremos llamar a nuestra función debemos de asignársela a una variable, y aunque esta asignación no forma parte de la definición de una función flecha en la práctica lo tendremos que hacer siempre que no estemos asignando la función flecha a otra función directamente.</a:t>
            </a:r>
            <a:endParaRPr lang="en-CA" dirty="0"/>
          </a:p>
          <a:p>
            <a:pPr marL="0" indent="0">
              <a:buNone/>
            </a:pPr>
            <a:endParaRPr lang="es-ES" dirty="0"/>
          </a:p>
        </p:txBody>
      </p:sp>
      <p:sp>
        <p:nvSpPr>
          <p:cNvPr id="4" name="Marcador de número de diapositiva 3">
            <a:extLst>
              <a:ext uri="{FF2B5EF4-FFF2-40B4-BE49-F238E27FC236}">
                <a16:creationId xmlns:a16="http://schemas.microsoft.com/office/drawing/2014/main" id="{CC5D6E22-381C-C825-AA68-BE2D472106D4}"/>
              </a:ext>
            </a:extLst>
          </p:cNvPr>
          <p:cNvSpPr>
            <a:spLocks noGrp="1"/>
          </p:cNvSpPr>
          <p:nvPr>
            <p:ph type="sldNum" sz="quarter" idx="12"/>
          </p:nvPr>
        </p:nvSpPr>
        <p:spPr/>
        <p:txBody>
          <a:bodyPr/>
          <a:lstStyle/>
          <a:p>
            <a:fld id="{0530B498-C689-4599-93E2-4FCD09F78740}" type="slidenum">
              <a:rPr lang="es-ES" smtClean="0"/>
              <a:t>43</a:t>
            </a:fld>
            <a:endParaRPr lang="es-ES"/>
          </a:p>
        </p:txBody>
      </p:sp>
      <p:sp>
        <p:nvSpPr>
          <p:cNvPr id="7" name="Título 3">
            <a:extLst>
              <a:ext uri="{FF2B5EF4-FFF2-40B4-BE49-F238E27FC236}">
                <a16:creationId xmlns:a16="http://schemas.microsoft.com/office/drawing/2014/main" id="{24B760CA-526A-5C15-80CA-629378D73787}"/>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Funciones flecha(ES6)</a:t>
            </a:r>
            <a:endParaRPr lang="es-ES" dirty="0"/>
          </a:p>
        </p:txBody>
      </p:sp>
    </p:spTree>
    <p:extLst>
      <p:ext uri="{BB962C8B-B14F-4D97-AF65-F5344CB8AC3E}">
        <p14:creationId xmlns:p14="http://schemas.microsoft.com/office/powerpoint/2010/main" val="1145261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r>
              <a:rPr lang="en-US" dirty="0"/>
              <a:t>Si la </a:t>
            </a:r>
            <a:r>
              <a:rPr lang="en-US" dirty="0" err="1"/>
              <a:t>funcion</a:t>
            </a:r>
            <a:r>
              <a:rPr lang="en-US" dirty="0"/>
              <a:t> </a:t>
            </a:r>
            <a:r>
              <a:rPr lang="en-US" dirty="0" err="1"/>
              <a:t>tiene</a:t>
            </a:r>
            <a:r>
              <a:rPr lang="en-US" dirty="0"/>
              <a:t> </a:t>
            </a:r>
            <a:r>
              <a:rPr lang="en-US" dirty="0" err="1"/>
              <a:t>varios</a:t>
            </a:r>
            <a:r>
              <a:rPr lang="en-US" dirty="0"/>
              <a:t> </a:t>
            </a:r>
            <a:r>
              <a:rPr lang="en-US" dirty="0" err="1"/>
              <a:t>argumentos</a:t>
            </a:r>
            <a:endParaRPr lang="en-US" dirty="0"/>
          </a:p>
          <a:p>
            <a:pPr marL="0" indent="0">
              <a:buNone/>
            </a:pPr>
            <a:r>
              <a:rPr lang="en-US" dirty="0"/>
              <a:t>let </a:t>
            </a:r>
            <a:r>
              <a:rPr lang="en-US" dirty="0" err="1"/>
              <a:t>func</a:t>
            </a:r>
            <a:r>
              <a:rPr lang="en-US" dirty="0"/>
              <a:t> = (arg1, arg2, ..., </a:t>
            </a:r>
            <a:r>
              <a:rPr lang="en-US" dirty="0" err="1"/>
              <a:t>argN</a:t>
            </a:r>
            <a:r>
              <a:rPr lang="en-US" dirty="0"/>
              <a:t>) =&gt;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44</a:t>
            </a:fld>
            <a:endParaRPr lang="es-ES"/>
          </a:p>
        </p:txBody>
      </p:sp>
      <p:sp>
        <p:nvSpPr>
          <p:cNvPr id="5" name="Título 3">
            <a:extLst>
              <a:ext uri="{FF2B5EF4-FFF2-40B4-BE49-F238E27FC236}">
                <a16:creationId xmlns:a16="http://schemas.microsoft.com/office/drawing/2014/main" id="{A52020FF-B77E-F5CC-6D8E-DA21C8CB4D0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err="1"/>
              <a:t>Sixtaxis</a:t>
            </a:r>
            <a:endParaRPr lang="es-ES" dirty="0"/>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extLst>
              <p:ext uri="{D42A27DB-BD31-4B8C-83A1-F6EECF244321}">
                <p14:modId xmlns:p14="http://schemas.microsoft.com/office/powerpoint/2010/main" val="484865038"/>
              </p:ext>
            </p:extLst>
          </p:nvPr>
        </p:nvGraphicFramePr>
        <p:xfrm>
          <a:off x="1039445" y="3639246"/>
          <a:ext cx="9538677" cy="1371600"/>
        </p:xfrm>
        <a:graphic>
          <a:graphicData uri="http://schemas.openxmlformats.org/drawingml/2006/table">
            <a:tbl>
              <a:tblPr firstRow="1" bandRow="1">
                <a:tableStyleId>{5C22544A-7EE6-4342-B048-85BDC9FD1C3A}</a:tableStyleId>
              </a:tblPr>
              <a:tblGrid>
                <a:gridCol w="5271494">
                  <a:extLst>
                    <a:ext uri="{9D8B030D-6E8A-4147-A177-3AD203B41FA5}">
                      <a16:colId xmlns:a16="http://schemas.microsoft.com/office/drawing/2014/main" val="3995381374"/>
                    </a:ext>
                  </a:extLst>
                </a:gridCol>
                <a:gridCol w="4267183">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a:solidFill>
                            <a:schemeClr val="tx1"/>
                          </a:solidFill>
                          <a:latin typeface="+mn-lt"/>
                          <a:ea typeface="+mn-ea"/>
                          <a:cs typeface="+mn-cs"/>
                        </a:rPr>
                        <a:t>  </a:t>
                      </a:r>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suma(</a:t>
                      </a:r>
                      <a:r>
                        <a:rPr lang="es-ES" sz="2800" b="0" kern="1200" dirty="0" err="1">
                          <a:solidFill>
                            <a:schemeClr val="tx1"/>
                          </a:solidFill>
                          <a:latin typeface="+mn-lt"/>
                          <a:ea typeface="+mn-ea"/>
                          <a:cs typeface="+mn-cs"/>
                        </a:rPr>
                        <a:t>a,b</a:t>
                      </a:r>
                      <a:r>
                        <a:rPr lang="es-ES" sz="2800" b="0" kern="1200" dirty="0">
                          <a:solidFill>
                            <a:schemeClr val="tx1"/>
                          </a:solidFill>
                          <a:latin typeface="+mn-lt"/>
                          <a:ea typeface="+mn-ea"/>
                          <a:cs typeface="+mn-cs"/>
                        </a:rPr>
                        <a:t>)</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return </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sum=(</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)=&gt;</a:t>
                      </a:r>
                      <a:r>
                        <a:rPr lang="en-CA" sz="2800" b="0" kern="1200" dirty="0" err="1">
                          <a:solidFill>
                            <a:schemeClr val="tx1"/>
                          </a:solidFill>
                          <a:latin typeface="+mn-lt"/>
                          <a:ea typeface="+mn-ea"/>
                          <a:cs typeface="+mn-cs"/>
                        </a:rPr>
                        <a:t>a+b</a:t>
                      </a:r>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2171796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pPr algn="just"/>
            <a:r>
              <a:rPr lang="en-US" dirty="0"/>
              <a:t>Si la </a:t>
            </a:r>
            <a:r>
              <a:rPr lang="en-US" dirty="0" err="1"/>
              <a:t>funcion</a:t>
            </a:r>
            <a:r>
              <a:rPr lang="en-US" dirty="0"/>
              <a:t> </a:t>
            </a:r>
            <a:r>
              <a:rPr lang="en-US" dirty="0" err="1"/>
              <a:t>tiene</a:t>
            </a:r>
            <a:r>
              <a:rPr lang="en-US" dirty="0"/>
              <a:t> un solo </a:t>
            </a:r>
            <a:r>
              <a:rPr lang="en-US" dirty="0" err="1"/>
              <a:t>argumento</a:t>
            </a:r>
            <a:r>
              <a:rPr lang="en-US" dirty="0"/>
              <a:t>,</a:t>
            </a:r>
            <a:r>
              <a:rPr lang="es-ES" dirty="0"/>
              <a:t> se pueden omitir paréntesis alrededor de los parámetros, lo que lo hace aún más corto.</a:t>
            </a:r>
            <a:endParaRPr lang="en-US" dirty="0"/>
          </a:p>
          <a:p>
            <a:pPr marL="0" indent="0">
              <a:buNone/>
            </a:pPr>
            <a:r>
              <a:rPr lang="en-US" dirty="0"/>
              <a:t>let </a:t>
            </a:r>
            <a:r>
              <a:rPr lang="en-US" dirty="0" err="1"/>
              <a:t>func</a:t>
            </a:r>
            <a:r>
              <a:rPr lang="en-US" dirty="0"/>
              <a:t> = </a:t>
            </a:r>
            <a:r>
              <a:rPr lang="en-US" dirty="0" err="1"/>
              <a:t>parametro</a:t>
            </a:r>
            <a:r>
              <a:rPr lang="en-US" dirty="0"/>
              <a:t>=&gt;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45</a:t>
            </a:fld>
            <a:endParaRPr lang="es-ES"/>
          </a:p>
        </p:txBody>
      </p:sp>
      <p:sp>
        <p:nvSpPr>
          <p:cNvPr id="5" name="Título 3">
            <a:extLst>
              <a:ext uri="{FF2B5EF4-FFF2-40B4-BE49-F238E27FC236}">
                <a16:creationId xmlns:a16="http://schemas.microsoft.com/office/drawing/2014/main" id="{A52020FF-B77E-F5CC-6D8E-DA21C8CB4D0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err="1"/>
              <a:t>Sixtaxis</a:t>
            </a:r>
            <a:endParaRPr lang="es-ES" dirty="0"/>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extLst>
              <p:ext uri="{D42A27DB-BD31-4B8C-83A1-F6EECF244321}">
                <p14:modId xmlns:p14="http://schemas.microsoft.com/office/powerpoint/2010/main" val="505571989"/>
              </p:ext>
            </p:extLst>
          </p:nvPr>
        </p:nvGraphicFramePr>
        <p:xfrm>
          <a:off x="838200" y="4001294"/>
          <a:ext cx="9538677" cy="1371600"/>
        </p:xfrm>
        <a:graphic>
          <a:graphicData uri="http://schemas.openxmlformats.org/drawingml/2006/table">
            <a:tbl>
              <a:tblPr firstRow="1" bandRow="1">
                <a:tableStyleId>{5C22544A-7EE6-4342-B048-85BDC9FD1C3A}</a:tableStyleId>
              </a:tblPr>
              <a:tblGrid>
                <a:gridCol w="5271494">
                  <a:extLst>
                    <a:ext uri="{9D8B030D-6E8A-4147-A177-3AD203B41FA5}">
                      <a16:colId xmlns:a16="http://schemas.microsoft.com/office/drawing/2014/main" val="3995381374"/>
                    </a:ext>
                  </a:extLst>
                </a:gridCol>
                <a:gridCol w="4267183">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a:t>
                      </a:r>
                      <a:r>
                        <a:rPr lang="es-ES" sz="2800" b="0" kern="1200" dirty="0" err="1">
                          <a:solidFill>
                            <a:schemeClr val="tx1"/>
                          </a:solidFill>
                          <a:latin typeface="+mn-lt"/>
                          <a:ea typeface="+mn-ea"/>
                          <a:cs typeface="+mn-cs"/>
                        </a:rPr>
                        <a:t>determina_doble</a:t>
                      </a:r>
                      <a:r>
                        <a:rPr lang="es-ES" sz="2800" b="0" kern="1200" dirty="0">
                          <a:solidFill>
                            <a:schemeClr val="tx1"/>
                          </a:solidFill>
                          <a:latin typeface="+mn-lt"/>
                          <a:ea typeface="+mn-ea"/>
                          <a:cs typeface="+mn-cs"/>
                        </a:rPr>
                        <a:t>(n)</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return n*2;</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sum=n=&gt;n*2</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96752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481F-CBCB-D2F7-A135-537A8D94AE06}"/>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94B67A9-A1E6-1A53-BA3A-FD2FD44CEA49}"/>
              </a:ext>
            </a:extLst>
          </p:cNvPr>
          <p:cNvSpPr>
            <a:spLocks noGrp="1"/>
          </p:cNvSpPr>
          <p:nvPr>
            <p:ph idx="1"/>
          </p:nvPr>
        </p:nvSpPr>
        <p:spPr>
          <a:xfrm>
            <a:off x="838200" y="1825625"/>
            <a:ext cx="9941169" cy="4351338"/>
          </a:xfrm>
        </p:spPr>
        <p:txBody>
          <a:bodyPr/>
          <a:lstStyle/>
          <a:p>
            <a:r>
              <a:rPr lang="es-ES" dirty="0"/>
              <a:t>Si no hay parámetros, los paréntesis estarán vacíos; pero deben estar presentes:</a:t>
            </a:r>
          </a:p>
          <a:p>
            <a:r>
              <a:rPr lang="en-US" dirty="0"/>
              <a:t>let </a:t>
            </a:r>
            <a:r>
              <a:rPr lang="en-US" dirty="0" err="1"/>
              <a:t>func</a:t>
            </a:r>
            <a:r>
              <a:rPr lang="en-US" dirty="0"/>
              <a:t> = () =&gt; expression que </a:t>
            </a:r>
            <a:r>
              <a:rPr lang="en-US" dirty="0" err="1"/>
              <a:t>retorna</a:t>
            </a:r>
            <a:r>
              <a:rPr lang="en-US" dirty="0"/>
              <a:t>;</a:t>
            </a:r>
          </a:p>
          <a:p>
            <a:pPr marL="0" indent="0">
              <a:buNone/>
            </a:pPr>
            <a:endParaRPr lang="en-US" dirty="0"/>
          </a:p>
          <a:p>
            <a:pPr marL="0" indent="0">
              <a:buNone/>
            </a:pPr>
            <a:r>
              <a:rPr lang="es-ES" dirty="0"/>
              <a:t>.</a:t>
            </a:r>
          </a:p>
        </p:txBody>
      </p:sp>
      <p:sp>
        <p:nvSpPr>
          <p:cNvPr id="4" name="Marcador de número de diapositiva 3">
            <a:extLst>
              <a:ext uri="{FF2B5EF4-FFF2-40B4-BE49-F238E27FC236}">
                <a16:creationId xmlns:a16="http://schemas.microsoft.com/office/drawing/2014/main" id="{66879451-78CB-5D9D-BB7F-FD0AED4B5F72}"/>
              </a:ext>
            </a:extLst>
          </p:cNvPr>
          <p:cNvSpPr>
            <a:spLocks noGrp="1"/>
          </p:cNvSpPr>
          <p:nvPr>
            <p:ph type="sldNum" sz="quarter" idx="12"/>
          </p:nvPr>
        </p:nvSpPr>
        <p:spPr/>
        <p:txBody>
          <a:bodyPr/>
          <a:lstStyle/>
          <a:p>
            <a:fld id="{0530B498-C689-4599-93E2-4FCD09F78740}" type="slidenum">
              <a:rPr lang="es-ES" smtClean="0"/>
              <a:t>46</a:t>
            </a:fld>
            <a:endParaRPr lang="es-ES"/>
          </a:p>
        </p:txBody>
      </p:sp>
      <p:sp>
        <p:nvSpPr>
          <p:cNvPr id="5" name="Título 3">
            <a:extLst>
              <a:ext uri="{FF2B5EF4-FFF2-40B4-BE49-F238E27FC236}">
                <a16:creationId xmlns:a16="http://schemas.microsoft.com/office/drawing/2014/main" id="{A52020FF-B77E-F5CC-6D8E-DA21C8CB4D0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err="1"/>
              <a:t>Sixtaxis</a:t>
            </a:r>
            <a:endParaRPr lang="es-ES" dirty="0"/>
          </a:p>
        </p:txBody>
      </p:sp>
      <p:graphicFrame>
        <p:nvGraphicFramePr>
          <p:cNvPr id="8" name="Tabla 8">
            <a:extLst>
              <a:ext uri="{FF2B5EF4-FFF2-40B4-BE49-F238E27FC236}">
                <a16:creationId xmlns:a16="http://schemas.microsoft.com/office/drawing/2014/main" id="{0AE9254B-50F1-63C7-895A-0C0248B41FAC}"/>
              </a:ext>
            </a:extLst>
          </p:cNvPr>
          <p:cNvGraphicFramePr>
            <a:graphicFrameLocks noGrp="1"/>
          </p:cNvGraphicFramePr>
          <p:nvPr>
            <p:extLst>
              <p:ext uri="{D42A27DB-BD31-4B8C-83A1-F6EECF244321}">
                <p14:modId xmlns:p14="http://schemas.microsoft.com/office/powerpoint/2010/main" val="3036020464"/>
              </p:ext>
            </p:extLst>
          </p:nvPr>
        </p:nvGraphicFramePr>
        <p:xfrm>
          <a:off x="1039445" y="3639246"/>
          <a:ext cx="9538677" cy="1371600"/>
        </p:xfrm>
        <a:graphic>
          <a:graphicData uri="http://schemas.openxmlformats.org/drawingml/2006/table">
            <a:tbl>
              <a:tblPr firstRow="1" bandRow="1">
                <a:tableStyleId>{5C22544A-7EE6-4342-B048-85BDC9FD1C3A}</a:tableStyleId>
              </a:tblPr>
              <a:tblGrid>
                <a:gridCol w="4745893">
                  <a:extLst>
                    <a:ext uri="{9D8B030D-6E8A-4147-A177-3AD203B41FA5}">
                      <a16:colId xmlns:a16="http://schemas.microsoft.com/office/drawing/2014/main" val="3995381374"/>
                    </a:ext>
                  </a:extLst>
                </a:gridCol>
                <a:gridCol w="4792784">
                  <a:extLst>
                    <a:ext uri="{9D8B030D-6E8A-4147-A177-3AD203B41FA5}">
                      <a16:colId xmlns:a16="http://schemas.microsoft.com/office/drawing/2014/main" val="4016901174"/>
                    </a:ext>
                  </a:extLst>
                </a:gridCol>
              </a:tblGrid>
              <a:tr h="1337201">
                <a:tc>
                  <a:txBody>
                    <a:bodyPr/>
                    <a:lstStyle/>
                    <a:p>
                      <a:pPr marL="0" algn="l" defTabSz="914400" rtl="0" eaLnBrk="1" latinLnBrk="0" hangingPunct="1"/>
                      <a:r>
                        <a:rPr lang="es-ES" sz="2800" b="0" kern="1200" dirty="0" err="1">
                          <a:solidFill>
                            <a:schemeClr val="tx1"/>
                          </a:solidFill>
                          <a:latin typeface="+mn-lt"/>
                          <a:ea typeface="+mn-ea"/>
                          <a:cs typeface="+mn-cs"/>
                        </a:rPr>
                        <a:t>function</a:t>
                      </a:r>
                      <a:r>
                        <a:rPr lang="es-ES" sz="2800" b="0" kern="1200" dirty="0">
                          <a:solidFill>
                            <a:schemeClr val="tx1"/>
                          </a:solidFill>
                          <a:latin typeface="+mn-lt"/>
                          <a:ea typeface="+mn-ea"/>
                          <a:cs typeface="+mn-cs"/>
                        </a:rPr>
                        <a:t> Saludo()</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      alert(</a:t>
                      </a:r>
                      <a:r>
                        <a:rPr lang="es-ES" sz="2800" b="0" dirty="0">
                          <a:solidFill>
                            <a:schemeClr val="tx1"/>
                          </a:solidFill>
                        </a:rPr>
                        <a:t>"¡Hola!"</a:t>
                      </a:r>
                      <a:r>
                        <a:rPr lang="en-CA" sz="2800" b="0" kern="1200" dirty="0">
                          <a:solidFill>
                            <a:schemeClr val="tx1"/>
                          </a:solidFill>
                          <a:latin typeface="+mn-lt"/>
                          <a:ea typeface="+mn-ea"/>
                          <a:cs typeface="+mn-cs"/>
                        </a:rPr>
                        <a:t>)</a:t>
                      </a:r>
                    </a:p>
                    <a:p>
                      <a:pPr marL="0" algn="l" defTabSz="914400" rtl="0" eaLnBrk="1" latinLnBrk="0" hangingPunct="1"/>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tc>
                  <a:txBody>
                    <a:bodyPr/>
                    <a:lstStyle/>
                    <a:p>
                      <a:pPr marL="0" algn="l" defTabSz="914400" rtl="0" eaLnBrk="1" latinLnBrk="0" hangingPunct="1"/>
                      <a:r>
                        <a:rPr lang="en-CA" sz="2800" b="0" kern="1200" dirty="0">
                          <a:solidFill>
                            <a:schemeClr val="tx1"/>
                          </a:solidFill>
                          <a:latin typeface="+mn-lt"/>
                          <a:ea typeface="+mn-ea"/>
                          <a:cs typeface="+mn-cs"/>
                        </a:rPr>
                        <a:t>let </a:t>
                      </a:r>
                      <a:r>
                        <a:rPr lang="en-CA" sz="2800" b="0" kern="1200" dirty="0" err="1">
                          <a:solidFill>
                            <a:schemeClr val="tx1"/>
                          </a:solidFill>
                          <a:latin typeface="+mn-lt"/>
                          <a:ea typeface="+mn-ea"/>
                          <a:cs typeface="+mn-cs"/>
                        </a:rPr>
                        <a:t>saludo</a:t>
                      </a:r>
                      <a:r>
                        <a:rPr lang="en-CA" sz="2800" b="0" kern="1200" dirty="0">
                          <a:solidFill>
                            <a:schemeClr val="tx1"/>
                          </a:solidFill>
                          <a:latin typeface="+mn-lt"/>
                          <a:ea typeface="+mn-ea"/>
                          <a:cs typeface="+mn-cs"/>
                        </a:rPr>
                        <a:t>=()=&gt;alert(</a:t>
                      </a:r>
                      <a:r>
                        <a:rPr lang="es-ES" sz="2800" b="0" dirty="0">
                          <a:solidFill>
                            <a:schemeClr val="tx1"/>
                          </a:solidFill>
                        </a:rPr>
                        <a:t>"¡Hola!“)</a:t>
                      </a:r>
                      <a:r>
                        <a:rPr lang="en-CA" sz="2800" b="0" kern="1200" dirty="0">
                          <a:solidFill>
                            <a:schemeClr val="tx1"/>
                          </a:solidFill>
                          <a:latin typeface="+mn-lt"/>
                          <a:ea typeface="+mn-ea"/>
                          <a:cs typeface="+mn-cs"/>
                        </a:rPr>
                        <a:t>;</a:t>
                      </a:r>
                      <a:endParaRPr lang="es-ES" sz="2800" b="0" kern="1200" dirty="0">
                        <a:solidFill>
                          <a:schemeClr val="tx1"/>
                        </a:solidFill>
                        <a:latin typeface="+mn-lt"/>
                        <a:ea typeface="+mn-ea"/>
                        <a:cs typeface="+mn-cs"/>
                      </a:endParaRPr>
                    </a:p>
                  </a:txBody>
                  <a:tcPr>
                    <a:solidFill>
                      <a:schemeClr val="bg2"/>
                    </a:solidFill>
                  </a:tcPr>
                </a:tc>
                <a:extLst>
                  <a:ext uri="{0D108BD9-81ED-4DB2-BD59-A6C34878D82A}">
                    <a16:rowId xmlns:a16="http://schemas.microsoft.com/office/drawing/2014/main" val="3169408596"/>
                  </a:ext>
                </a:extLst>
              </a:tr>
            </a:tbl>
          </a:graphicData>
        </a:graphic>
      </p:graphicFrame>
    </p:spTree>
    <p:extLst>
      <p:ext uri="{BB962C8B-B14F-4D97-AF65-F5344CB8AC3E}">
        <p14:creationId xmlns:p14="http://schemas.microsoft.com/office/powerpoint/2010/main" val="258959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D6242-DE58-A7E1-C1FA-E0C9318D0D6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82090FB-C6BB-F8C9-13EF-37545808CCC8}"/>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D087B1A-0760-D698-7788-ADA5EAAD38BF}"/>
              </a:ext>
            </a:extLst>
          </p:cNvPr>
          <p:cNvSpPr>
            <a:spLocks noGrp="1"/>
          </p:cNvSpPr>
          <p:nvPr>
            <p:ph type="sldNum" sz="quarter" idx="12"/>
          </p:nvPr>
        </p:nvSpPr>
        <p:spPr/>
        <p:txBody>
          <a:bodyPr/>
          <a:lstStyle/>
          <a:p>
            <a:fld id="{0530B498-C689-4599-93E2-4FCD09F78740}" type="slidenum">
              <a:rPr lang="es-ES" smtClean="0"/>
              <a:t>47</a:t>
            </a:fld>
            <a:endParaRPr lang="es-ES"/>
          </a:p>
        </p:txBody>
      </p:sp>
      <p:sp>
        <p:nvSpPr>
          <p:cNvPr id="5" name="Título 3">
            <a:extLst>
              <a:ext uri="{FF2B5EF4-FFF2-40B4-BE49-F238E27FC236}">
                <a16:creationId xmlns:a16="http://schemas.microsoft.com/office/drawing/2014/main" id="{75F8F148-C8AE-348E-2AE4-35CD09F10B93}"/>
              </a:ext>
            </a:extLst>
          </p:cNvPr>
          <p:cNvSpPr txBox="1">
            <a:spLocks/>
          </p:cNvSpPr>
          <p:nvPr/>
        </p:nvSpPr>
        <p:spPr>
          <a:xfrm>
            <a:off x="0" y="-66388"/>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CA" b="1" dirty="0"/>
          </a:p>
          <a:p>
            <a:pPr algn="ctr"/>
            <a:r>
              <a:rPr lang="en-CA" b="1" dirty="0"/>
              <a:t>D</a:t>
            </a:r>
            <a:r>
              <a:rPr lang="es-ES" b="1" dirty="0" err="1"/>
              <a:t>esestructuración</a:t>
            </a:r>
            <a:r>
              <a:rPr lang="es-ES" b="1" dirty="0"/>
              <a:t>(ES6)</a:t>
            </a:r>
          </a:p>
          <a:p>
            <a:pPr algn="ctr"/>
            <a:endParaRPr lang="es-ES" dirty="0"/>
          </a:p>
        </p:txBody>
      </p:sp>
      <p:sp>
        <p:nvSpPr>
          <p:cNvPr id="9" name="CuadroTexto 8">
            <a:extLst>
              <a:ext uri="{FF2B5EF4-FFF2-40B4-BE49-F238E27FC236}">
                <a16:creationId xmlns:a16="http://schemas.microsoft.com/office/drawing/2014/main" id="{FE9798DD-9E79-F700-6A4C-CAECC12F1845}"/>
              </a:ext>
            </a:extLst>
          </p:cNvPr>
          <p:cNvSpPr txBox="1"/>
          <p:nvPr/>
        </p:nvSpPr>
        <p:spPr>
          <a:xfrm>
            <a:off x="838200" y="2551837"/>
            <a:ext cx="10515600" cy="3046988"/>
          </a:xfrm>
          <a:prstGeom prst="rect">
            <a:avLst/>
          </a:prstGeom>
          <a:noFill/>
        </p:spPr>
        <p:txBody>
          <a:bodyPr wrap="square">
            <a:spAutoFit/>
          </a:bodyPr>
          <a:lstStyle/>
          <a:p>
            <a:pPr algn="just"/>
            <a:r>
              <a:rPr lang="es-ES" sz="3200" dirty="0"/>
              <a:t>La sintaxis de desestructuración es una funcionalidad fascinante que vino junto con ES6. Es una expresión de JavaScript que permite desempacar valores de arreglos o propiedades de objetos en distintas variables. Es decir, podemos extraer datos de arreglos y objetos y asignarlos a variables.</a:t>
            </a:r>
          </a:p>
        </p:txBody>
      </p:sp>
    </p:spTree>
    <p:extLst>
      <p:ext uri="{BB962C8B-B14F-4D97-AF65-F5344CB8AC3E}">
        <p14:creationId xmlns:p14="http://schemas.microsoft.com/office/powerpoint/2010/main" val="3240343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DCD8-FDCD-50B0-D591-A52F8757E6A5}"/>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E0C1DE28-CBBF-2CDE-1504-1B94461B1F88}"/>
              </a:ext>
            </a:extLst>
          </p:cNvPr>
          <p:cNvSpPr>
            <a:spLocks noGrp="1"/>
          </p:cNvSpPr>
          <p:nvPr>
            <p:ph idx="1"/>
          </p:nvPr>
        </p:nvSpPr>
        <p:spPr>
          <a:xfrm>
            <a:off x="679938" y="1931499"/>
            <a:ext cx="10515600" cy="4351338"/>
          </a:xfrm>
        </p:spPr>
        <p:txBody>
          <a:bodyPr>
            <a:normAutofit/>
          </a:bodyPr>
          <a:lstStyle/>
          <a:p>
            <a:pPr marL="0" indent="0" algn="just">
              <a:buNone/>
            </a:pPr>
            <a:endParaRPr lang="en-CA" dirty="0"/>
          </a:p>
          <a:p>
            <a:pPr marL="0" indent="0" algn="just">
              <a:buNone/>
            </a:pPr>
            <a:r>
              <a:rPr lang="en-CA" dirty="0"/>
              <a:t>  const </a:t>
            </a:r>
            <a:r>
              <a:rPr lang="en-CA" dirty="0" err="1"/>
              <a:t>galicia</a:t>
            </a:r>
            <a:r>
              <a:rPr lang="en-CA" dirty="0"/>
              <a:t>=[“A </a:t>
            </a:r>
            <a:r>
              <a:rPr lang="en-CA" dirty="0" err="1"/>
              <a:t>Coru</a:t>
            </a:r>
            <a:r>
              <a:rPr lang="es-ES" dirty="0" err="1"/>
              <a:t>ña</a:t>
            </a:r>
            <a:r>
              <a:rPr lang="en-CA" dirty="0"/>
              <a:t>”,”</a:t>
            </a:r>
            <a:r>
              <a:rPr lang="en-CA" dirty="0" err="1"/>
              <a:t>Lugo”,”Ourense”,”Pontevedra</a:t>
            </a:r>
            <a:r>
              <a:rPr lang="en-CA" dirty="0"/>
              <a:t>”];</a:t>
            </a:r>
          </a:p>
          <a:p>
            <a:pPr marL="0" indent="0" algn="just">
              <a:buNone/>
            </a:pPr>
            <a:r>
              <a:rPr lang="en-CA" dirty="0"/>
              <a:t>  const [</a:t>
            </a:r>
            <a:r>
              <a:rPr lang="en-CA" dirty="0" err="1"/>
              <a:t>c,lu,ou</a:t>
            </a:r>
            <a:r>
              <a:rPr lang="en-CA" dirty="0"/>
              <a:t>]=</a:t>
            </a:r>
            <a:r>
              <a:rPr lang="en-CA" dirty="0" err="1"/>
              <a:t>galicia</a:t>
            </a:r>
            <a:r>
              <a:rPr lang="en-CA" dirty="0"/>
              <a:t>;   //</a:t>
            </a:r>
            <a:r>
              <a:rPr lang="en-CA" dirty="0" err="1"/>
              <a:t>Sintaxis</a:t>
            </a:r>
            <a:r>
              <a:rPr lang="en-CA" dirty="0"/>
              <a:t> de </a:t>
            </a:r>
            <a:r>
              <a:rPr lang="en-CA" dirty="0" err="1"/>
              <a:t>desestructuración</a:t>
            </a:r>
            <a:endParaRPr lang="en-CA" dirty="0"/>
          </a:p>
          <a:p>
            <a:pPr marL="0" indent="0" algn="just">
              <a:buNone/>
            </a:pPr>
            <a:endParaRPr lang="es-ES" dirty="0"/>
          </a:p>
          <a:p>
            <a:pPr marL="0" indent="0" algn="just">
              <a:buNone/>
            </a:pPr>
            <a:r>
              <a:rPr lang="es-ES" dirty="0"/>
              <a:t>console.log(c)</a:t>
            </a:r>
            <a:r>
              <a:rPr lang="en-CA" dirty="0"/>
              <a:t>;          // A </a:t>
            </a:r>
            <a:r>
              <a:rPr lang="en-CA" dirty="0" err="1"/>
              <a:t>Coru</a:t>
            </a:r>
            <a:r>
              <a:rPr lang="es-ES" dirty="0" err="1"/>
              <a:t>ña</a:t>
            </a:r>
            <a:endParaRPr lang="en-CA" dirty="0"/>
          </a:p>
          <a:p>
            <a:pPr marL="0" indent="0" algn="just">
              <a:buNone/>
            </a:pPr>
            <a:r>
              <a:rPr lang="en-CA" dirty="0"/>
              <a:t>console.log(</a:t>
            </a:r>
            <a:r>
              <a:rPr lang="en-CA" dirty="0" err="1"/>
              <a:t>ou</a:t>
            </a:r>
            <a:r>
              <a:rPr lang="en-CA" dirty="0"/>
              <a:t>);       //Ourense</a:t>
            </a:r>
          </a:p>
          <a:p>
            <a:pPr marL="0" indent="0" algn="just">
              <a:buNone/>
            </a:pPr>
            <a:r>
              <a:rPr lang="en-CA" dirty="0"/>
              <a:t>console.log(p);         //Error</a:t>
            </a:r>
          </a:p>
        </p:txBody>
      </p:sp>
      <p:sp>
        <p:nvSpPr>
          <p:cNvPr id="4" name="Marcador de número de diapositiva 3">
            <a:extLst>
              <a:ext uri="{FF2B5EF4-FFF2-40B4-BE49-F238E27FC236}">
                <a16:creationId xmlns:a16="http://schemas.microsoft.com/office/drawing/2014/main" id="{58EEA556-1F6D-993E-46E5-46310E2ED273}"/>
              </a:ext>
            </a:extLst>
          </p:cNvPr>
          <p:cNvSpPr>
            <a:spLocks noGrp="1"/>
          </p:cNvSpPr>
          <p:nvPr>
            <p:ph type="sldNum" sz="quarter" idx="12"/>
          </p:nvPr>
        </p:nvSpPr>
        <p:spPr/>
        <p:txBody>
          <a:bodyPr/>
          <a:lstStyle/>
          <a:p>
            <a:fld id="{0530B498-C689-4599-93E2-4FCD09F78740}" type="slidenum">
              <a:rPr lang="es-ES" smtClean="0"/>
              <a:t>48</a:t>
            </a:fld>
            <a:endParaRPr lang="es-ES"/>
          </a:p>
        </p:txBody>
      </p:sp>
      <p:sp>
        <p:nvSpPr>
          <p:cNvPr id="5" name="Título 3">
            <a:extLst>
              <a:ext uri="{FF2B5EF4-FFF2-40B4-BE49-F238E27FC236}">
                <a16:creationId xmlns:a16="http://schemas.microsoft.com/office/drawing/2014/main" id="{6909E1CA-5F60-3F4B-5C58-58CAD9B3B2A0}"/>
              </a:ext>
            </a:extLst>
          </p:cNvPr>
          <p:cNvSpPr txBox="1">
            <a:spLocks/>
          </p:cNvSpPr>
          <p:nvPr/>
        </p:nvSpPr>
        <p:spPr>
          <a:xfrm>
            <a:off x="0" y="0"/>
            <a:ext cx="12192000" cy="169068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CA" b="1" dirty="0"/>
              <a:t>D</a:t>
            </a:r>
            <a:r>
              <a:rPr lang="es-ES" b="1" dirty="0" err="1"/>
              <a:t>esestructuración</a:t>
            </a:r>
            <a:r>
              <a:rPr lang="es-ES" b="1" dirty="0"/>
              <a:t> de Arreglos (asignación básica)</a:t>
            </a:r>
            <a:endParaRPr lang="es-ES" dirty="0"/>
          </a:p>
        </p:txBody>
      </p:sp>
    </p:spTree>
    <p:extLst>
      <p:ext uri="{BB962C8B-B14F-4D97-AF65-F5344CB8AC3E}">
        <p14:creationId xmlns:p14="http://schemas.microsoft.com/office/powerpoint/2010/main" val="2273357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C31F19-C840-517C-B86D-33A5F1757AFD}"/>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637FD2C0-D562-AC1B-EB97-4817E726F928}"/>
              </a:ext>
            </a:extLst>
          </p:cNvPr>
          <p:cNvSpPr>
            <a:spLocks noGrp="1"/>
          </p:cNvSpPr>
          <p:nvPr>
            <p:ph idx="1"/>
          </p:nvPr>
        </p:nvSpPr>
        <p:spPr>
          <a:xfrm>
            <a:off x="838200" y="2250831"/>
            <a:ext cx="10515600" cy="3926132"/>
          </a:xfrm>
        </p:spPr>
        <p:txBody>
          <a:bodyPr/>
          <a:lstStyle/>
          <a:p>
            <a:pPr marL="0" indent="0" algn="just">
              <a:buNone/>
            </a:pPr>
            <a:r>
              <a:rPr lang="en-CA" dirty="0"/>
              <a:t>let </a:t>
            </a:r>
            <a:r>
              <a:rPr lang="en-CA" dirty="0" err="1"/>
              <a:t>cc,ba</a:t>
            </a:r>
            <a:r>
              <a:rPr lang="en-CA" dirty="0"/>
              <a:t>;</a:t>
            </a:r>
          </a:p>
          <a:p>
            <a:pPr marL="0" indent="0" algn="just">
              <a:buNone/>
            </a:pPr>
            <a:r>
              <a:rPr lang="en-CA" dirty="0"/>
              <a:t>    [</a:t>
            </a:r>
            <a:r>
              <a:rPr lang="en-CA" dirty="0" err="1"/>
              <a:t>cc,ba</a:t>
            </a:r>
            <a:r>
              <a:rPr lang="en-CA" dirty="0"/>
              <a:t>]=[“C</a:t>
            </a:r>
            <a:r>
              <a:rPr lang="es-ES" dirty="0"/>
              <a:t>á</a:t>
            </a:r>
            <a:r>
              <a:rPr lang="en-CA" dirty="0" err="1"/>
              <a:t>ceres”,”Badajoz</a:t>
            </a:r>
            <a:r>
              <a:rPr lang="en-CA" dirty="0"/>
              <a:t>”];</a:t>
            </a:r>
          </a:p>
          <a:p>
            <a:pPr marL="0" indent="0" algn="just">
              <a:buNone/>
            </a:pPr>
            <a:endParaRPr lang="en-CA" dirty="0"/>
          </a:p>
          <a:p>
            <a:pPr marL="0" indent="0" algn="just">
              <a:buNone/>
            </a:pPr>
            <a:r>
              <a:rPr lang="en-CA" dirty="0"/>
              <a:t>console.log(cc);   //</a:t>
            </a:r>
            <a:r>
              <a:rPr lang="en-CA" dirty="0" err="1"/>
              <a:t>Cáceres</a:t>
            </a:r>
            <a:endParaRPr lang="en-CA" dirty="0"/>
          </a:p>
          <a:p>
            <a:pPr marL="0" indent="0" algn="just">
              <a:buNone/>
            </a:pPr>
            <a:r>
              <a:rPr lang="en-CA" dirty="0"/>
              <a:t>console.log(</a:t>
            </a:r>
            <a:r>
              <a:rPr lang="en-CA" dirty="0" err="1"/>
              <a:t>ba</a:t>
            </a:r>
            <a:r>
              <a:rPr lang="en-CA" dirty="0"/>
              <a:t>);  //Badajoz</a:t>
            </a:r>
          </a:p>
          <a:p>
            <a:endParaRPr lang="es-ES" dirty="0"/>
          </a:p>
        </p:txBody>
      </p:sp>
      <p:sp>
        <p:nvSpPr>
          <p:cNvPr id="4" name="Marcador de número de diapositiva 3">
            <a:extLst>
              <a:ext uri="{FF2B5EF4-FFF2-40B4-BE49-F238E27FC236}">
                <a16:creationId xmlns:a16="http://schemas.microsoft.com/office/drawing/2014/main" id="{41D6F348-FFEB-605E-05F5-6F5BBE147A80}"/>
              </a:ext>
            </a:extLst>
          </p:cNvPr>
          <p:cNvSpPr>
            <a:spLocks noGrp="1"/>
          </p:cNvSpPr>
          <p:nvPr>
            <p:ph type="sldNum" sz="quarter" idx="12"/>
          </p:nvPr>
        </p:nvSpPr>
        <p:spPr/>
        <p:txBody>
          <a:bodyPr/>
          <a:lstStyle/>
          <a:p>
            <a:fld id="{0530B498-C689-4599-93E2-4FCD09F78740}" type="slidenum">
              <a:rPr lang="es-ES" smtClean="0"/>
              <a:t>49</a:t>
            </a:fld>
            <a:endParaRPr lang="es-ES"/>
          </a:p>
        </p:txBody>
      </p:sp>
      <p:sp>
        <p:nvSpPr>
          <p:cNvPr id="6" name="Título 3">
            <a:extLst>
              <a:ext uri="{FF2B5EF4-FFF2-40B4-BE49-F238E27FC236}">
                <a16:creationId xmlns:a16="http://schemas.microsoft.com/office/drawing/2014/main" id="{A0542404-A3EC-9560-DF81-7ED194AC8630}"/>
              </a:ext>
            </a:extLst>
          </p:cNvPr>
          <p:cNvSpPr txBox="1">
            <a:spLocks/>
          </p:cNvSpPr>
          <p:nvPr/>
        </p:nvSpPr>
        <p:spPr>
          <a:xfrm>
            <a:off x="17585" y="0"/>
            <a:ext cx="12192000" cy="164623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b="1" dirty="0"/>
              <a:t>Asignación separada de la declaración </a:t>
            </a:r>
            <a:endParaRPr lang="es-ES" dirty="0"/>
          </a:p>
        </p:txBody>
      </p:sp>
    </p:spTree>
    <p:extLst>
      <p:ext uri="{BB962C8B-B14F-4D97-AF65-F5344CB8AC3E}">
        <p14:creationId xmlns:p14="http://schemas.microsoft.com/office/powerpoint/2010/main" val="58267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EB71DBA-4DEB-B6EB-35D5-1E358A5A479D}"/>
              </a:ext>
            </a:extLst>
          </p:cNvPr>
          <p:cNvSpPr>
            <a:spLocks noGrp="1"/>
          </p:cNvSpPr>
          <p:nvPr>
            <p:ph type="title"/>
          </p:nvPr>
        </p:nvSpPr>
        <p:spPr/>
        <p:txBody>
          <a:bodyPr/>
          <a:lstStyle/>
          <a:p>
            <a:endParaRPr lang="es-ES" altLang="es-ES" dirty="0"/>
          </a:p>
        </p:txBody>
      </p:sp>
      <p:sp>
        <p:nvSpPr>
          <p:cNvPr id="37891" name="Content Placeholder 2">
            <a:extLst>
              <a:ext uri="{FF2B5EF4-FFF2-40B4-BE49-F238E27FC236}">
                <a16:creationId xmlns:a16="http://schemas.microsoft.com/office/drawing/2014/main" id="{6711A6C7-BC4D-6F76-26E2-B44EBD3BED63}"/>
              </a:ext>
            </a:extLst>
          </p:cNvPr>
          <p:cNvSpPr>
            <a:spLocks noGrp="1"/>
          </p:cNvSpPr>
          <p:nvPr>
            <p:ph sz="quarter" idx="1"/>
          </p:nvPr>
        </p:nvSpPr>
        <p:spPr>
          <a:xfrm>
            <a:off x="838200" y="1690688"/>
            <a:ext cx="10515599" cy="4937125"/>
          </a:xfrm>
        </p:spPr>
        <p:txBody>
          <a:bodyPr>
            <a:normAutofit/>
          </a:bodyPr>
          <a:lstStyle/>
          <a:p>
            <a:pPr algn="just"/>
            <a:r>
              <a:rPr lang="es-ES" altLang="es-ES" dirty="0"/>
              <a:t>Es case-sensitive</a:t>
            </a:r>
          </a:p>
          <a:p>
            <a:pPr algn="just"/>
            <a:r>
              <a:rPr lang="es-ES" altLang="es-ES" dirty="0"/>
              <a:t>Palabras reservadas: </a:t>
            </a:r>
            <a:r>
              <a:rPr lang="en-US" altLang="es-ES" dirty="0"/>
              <a:t> break, case, match, continue, default, delete, do, else, finally, for, function, if, in, </a:t>
            </a:r>
            <a:r>
              <a:rPr lang="en-US" altLang="es-ES" dirty="0" err="1"/>
              <a:t>instanceof</a:t>
            </a:r>
            <a:r>
              <a:rPr lang="en-US" altLang="es-ES" dirty="0"/>
              <a:t>, new, return, switch, this, throw, try, </a:t>
            </a:r>
            <a:r>
              <a:rPr lang="en-US" altLang="es-ES" dirty="0" err="1"/>
              <a:t>typeof</a:t>
            </a:r>
            <a:r>
              <a:rPr lang="en-US" altLang="es-ES" dirty="0"/>
              <a:t>, var, void, while, with.</a:t>
            </a:r>
          </a:p>
          <a:p>
            <a:pPr algn="just"/>
            <a:r>
              <a:rPr lang="es-ES" altLang="es-ES" dirty="0"/>
              <a:t>No se tienen en cuenta los espacios en blanco y las nuevas líneas como sucede con HTML.</a:t>
            </a:r>
          </a:p>
          <a:p>
            <a:pPr algn="just"/>
            <a:r>
              <a:rPr lang="es-ES" altLang="es-ES" dirty="0"/>
              <a:t>No se define el tipo de las variables.</a:t>
            </a:r>
          </a:p>
          <a:p>
            <a:pPr algn="just"/>
            <a:r>
              <a:rPr lang="es-ES" altLang="es-ES" dirty="0"/>
              <a:t>No es necesario terminar cada sentencia con el carácter </a:t>
            </a:r>
            <a:r>
              <a:rPr lang="es-ES" altLang="es-ES" b="1" dirty="0"/>
              <a:t>;</a:t>
            </a:r>
            <a:endParaRPr lang="es-ES" altLang="es-ES" dirty="0"/>
          </a:p>
          <a:p>
            <a:pPr algn="just"/>
            <a:r>
              <a:rPr lang="es-ES" altLang="es-ES" dirty="0"/>
              <a:t>Se pueden incluir comentarios: Los comentarios se pueden hacer en una línea utilizando </a:t>
            </a:r>
            <a:r>
              <a:rPr lang="es-ES" altLang="es-ES" b="1" dirty="0"/>
              <a:t>// </a:t>
            </a:r>
            <a:r>
              <a:rPr lang="es-ES" altLang="es-ES" dirty="0"/>
              <a:t>o de varias líneas con </a:t>
            </a:r>
            <a:r>
              <a:rPr lang="es-ES" altLang="es-ES" b="1" dirty="0"/>
              <a:t>/* … */</a:t>
            </a:r>
            <a:endParaRPr lang="es-ES" altLang="es-ES" dirty="0"/>
          </a:p>
          <a:p>
            <a:pPr algn="just"/>
            <a:endParaRPr lang="es-ES" altLang="es-ES" b="1" dirty="0"/>
          </a:p>
          <a:p>
            <a:pPr algn="just"/>
            <a:endParaRPr lang="es-ES" altLang="es-ES" dirty="0"/>
          </a:p>
        </p:txBody>
      </p:sp>
      <p:sp>
        <p:nvSpPr>
          <p:cNvPr id="2" name="Título 3">
            <a:extLst>
              <a:ext uri="{FF2B5EF4-FFF2-40B4-BE49-F238E27FC236}">
                <a16:creationId xmlns:a16="http://schemas.microsoft.com/office/drawing/2014/main" id="{EFE4AF91-DE9D-6834-B079-0082100784C8}"/>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sz="4800" b="1" dirty="0"/>
              <a:t>Sintaxis</a:t>
            </a:r>
            <a:endParaRPr lang="es-ES" sz="4800" b="1" dirty="0"/>
          </a:p>
        </p:txBody>
      </p:sp>
      <p:sp>
        <p:nvSpPr>
          <p:cNvPr id="4" name="Marcador de número de diapositiva 3">
            <a:extLst>
              <a:ext uri="{FF2B5EF4-FFF2-40B4-BE49-F238E27FC236}">
                <a16:creationId xmlns:a16="http://schemas.microsoft.com/office/drawing/2014/main" id="{81F85B9C-5C5F-1C01-6B40-235EC64F2290}"/>
              </a:ext>
            </a:extLst>
          </p:cNvPr>
          <p:cNvSpPr>
            <a:spLocks noGrp="1"/>
          </p:cNvSpPr>
          <p:nvPr>
            <p:ph type="sldNum" sz="quarter" idx="12"/>
          </p:nvPr>
        </p:nvSpPr>
        <p:spPr/>
        <p:txBody>
          <a:bodyPr/>
          <a:lstStyle/>
          <a:p>
            <a:fld id="{0530B498-C689-4599-93E2-4FCD09F78740}" type="slidenum">
              <a:rPr lang="es-ES" smtClean="0"/>
              <a:t>5</a:t>
            </a:fld>
            <a:endParaRPr lang="es-E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A294C-0796-20B4-74C2-07262AC791D4}"/>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312848C6-3327-1675-330A-D8B3F3D00563}"/>
              </a:ext>
            </a:extLst>
          </p:cNvPr>
          <p:cNvSpPr>
            <a:spLocks noGrp="1"/>
          </p:cNvSpPr>
          <p:nvPr>
            <p:ph idx="1"/>
          </p:nvPr>
        </p:nvSpPr>
        <p:spPr/>
        <p:txBody>
          <a:bodyPr/>
          <a:lstStyle/>
          <a:p>
            <a:pPr marL="0" indent="0">
              <a:buNone/>
            </a:pPr>
            <a:endParaRPr lang="es-ES" dirty="0"/>
          </a:p>
          <a:p>
            <a:pPr marL="0" indent="0">
              <a:buNone/>
            </a:pPr>
            <a:r>
              <a:rPr lang="es-ES" dirty="0"/>
              <a:t>   </a:t>
            </a:r>
            <a:r>
              <a:rPr lang="es-ES" dirty="0" err="1"/>
              <a:t>let</a:t>
            </a:r>
            <a:r>
              <a:rPr lang="es-ES" dirty="0"/>
              <a:t> [</a:t>
            </a:r>
            <a:r>
              <a:rPr lang="es-ES" dirty="0" err="1"/>
              <a:t>saludo,,,nombre</a:t>
            </a:r>
            <a:r>
              <a:rPr lang="es-ES" dirty="0"/>
              <a:t>] = ["Hola", "Yo" , "soy", "Sarah"];</a:t>
            </a:r>
          </a:p>
          <a:p>
            <a:endParaRPr lang="es-ES" dirty="0"/>
          </a:p>
          <a:p>
            <a:pPr marL="0" indent="0">
              <a:buNone/>
            </a:pPr>
            <a:r>
              <a:rPr lang="es-ES" dirty="0"/>
              <a:t>console.log(saludo); // "Hola"</a:t>
            </a:r>
          </a:p>
          <a:p>
            <a:pPr marL="0" indent="0">
              <a:buNone/>
            </a:pPr>
            <a:r>
              <a:rPr lang="es-ES" dirty="0"/>
              <a:t>console.log(nombre); // "Sarah"</a:t>
            </a:r>
          </a:p>
          <a:p>
            <a:endParaRPr lang="es-ES" dirty="0"/>
          </a:p>
        </p:txBody>
      </p:sp>
      <p:sp>
        <p:nvSpPr>
          <p:cNvPr id="4" name="Marcador de número de diapositiva 3">
            <a:extLst>
              <a:ext uri="{FF2B5EF4-FFF2-40B4-BE49-F238E27FC236}">
                <a16:creationId xmlns:a16="http://schemas.microsoft.com/office/drawing/2014/main" id="{30F6D8CF-80AD-285A-2C1E-3B26E9CE98E9}"/>
              </a:ext>
            </a:extLst>
          </p:cNvPr>
          <p:cNvSpPr>
            <a:spLocks noGrp="1"/>
          </p:cNvSpPr>
          <p:nvPr>
            <p:ph type="sldNum" sz="quarter" idx="12"/>
          </p:nvPr>
        </p:nvSpPr>
        <p:spPr/>
        <p:txBody>
          <a:bodyPr/>
          <a:lstStyle/>
          <a:p>
            <a:fld id="{0530B498-C689-4599-93E2-4FCD09F78740}" type="slidenum">
              <a:rPr lang="es-ES" smtClean="0"/>
              <a:t>50</a:t>
            </a:fld>
            <a:endParaRPr lang="es-ES"/>
          </a:p>
        </p:txBody>
      </p:sp>
      <p:sp>
        <p:nvSpPr>
          <p:cNvPr id="5" name="Título 3">
            <a:extLst>
              <a:ext uri="{FF2B5EF4-FFF2-40B4-BE49-F238E27FC236}">
                <a16:creationId xmlns:a16="http://schemas.microsoft.com/office/drawing/2014/main" id="{88E0AA17-7298-401A-34B4-6FF1123B65E8}"/>
              </a:ext>
            </a:extLst>
          </p:cNvPr>
          <p:cNvSpPr txBox="1">
            <a:spLocks/>
          </p:cNvSpPr>
          <p:nvPr/>
        </p:nvSpPr>
        <p:spPr>
          <a:xfrm>
            <a:off x="0" y="0"/>
            <a:ext cx="12192000" cy="169068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b="1" dirty="0"/>
              <a:t>Omitiendo elementos en un Arreglo</a:t>
            </a:r>
            <a:endParaRPr lang="es-ES" dirty="0"/>
          </a:p>
        </p:txBody>
      </p:sp>
    </p:spTree>
    <p:extLst>
      <p:ext uri="{BB962C8B-B14F-4D97-AF65-F5344CB8AC3E}">
        <p14:creationId xmlns:p14="http://schemas.microsoft.com/office/powerpoint/2010/main" val="2203043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62713-84FC-C045-00F8-460DB56362E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A91B78A-DAD9-AF5B-7250-C67048FB5371}"/>
              </a:ext>
            </a:extLst>
          </p:cNvPr>
          <p:cNvSpPr>
            <a:spLocks noGrp="1"/>
          </p:cNvSpPr>
          <p:nvPr>
            <p:ph idx="1"/>
          </p:nvPr>
        </p:nvSpPr>
        <p:spPr/>
        <p:txBody>
          <a:bodyPr>
            <a:normAutofit fontScale="85000" lnSpcReduction="20000"/>
          </a:bodyPr>
          <a:lstStyle/>
          <a:p>
            <a:pPr marL="0" indent="0">
              <a:buNone/>
            </a:pPr>
            <a:r>
              <a:rPr lang="es-ES" dirty="0" err="1"/>
              <a:t>let</a:t>
            </a:r>
            <a:r>
              <a:rPr lang="es-ES" dirty="0"/>
              <a:t> persona = {</a:t>
            </a:r>
          </a:p>
          <a:p>
            <a:pPr marL="0" indent="0">
              <a:buNone/>
            </a:pPr>
            <a:r>
              <a:rPr lang="es-ES" dirty="0"/>
              <a:t>    nombre: "Sarah", </a:t>
            </a:r>
          </a:p>
          <a:p>
            <a:pPr marL="0" indent="0">
              <a:buNone/>
            </a:pPr>
            <a:r>
              <a:rPr lang="es-ES" dirty="0"/>
              <a:t>    </a:t>
            </a:r>
            <a:r>
              <a:rPr lang="es-ES" dirty="0" err="1"/>
              <a:t>pais</a:t>
            </a:r>
            <a:r>
              <a:rPr lang="es-ES" dirty="0"/>
              <a:t>: "Nigeria", </a:t>
            </a:r>
          </a:p>
          <a:p>
            <a:pPr marL="0" indent="0">
              <a:buNone/>
            </a:pPr>
            <a:r>
              <a:rPr lang="es-ES" dirty="0"/>
              <a:t>    trabajo: "Desarrollador"</a:t>
            </a:r>
          </a:p>
          <a:p>
            <a:pPr marL="0" indent="0">
              <a:buNone/>
            </a:pPr>
            <a:r>
              <a:rPr lang="es-ES" dirty="0"/>
              <a:t>};</a:t>
            </a:r>
          </a:p>
          <a:p>
            <a:pPr marL="0" indent="0">
              <a:buNone/>
            </a:pPr>
            <a:endParaRPr lang="es-ES" dirty="0"/>
          </a:p>
          <a:p>
            <a:pPr marL="0" indent="0">
              <a:buNone/>
            </a:pPr>
            <a:r>
              <a:rPr lang="es-ES" dirty="0" err="1"/>
              <a:t>let</a:t>
            </a:r>
            <a:r>
              <a:rPr lang="es-ES" dirty="0"/>
              <a:t> {nombre, </a:t>
            </a:r>
            <a:r>
              <a:rPr lang="es-ES" dirty="0" err="1"/>
              <a:t>pais</a:t>
            </a:r>
            <a:r>
              <a:rPr lang="es-ES" dirty="0"/>
              <a:t>, trabajo} = persona;</a:t>
            </a:r>
          </a:p>
          <a:p>
            <a:pPr marL="0" indent="0">
              <a:buNone/>
            </a:pPr>
            <a:endParaRPr lang="es-ES" dirty="0"/>
          </a:p>
          <a:p>
            <a:pPr marL="0" indent="0">
              <a:buNone/>
            </a:pPr>
            <a:r>
              <a:rPr lang="es-ES" dirty="0"/>
              <a:t>console.log(nombre); // "Sarah"</a:t>
            </a:r>
          </a:p>
          <a:p>
            <a:pPr marL="0" indent="0">
              <a:buNone/>
            </a:pPr>
            <a:r>
              <a:rPr lang="es-ES" dirty="0"/>
              <a:t>console.log(</a:t>
            </a:r>
            <a:r>
              <a:rPr lang="es-ES" dirty="0" err="1"/>
              <a:t>pais</a:t>
            </a:r>
            <a:r>
              <a:rPr lang="es-ES" dirty="0"/>
              <a:t>); // "Nigeria"</a:t>
            </a:r>
          </a:p>
          <a:p>
            <a:pPr marL="0" indent="0">
              <a:buNone/>
            </a:pPr>
            <a:r>
              <a:rPr lang="es-ES" dirty="0"/>
              <a:t>console.log(trabajo); // "Desarrollador"</a:t>
            </a:r>
          </a:p>
          <a:p>
            <a:pPr marL="0" indent="0">
              <a:buNone/>
            </a:pPr>
            <a:endParaRPr lang="es-ES" dirty="0"/>
          </a:p>
        </p:txBody>
      </p:sp>
      <p:sp>
        <p:nvSpPr>
          <p:cNvPr id="4" name="Marcador de número de diapositiva 3">
            <a:extLst>
              <a:ext uri="{FF2B5EF4-FFF2-40B4-BE49-F238E27FC236}">
                <a16:creationId xmlns:a16="http://schemas.microsoft.com/office/drawing/2014/main" id="{4E8A931C-DA87-DCDC-4A05-618EC2097496}"/>
              </a:ext>
            </a:extLst>
          </p:cNvPr>
          <p:cNvSpPr>
            <a:spLocks noGrp="1"/>
          </p:cNvSpPr>
          <p:nvPr>
            <p:ph type="sldNum" sz="quarter" idx="12"/>
          </p:nvPr>
        </p:nvSpPr>
        <p:spPr/>
        <p:txBody>
          <a:bodyPr/>
          <a:lstStyle/>
          <a:p>
            <a:fld id="{0530B498-C689-4599-93E2-4FCD09F78740}" type="slidenum">
              <a:rPr lang="es-ES" smtClean="0"/>
              <a:t>51</a:t>
            </a:fld>
            <a:endParaRPr lang="es-ES"/>
          </a:p>
        </p:txBody>
      </p:sp>
      <p:sp>
        <p:nvSpPr>
          <p:cNvPr id="5" name="Título 3">
            <a:extLst>
              <a:ext uri="{FF2B5EF4-FFF2-40B4-BE49-F238E27FC236}">
                <a16:creationId xmlns:a16="http://schemas.microsoft.com/office/drawing/2014/main" id="{2D42735C-FD01-B7CD-73E7-F22684AA9059}"/>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CA" b="1" dirty="0"/>
              <a:t>D</a:t>
            </a:r>
            <a:r>
              <a:rPr lang="es-ES" b="1" dirty="0" err="1"/>
              <a:t>esestructuración</a:t>
            </a:r>
            <a:r>
              <a:rPr lang="es-ES" b="1" dirty="0"/>
              <a:t> básica de objetos</a:t>
            </a:r>
            <a:endParaRPr lang="es-ES" dirty="0"/>
          </a:p>
        </p:txBody>
      </p:sp>
    </p:spTree>
    <p:extLst>
      <p:ext uri="{BB962C8B-B14F-4D97-AF65-F5344CB8AC3E}">
        <p14:creationId xmlns:p14="http://schemas.microsoft.com/office/powerpoint/2010/main" val="964533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D2249-6BC9-F025-8CC5-31B6DEB8D6F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DD54622-2E1F-2590-1A02-442FD99CF096}"/>
              </a:ext>
            </a:extLst>
          </p:cNvPr>
          <p:cNvSpPr>
            <a:spLocks noGrp="1"/>
          </p:cNvSpPr>
          <p:nvPr>
            <p:ph idx="1"/>
          </p:nvPr>
        </p:nvSpPr>
        <p:spPr>
          <a:xfrm>
            <a:off x="838200" y="1428995"/>
            <a:ext cx="10515600" cy="5189049"/>
          </a:xfrm>
        </p:spPr>
        <p:txBody>
          <a:bodyPr>
            <a:normAutofit fontScale="85000" lnSpcReduction="20000"/>
          </a:bodyPr>
          <a:lstStyle/>
          <a:p>
            <a:pPr marL="0" indent="0">
              <a:buNone/>
            </a:pPr>
            <a:endParaRPr lang="es-ES" dirty="0"/>
          </a:p>
          <a:p>
            <a:pPr marL="0" indent="0">
              <a:buNone/>
            </a:pPr>
            <a:r>
              <a:rPr lang="es-ES" dirty="0" err="1"/>
              <a:t>let</a:t>
            </a:r>
            <a:r>
              <a:rPr lang="es-ES" dirty="0"/>
              <a:t> persona = {</a:t>
            </a:r>
          </a:p>
          <a:p>
            <a:pPr marL="0" indent="0">
              <a:buNone/>
            </a:pPr>
            <a:r>
              <a:rPr lang="es-ES" dirty="0"/>
              <a:t>    nombre: "Sarah", </a:t>
            </a:r>
          </a:p>
          <a:p>
            <a:pPr marL="0" indent="0">
              <a:buNone/>
            </a:pPr>
            <a:r>
              <a:rPr lang="es-ES" dirty="0"/>
              <a:t>    </a:t>
            </a:r>
            <a:r>
              <a:rPr lang="es-ES" dirty="0" err="1"/>
              <a:t>pais</a:t>
            </a:r>
            <a:r>
              <a:rPr lang="es-ES" dirty="0"/>
              <a:t>: "Nigeria", </a:t>
            </a:r>
          </a:p>
          <a:p>
            <a:pPr marL="0" indent="0">
              <a:buNone/>
            </a:pPr>
            <a:r>
              <a:rPr lang="es-ES" dirty="0"/>
              <a:t>    trabajo: "Desarrollador"</a:t>
            </a:r>
          </a:p>
          <a:p>
            <a:pPr marL="0" indent="0">
              <a:buNone/>
            </a:pPr>
            <a:r>
              <a:rPr lang="es-ES" dirty="0"/>
              <a:t>}; </a:t>
            </a:r>
          </a:p>
          <a:p>
            <a:pPr marL="0" indent="0">
              <a:buNone/>
            </a:pPr>
            <a:endParaRPr lang="es-ES" dirty="0"/>
          </a:p>
          <a:p>
            <a:pPr marL="0" indent="0">
              <a:buNone/>
            </a:pPr>
            <a:r>
              <a:rPr lang="es-ES" dirty="0" err="1"/>
              <a:t>let</a:t>
            </a:r>
            <a:r>
              <a:rPr lang="es-ES" dirty="0"/>
              <a:t> nombre, </a:t>
            </a:r>
            <a:r>
              <a:rPr lang="es-ES" dirty="0" err="1"/>
              <a:t>pais</a:t>
            </a:r>
            <a:r>
              <a:rPr lang="es-ES" dirty="0"/>
              <a:t>, trabajo;</a:t>
            </a:r>
          </a:p>
          <a:p>
            <a:pPr marL="0" indent="0">
              <a:buNone/>
            </a:pPr>
            <a:endParaRPr lang="es-ES" dirty="0"/>
          </a:p>
          <a:p>
            <a:pPr marL="0" indent="0">
              <a:buNone/>
            </a:pPr>
            <a:r>
              <a:rPr lang="es-ES" dirty="0"/>
              <a:t>({nombre, </a:t>
            </a:r>
            <a:r>
              <a:rPr lang="es-ES" dirty="0" err="1"/>
              <a:t>pais</a:t>
            </a:r>
            <a:r>
              <a:rPr lang="es-ES" dirty="0"/>
              <a:t>, trabajo} = persona);</a:t>
            </a:r>
          </a:p>
          <a:p>
            <a:pPr marL="0" indent="0">
              <a:buNone/>
            </a:pPr>
            <a:endParaRPr lang="es-ES" dirty="0"/>
          </a:p>
          <a:p>
            <a:pPr marL="0" indent="0">
              <a:buNone/>
            </a:pPr>
            <a:r>
              <a:rPr lang="es-ES" dirty="0"/>
              <a:t>console.log(nombre); // "Sarah"</a:t>
            </a:r>
          </a:p>
          <a:p>
            <a:pPr marL="0" indent="0">
              <a:buNone/>
            </a:pPr>
            <a:r>
              <a:rPr lang="es-ES" dirty="0"/>
              <a:t>console.log(trabajo); // "Desarrollador"</a:t>
            </a:r>
          </a:p>
          <a:p>
            <a:endParaRPr lang="es-ES" dirty="0"/>
          </a:p>
        </p:txBody>
      </p:sp>
      <p:sp>
        <p:nvSpPr>
          <p:cNvPr id="4" name="Marcador de número de diapositiva 3">
            <a:extLst>
              <a:ext uri="{FF2B5EF4-FFF2-40B4-BE49-F238E27FC236}">
                <a16:creationId xmlns:a16="http://schemas.microsoft.com/office/drawing/2014/main" id="{7B6F9624-963E-EA47-BA18-FCC98B63B0FE}"/>
              </a:ext>
            </a:extLst>
          </p:cNvPr>
          <p:cNvSpPr>
            <a:spLocks noGrp="1"/>
          </p:cNvSpPr>
          <p:nvPr>
            <p:ph type="sldNum" sz="quarter" idx="12"/>
          </p:nvPr>
        </p:nvSpPr>
        <p:spPr/>
        <p:txBody>
          <a:bodyPr/>
          <a:lstStyle/>
          <a:p>
            <a:fld id="{0530B498-C689-4599-93E2-4FCD09F78740}" type="slidenum">
              <a:rPr lang="es-ES" smtClean="0"/>
              <a:t>52</a:t>
            </a:fld>
            <a:endParaRPr lang="es-ES"/>
          </a:p>
        </p:txBody>
      </p:sp>
      <p:sp>
        <p:nvSpPr>
          <p:cNvPr id="5" name="Título 3">
            <a:extLst>
              <a:ext uri="{FF2B5EF4-FFF2-40B4-BE49-F238E27FC236}">
                <a16:creationId xmlns:a16="http://schemas.microsoft.com/office/drawing/2014/main" id="{73ED2F0C-074A-B5CD-C605-AAD04DD0A32C}"/>
              </a:ext>
            </a:extLst>
          </p:cNvPr>
          <p:cNvSpPr txBox="1">
            <a:spLocks/>
          </p:cNvSpPr>
          <p:nvPr/>
        </p:nvSpPr>
        <p:spPr>
          <a:xfrm>
            <a:off x="0" y="-21737"/>
            <a:ext cx="12192000" cy="1554161"/>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CA" b="1" dirty="0"/>
          </a:p>
          <a:p>
            <a:pPr algn="ctr"/>
            <a:r>
              <a:rPr lang="es-ES" b="1" dirty="0"/>
              <a:t>Declarando variables antes de ser asignadas</a:t>
            </a:r>
          </a:p>
          <a:p>
            <a:pPr algn="ctr"/>
            <a:endParaRPr lang="es-ES" sz="4800" b="1" dirty="0"/>
          </a:p>
        </p:txBody>
      </p:sp>
    </p:spTree>
    <p:extLst>
      <p:ext uri="{BB962C8B-B14F-4D97-AF65-F5344CB8AC3E}">
        <p14:creationId xmlns:p14="http://schemas.microsoft.com/office/powerpoint/2010/main" val="4278023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6645E-65B9-FFFB-D15F-31106FBF755F}"/>
              </a:ext>
            </a:extLst>
          </p:cNvPr>
          <p:cNvSpPr>
            <a:spLocks noGrp="1"/>
          </p:cNvSpPr>
          <p:nvPr>
            <p:ph type="title"/>
          </p:nvPr>
        </p:nvSpPr>
        <p:spPr/>
        <p:txBody>
          <a:bodyPr/>
          <a:lstStyle/>
          <a:p>
            <a:br>
              <a:rPr lang="en-CA" dirty="0"/>
            </a:br>
            <a:endParaRPr lang="es-ES" dirty="0"/>
          </a:p>
        </p:txBody>
      </p:sp>
      <p:sp>
        <p:nvSpPr>
          <p:cNvPr id="3" name="Marcador de contenido 2">
            <a:extLst>
              <a:ext uri="{FF2B5EF4-FFF2-40B4-BE49-F238E27FC236}">
                <a16:creationId xmlns:a16="http://schemas.microsoft.com/office/drawing/2014/main" id="{6A65F65D-473B-E324-5FB8-49979341E956}"/>
              </a:ext>
            </a:extLst>
          </p:cNvPr>
          <p:cNvSpPr>
            <a:spLocks noGrp="1"/>
          </p:cNvSpPr>
          <p:nvPr>
            <p:ph idx="1"/>
          </p:nvPr>
        </p:nvSpPr>
        <p:spPr>
          <a:xfrm>
            <a:off x="838200" y="1459523"/>
            <a:ext cx="10515600" cy="4717440"/>
          </a:xfrm>
        </p:spPr>
        <p:txBody>
          <a:bodyPr>
            <a:normAutofit fontScale="92500" lnSpcReduction="20000"/>
          </a:bodyPr>
          <a:lstStyle/>
          <a:p>
            <a:pPr marL="0" indent="0">
              <a:buNone/>
            </a:pPr>
            <a:endParaRPr lang="es-ES" dirty="0"/>
          </a:p>
          <a:p>
            <a:pPr marL="0" indent="0">
              <a:buNone/>
            </a:pPr>
            <a:r>
              <a:rPr lang="es-ES" dirty="0" err="1"/>
              <a:t>let</a:t>
            </a:r>
            <a:r>
              <a:rPr lang="es-ES" dirty="0"/>
              <a:t> persona = {</a:t>
            </a:r>
          </a:p>
          <a:p>
            <a:pPr marL="0" indent="0">
              <a:buNone/>
            </a:pPr>
            <a:r>
              <a:rPr lang="es-ES" dirty="0"/>
              <a:t>    nombre: "Sarah", </a:t>
            </a:r>
          </a:p>
          <a:p>
            <a:pPr marL="0" indent="0">
              <a:buNone/>
            </a:pPr>
            <a:r>
              <a:rPr lang="es-ES" dirty="0"/>
              <a:t>    </a:t>
            </a:r>
            <a:r>
              <a:rPr lang="es-ES" dirty="0" err="1"/>
              <a:t>pais</a:t>
            </a:r>
            <a:r>
              <a:rPr lang="es-ES" dirty="0"/>
              <a:t>: "Nigeria", </a:t>
            </a:r>
          </a:p>
          <a:p>
            <a:pPr marL="0" indent="0">
              <a:buNone/>
            </a:pPr>
            <a:r>
              <a:rPr lang="es-ES" dirty="0"/>
              <a:t>    trabajo: "Desarrollador"</a:t>
            </a:r>
          </a:p>
          <a:p>
            <a:pPr marL="0" indent="0">
              <a:buNone/>
            </a:pPr>
            <a:r>
              <a:rPr lang="es-ES" dirty="0"/>
              <a:t>};</a:t>
            </a:r>
          </a:p>
          <a:p>
            <a:endParaRPr lang="es-ES" dirty="0"/>
          </a:p>
          <a:p>
            <a:pPr marL="0" indent="0">
              <a:buNone/>
            </a:pPr>
            <a:r>
              <a:rPr lang="es-ES" dirty="0" err="1"/>
              <a:t>let</a:t>
            </a:r>
            <a:r>
              <a:rPr lang="es-ES" dirty="0"/>
              <a:t> {nombre: </a:t>
            </a:r>
            <a:r>
              <a:rPr lang="es-ES" dirty="0" err="1"/>
              <a:t>foo</a:t>
            </a:r>
            <a:r>
              <a:rPr lang="es-ES" dirty="0"/>
              <a:t>, trabajo: bar} = persona;</a:t>
            </a:r>
          </a:p>
          <a:p>
            <a:pPr marL="0" indent="0">
              <a:buNone/>
            </a:pPr>
            <a:endParaRPr lang="es-ES" dirty="0"/>
          </a:p>
          <a:p>
            <a:pPr marL="0" indent="0">
              <a:buNone/>
            </a:pPr>
            <a:r>
              <a:rPr lang="es-ES" dirty="0"/>
              <a:t>console.log(</a:t>
            </a:r>
            <a:r>
              <a:rPr lang="es-ES" dirty="0" err="1"/>
              <a:t>foo</a:t>
            </a:r>
            <a:r>
              <a:rPr lang="es-ES" dirty="0"/>
              <a:t>); // "Sarah"</a:t>
            </a:r>
          </a:p>
          <a:p>
            <a:pPr marL="0" indent="0">
              <a:buNone/>
            </a:pPr>
            <a:r>
              <a:rPr lang="es-ES" dirty="0"/>
              <a:t>console.log(bar); // "Desarrollador"</a:t>
            </a:r>
          </a:p>
        </p:txBody>
      </p:sp>
      <p:sp>
        <p:nvSpPr>
          <p:cNvPr id="4" name="Marcador de número de diapositiva 3">
            <a:extLst>
              <a:ext uri="{FF2B5EF4-FFF2-40B4-BE49-F238E27FC236}">
                <a16:creationId xmlns:a16="http://schemas.microsoft.com/office/drawing/2014/main" id="{D20D6437-7370-FF6E-0E86-7B3D719570FC}"/>
              </a:ext>
            </a:extLst>
          </p:cNvPr>
          <p:cNvSpPr>
            <a:spLocks noGrp="1"/>
          </p:cNvSpPr>
          <p:nvPr>
            <p:ph type="sldNum" sz="quarter" idx="12"/>
          </p:nvPr>
        </p:nvSpPr>
        <p:spPr/>
        <p:txBody>
          <a:bodyPr/>
          <a:lstStyle/>
          <a:p>
            <a:fld id="{0530B498-C689-4599-93E2-4FCD09F78740}" type="slidenum">
              <a:rPr lang="es-ES" smtClean="0"/>
              <a:t>53</a:t>
            </a:fld>
            <a:endParaRPr lang="es-ES"/>
          </a:p>
        </p:txBody>
      </p:sp>
      <p:sp>
        <p:nvSpPr>
          <p:cNvPr id="5" name="Título 3">
            <a:extLst>
              <a:ext uri="{FF2B5EF4-FFF2-40B4-BE49-F238E27FC236}">
                <a16:creationId xmlns:a16="http://schemas.microsoft.com/office/drawing/2014/main" id="{522C2CEC-D155-0E5B-EB8B-87CF4A77CAFF}"/>
              </a:ext>
            </a:extLst>
          </p:cNvPr>
          <p:cNvSpPr txBox="1">
            <a:spLocks/>
          </p:cNvSpPr>
          <p:nvPr/>
        </p:nvSpPr>
        <p:spPr>
          <a:xfrm>
            <a:off x="0" y="0"/>
            <a:ext cx="12192000" cy="145952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b="1" dirty="0"/>
              <a:t>Usando un nuevo nombre de variable</a:t>
            </a:r>
          </a:p>
        </p:txBody>
      </p:sp>
    </p:spTree>
    <p:extLst>
      <p:ext uri="{BB962C8B-B14F-4D97-AF65-F5344CB8AC3E}">
        <p14:creationId xmlns:p14="http://schemas.microsoft.com/office/powerpoint/2010/main" val="3567068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D08FBE80-86AE-23AD-45D0-DDA1C5BB1C6A}"/>
              </a:ext>
            </a:extLst>
          </p:cNvPr>
          <p:cNvSpPr>
            <a:spLocks noGrp="1"/>
          </p:cNvSpPr>
          <p:nvPr>
            <p:ph type="title"/>
          </p:nvPr>
        </p:nvSpPr>
        <p:spPr>
          <a:xfrm>
            <a:off x="1981200" y="115888"/>
            <a:ext cx="8229600" cy="990600"/>
          </a:xfrm>
        </p:spPr>
        <p:txBody>
          <a:bodyPr/>
          <a:lstStyle/>
          <a:p>
            <a:endParaRPr lang="es-ES" altLang="es-ES" sz="2800" dirty="0"/>
          </a:p>
        </p:txBody>
      </p:sp>
      <p:sp>
        <p:nvSpPr>
          <p:cNvPr id="49155" name="Content Placeholder 2">
            <a:extLst>
              <a:ext uri="{FF2B5EF4-FFF2-40B4-BE49-F238E27FC236}">
                <a16:creationId xmlns:a16="http://schemas.microsoft.com/office/drawing/2014/main" id="{4A78BCC5-3AF9-33E7-B5BC-578769CD07F4}"/>
              </a:ext>
            </a:extLst>
          </p:cNvPr>
          <p:cNvSpPr>
            <a:spLocks noGrp="1"/>
          </p:cNvSpPr>
          <p:nvPr>
            <p:ph sz="quarter" idx="1"/>
          </p:nvPr>
        </p:nvSpPr>
        <p:spPr>
          <a:xfrm>
            <a:off x="1981200" y="1916723"/>
            <a:ext cx="8229600" cy="4239603"/>
          </a:xfrm>
        </p:spPr>
        <p:txBody>
          <a:bodyPr>
            <a:normAutofit/>
          </a:bodyPr>
          <a:lstStyle/>
          <a:p>
            <a:pPr>
              <a:defRPr/>
            </a:pPr>
            <a:r>
              <a:rPr lang="es-ES" sz="3200" dirty="0"/>
              <a:t>Para mostrar una ventana con un mensaje: </a:t>
            </a:r>
          </a:p>
          <a:p>
            <a:pPr marL="0" indent="0">
              <a:buNone/>
              <a:defRPr/>
            </a:pPr>
            <a:r>
              <a:rPr lang="es-ES" altLang="es-ES" sz="3200" dirty="0">
                <a:solidFill>
                  <a:srgbClr val="FF0000"/>
                </a:solidFill>
              </a:rPr>
              <a:t>&lt;script&gt; </a:t>
            </a:r>
          </a:p>
          <a:p>
            <a:pPr marL="0" indent="0">
              <a:buNone/>
              <a:defRPr/>
            </a:pPr>
            <a:r>
              <a:rPr lang="es-ES" altLang="es-ES" sz="3200" dirty="0">
                <a:solidFill>
                  <a:srgbClr val="FF0000"/>
                </a:solidFill>
              </a:rPr>
              <a:t>   </a:t>
            </a:r>
            <a:r>
              <a:rPr lang="es-ES" altLang="es-ES" sz="3200" dirty="0" err="1">
                <a:solidFill>
                  <a:srgbClr val="FF0000"/>
                </a:solidFill>
              </a:rPr>
              <a:t>alert</a:t>
            </a:r>
            <a:r>
              <a:rPr lang="es-ES" altLang="es-ES" sz="3200" dirty="0">
                <a:solidFill>
                  <a:srgbClr val="FF0000"/>
                </a:solidFill>
              </a:rPr>
              <a:t>("Hola!") ;</a:t>
            </a:r>
          </a:p>
          <a:p>
            <a:pPr marL="0" indent="0">
              <a:buNone/>
              <a:defRPr/>
            </a:pPr>
            <a:r>
              <a:rPr lang="es-ES" altLang="es-ES" sz="3200" dirty="0">
                <a:solidFill>
                  <a:srgbClr val="FF0000"/>
                </a:solidFill>
              </a:rPr>
              <a:t>&lt;/script&gt; </a:t>
            </a:r>
          </a:p>
          <a:p>
            <a:pPr marL="0" indent="0">
              <a:buNone/>
              <a:defRPr/>
            </a:pPr>
            <a:endParaRPr lang="es-ES" dirty="0"/>
          </a:p>
          <a:p>
            <a:pPr>
              <a:defRPr/>
            </a:pPr>
            <a:endParaRPr lang="es-ES" dirty="0"/>
          </a:p>
          <a:p>
            <a:pPr>
              <a:defRPr/>
            </a:pPr>
            <a:endParaRPr lang="es-ES" dirty="0"/>
          </a:p>
          <a:p>
            <a:pPr>
              <a:defRPr/>
            </a:pPr>
            <a:endParaRPr lang="es-ES" dirty="0"/>
          </a:p>
          <a:p>
            <a:pPr>
              <a:defRPr/>
            </a:pPr>
            <a:endParaRPr lang="es-ES" dirty="0"/>
          </a:p>
          <a:p>
            <a:pPr marL="0" indent="0">
              <a:buNone/>
              <a:defRPr/>
            </a:pPr>
            <a:endParaRPr lang="es-ES" altLang="es-ES" dirty="0"/>
          </a:p>
        </p:txBody>
      </p:sp>
      <p:sp>
        <p:nvSpPr>
          <p:cNvPr id="2" name="Título 3">
            <a:extLst>
              <a:ext uri="{FF2B5EF4-FFF2-40B4-BE49-F238E27FC236}">
                <a16:creationId xmlns:a16="http://schemas.microsoft.com/office/drawing/2014/main" id="{9AF54E07-C907-0936-19BC-6D3B2D4792D6}"/>
              </a:ext>
            </a:extLst>
          </p:cNvPr>
          <p:cNvSpPr txBox="1">
            <a:spLocks/>
          </p:cNvSpPr>
          <p:nvPr/>
        </p:nvSpPr>
        <p:spPr>
          <a:xfrm>
            <a:off x="1" y="0"/>
            <a:ext cx="12191999"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a:t>
            </a:r>
          </a:p>
          <a:p>
            <a:pPr algn="ctr"/>
            <a:r>
              <a:rPr lang="es-ES" altLang="es-ES" sz="4400" b="1" dirty="0"/>
              <a:t>Ejemplos básicos de código en </a:t>
            </a:r>
            <a:r>
              <a:rPr lang="es-ES" altLang="es-ES" sz="4400" b="1" dirty="0" err="1"/>
              <a:t>Javascript</a:t>
            </a:r>
            <a:r>
              <a:rPr lang="es-ES" altLang="es-ES" sz="4400" b="1" dirty="0"/>
              <a:t>:</a:t>
            </a:r>
            <a:endParaRPr lang="es-ES" dirty="0"/>
          </a:p>
          <a:p>
            <a:pPr algn="ctr"/>
            <a:endParaRPr lang="es-ES" dirty="0"/>
          </a:p>
        </p:txBody>
      </p:sp>
      <p:pic>
        <p:nvPicPr>
          <p:cNvPr id="4" name="Imagen 3">
            <a:extLst>
              <a:ext uri="{FF2B5EF4-FFF2-40B4-BE49-F238E27FC236}">
                <a16:creationId xmlns:a16="http://schemas.microsoft.com/office/drawing/2014/main" id="{29B8FCCE-9E0B-A043-E7F3-B0DC07E1179A}"/>
              </a:ext>
            </a:extLst>
          </p:cNvPr>
          <p:cNvPicPr>
            <a:picLocks noChangeAspect="1"/>
          </p:cNvPicPr>
          <p:nvPr/>
        </p:nvPicPr>
        <p:blipFill>
          <a:blip r:embed="rId3"/>
          <a:stretch>
            <a:fillRect/>
          </a:stretch>
        </p:blipFill>
        <p:spPr>
          <a:xfrm>
            <a:off x="2143125" y="4562109"/>
            <a:ext cx="3952875" cy="1285875"/>
          </a:xfrm>
          <a:prstGeom prst="rect">
            <a:avLst/>
          </a:prstGeom>
          <a:ln>
            <a:solidFill>
              <a:schemeClr val="accent1">
                <a:shade val="15000"/>
              </a:schemeClr>
            </a:solidFill>
          </a:ln>
        </p:spPr>
      </p:pic>
      <p:sp>
        <p:nvSpPr>
          <p:cNvPr id="5" name="Marcador de número de diapositiva 4">
            <a:extLst>
              <a:ext uri="{FF2B5EF4-FFF2-40B4-BE49-F238E27FC236}">
                <a16:creationId xmlns:a16="http://schemas.microsoft.com/office/drawing/2014/main" id="{36A3C3C1-4DB8-5DB1-40DF-0EB492532E52}"/>
              </a:ext>
            </a:extLst>
          </p:cNvPr>
          <p:cNvSpPr>
            <a:spLocks noGrp="1"/>
          </p:cNvSpPr>
          <p:nvPr>
            <p:ph type="sldNum" sz="quarter" idx="12"/>
          </p:nvPr>
        </p:nvSpPr>
        <p:spPr/>
        <p:txBody>
          <a:bodyPr/>
          <a:lstStyle/>
          <a:p>
            <a:fld id="{0530B498-C689-4599-93E2-4FCD09F78740}" type="slidenum">
              <a:rPr lang="es-ES" smtClean="0"/>
              <a:t>54</a:t>
            </a:fld>
            <a:endParaRPr lang="es-E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a:extLst>
              <a:ext uri="{FF2B5EF4-FFF2-40B4-BE49-F238E27FC236}">
                <a16:creationId xmlns:a16="http://schemas.microsoft.com/office/drawing/2014/main" id="{4A78BCC5-3AF9-33E7-B5BC-578769CD07F4}"/>
              </a:ext>
            </a:extLst>
          </p:cNvPr>
          <p:cNvSpPr>
            <a:spLocks noGrp="1"/>
          </p:cNvSpPr>
          <p:nvPr>
            <p:ph sz="quarter" idx="1"/>
          </p:nvPr>
        </p:nvSpPr>
        <p:spPr>
          <a:xfrm>
            <a:off x="905607" y="1605330"/>
            <a:ext cx="10380785" cy="4937125"/>
          </a:xfrm>
        </p:spPr>
        <p:txBody>
          <a:bodyPr>
            <a:normAutofit/>
          </a:bodyPr>
          <a:lstStyle/>
          <a:p>
            <a:pPr>
              <a:defRPr/>
            </a:pPr>
            <a:r>
              <a:rPr lang="es-ES" dirty="0"/>
              <a:t>Para mostrar una ventana de confirmación sobre una acción:</a:t>
            </a:r>
          </a:p>
          <a:p>
            <a:pPr marL="0" indent="0">
              <a:buNone/>
              <a:defRPr/>
            </a:pPr>
            <a:r>
              <a:rPr lang="en-US" altLang="es-ES" sz="2400" dirty="0">
                <a:solidFill>
                  <a:srgbClr val="FF0000"/>
                </a:solidFill>
              </a:rPr>
              <a:t>&lt;script&gt; </a:t>
            </a:r>
          </a:p>
          <a:p>
            <a:pPr marL="0" indent="0">
              <a:buNone/>
              <a:defRPr/>
            </a:pPr>
            <a:r>
              <a:rPr lang="en-US" altLang="es-ES" sz="2400" dirty="0">
                <a:solidFill>
                  <a:srgbClr val="FF0000"/>
                </a:solidFill>
              </a:rPr>
              <a:t>   </a:t>
            </a:r>
            <a:r>
              <a:rPr lang="en-US" altLang="es-ES" sz="2400" dirty="0" err="1">
                <a:solidFill>
                  <a:srgbClr val="FF0000"/>
                </a:solidFill>
              </a:rPr>
              <a:t>var</a:t>
            </a:r>
            <a:r>
              <a:rPr lang="en-US" altLang="es-ES" sz="2400" dirty="0">
                <a:solidFill>
                  <a:srgbClr val="FF0000"/>
                </a:solidFill>
              </a:rPr>
              <a:t> answer=confirm("</a:t>
            </a:r>
            <a:r>
              <a:rPr lang="en-US" altLang="es-ES" sz="2400" dirty="0" err="1">
                <a:solidFill>
                  <a:srgbClr val="FF0000"/>
                </a:solidFill>
              </a:rPr>
              <a:t>Desea</a:t>
            </a:r>
            <a:r>
              <a:rPr lang="en-US" altLang="es-ES" sz="2400" dirty="0">
                <a:solidFill>
                  <a:srgbClr val="FF0000"/>
                </a:solidFill>
              </a:rPr>
              <a:t> </a:t>
            </a:r>
            <a:r>
              <a:rPr lang="en-US" altLang="es-ES" sz="2400" dirty="0" err="1">
                <a:solidFill>
                  <a:srgbClr val="FF0000"/>
                </a:solidFill>
              </a:rPr>
              <a:t>regresar</a:t>
            </a:r>
            <a:r>
              <a:rPr lang="en-US" altLang="es-ES" sz="2400" dirty="0">
                <a:solidFill>
                  <a:srgbClr val="FF0000"/>
                </a:solidFill>
              </a:rPr>
              <a:t> al </a:t>
            </a:r>
            <a:r>
              <a:rPr lang="en-US" altLang="es-ES" sz="2400" dirty="0" err="1">
                <a:solidFill>
                  <a:srgbClr val="FF0000"/>
                </a:solidFill>
              </a:rPr>
              <a:t>inicio</a:t>
            </a:r>
            <a:r>
              <a:rPr lang="en-US" altLang="es-ES" sz="2400" dirty="0">
                <a:solidFill>
                  <a:srgbClr val="FF0000"/>
                </a:solidFill>
              </a:rPr>
              <a:t>?") </a:t>
            </a:r>
          </a:p>
          <a:p>
            <a:pPr marL="0" indent="0">
              <a:buNone/>
              <a:defRPr/>
            </a:pPr>
            <a:r>
              <a:rPr lang="en-US" altLang="es-ES" sz="2400" dirty="0">
                <a:solidFill>
                  <a:srgbClr val="FF0000"/>
                </a:solidFill>
              </a:rPr>
              <a:t>   if (answer) </a:t>
            </a:r>
          </a:p>
          <a:p>
            <a:pPr marL="0" indent="0">
              <a:buNone/>
              <a:defRPr/>
            </a:pPr>
            <a:r>
              <a:rPr lang="en-US" altLang="es-ES" sz="2400" dirty="0">
                <a:solidFill>
                  <a:srgbClr val="FF0000"/>
                </a:solidFill>
              </a:rPr>
              <a:t>        </a:t>
            </a:r>
            <a:r>
              <a:rPr lang="en-US" altLang="es-ES" sz="2400" dirty="0" err="1">
                <a:solidFill>
                  <a:srgbClr val="FF0000"/>
                </a:solidFill>
              </a:rPr>
              <a:t>window.location.href</a:t>
            </a:r>
            <a:r>
              <a:rPr lang="en-US" altLang="es-ES" sz="2400" dirty="0">
                <a:solidFill>
                  <a:srgbClr val="FF0000"/>
                </a:solidFill>
              </a:rPr>
              <a:t>="http://localhost/inicio.html" </a:t>
            </a:r>
          </a:p>
          <a:p>
            <a:pPr marL="0" indent="0">
              <a:buNone/>
              <a:defRPr/>
            </a:pPr>
            <a:r>
              <a:rPr lang="en-US" altLang="es-ES" sz="2400" dirty="0">
                <a:solidFill>
                  <a:srgbClr val="FF0000"/>
                </a:solidFill>
              </a:rPr>
              <a:t>&lt;/script&gt; </a:t>
            </a:r>
          </a:p>
          <a:p>
            <a:pPr>
              <a:defRPr/>
            </a:pPr>
            <a:endParaRPr lang="es-ES" dirty="0"/>
          </a:p>
          <a:p>
            <a:pPr marL="0" indent="0">
              <a:buNone/>
              <a:defRPr/>
            </a:pPr>
            <a:endParaRPr lang="es-ES" dirty="0"/>
          </a:p>
          <a:p>
            <a:pPr>
              <a:defRPr/>
            </a:pPr>
            <a:endParaRPr lang="es-ES" dirty="0"/>
          </a:p>
          <a:p>
            <a:pPr>
              <a:defRPr/>
            </a:pPr>
            <a:endParaRPr lang="es-ES" dirty="0"/>
          </a:p>
          <a:p>
            <a:pPr>
              <a:defRPr/>
            </a:pPr>
            <a:endParaRPr lang="es-ES" dirty="0"/>
          </a:p>
          <a:p>
            <a:pPr marL="0" indent="0">
              <a:buNone/>
              <a:defRPr/>
            </a:pPr>
            <a:endParaRPr lang="es-ES" altLang="es-ES" dirty="0"/>
          </a:p>
        </p:txBody>
      </p:sp>
      <p:sp>
        <p:nvSpPr>
          <p:cNvPr id="4" name="Título 3">
            <a:extLst>
              <a:ext uri="{FF2B5EF4-FFF2-40B4-BE49-F238E27FC236}">
                <a16:creationId xmlns:a16="http://schemas.microsoft.com/office/drawing/2014/main" id="{B942CB5C-480E-831D-374E-76AAFB149FEE}"/>
              </a:ext>
            </a:extLst>
          </p:cNvPr>
          <p:cNvSpPr txBox="1">
            <a:spLocks/>
          </p:cNvSpPr>
          <p:nvPr/>
        </p:nvSpPr>
        <p:spPr>
          <a:xfrm>
            <a:off x="1" y="0"/>
            <a:ext cx="12191999"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a:t>
            </a:r>
          </a:p>
          <a:p>
            <a:pPr algn="ctr"/>
            <a:r>
              <a:rPr lang="es-ES" altLang="es-ES" sz="4400" b="1" dirty="0"/>
              <a:t>Ejemplos básicos de código en </a:t>
            </a:r>
            <a:r>
              <a:rPr lang="es-ES" altLang="es-ES" sz="4400" b="1" dirty="0" err="1"/>
              <a:t>Javascript</a:t>
            </a:r>
            <a:r>
              <a:rPr lang="es-ES" altLang="es-ES" sz="4400" b="1" dirty="0"/>
              <a:t>:</a:t>
            </a:r>
            <a:endParaRPr lang="es-ES" dirty="0"/>
          </a:p>
          <a:p>
            <a:pPr algn="ctr"/>
            <a:endParaRPr lang="es-ES" dirty="0"/>
          </a:p>
        </p:txBody>
      </p:sp>
      <p:sp>
        <p:nvSpPr>
          <p:cNvPr id="3" name="Marcador de número de diapositiva 2">
            <a:extLst>
              <a:ext uri="{FF2B5EF4-FFF2-40B4-BE49-F238E27FC236}">
                <a16:creationId xmlns:a16="http://schemas.microsoft.com/office/drawing/2014/main" id="{FB16605F-3E94-28EA-FCDF-6B8759B71C0D}"/>
              </a:ext>
            </a:extLst>
          </p:cNvPr>
          <p:cNvSpPr>
            <a:spLocks noGrp="1"/>
          </p:cNvSpPr>
          <p:nvPr>
            <p:ph type="sldNum" sz="quarter" idx="12"/>
          </p:nvPr>
        </p:nvSpPr>
        <p:spPr/>
        <p:txBody>
          <a:bodyPr/>
          <a:lstStyle/>
          <a:p>
            <a:fld id="{0530B498-C689-4599-93E2-4FCD09F78740}" type="slidenum">
              <a:rPr lang="es-ES" smtClean="0"/>
              <a:t>55</a:t>
            </a:fld>
            <a:endParaRPr lang="es-ES"/>
          </a:p>
        </p:txBody>
      </p:sp>
      <p:pic>
        <p:nvPicPr>
          <p:cNvPr id="2" name="Imagen 1">
            <a:extLst>
              <a:ext uri="{FF2B5EF4-FFF2-40B4-BE49-F238E27FC236}">
                <a16:creationId xmlns:a16="http://schemas.microsoft.com/office/drawing/2014/main" id="{3893B81E-F6FD-4A93-B9DE-DD8358139A4F}"/>
              </a:ext>
            </a:extLst>
          </p:cNvPr>
          <p:cNvPicPr>
            <a:picLocks noChangeAspect="1"/>
          </p:cNvPicPr>
          <p:nvPr/>
        </p:nvPicPr>
        <p:blipFill>
          <a:blip r:embed="rId3"/>
          <a:stretch>
            <a:fillRect/>
          </a:stretch>
        </p:blipFill>
        <p:spPr>
          <a:xfrm>
            <a:off x="2935531" y="4089400"/>
            <a:ext cx="5019675" cy="2266950"/>
          </a:xfrm>
          <a:prstGeom prst="rect">
            <a:avLst/>
          </a:prstGeom>
        </p:spPr>
      </p:pic>
    </p:spTree>
    <p:extLst>
      <p:ext uri="{BB962C8B-B14F-4D97-AF65-F5344CB8AC3E}">
        <p14:creationId xmlns:p14="http://schemas.microsoft.com/office/powerpoint/2010/main" val="1933991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a:extLst>
              <a:ext uri="{FF2B5EF4-FFF2-40B4-BE49-F238E27FC236}">
                <a16:creationId xmlns:a16="http://schemas.microsoft.com/office/drawing/2014/main" id="{236D9986-B2A0-94B5-CC8D-74F996BFE3D3}"/>
              </a:ext>
            </a:extLst>
          </p:cNvPr>
          <p:cNvSpPr>
            <a:spLocks noGrp="1"/>
          </p:cNvSpPr>
          <p:nvPr>
            <p:ph sz="quarter" idx="1"/>
          </p:nvPr>
        </p:nvSpPr>
        <p:spPr>
          <a:xfrm>
            <a:off x="1002323" y="1690688"/>
            <a:ext cx="10351477" cy="3933091"/>
          </a:xfrm>
        </p:spPr>
        <p:txBody>
          <a:bodyPr/>
          <a:lstStyle/>
          <a:p>
            <a:pPr>
              <a:defRPr/>
            </a:pPr>
            <a:r>
              <a:rPr lang="es-ES" dirty="0"/>
              <a:t>Para pedir un dato de entrada por el usuario en una ventana:</a:t>
            </a:r>
          </a:p>
          <a:p>
            <a:pPr marL="0" indent="0">
              <a:buNone/>
              <a:defRPr/>
            </a:pPr>
            <a:r>
              <a:rPr lang="es-ES" dirty="0"/>
              <a:t> </a:t>
            </a:r>
          </a:p>
          <a:p>
            <a:pPr marL="0" indent="0">
              <a:buNone/>
              <a:defRPr/>
            </a:pPr>
            <a:r>
              <a:rPr lang="en-US" altLang="es-ES" dirty="0">
                <a:solidFill>
                  <a:srgbClr val="FF0000"/>
                </a:solidFill>
              </a:rPr>
              <a:t>&lt;script&gt; </a:t>
            </a:r>
          </a:p>
          <a:p>
            <a:pPr marL="0" indent="0">
              <a:buNone/>
              <a:defRPr/>
            </a:pPr>
            <a:r>
              <a:rPr lang="en-US" altLang="es-ES" dirty="0">
                <a:solidFill>
                  <a:srgbClr val="FF0000"/>
                </a:solidFill>
              </a:rPr>
              <a:t>   </a:t>
            </a:r>
            <a:r>
              <a:rPr lang="en-US" altLang="es-ES" dirty="0" err="1">
                <a:solidFill>
                  <a:srgbClr val="FF0000"/>
                </a:solidFill>
              </a:rPr>
              <a:t>var</a:t>
            </a:r>
            <a:r>
              <a:rPr lang="en-US" altLang="es-ES" dirty="0">
                <a:solidFill>
                  <a:srgbClr val="FF0000"/>
                </a:solidFill>
              </a:rPr>
              <a:t> answer=prompt("Entre </a:t>
            </a:r>
            <a:r>
              <a:rPr lang="en-US" altLang="es-ES" dirty="0" err="1">
                <a:solidFill>
                  <a:srgbClr val="FF0000"/>
                </a:solidFill>
              </a:rPr>
              <a:t>su</a:t>
            </a:r>
            <a:r>
              <a:rPr lang="en-US" altLang="es-ES" dirty="0">
                <a:solidFill>
                  <a:srgbClr val="FF0000"/>
                </a:solidFill>
              </a:rPr>
              <a:t> </a:t>
            </a:r>
            <a:r>
              <a:rPr lang="en-US" altLang="es-ES" dirty="0" err="1">
                <a:solidFill>
                  <a:srgbClr val="FF0000"/>
                </a:solidFill>
              </a:rPr>
              <a:t>nombre</a:t>
            </a:r>
            <a:r>
              <a:rPr lang="en-US" altLang="es-ES" dirty="0">
                <a:solidFill>
                  <a:srgbClr val="FF0000"/>
                </a:solidFill>
              </a:rPr>
              <a:t>.") </a:t>
            </a:r>
          </a:p>
          <a:p>
            <a:pPr marL="0" indent="0">
              <a:buNone/>
              <a:defRPr/>
            </a:pPr>
            <a:r>
              <a:rPr lang="en-US" altLang="es-ES" dirty="0">
                <a:solidFill>
                  <a:srgbClr val="FF0000"/>
                </a:solidFill>
              </a:rPr>
              <a:t>   alert("</a:t>
            </a:r>
            <a:r>
              <a:rPr lang="en-US" altLang="es-ES" dirty="0" err="1">
                <a:solidFill>
                  <a:srgbClr val="FF0000"/>
                </a:solidFill>
              </a:rPr>
              <a:t>Hola</a:t>
            </a:r>
            <a:r>
              <a:rPr lang="en-US" altLang="es-ES" dirty="0">
                <a:solidFill>
                  <a:srgbClr val="FF0000"/>
                </a:solidFill>
              </a:rPr>
              <a:t> "+answer) </a:t>
            </a:r>
          </a:p>
          <a:p>
            <a:pPr marL="0" indent="0">
              <a:buNone/>
              <a:defRPr/>
            </a:pPr>
            <a:r>
              <a:rPr lang="en-US" altLang="es-ES" dirty="0">
                <a:solidFill>
                  <a:srgbClr val="FF0000"/>
                </a:solidFill>
              </a:rPr>
              <a:t>&lt;/script&gt; </a:t>
            </a:r>
          </a:p>
          <a:p>
            <a:pPr marL="0" indent="0">
              <a:buNone/>
              <a:defRPr/>
            </a:pPr>
            <a:r>
              <a:rPr lang="en-US" altLang="es-ES" dirty="0"/>
              <a:t> </a:t>
            </a:r>
          </a:p>
          <a:p>
            <a:pPr marL="0" indent="0">
              <a:buNone/>
              <a:defRPr/>
            </a:pPr>
            <a:endParaRPr lang="es-ES" altLang="es-ES" dirty="0"/>
          </a:p>
        </p:txBody>
      </p:sp>
      <p:sp>
        <p:nvSpPr>
          <p:cNvPr id="3" name="Título 2">
            <a:extLst>
              <a:ext uri="{FF2B5EF4-FFF2-40B4-BE49-F238E27FC236}">
                <a16:creationId xmlns:a16="http://schemas.microsoft.com/office/drawing/2014/main" id="{7FC30D79-ABC6-87FD-BB54-8E6F6B9E6D00}"/>
              </a:ext>
            </a:extLst>
          </p:cNvPr>
          <p:cNvSpPr>
            <a:spLocks noGrp="1"/>
          </p:cNvSpPr>
          <p:nvPr>
            <p:ph type="title"/>
          </p:nvPr>
        </p:nvSpPr>
        <p:spPr/>
        <p:txBody>
          <a:bodyPr/>
          <a:lstStyle/>
          <a:p>
            <a:endParaRPr lang="es-ES"/>
          </a:p>
        </p:txBody>
      </p:sp>
      <p:sp>
        <p:nvSpPr>
          <p:cNvPr id="4" name="Título 3">
            <a:extLst>
              <a:ext uri="{FF2B5EF4-FFF2-40B4-BE49-F238E27FC236}">
                <a16:creationId xmlns:a16="http://schemas.microsoft.com/office/drawing/2014/main" id="{EE338553-21B1-B7C0-7CB2-2603EFAC1D40}"/>
              </a:ext>
            </a:extLst>
          </p:cNvPr>
          <p:cNvSpPr txBox="1">
            <a:spLocks/>
          </p:cNvSpPr>
          <p:nvPr/>
        </p:nvSpPr>
        <p:spPr>
          <a:xfrm>
            <a:off x="1" y="0"/>
            <a:ext cx="12191999"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4400" b="1" dirty="0"/>
              <a:t>Ejemplos básicos de código en </a:t>
            </a:r>
            <a:r>
              <a:rPr lang="es-ES" altLang="es-ES" sz="4400" b="1" dirty="0" err="1"/>
              <a:t>Javascript</a:t>
            </a:r>
            <a:r>
              <a:rPr lang="es-ES" altLang="es-ES" sz="4400" b="1" dirty="0"/>
              <a:t>:</a:t>
            </a:r>
            <a:endParaRPr lang="es-ES" dirty="0"/>
          </a:p>
          <a:p>
            <a:pPr algn="ctr"/>
            <a:endParaRPr lang="es-ES" dirty="0"/>
          </a:p>
        </p:txBody>
      </p:sp>
      <p:pic>
        <p:nvPicPr>
          <p:cNvPr id="6" name="Imagen 5">
            <a:extLst>
              <a:ext uri="{FF2B5EF4-FFF2-40B4-BE49-F238E27FC236}">
                <a16:creationId xmlns:a16="http://schemas.microsoft.com/office/drawing/2014/main" id="{88D61200-47B8-C710-9A13-9D23E4D5DE91}"/>
              </a:ext>
            </a:extLst>
          </p:cNvPr>
          <p:cNvPicPr>
            <a:picLocks noChangeAspect="1"/>
          </p:cNvPicPr>
          <p:nvPr/>
        </p:nvPicPr>
        <p:blipFill>
          <a:blip r:embed="rId2"/>
          <a:stretch>
            <a:fillRect/>
          </a:stretch>
        </p:blipFill>
        <p:spPr>
          <a:xfrm>
            <a:off x="7458075" y="2453908"/>
            <a:ext cx="3895725" cy="1676400"/>
          </a:xfrm>
          <a:prstGeom prst="rect">
            <a:avLst/>
          </a:prstGeom>
          <a:ln>
            <a:solidFill>
              <a:schemeClr val="accent1">
                <a:shade val="15000"/>
              </a:schemeClr>
            </a:solidFill>
          </a:ln>
        </p:spPr>
      </p:pic>
      <p:pic>
        <p:nvPicPr>
          <p:cNvPr id="8" name="Imagen 7">
            <a:extLst>
              <a:ext uri="{FF2B5EF4-FFF2-40B4-BE49-F238E27FC236}">
                <a16:creationId xmlns:a16="http://schemas.microsoft.com/office/drawing/2014/main" id="{074878ED-99CF-84B4-7706-EC35A58BCAEA}"/>
              </a:ext>
            </a:extLst>
          </p:cNvPr>
          <p:cNvPicPr>
            <a:picLocks noChangeAspect="1"/>
          </p:cNvPicPr>
          <p:nvPr/>
        </p:nvPicPr>
        <p:blipFill>
          <a:blip r:embed="rId3"/>
          <a:stretch>
            <a:fillRect/>
          </a:stretch>
        </p:blipFill>
        <p:spPr>
          <a:xfrm>
            <a:off x="3229708" y="4542202"/>
            <a:ext cx="3895725" cy="1619250"/>
          </a:xfrm>
          <a:prstGeom prst="rect">
            <a:avLst/>
          </a:prstGeom>
          <a:ln>
            <a:solidFill>
              <a:schemeClr val="accent1">
                <a:shade val="15000"/>
              </a:schemeClr>
            </a:solidFill>
          </a:ln>
        </p:spPr>
      </p:pic>
      <p:sp>
        <p:nvSpPr>
          <p:cNvPr id="5" name="Marcador de número de diapositiva 4">
            <a:extLst>
              <a:ext uri="{FF2B5EF4-FFF2-40B4-BE49-F238E27FC236}">
                <a16:creationId xmlns:a16="http://schemas.microsoft.com/office/drawing/2014/main" id="{32B4627A-B331-D68E-74B7-713305BCEC55}"/>
              </a:ext>
            </a:extLst>
          </p:cNvPr>
          <p:cNvSpPr>
            <a:spLocks noGrp="1"/>
          </p:cNvSpPr>
          <p:nvPr>
            <p:ph type="sldNum" sz="quarter" idx="12"/>
          </p:nvPr>
        </p:nvSpPr>
        <p:spPr/>
        <p:txBody>
          <a:bodyPr/>
          <a:lstStyle/>
          <a:p>
            <a:fld id="{0530B498-C689-4599-93E2-4FCD09F78740}" type="slidenum">
              <a:rPr lang="es-ES" smtClean="0"/>
              <a:t>56</a:t>
            </a:fld>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a:extLst>
              <a:ext uri="{FF2B5EF4-FFF2-40B4-BE49-F238E27FC236}">
                <a16:creationId xmlns:a16="http://schemas.microsoft.com/office/drawing/2014/main" id="{236D9986-B2A0-94B5-CC8D-74F996BFE3D3}"/>
              </a:ext>
            </a:extLst>
          </p:cNvPr>
          <p:cNvSpPr>
            <a:spLocks noGrp="1"/>
          </p:cNvSpPr>
          <p:nvPr>
            <p:ph sz="quarter" idx="1"/>
          </p:nvPr>
        </p:nvSpPr>
        <p:spPr>
          <a:xfrm>
            <a:off x="1002323" y="1462454"/>
            <a:ext cx="9208477" cy="3933091"/>
          </a:xfrm>
        </p:spPr>
        <p:txBody>
          <a:bodyPr/>
          <a:lstStyle/>
          <a:p>
            <a:pPr>
              <a:defRPr/>
            </a:pPr>
            <a:r>
              <a:rPr lang="es-ES" dirty="0"/>
              <a:t>Si queremos visualizar la información en la página: </a:t>
            </a:r>
          </a:p>
          <a:p>
            <a:pPr marL="0" indent="0">
              <a:buNone/>
              <a:defRPr/>
            </a:pPr>
            <a:r>
              <a:rPr lang="en-US" altLang="es-ES" dirty="0">
                <a:solidFill>
                  <a:srgbClr val="FF0000"/>
                </a:solidFill>
              </a:rPr>
              <a:t>&lt;script&gt; </a:t>
            </a:r>
          </a:p>
          <a:p>
            <a:pPr marL="0" indent="0">
              <a:buNone/>
              <a:defRPr/>
            </a:pPr>
            <a:r>
              <a:rPr lang="en-US" altLang="es-ES" dirty="0">
                <a:solidFill>
                  <a:srgbClr val="FF0000"/>
                </a:solidFill>
              </a:rPr>
              <a:t>   </a:t>
            </a:r>
            <a:r>
              <a:rPr lang="en-US" altLang="es-ES" dirty="0" err="1">
                <a:solidFill>
                  <a:srgbClr val="FF0000"/>
                </a:solidFill>
              </a:rPr>
              <a:t>var</a:t>
            </a:r>
            <a:r>
              <a:rPr lang="en-US" altLang="es-ES" dirty="0">
                <a:solidFill>
                  <a:srgbClr val="FF0000"/>
                </a:solidFill>
              </a:rPr>
              <a:t> answer=prompt("Entre </a:t>
            </a:r>
            <a:r>
              <a:rPr lang="en-US" altLang="es-ES" dirty="0" err="1">
                <a:solidFill>
                  <a:srgbClr val="FF0000"/>
                </a:solidFill>
              </a:rPr>
              <a:t>su</a:t>
            </a:r>
            <a:r>
              <a:rPr lang="en-US" altLang="es-ES" dirty="0">
                <a:solidFill>
                  <a:srgbClr val="FF0000"/>
                </a:solidFill>
              </a:rPr>
              <a:t> </a:t>
            </a:r>
            <a:r>
              <a:rPr lang="en-US" altLang="es-ES" dirty="0" err="1">
                <a:solidFill>
                  <a:srgbClr val="FF0000"/>
                </a:solidFill>
              </a:rPr>
              <a:t>nombre</a:t>
            </a:r>
            <a:r>
              <a:rPr lang="en-US" altLang="es-ES" dirty="0">
                <a:solidFill>
                  <a:srgbClr val="FF0000"/>
                </a:solidFill>
              </a:rPr>
              <a:t>.") </a:t>
            </a:r>
          </a:p>
          <a:p>
            <a:pPr marL="0" indent="0">
              <a:buNone/>
              <a:defRPr/>
            </a:pPr>
            <a:r>
              <a:rPr lang="en-US" altLang="es-ES" dirty="0">
                <a:solidFill>
                  <a:srgbClr val="FF0000"/>
                </a:solidFill>
              </a:rPr>
              <a:t>   </a:t>
            </a:r>
            <a:r>
              <a:rPr lang="en-US" altLang="es-ES" dirty="0" err="1">
                <a:solidFill>
                  <a:srgbClr val="FF0000"/>
                </a:solidFill>
              </a:rPr>
              <a:t>document.write</a:t>
            </a:r>
            <a:r>
              <a:rPr lang="en-US" altLang="es-ES" dirty="0">
                <a:solidFill>
                  <a:srgbClr val="FF0000"/>
                </a:solidFill>
              </a:rPr>
              <a:t>("Hola "+answer) </a:t>
            </a:r>
          </a:p>
          <a:p>
            <a:pPr marL="0" indent="0">
              <a:buNone/>
              <a:defRPr/>
            </a:pPr>
            <a:r>
              <a:rPr lang="en-US" altLang="es-ES" dirty="0">
                <a:solidFill>
                  <a:srgbClr val="FF0000"/>
                </a:solidFill>
              </a:rPr>
              <a:t>&lt;/script&gt; </a:t>
            </a:r>
          </a:p>
          <a:p>
            <a:pPr marL="0" indent="0">
              <a:buNone/>
              <a:defRPr/>
            </a:pPr>
            <a:r>
              <a:rPr lang="en-US" altLang="es-ES" dirty="0"/>
              <a:t> </a:t>
            </a:r>
          </a:p>
          <a:p>
            <a:pPr marL="0" indent="0">
              <a:buNone/>
              <a:defRPr/>
            </a:pPr>
            <a:endParaRPr lang="es-ES" altLang="es-ES" dirty="0"/>
          </a:p>
        </p:txBody>
      </p:sp>
      <p:sp>
        <p:nvSpPr>
          <p:cNvPr id="2" name="Título 3">
            <a:extLst>
              <a:ext uri="{FF2B5EF4-FFF2-40B4-BE49-F238E27FC236}">
                <a16:creationId xmlns:a16="http://schemas.microsoft.com/office/drawing/2014/main" id="{2FE13FC4-1367-26FD-A667-6877805D86C3}"/>
              </a:ext>
            </a:extLst>
          </p:cNvPr>
          <p:cNvSpPr txBox="1">
            <a:spLocks noGrp="1"/>
          </p:cNvSpPr>
          <p:nvPr>
            <p:ph type="title"/>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s-ES" altLang="es-ES" b="1" dirty="0"/>
              <a:t>F</a:t>
            </a:r>
          </a:p>
          <a:p>
            <a:pPr algn="ctr"/>
            <a:r>
              <a:rPr lang="es-ES" altLang="es-ES" sz="4400" b="1" dirty="0"/>
              <a:t>Ejemplos básicos de código en </a:t>
            </a:r>
            <a:r>
              <a:rPr lang="es-ES" altLang="es-ES" sz="4400" b="1" dirty="0" err="1"/>
              <a:t>Javascript</a:t>
            </a:r>
            <a:r>
              <a:rPr lang="es-ES" altLang="es-ES" sz="4400" b="1" dirty="0"/>
              <a:t>:</a:t>
            </a:r>
            <a:endParaRPr lang="es-ES" dirty="0"/>
          </a:p>
          <a:p>
            <a:pPr algn="ctr"/>
            <a:endParaRPr lang="es-ES" dirty="0"/>
          </a:p>
        </p:txBody>
      </p:sp>
      <p:pic>
        <p:nvPicPr>
          <p:cNvPr id="4" name="Imagen 3">
            <a:extLst>
              <a:ext uri="{FF2B5EF4-FFF2-40B4-BE49-F238E27FC236}">
                <a16:creationId xmlns:a16="http://schemas.microsoft.com/office/drawing/2014/main" id="{E3429EC3-FAFD-D7A3-A4FE-265C70E538A6}"/>
              </a:ext>
            </a:extLst>
          </p:cNvPr>
          <p:cNvPicPr>
            <a:picLocks noChangeAspect="1"/>
          </p:cNvPicPr>
          <p:nvPr/>
        </p:nvPicPr>
        <p:blipFill>
          <a:blip r:embed="rId2"/>
          <a:stretch>
            <a:fillRect/>
          </a:stretch>
        </p:blipFill>
        <p:spPr>
          <a:xfrm>
            <a:off x="7727706" y="2138483"/>
            <a:ext cx="3895725" cy="1676400"/>
          </a:xfrm>
          <a:prstGeom prst="rect">
            <a:avLst/>
          </a:prstGeom>
          <a:ln>
            <a:solidFill>
              <a:schemeClr val="accent1">
                <a:shade val="15000"/>
              </a:schemeClr>
            </a:solidFill>
          </a:ln>
        </p:spPr>
      </p:pic>
      <p:pic>
        <p:nvPicPr>
          <p:cNvPr id="6" name="Imagen 5">
            <a:extLst>
              <a:ext uri="{FF2B5EF4-FFF2-40B4-BE49-F238E27FC236}">
                <a16:creationId xmlns:a16="http://schemas.microsoft.com/office/drawing/2014/main" id="{2734FEF4-CFB3-B5D6-96FC-D392C4D9124D}"/>
              </a:ext>
            </a:extLst>
          </p:cNvPr>
          <p:cNvPicPr>
            <a:picLocks noChangeAspect="1"/>
          </p:cNvPicPr>
          <p:nvPr/>
        </p:nvPicPr>
        <p:blipFill>
          <a:blip r:embed="rId3"/>
          <a:stretch>
            <a:fillRect/>
          </a:stretch>
        </p:blipFill>
        <p:spPr>
          <a:xfrm>
            <a:off x="3977420" y="4086224"/>
            <a:ext cx="2619375" cy="1781175"/>
          </a:xfrm>
          <a:prstGeom prst="rect">
            <a:avLst/>
          </a:prstGeom>
          <a:ln>
            <a:solidFill>
              <a:schemeClr val="accent1">
                <a:shade val="15000"/>
              </a:schemeClr>
            </a:solidFill>
          </a:ln>
        </p:spPr>
      </p:pic>
      <p:sp>
        <p:nvSpPr>
          <p:cNvPr id="5" name="Marcador de número de diapositiva 4">
            <a:extLst>
              <a:ext uri="{FF2B5EF4-FFF2-40B4-BE49-F238E27FC236}">
                <a16:creationId xmlns:a16="http://schemas.microsoft.com/office/drawing/2014/main" id="{A7FF0840-4155-CAC7-E480-5190984C0F63}"/>
              </a:ext>
            </a:extLst>
          </p:cNvPr>
          <p:cNvSpPr>
            <a:spLocks noGrp="1"/>
          </p:cNvSpPr>
          <p:nvPr>
            <p:ph type="sldNum" sz="quarter" idx="12"/>
          </p:nvPr>
        </p:nvSpPr>
        <p:spPr/>
        <p:txBody>
          <a:bodyPr/>
          <a:lstStyle/>
          <a:p>
            <a:fld id="{0530B498-C689-4599-93E2-4FCD09F78740}" type="slidenum">
              <a:rPr lang="es-ES" smtClean="0"/>
              <a:t>57</a:t>
            </a:fld>
            <a:endParaRPr lang="es-ES"/>
          </a:p>
        </p:txBody>
      </p:sp>
    </p:spTree>
    <p:extLst>
      <p:ext uri="{BB962C8B-B14F-4D97-AF65-F5344CB8AC3E}">
        <p14:creationId xmlns:p14="http://schemas.microsoft.com/office/powerpoint/2010/main" val="3070709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46D7C1A-71EB-4C6F-957F-0748DE578D6E}"/>
              </a:ext>
            </a:extLst>
          </p:cNvPr>
          <p:cNvSpPr>
            <a:spLocks noGrp="1"/>
          </p:cNvSpPr>
          <p:nvPr>
            <p:ph idx="1"/>
          </p:nvPr>
        </p:nvSpPr>
        <p:spPr>
          <a:xfrm>
            <a:off x="838200" y="1477108"/>
            <a:ext cx="10515600" cy="4699855"/>
          </a:xfrm>
        </p:spPr>
        <p:txBody>
          <a:bodyPr>
            <a:normAutofit/>
          </a:bodyPr>
          <a:lstStyle/>
          <a:p>
            <a:pPr marL="0" indent="0" algn="just">
              <a:buNone/>
            </a:pPr>
            <a:r>
              <a:rPr lang="es-ES" dirty="0"/>
              <a:t>Cree una carpeta llamada Ejercicio1. Dentro de la misma cree un  archivo index.html  y un script.js.</a:t>
            </a:r>
          </a:p>
          <a:p>
            <a:pPr marL="0" indent="0" algn="just">
              <a:buNone/>
            </a:pPr>
            <a:r>
              <a:rPr lang="es-ES" dirty="0"/>
              <a:t>Vincular el archivo script.js al archivo index.html</a:t>
            </a:r>
          </a:p>
          <a:p>
            <a:pPr marL="0" indent="0" algn="just">
              <a:buNone/>
            </a:pPr>
            <a:r>
              <a:rPr lang="es-ES" dirty="0"/>
              <a:t>Dentro del archivo script.js, vamos a declarar las variables nombre y apellido y asignarle el método </a:t>
            </a:r>
            <a:r>
              <a:rPr lang="es-ES" dirty="0" err="1"/>
              <a:t>prompt</a:t>
            </a:r>
            <a:r>
              <a:rPr lang="es-ES" dirty="0"/>
              <a:t>() para que sea el usuario quien introduzca los datos, nombre y apellido.</a:t>
            </a:r>
          </a:p>
          <a:p>
            <a:pPr marL="0" indent="0" algn="just">
              <a:buNone/>
            </a:pPr>
            <a:r>
              <a:rPr lang="es-ES" dirty="0"/>
              <a:t>    Mostrar una alerta de bienvenida a nuestra página con el nombre y el apellido del usuario “Bienvenido a nuestra página (</a:t>
            </a:r>
            <a:r>
              <a:rPr lang="es-ES" dirty="0" err="1"/>
              <a:t>nombre+apellido</a:t>
            </a:r>
            <a:r>
              <a:rPr lang="es-ES" dirty="0"/>
              <a:t>)”</a:t>
            </a:r>
          </a:p>
          <a:p>
            <a:pPr marL="0" indent="0">
              <a:buNone/>
            </a:pPr>
            <a:endParaRPr lang="es-ES" dirty="0"/>
          </a:p>
        </p:txBody>
      </p:sp>
      <p:sp>
        <p:nvSpPr>
          <p:cNvPr id="4" name="Marcador de número de diapositiva 3">
            <a:extLst>
              <a:ext uri="{FF2B5EF4-FFF2-40B4-BE49-F238E27FC236}">
                <a16:creationId xmlns:a16="http://schemas.microsoft.com/office/drawing/2014/main" id="{D2AC2260-3618-4350-A828-1BA27E4A50AE}"/>
              </a:ext>
            </a:extLst>
          </p:cNvPr>
          <p:cNvSpPr>
            <a:spLocks noGrp="1"/>
          </p:cNvSpPr>
          <p:nvPr>
            <p:ph type="sldNum" sz="quarter" idx="12"/>
          </p:nvPr>
        </p:nvSpPr>
        <p:spPr/>
        <p:txBody>
          <a:bodyPr/>
          <a:lstStyle/>
          <a:p>
            <a:fld id="{0530B498-C689-4599-93E2-4FCD09F78740}" type="slidenum">
              <a:rPr lang="es-ES" smtClean="0"/>
              <a:t>58</a:t>
            </a:fld>
            <a:endParaRPr lang="es-ES"/>
          </a:p>
        </p:txBody>
      </p:sp>
      <p:sp>
        <p:nvSpPr>
          <p:cNvPr id="5" name="Título 3">
            <a:extLst>
              <a:ext uri="{FF2B5EF4-FFF2-40B4-BE49-F238E27FC236}">
                <a16:creationId xmlns:a16="http://schemas.microsoft.com/office/drawing/2014/main" id="{944B0FD8-4E79-4204-AAC2-1D9C6B13FFB5}"/>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Ejercicio1</a:t>
            </a:r>
            <a:endParaRPr lang="es-ES" dirty="0"/>
          </a:p>
          <a:p>
            <a:pPr algn="ctr"/>
            <a:endParaRPr lang="es-ES" dirty="0"/>
          </a:p>
        </p:txBody>
      </p:sp>
    </p:spTree>
    <p:extLst>
      <p:ext uri="{BB962C8B-B14F-4D97-AF65-F5344CB8AC3E}">
        <p14:creationId xmlns:p14="http://schemas.microsoft.com/office/powerpoint/2010/main" val="3115099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375E2-B512-49A1-9240-9CB00253231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8D2E7BE-AE95-41A7-9EDF-5C6777214207}"/>
              </a:ext>
            </a:extLst>
          </p:cNvPr>
          <p:cNvSpPr>
            <a:spLocks noGrp="1"/>
          </p:cNvSpPr>
          <p:nvPr>
            <p:ph idx="1"/>
          </p:nvPr>
        </p:nvSpPr>
        <p:spPr/>
        <p:txBody>
          <a:bodyPr/>
          <a:lstStyle/>
          <a:p>
            <a:pPr marL="0" indent="0">
              <a:buNone/>
            </a:pPr>
            <a:r>
              <a:rPr lang="es-ES" dirty="0" err="1"/>
              <a:t>let</a:t>
            </a:r>
            <a:r>
              <a:rPr lang="es-ES" dirty="0"/>
              <a:t> nombre=</a:t>
            </a:r>
            <a:r>
              <a:rPr lang="es-ES" dirty="0" err="1"/>
              <a:t>prompt</a:t>
            </a:r>
            <a:r>
              <a:rPr lang="es-ES" dirty="0"/>
              <a:t>("Nombre:");</a:t>
            </a:r>
          </a:p>
          <a:p>
            <a:pPr marL="0" indent="0">
              <a:buNone/>
            </a:pPr>
            <a:r>
              <a:rPr lang="es-ES" dirty="0" err="1"/>
              <a:t>let</a:t>
            </a:r>
            <a:r>
              <a:rPr lang="es-ES" dirty="0"/>
              <a:t> apellido=</a:t>
            </a:r>
            <a:r>
              <a:rPr lang="es-ES" dirty="0" err="1"/>
              <a:t>prompt</a:t>
            </a:r>
            <a:r>
              <a:rPr lang="es-ES" dirty="0"/>
              <a:t>("Apellidos:");</a:t>
            </a:r>
          </a:p>
          <a:p>
            <a:pPr marL="0" indent="0">
              <a:buNone/>
            </a:pPr>
            <a:r>
              <a:rPr lang="es-ES" dirty="0" err="1"/>
              <a:t>alert</a:t>
            </a:r>
            <a:r>
              <a:rPr lang="es-ES" dirty="0"/>
              <a:t>("Bienvenido a nuestra página "+ nombre+" "+apellido);</a:t>
            </a:r>
          </a:p>
          <a:p>
            <a:endParaRPr lang="es-ES" dirty="0"/>
          </a:p>
        </p:txBody>
      </p:sp>
      <p:sp>
        <p:nvSpPr>
          <p:cNvPr id="4" name="Marcador de número de diapositiva 3">
            <a:extLst>
              <a:ext uri="{FF2B5EF4-FFF2-40B4-BE49-F238E27FC236}">
                <a16:creationId xmlns:a16="http://schemas.microsoft.com/office/drawing/2014/main" id="{3FB5FEB5-82AA-4E96-813C-5882730BCA7A}"/>
              </a:ext>
            </a:extLst>
          </p:cNvPr>
          <p:cNvSpPr>
            <a:spLocks noGrp="1"/>
          </p:cNvSpPr>
          <p:nvPr>
            <p:ph type="sldNum" sz="quarter" idx="12"/>
          </p:nvPr>
        </p:nvSpPr>
        <p:spPr/>
        <p:txBody>
          <a:bodyPr/>
          <a:lstStyle/>
          <a:p>
            <a:fld id="{0530B498-C689-4599-93E2-4FCD09F78740}" type="slidenum">
              <a:rPr lang="es-ES" smtClean="0"/>
              <a:t>59</a:t>
            </a:fld>
            <a:endParaRPr lang="es-ES"/>
          </a:p>
        </p:txBody>
      </p:sp>
      <p:sp>
        <p:nvSpPr>
          <p:cNvPr id="5" name="Título 3">
            <a:extLst>
              <a:ext uri="{FF2B5EF4-FFF2-40B4-BE49-F238E27FC236}">
                <a16:creationId xmlns:a16="http://schemas.microsoft.com/office/drawing/2014/main" id="{162D4227-9A4B-46B3-AD3F-2F4809F09CFE}"/>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Solución </a:t>
            </a:r>
            <a:endParaRPr lang="es-ES" dirty="0"/>
          </a:p>
          <a:p>
            <a:pPr algn="ctr"/>
            <a:endParaRPr lang="es-ES" dirty="0"/>
          </a:p>
        </p:txBody>
      </p:sp>
      <p:sp>
        <p:nvSpPr>
          <p:cNvPr id="6" name="CuadroTexto 5">
            <a:extLst>
              <a:ext uri="{FF2B5EF4-FFF2-40B4-BE49-F238E27FC236}">
                <a16:creationId xmlns:a16="http://schemas.microsoft.com/office/drawing/2014/main" id="{14284D1F-89CF-45E9-A5BD-B70EEC221753}"/>
              </a:ext>
            </a:extLst>
          </p:cNvPr>
          <p:cNvSpPr txBox="1"/>
          <p:nvPr/>
        </p:nvSpPr>
        <p:spPr>
          <a:xfrm>
            <a:off x="838200" y="4484077"/>
            <a:ext cx="1075294" cy="369332"/>
          </a:xfrm>
          <a:prstGeom prst="rect">
            <a:avLst/>
          </a:prstGeom>
          <a:noFill/>
        </p:spPr>
        <p:txBody>
          <a:bodyPr wrap="none" rtlCol="0">
            <a:spAutoFit/>
          </a:bodyPr>
          <a:lstStyle/>
          <a:p>
            <a:r>
              <a:rPr lang="es-ES" dirty="0">
                <a:hlinkClick r:id="rId3" action="ppaction://hlinkfile"/>
              </a:rPr>
              <a:t>Visualizar</a:t>
            </a:r>
            <a:endParaRPr lang="es-ES" dirty="0"/>
          </a:p>
        </p:txBody>
      </p:sp>
    </p:spTree>
    <p:extLst>
      <p:ext uri="{BB962C8B-B14F-4D97-AF65-F5344CB8AC3E}">
        <p14:creationId xmlns:p14="http://schemas.microsoft.com/office/powerpoint/2010/main" val="3057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1963FCA-5710-4BD6-7B3B-AE9E3EE525C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s-ES" altLang="es-ES" sz="1800">
              <a:latin typeface="Arial" panose="020B0604020202020204" pitchFamily="34" charset="0"/>
            </a:endParaRPr>
          </a:p>
        </p:txBody>
      </p:sp>
      <p:graphicFrame>
        <p:nvGraphicFramePr>
          <p:cNvPr id="39939" name="Object 6">
            <a:hlinkClick r:id="rId4" action="ppaction://hlinkfile"/>
            <a:extLst>
              <a:ext uri="{FF2B5EF4-FFF2-40B4-BE49-F238E27FC236}">
                <a16:creationId xmlns:a16="http://schemas.microsoft.com/office/drawing/2014/main" id="{9369AB5A-087F-F862-BEBD-8D0F037881E3}"/>
              </a:ext>
            </a:extLst>
          </p:cNvPr>
          <p:cNvGraphicFramePr>
            <a:graphicFrameLocks noChangeAspect="1"/>
          </p:cNvGraphicFramePr>
          <p:nvPr>
            <p:extLst>
              <p:ext uri="{D42A27DB-BD31-4B8C-83A1-F6EECF244321}">
                <p14:modId xmlns:p14="http://schemas.microsoft.com/office/powerpoint/2010/main" val="2244968210"/>
              </p:ext>
            </p:extLst>
          </p:nvPr>
        </p:nvGraphicFramePr>
        <p:xfrm>
          <a:off x="1616366" y="1590063"/>
          <a:ext cx="8278813" cy="3959225"/>
        </p:xfrm>
        <a:graphic>
          <a:graphicData uri="http://schemas.openxmlformats.org/presentationml/2006/ole">
            <mc:AlternateContent xmlns:mc="http://schemas.openxmlformats.org/markup-compatibility/2006">
              <mc:Choice xmlns:v="urn:schemas-microsoft-com:vml" Requires="v">
                <p:oleObj spid="_x0000_s4234" name="Bitmap Image" r:id="rId5" imgW="3790476" imgH="1724266" progId="Paint.Picture">
                  <p:embed/>
                </p:oleObj>
              </mc:Choice>
              <mc:Fallback>
                <p:oleObj name="Bitmap Image" r:id="rId5" imgW="3790476" imgH="1724266" progId="Paint.Picture">
                  <p:embed/>
                  <p:pic>
                    <p:nvPicPr>
                      <p:cNvPr id="39939" name="Object 6">
                        <a:hlinkClick r:id="" action="ppaction://hlinkfile"/>
                        <a:extLst>
                          <a:ext uri="{FF2B5EF4-FFF2-40B4-BE49-F238E27FC236}">
                            <a16:creationId xmlns:a16="http://schemas.microsoft.com/office/drawing/2014/main" id="{9369AB5A-087F-F862-BEBD-8D0F03788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366" y="1590063"/>
                        <a:ext cx="82788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0" name="Title 1">
            <a:extLst>
              <a:ext uri="{FF2B5EF4-FFF2-40B4-BE49-F238E27FC236}">
                <a16:creationId xmlns:a16="http://schemas.microsoft.com/office/drawing/2014/main" id="{B8DEB0A5-2891-4084-AB7F-9EDE4C683060}"/>
              </a:ext>
            </a:extLst>
          </p:cNvPr>
          <p:cNvSpPr txBox="1">
            <a:spLocks/>
          </p:cNvSpPr>
          <p:nvPr/>
        </p:nvSpPr>
        <p:spPr bwMode="auto">
          <a:xfrm>
            <a:off x="2192216" y="406888"/>
            <a:ext cx="8229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Tx/>
              <a:buNone/>
            </a:pPr>
            <a:endParaRPr lang="es-ES" altLang="es-ES" sz="2800" dirty="0">
              <a:solidFill>
                <a:schemeClr val="tx2"/>
              </a:solidFill>
              <a:latin typeface="Bookman Old Style" panose="02050604050505020204" pitchFamily="18" charset="0"/>
            </a:endParaRPr>
          </a:p>
        </p:txBody>
      </p:sp>
      <p:sp>
        <p:nvSpPr>
          <p:cNvPr id="2" name="Título 3">
            <a:extLst>
              <a:ext uri="{FF2B5EF4-FFF2-40B4-BE49-F238E27FC236}">
                <a16:creationId xmlns:a16="http://schemas.microsoft.com/office/drawing/2014/main" id="{8ECD828D-59E7-3862-8065-42E98F32D999}"/>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solidFill>
                  <a:schemeClr val="bg1"/>
                </a:solidFill>
                <a:latin typeface="+mj-lt"/>
              </a:rPr>
              <a:t>Incluir JavaScript en el documento HTML:</a:t>
            </a:r>
            <a:endParaRPr lang="es-ES" altLang="es-ES" sz="4800" dirty="0">
              <a:solidFill>
                <a:schemeClr val="bg1"/>
              </a:solidFill>
              <a:latin typeface="+mj-lt"/>
            </a:endParaRPr>
          </a:p>
        </p:txBody>
      </p:sp>
      <p:sp>
        <p:nvSpPr>
          <p:cNvPr id="4" name="Marcador de número de diapositiva 3">
            <a:extLst>
              <a:ext uri="{FF2B5EF4-FFF2-40B4-BE49-F238E27FC236}">
                <a16:creationId xmlns:a16="http://schemas.microsoft.com/office/drawing/2014/main" id="{EDCEF96C-F38B-9028-3FDE-0AE96E4C4A6C}"/>
              </a:ext>
            </a:extLst>
          </p:cNvPr>
          <p:cNvSpPr>
            <a:spLocks noGrp="1"/>
          </p:cNvSpPr>
          <p:nvPr>
            <p:ph type="sldNum" sz="quarter" idx="12"/>
          </p:nvPr>
        </p:nvSpPr>
        <p:spPr/>
        <p:txBody>
          <a:bodyPr/>
          <a:lstStyle/>
          <a:p>
            <a:fld id="{0530B498-C689-4599-93E2-4FCD09F78740}" type="slidenum">
              <a:rPr lang="es-ES" smtClean="0"/>
              <a:t>6</a:t>
            </a:fld>
            <a:endParaRPr lang="es-E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0C8EF-EF86-4A1C-9C3C-5F63B8C60B8B}"/>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C05E1A75-18C1-4254-852E-172E4DF88BDE}"/>
              </a:ext>
            </a:extLst>
          </p:cNvPr>
          <p:cNvSpPr>
            <a:spLocks noGrp="1"/>
          </p:cNvSpPr>
          <p:nvPr>
            <p:ph idx="1"/>
          </p:nvPr>
        </p:nvSpPr>
        <p:spPr>
          <a:xfrm>
            <a:off x="838200" y="1494692"/>
            <a:ext cx="10515600" cy="4682271"/>
          </a:xfrm>
        </p:spPr>
        <p:txBody>
          <a:bodyPr/>
          <a:lstStyle/>
          <a:p>
            <a:r>
              <a:rPr lang="es-ES" dirty="0"/>
              <a:t>Crea 3 variables numero1,numero2 y resultado.</a:t>
            </a:r>
          </a:p>
          <a:p>
            <a:r>
              <a:rPr lang="es-ES" dirty="0"/>
              <a:t>Pídele al usuario que ingrese los valores de las variables numero1 y numero2 mediante un </a:t>
            </a:r>
            <a:r>
              <a:rPr lang="es-ES" b="1" dirty="0" err="1"/>
              <a:t>prompt</a:t>
            </a:r>
            <a:r>
              <a:rPr lang="es-ES" b="1" dirty="0"/>
              <a:t>().</a:t>
            </a:r>
            <a:endParaRPr lang="es-ES" dirty="0"/>
          </a:p>
          <a:p>
            <a:r>
              <a:rPr lang="es-ES" dirty="0"/>
              <a:t>Asigna a la variable resultado el valor de la suma entre numero1 y numero2.</a:t>
            </a:r>
          </a:p>
          <a:p>
            <a:r>
              <a:rPr lang="es-ES" dirty="0"/>
              <a:t>Muestra un alerta con el mensaje </a:t>
            </a:r>
            <a:r>
              <a:rPr lang="es-ES" b="1" dirty="0"/>
              <a:t>“El resultado es: (resultado)”</a:t>
            </a:r>
            <a:r>
              <a:rPr lang="es-ES" dirty="0"/>
              <a:t>.</a:t>
            </a:r>
          </a:p>
          <a:p>
            <a:endParaRPr lang="es-ES" dirty="0"/>
          </a:p>
        </p:txBody>
      </p:sp>
      <p:sp>
        <p:nvSpPr>
          <p:cNvPr id="4" name="Marcador de número de diapositiva 3">
            <a:extLst>
              <a:ext uri="{FF2B5EF4-FFF2-40B4-BE49-F238E27FC236}">
                <a16:creationId xmlns:a16="http://schemas.microsoft.com/office/drawing/2014/main" id="{89D196C3-0FCD-475A-A2FD-F4332E4DD093}"/>
              </a:ext>
            </a:extLst>
          </p:cNvPr>
          <p:cNvSpPr>
            <a:spLocks noGrp="1"/>
          </p:cNvSpPr>
          <p:nvPr>
            <p:ph type="sldNum" sz="quarter" idx="12"/>
          </p:nvPr>
        </p:nvSpPr>
        <p:spPr/>
        <p:txBody>
          <a:bodyPr/>
          <a:lstStyle/>
          <a:p>
            <a:fld id="{0530B498-C689-4599-93E2-4FCD09F78740}" type="slidenum">
              <a:rPr lang="es-ES" smtClean="0"/>
              <a:t>60</a:t>
            </a:fld>
            <a:endParaRPr lang="es-ES"/>
          </a:p>
        </p:txBody>
      </p:sp>
      <p:sp>
        <p:nvSpPr>
          <p:cNvPr id="5" name="Título 3">
            <a:extLst>
              <a:ext uri="{FF2B5EF4-FFF2-40B4-BE49-F238E27FC236}">
                <a16:creationId xmlns:a16="http://schemas.microsoft.com/office/drawing/2014/main" id="{005CC801-730B-43AA-92BE-7D1E46881ACB}"/>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Ejercicio2</a:t>
            </a:r>
            <a:endParaRPr lang="es-ES" dirty="0"/>
          </a:p>
          <a:p>
            <a:pPr algn="ctr"/>
            <a:endParaRPr lang="es-ES" dirty="0"/>
          </a:p>
        </p:txBody>
      </p:sp>
    </p:spTree>
    <p:extLst>
      <p:ext uri="{BB962C8B-B14F-4D97-AF65-F5344CB8AC3E}">
        <p14:creationId xmlns:p14="http://schemas.microsoft.com/office/powerpoint/2010/main" val="62540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AE370-CEB2-4F34-8F59-03C7AC23F44A}"/>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FEB0BB24-67A4-4D3C-B2A8-6BC6E98E4DF3}"/>
              </a:ext>
            </a:extLst>
          </p:cNvPr>
          <p:cNvSpPr>
            <a:spLocks noGrp="1"/>
          </p:cNvSpPr>
          <p:nvPr>
            <p:ph idx="1"/>
          </p:nvPr>
        </p:nvSpPr>
        <p:spPr/>
        <p:txBody>
          <a:bodyPr/>
          <a:lstStyle/>
          <a:p>
            <a:pPr marL="0" indent="0">
              <a:buNone/>
            </a:pPr>
            <a:r>
              <a:rPr lang="es-ES" dirty="0" err="1"/>
              <a:t>let</a:t>
            </a:r>
            <a:r>
              <a:rPr lang="es-ES" dirty="0"/>
              <a:t> numero1=</a:t>
            </a:r>
            <a:r>
              <a:rPr lang="es-ES" dirty="0" err="1"/>
              <a:t>Number</a:t>
            </a:r>
            <a:r>
              <a:rPr lang="es-ES" dirty="0"/>
              <a:t> (</a:t>
            </a:r>
            <a:r>
              <a:rPr lang="es-ES" dirty="0" err="1"/>
              <a:t>prompt</a:t>
            </a:r>
            <a:r>
              <a:rPr lang="es-ES" dirty="0"/>
              <a:t>("numero1:"));</a:t>
            </a:r>
          </a:p>
          <a:p>
            <a:pPr marL="0" indent="0">
              <a:buNone/>
            </a:pPr>
            <a:r>
              <a:rPr lang="es-ES" dirty="0" err="1"/>
              <a:t>let</a:t>
            </a:r>
            <a:r>
              <a:rPr lang="es-ES" dirty="0"/>
              <a:t> numero2=</a:t>
            </a:r>
            <a:r>
              <a:rPr lang="es-ES" dirty="0" err="1"/>
              <a:t>Number</a:t>
            </a:r>
            <a:r>
              <a:rPr lang="es-ES" dirty="0"/>
              <a:t> (</a:t>
            </a:r>
            <a:r>
              <a:rPr lang="es-ES" dirty="0" err="1"/>
              <a:t>prompt</a:t>
            </a:r>
            <a:r>
              <a:rPr lang="es-ES" dirty="0"/>
              <a:t>("numero2:"));</a:t>
            </a:r>
          </a:p>
          <a:p>
            <a:pPr marL="0" indent="0">
              <a:buNone/>
            </a:pPr>
            <a:r>
              <a:rPr lang="es-ES" dirty="0" err="1"/>
              <a:t>let</a:t>
            </a:r>
            <a:r>
              <a:rPr lang="es-ES" dirty="0"/>
              <a:t> resultado=numero1+numero2;</a:t>
            </a:r>
          </a:p>
          <a:p>
            <a:pPr marL="0" indent="0">
              <a:buNone/>
            </a:pPr>
            <a:r>
              <a:rPr lang="es-ES" dirty="0" err="1"/>
              <a:t>alert</a:t>
            </a:r>
            <a:r>
              <a:rPr lang="es-ES" dirty="0"/>
              <a:t>("El resultado es:"+ resultado);</a:t>
            </a:r>
          </a:p>
          <a:p>
            <a:endParaRPr lang="es-ES" dirty="0"/>
          </a:p>
          <a:p>
            <a:pPr marL="0" indent="0">
              <a:buNone/>
            </a:pPr>
            <a:endParaRPr lang="es-ES" dirty="0">
              <a:hlinkClick r:id="rId2" action="ppaction://hlinkfile"/>
            </a:endParaRPr>
          </a:p>
          <a:p>
            <a:pPr marL="0" indent="0">
              <a:buNone/>
            </a:pPr>
            <a:r>
              <a:rPr lang="es-ES" dirty="0">
                <a:hlinkClick r:id="rId2" action="ppaction://hlinkfile"/>
              </a:rPr>
              <a:t>Visualizar</a:t>
            </a:r>
            <a:endParaRPr lang="es-ES" dirty="0"/>
          </a:p>
        </p:txBody>
      </p:sp>
      <p:sp>
        <p:nvSpPr>
          <p:cNvPr id="4" name="Marcador de número de diapositiva 3">
            <a:extLst>
              <a:ext uri="{FF2B5EF4-FFF2-40B4-BE49-F238E27FC236}">
                <a16:creationId xmlns:a16="http://schemas.microsoft.com/office/drawing/2014/main" id="{51475630-BDF0-4600-A132-A5A8BB6CDA69}"/>
              </a:ext>
            </a:extLst>
          </p:cNvPr>
          <p:cNvSpPr>
            <a:spLocks noGrp="1"/>
          </p:cNvSpPr>
          <p:nvPr>
            <p:ph type="sldNum" sz="quarter" idx="12"/>
          </p:nvPr>
        </p:nvSpPr>
        <p:spPr/>
        <p:txBody>
          <a:bodyPr/>
          <a:lstStyle/>
          <a:p>
            <a:fld id="{0530B498-C689-4599-93E2-4FCD09F78740}" type="slidenum">
              <a:rPr lang="es-ES" smtClean="0"/>
              <a:t>61</a:t>
            </a:fld>
            <a:endParaRPr lang="es-ES"/>
          </a:p>
        </p:txBody>
      </p:sp>
      <p:sp>
        <p:nvSpPr>
          <p:cNvPr id="5" name="Título 3">
            <a:extLst>
              <a:ext uri="{FF2B5EF4-FFF2-40B4-BE49-F238E27FC236}">
                <a16:creationId xmlns:a16="http://schemas.microsoft.com/office/drawing/2014/main" id="{437626AF-EE0A-4011-892D-CE0D26420767}"/>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Solución</a:t>
            </a:r>
            <a:endParaRPr lang="es-ES" dirty="0"/>
          </a:p>
          <a:p>
            <a:pPr algn="ctr"/>
            <a:endParaRPr lang="es-ES" dirty="0"/>
          </a:p>
        </p:txBody>
      </p:sp>
    </p:spTree>
    <p:extLst>
      <p:ext uri="{BB962C8B-B14F-4D97-AF65-F5344CB8AC3E}">
        <p14:creationId xmlns:p14="http://schemas.microsoft.com/office/powerpoint/2010/main" val="1245796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82C6A1-F3F6-40B9-BE12-720D0FBA2FF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C6BB00E-7F45-464C-8FD7-CBDA38CE9EE2}"/>
              </a:ext>
            </a:extLst>
          </p:cNvPr>
          <p:cNvSpPr>
            <a:spLocks noGrp="1"/>
          </p:cNvSpPr>
          <p:nvPr>
            <p:ph idx="1"/>
          </p:nvPr>
        </p:nvSpPr>
        <p:spPr/>
        <p:txBody>
          <a:bodyPr/>
          <a:lstStyle/>
          <a:p>
            <a:r>
              <a:rPr lang="es-ES" dirty="0"/>
              <a:t>Crea 2 variables numero y </a:t>
            </a:r>
            <a:r>
              <a:rPr lang="es-ES" dirty="0" err="1"/>
              <a:t>numerotriple</a:t>
            </a:r>
            <a:r>
              <a:rPr lang="es-ES" dirty="0"/>
              <a:t>.</a:t>
            </a:r>
          </a:p>
          <a:p>
            <a:r>
              <a:rPr lang="es-ES" dirty="0"/>
              <a:t>Pídele al usuario que ingrese el valor del número a calcular mediante un </a:t>
            </a:r>
            <a:r>
              <a:rPr lang="es-ES" b="1" dirty="0" err="1"/>
              <a:t>prompt</a:t>
            </a:r>
            <a:r>
              <a:rPr lang="es-ES" b="1" dirty="0"/>
              <a:t>()</a:t>
            </a:r>
            <a:r>
              <a:rPr lang="es-ES" dirty="0"/>
              <a:t>. </a:t>
            </a:r>
          </a:p>
          <a:p>
            <a:r>
              <a:rPr lang="es-ES" dirty="0"/>
              <a:t>Asigna a la variable </a:t>
            </a:r>
            <a:r>
              <a:rPr lang="es-ES" dirty="0" err="1"/>
              <a:t>numerotriple</a:t>
            </a:r>
            <a:r>
              <a:rPr lang="es-ES" dirty="0"/>
              <a:t> el valor de la multiplicación por 3 del numero ingresado.</a:t>
            </a:r>
          </a:p>
          <a:p>
            <a:r>
              <a:rPr lang="es-ES" dirty="0"/>
              <a:t>Muéstralo el resultado por consola con el mensaje “El triple de este número es: (</a:t>
            </a:r>
            <a:r>
              <a:rPr lang="es-ES" dirty="0" err="1"/>
              <a:t>xx</a:t>
            </a:r>
            <a:r>
              <a:rPr lang="es-ES" dirty="0"/>
              <a:t>)”.</a:t>
            </a:r>
          </a:p>
          <a:p>
            <a:endParaRPr lang="es-ES" dirty="0"/>
          </a:p>
        </p:txBody>
      </p:sp>
      <p:sp>
        <p:nvSpPr>
          <p:cNvPr id="4" name="Marcador de número de diapositiva 3">
            <a:extLst>
              <a:ext uri="{FF2B5EF4-FFF2-40B4-BE49-F238E27FC236}">
                <a16:creationId xmlns:a16="http://schemas.microsoft.com/office/drawing/2014/main" id="{D016E02B-5055-4AB5-9771-7E421134B57B}"/>
              </a:ext>
            </a:extLst>
          </p:cNvPr>
          <p:cNvSpPr>
            <a:spLocks noGrp="1"/>
          </p:cNvSpPr>
          <p:nvPr>
            <p:ph type="sldNum" sz="quarter" idx="12"/>
          </p:nvPr>
        </p:nvSpPr>
        <p:spPr/>
        <p:txBody>
          <a:bodyPr/>
          <a:lstStyle/>
          <a:p>
            <a:fld id="{0530B498-C689-4599-93E2-4FCD09F78740}" type="slidenum">
              <a:rPr lang="es-ES" smtClean="0"/>
              <a:t>62</a:t>
            </a:fld>
            <a:endParaRPr lang="es-ES"/>
          </a:p>
        </p:txBody>
      </p:sp>
      <p:sp>
        <p:nvSpPr>
          <p:cNvPr id="5" name="Título 3">
            <a:extLst>
              <a:ext uri="{FF2B5EF4-FFF2-40B4-BE49-F238E27FC236}">
                <a16:creationId xmlns:a16="http://schemas.microsoft.com/office/drawing/2014/main" id="{292296A2-54C9-4ED0-9F1C-77E882B08C3D}"/>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 3</a:t>
            </a:r>
            <a:endParaRPr lang="es-ES" dirty="0"/>
          </a:p>
          <a:p>
            <a:pPr algn="ctr"/>
            <a:endParaRPr lang="es-ES" dirty="0"/>
          </a:p>
        </p:txBody>
      </p:sp>
    </p:spTree>
    <p:extLst>
      <p:ext uri="{BB962C8B-B14F-4D97-AF65-F5344CB8AC3E}">
        <p14:creationId xmlns:p14="http://schemas.microsoft.com/office/powerpoint/2010/main" val="3387093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2B495-DB48-4D1C-B93F-83228D43248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C1D8F8A-BA37-4825-BB8B-D8A35B1FA77B}"/>
              </a:ext>
            </a:extLst>
          </p:cNvPr>
          <p:cNvSpPr>
            <a:spLocks noGrp="1"/>
          </p:cNvSpPr>
          <p:nvPr>
            <p:ph idx="1"/>
          </p:nvPr>
        </p:nvSpPr>
        <p:spPr/>
        <p:txBody>
          <a:bodyPr/>
          <a:lstStyle/>
          <a:p>
            <a:pPr marL="0" indent="0">
              <a:buNone/>
            </a:pPr>
            <a:r>
              <a:rPr lang="es-ES" dirty="0" err="1"/>
              <a:t>let</a:t>
            </a:r>
            <a:r>
              <a:rPr lang="es-ES" dirty="0"/>
              <a:t> numero=</a:t>
            </a:r>
            <a:r>
              <a:rPr lang="es-ES" dirty="0" err="1"/>
              <a:t>Number</a:t>
            </a:r>
            <a:r>
              <a:rPr lang="es-ES" dirty="0"/>
              <a:t> (</a:t>
            </a:r>
            <a:r>
              <a:rPr lang="es-ES" dirty="0" err="1"/>
              <a:t>prompt</a:t>
            </a:r>
            <a:r>
              <a:rPr lang="es-ES" dirty="0"/>
              <a:t>("numero:"));</a:t>
            </a:r>
          </a:p>
          <a:p>
            <a:pPr marL="0" indent="0">
              <a:buNone/>
            </a:pPr>
            <a:r>
              <a:rPr lang="es-ES" dirty="0" err="1"/>
              <a:t>let</a:t>
            </a:r>
            <a:r>
              <a:rPr lang="es-ES" dirty="0"/>
              <a:t> </a:t>
            </a:r>
            <a:r>
              <a:rPr lang="es-ES" dirty="0" err="1"/>
              <a:t>numerotriple</a:t>
            </a:r>
            <a:r>
              <a:rPr lang="es-ES" dirty="0"/>
              <a:t>=3*numero;</a:t>
            </a:r>
          </a:p>
          <a:p>
            <a:pPr marL="0" indent="0">
              <a:buNone/>
            </a:pPr>
            <a:r>
              <a:rPr lang="es-ES" dirty="0" err="1"/>
              <a:t>alert</a:t>
            </a:r>
            <a:r>
              <a:rPr lang="es-ES" dirty="0"/>
              <a:t>("El triple de este número es: "+ </a:t>
            </a:r>
            <a:r>
              <a:rPr lang="es-ES" dirty="0" err="1"/>
              <a:t>numerotriple</a:t>
            </a:r>
            <a:r>
              <a:rPr lang="es-ES" dirty="0"/>
              <a:t>);</a:t>
            </a:r>
          </a:p>
          <a:p>
            <a:pPr marL="0" indent="0">
              <a:buNone/>
            </a:pPr>
            <a:endParaRPr lang="es-ES" dirty="0"/>
          </a:p>
          <a:p>
            <a:pPr marL="0" indent="0">
              <a:buNone/>
            </a:pPr>
            <a:endParaRPr lang="es-ES" dirty="0"/>
          </a:p>
          <a:p>
            <a:pPr marL="0" indent="0">
              <a:buNone/>
            </a:pPr>
            <a:r>
              <a:rPr lang="es-ES" dirty="0">
                <a:hlinkClick r:id="rId2" action="ppaction://hlinkfile"/>
              </a:rPr>
              <a:t>Visualizar</a:t>
            </a:r>
            <a:endParaRPr lang="es-ES" dirty="0"/>
          </a:p>
          <a:p>
            <a:endParaRPr lang="es-ES" dirty="0"/>
          </a:p>
        </p:txBody>
      </p:sp>
      <p:sp>
        <p:nvSpPr>
          <p:cNvPr id="4" name="Marcador de número de diapositiva 3">
            <a:extLst>
              <a:ext uri="{FF2B5EF4-FFF2-40B4-BE49-F238E27FC236}">
                <a16:creationId xmlns:a16="http://schemas.microsoft.com/office/drawing/2014/main" id="{04AF3C6B-AB4A-435E-8CA3-42839E2AC740}"/>
              </a:ext>
            </a:extLst>
          </p:cNvPr>
          <p:cNvSpPr>
            <a:spLocks noGrp="1"/>
          </p:cNvSpPr>
          <p:nvPr>
            <p:ph type="sldNum" sz="quarter" idx="12"/>
          </p:nvPr>
        </p:nvSpPr>
        <p:spPr/>
        <p:txBody>
          <a:bodyPr/>
          <a:lstStyle/>
          <a:p>
            <a:fld id="{0530B498-C689-4599-93E2-4FCD09F78740}" type="slidenum">
              <a:rPr lang="es-ES" smtClean="0"/>
              <a:t>63</a:t>
            </a:fld>
            <a:endParaRPr lang="es-ES"/>
          </a:p>
        </p:txBody>
      </p:sp>
      <p:sp>
        <p:nvSpPr>
          <p:cNvPr id="5" name="Título 3">
            <a:extLst>
              <a:ext uri="{FF2B5EF4-FFF2-40B4-BE49-F238E27FC236}">
                <a16:creationId xmlns:a16="http://schemas.microsoft.com/office/drawing/2014/main" id="{C462682C-6A1E-4D5D-8E32-CB7EEFEDA414}"/>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b="1" dirty="0"/>
              <a:t>Solución</a:t>
            </a:r>
          </a:p>
          <a:p>
            <a:pPr algn="ctr"/>
            <a:endParaRPr lang="es-ES" dirty="0"/>
          </a:p>
        </p:txBody>
      </p:sp>
    </p:spTree>
    <p:extLst>
      <p:ext uri="{BB962C8B-B14F-4D97-AF65-F5344CB8AC3E}">
        <p14:creationId xmlns:p14="http://schemas.microsoft.com/office/powerpoint/2010/main" val="1183538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8A3469-131C-42AB-B02B-71D39E620E42}"/>
              </a:ext>
            </a:extLst>
          </p:cNvPr>
          <p:cNvSpPr>
            <a:spLocks noGrp="1"/>
          </p:cNvSpPr>
          <p:nvPr>
            <p:ph idx="1"/>
          </p:nvPr>
        </p:nvSpPr>
        <p:spPr/>
        <p:txBody>
          <a:bodyPr/>
          <a:lstStyle/>
          <a:p>
            <a:r>
              <a:rPr lang="es-ES" dirty="0"/>
              <a:t>Declara una variable que se llame texto y asígnale el método </a:t>
            </a:r>
            <a:r>
              <a:rPr lang="es-ES" dirty="0" err="1"/>
              <a:t>prompt</a:t>
            </a:r>
            <a:r>
              <a:rPr lang="es-ES" dirty="0"/>
              <a:t>() para que le puedas solicitar al usuario que ingrese un texto.</a:t>
            </a:r>
          </a:p>
          <a:p>
            <a:r>
              <a:rPr lang="es-ES" dirty="0"/>
              <a:t>Calcula su largo utilizando la propiedad </a:t>
            </a:r>
            <a:r>
              <a:rPr lang="es-ES" dirty="0" err="1"/>
              <a:t>length</a:t>
            </a:r>
            <a:r>
              <a:rPr lang="es-ES" dirty="0"/>
              <a:t> y muestra un </a:t>
            </a:r>
            <a:r>
              <a:rPr lang="es-ES" dirty="0" err="1"/>
              <a:t>alert</a:t>
            </a:r>
            <a:r>
              <a:rPr lang="es-ES" dirty="0"/>
              <a:t>() que diga “El largo del texto ingresado es: </a:t>
            </a:r>
            <a:r>
              <a:rPr lang="es-ES" dirty="0" err="1"/>
              <a:t>xx</a:t>
            </a:r>
            <a:r>
              <a:rPr lang="es-ES" dirty="0"/>
              <a:t>”</a:t>
            </a:r>
          </a:p>
          <a:p>
            <a:endParaRPr lang="es-ES" dirty="0"/>
          </a:p>
        </p:txBody>
      </p:sp>
      <p:sp>
        <p:nvSpPr>
          <p:cNvPr id="4" name="Marcador de número de diapositiva 3">
            <a:extLst>
              <a:ext uri="{FF2B5EF4-FFF2-40B4-BE49-F238E27FC236}">
                <a16:creationId xmlns:a16="http://schemas.microsoft.com/office/drawing/2014/main" id="{6974746F-8420-4CFB-9B66-DEBE7CB139B6}"/>
              </a:ext>
            </a:extLst>
          </p:cNvPr>
          <p:cNvSpPr>
            <a:spLocks noGrp="1"/>
          </p:cNvSpPr>
          <p:nvPr>
            <p:ph type="sldNum" sz="quarter" idx="12"/>
          </p:nvPr>
        </p:nvSpPr>
        <p:spPr/>
        <p:txBody>
          <a:bodyPr/>
          <a:lstStyle/>
          <a:p>
            <a:fld id="{0530B498-C689-4599-93E2-4FCD09F78740}" type="slidenum">
              <a:rPr lang="es-ES" smtClean="0"/>
              <a:t>64</a:t>
            </a:fld>
            <a:endParaRPr lang="es-ES"/>
          </a:p>
        </p:txBody>
      </p:sp>
      <p:sp>
        <p:nvSpPr>
          <p:cNvPr id="7" name="Título 3">
            <a:extLst>
              <a:ext uri="{FF2B5EF4-FFF2-40B4-BE49-F238E27FC236}">
                <a16:creationId xmlns:a16="http://schemas.microsoft.com/office/drawing/2014/main" id="{2BF2AD17-E8CB-4172-8C76-98FDB25845B7}"/>
              </a:ext>
            </a:extLst>
          </p:cNvPr>
          <p:cNvSpPr txBox="1">
            <a:spLocks noGrp="1"/>
          </p:cNvSpPr>
          <p:nvPr>
            <p:ph type="title"/>
          </p:nvPr>
        </p:nvSpPr>
        <p:spPr>
          <a:xfrm>
            <a:off x="0" y="0"/>
            <a:ext cx="12192000" cy="1107831"/>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 4</a:t>
            </a:r>
            <a:endParaRPr lang="es-ES" dirty="0"/>
          </a:p>
          <a:p>
            <a:pPr algn="ctr"/>
            <a:r>
              <a:rPr lang="es-ES" dirty="0"/>
              <a:t>c</a:t>
            </a:r>
          </a:p>
        </p:txBody>
      </p:sp>
    </p:spTree>
    <p:extLst>
      <p:ext uri="{BB962C8B-B14F-4D97-AF65-F5344CB8AC3E}">
        <p14:creationId xmlns:p14="http://schemas.microsoft.com/office/powerpoint/2010/main" val="1486857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A1983-3647-41A2-A0F2-35FC61F073A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5D8AE45-0B9B-440E-85F7-12A292149241}"/>
              </a:ext>
            </a:extLst>
          </p:cNvPr>
          <p:cNvSpPr>
            <a:spLocks noGrp="1"/>
          </p:cNvSpPr>
          <p:nvPr>
            <p:ph idx="1"/>
          </p:nvPr>
        </p:nvSpPr>
        <p:spPr/>
        <p:txBody>
          <a:bodyPr/>
          <a:lstStyle/>
          <a:p>
            <a:pPr marL="0" indent="0">
              <a:buNone/>
            </a:pPr>
            <a:r>
              <a:rPr lang="es-ES" dirty="0" err="1"/>
              <a:t>let</a:t>
            </a:r>
            <a:r>
              <a:rPr lang="es-ES" dirty="0"/>
              <a:t> texto=</a:t>
            </a:r>
            <a:r>
              <a:rPr lang="es-ES" dirty="0" err="1"/>
              <a:t>prompt</a:t>
            </a:r>
            <a:r>
              <a:rPr lang="es-ES" dirty="0"/>
              <a:t>("Introduzca el texto:");</a:t>
            </a:r>
          </a:p>
          <a:p>
            <a:pPr marL="0" indent="0">
              <a:buNone/>
            </a:pPr>
            <a:r>
              <a:rPr lang="es-ES" dirty="0" err="1"/>
              <a:t>alert</a:t>
            </a:r>
            <a:r>
              <a:rPr lang="es-ES" dirty="0"/>
              <a:t>("El largo del texto ingresado es:  "+ </a:t>
            </a:r>
            <a:r>
              <a:rPr lang="es-ES" dirty="0" err="1"/>
              <a:t>texto.length</a:t>
            </a:r>
            <a:r>
              <a:rPr lang="es-ES" dirty="0"/>
              <a:t>);</a:t>
            </a:r>
          </a:p>
          <a:p>
            <a:pPr marL="0" indent="0">
              <a:buNone/>
            </a:pPr>
            <a:endParaRPr lang="es-ES" dirty="0"/>
          </a:p>
          <a:p>
            <a:pPr marL="0" indent="0">
              <a:buNone/>
            </a:pPr>
            <a:endParaRPr lang="es-ES" dirty="0"/>
          </a:p>
          <a:p>
            <a:pPr marL="0" indent="0">
              <a:buNone/>
            </a:pPr>
            <a:r>
              <a:rPr lang="es-ES" dirty="0">
                <a:hlinkClick r:id="rId3" action="ppaction://hlinkfile"/>
              </a:rPr>
              <a:t>Visualizar</a:t>
            </a:r>
            <a:endParaRPr lang="es-ES" dirty="0"/>
          </a:p>
        </p:txBody>
      </p:sp>
      <p:sp>
        <p:nvSpPr>
          <p:cNvPr id="4" name="Marcador de número de diapositiva 3">
            <a:extLst>
              <a:ext uri="{FF2B5EF4-FFF2-40B4-BE49-F238E27FC236}">
                <a16:creationId xmlns:a16="http://schemas.microsoft.com/office/drawing/2014/main" id="{EF17550C-7B18-4EC5-B3F2-E02A542FC4D9}"/>
              </a:ext>
            </a:extLst>
          </p:cNvPr>
          <p:cNvSpPr>
            <a:spLocks noGrp="1"/>
          </p:cNvSpPr>
          <p:nvPr>
            <p:ph type="sldNum" sz="quarter" idx="12"/>
          </p:nvPr>
        </p:nvSpPr>
        <p:spPr/>
        <p:txBody>
          <a:bodyPr/>
          <a:lstStyle/>
          <a:p>
            <a:fld id="{0530B498-C689-4599-93E2-4FCD09F78740}" type="slidenum">
              <a:rPr lang="es-ES" smtClean="0"/>
              <a:t>65</a:t>
            </a:fld>
            <a:endParaRPr lang="es-ES"/>
          </a:p>
        </p:txBody>
      </p:sp>
      <p:sp>
        <p:nvSpPr>
          <p:cNvPr id="5" name="Título 3">
            <a:extLst>
              <a:ext uri="{FF2B5EF4-FFF2-40B4-BE49-F238E27FC236}">
                <a16:creationId xmlns:a16="http://schemas.microsoft.com/office/drawing/2014/main" id="{219C4991-BD8F-47C9-B270-9014B1FD415C}"/>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b="1" dirty="0"/>
              <a:t>Solución</a:t>
            </a:r>
          </a:p>
          <a:p>
            <a:pPr algn="ctr"/>
            <a:endParaRPr lang="es-ES" dirty="0"/>
          </a:p>
        </p:txBody>
      </p:sp>
    </p:spTree>
    <p:extLst>
      <p:ext uri="{BB962C8B-B14F-4D97-AF65-F5344CB8AC3E}">
        <p14:creationId xmlns:p14="http://schemas.microsoft.com/office/powerpoint/2010/main" val="1632790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D22FC-D124-44F3-874E-EE086F435CC0}"/>
              </a:ext>
            </a:extLst>
          </p:cNvPr>
          <p:cNvSpPr>
            <a:spLocks noGrp="1"/>
          </p:cNvSpPr>
          <p:nvPr>
            <p:ph type="title"/>
          </p:nvPr>
        </p:nvSpPr>
        <p:spPr/>
        <p:txBody>
          <a:bodyPr/>
          <a:lstStyle/>
          <a:p>
            <a:endParaRPr lang="es-ES" dirty="0"/>
          </a:p>
        </p:txBody>
      </p:sp>
      <p:sp>
        <p:nvSpPr>
          <p:cNvPr id="4" name="Marcador de número de diapositiva 3">
            <a:extLst>
              <a:ext uri="{FF2B5EF4-FFF2-40B4-BE49-F238E27FC236}">
                <a16:creationId xmlns:a16="http://schemas.microsoft.com/office/drawing/2014/main" id="{9486E083-9236-4CE6-BCC5-6B3EAE214BD8}"/>
              </a:ext>
            </a:extLst>
          </p:cNvPr>
          <p:cNvSpPr>
            <a:spLocks noGrp="1"/>
          </p:cNvSpPr>
          <p:nvPr>
            <p:ph type="sldNum" sz="quarter" idx="12"/>
          </p:nvPr>
        </p:nvSpPr>
        <p:spPr/>
        <p:txBody>
          <a:bodyPr/>
          <a:lstStyle/>
          <a:p>
            <a:fld id="{0530B498-C689-4599-93E2-4FCD09F78740}" type="slidenum">
              <a:rPr lang="es-ES" smtClean="0"/>
              <a:t>66</a:t>
            </a:fld>
            <a:endParaRPr lang="es-ES"/>
          </a:p>
        </p:txBody>
      </p:sp>
      <p:sp>
        <p:nvSpPr>
          <p:cNvPr id="5" name="Título 3">
            <a:extLst>
              <a:ext uri="{FF2B5EF4-FFF2-40B4-BE49-F238E27FC236}">
                <a16:creationId xmlns:a16="http://schemas.microsoft.com/office/drawing/2014/main" id="{B643EC50-E253-4AD1-A792-DF48BD80E4C3}"/>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Ejercicio 5</a:t>
            </a:r>
            <a:endParaRPr lang="es-ES" sz="6700" b="1" dirty="0"/>
          </a:p>
          <a:p>
            <a:pPr algn="ctr"/>
            <a:endParaRPr lang="es-ES" dirty="0"/>
          </a:p>
        </p:txBody>
      </p:sp>
      <p:sp>
        <p:nvSpPr>
          <p:cNvPr id="9" name="Marcador de contenido 8">
            <a:extLst>
              <a:ext uri="{FF2B5EF4-FFF2-40B4-BE49-F238E27FC236}">
                <a16:creationId xmlns:a16="http://schemas.microsoft.com/office/drawing/2014/main" id="{E5C66236-80BC-439C-A722-B4984F1DDBFA}"/>
              </a:ext>
            </a:extLst>
          </p:cNvPr>
          <p:cNvSpPr>
            <a:spLocks noGrp="1"/>
          </p:cNvSpPr>
          <p:nvPr>
            <p:ph idx="1"/>
          </p:nvPr>
        </p:nvSpPr>
        <p:spPr/>
        <p:txBody>
          <a:bodyPr/>
          <a:lstStyle/>
          <a:p>
            <a:pPr marL="0" indent="0">
              <a:buNone/>
            </a:pPr>
            <a:r>
              <a:rPr lang="es-ES" dirty="0"/>
              <a:t>Realizar un algoritmo que pida el nombre de una persona. Si el usuario no introduce ninguna información, debe emitir el mensaje “No ha introducido ningún nombre, sino desplegar una alerta de bienvenida con el nombre del usuario.</a:t>
            </a:r>
          </a:p>
          <a:p>
            <a:pPr marL="0" indent="0">
              <a:buNone/>
            </a:pPr>
            <a:endParaRPr lang="es-ES" dirty="0"/>
          </a:p>
        </p:txBody>
      </p:sp>
    </p:spTree>
    <p:extLst>
      <p:ext uri="{BB962C8B-B14F-4D97-AF65-F5344CB8AC3E}">
        <p14:creationId xmlns:p14="http://schemas.microsoft.com/office/powerpoint/2010/main" val="3314808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907A7-C153-43DE-BD81-654FE0F0492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9ACCE82-CC3A-4C11-97AC-0B7FF35602CD}"/>
              </a:ext>
            </a:extLst>
          </p:cNvPr>
          <p:cNvSpPr>
            <a:spLocks noGrp="1"/>
          </p:cNvSpPr>
          <p:nvPr>
            <p:ph idx="1"/>
          </p:nvPr>
        </p:nvSpPr>
        <p:spPr/>
        <p:txBody>
          <a:bodyPr/>
          <a:lstStyle/>
          <a:p>
            <a:pPr marL="0" indent="0">
              <a:buNone/>
            </a:pPr>
            <a:r>
              <a:rPr lang="es-ES" dirty="0" err="1"/>
              <a:t>let</a:t>
            </a:r>
            <a:r>
              <a:rPr lang="es-ES" dirty="0"/>
              <a:t> nombre=</a:t>
            </a:r>
            <a:r>
              <a:rPr lang="es-ES" dirty="0" err="1"/>
              <a:t>prompt</a:t>
            </a:r>
            <a:r>
              <a:rPr lang="es-ES" dirty="0"/>
              <a:t>("Nombre:");</a:t>
            </a:r>
          </a:p>
          <a:p>
            <a:pPr marL="0" indent="0">
              <a:buNone/>
            </a:pPr>
            <a:r>
              <a:rPr lang="es-ES" dirty="0" err="1"/>
              <a:t>if</a:t>
            </a:r>
            <a:r>
              <a:rPr lang="es-ES" dirty="0"/>
              <a:t>(nombre===""){</a:t>
            </a:r>
          </a:p>
          <a:p>
            <a:pPr marL="0" indent="0">
              <a:buNone/>
            </a:pPr>
            <a:r>
              <a:rPr lang="es-ES" dirty="0"/>
              <a:t>   </a:t>
            </a:r>
            <a:r>
              <a:rPr lang="es-ES" dirty="0" err="1"/>
              <a:t>alert</a:t>
            </a:r>
            <a:r>
              <a:rPr lang="es-ES" dirty="0"/>
              <a:t>("No ha introducido ningún nombre");</a:t>
            </a:r>
          </a:p>
          <a:p>
            <a:pPr marL="0" indent="0">
              <a:buNone/>
            </a:pPr>
            <a:r>
              <a:rPr lang="es-ES" dirty="0"/>
              <a:t>   </a:t>
            </a:r>
            <a:r>
              <a:rPr lang="es-ES" dirty="0" err="1"/>
              <a:t>let</a:t>
            </a:r>
            <a:r>
              <a:rPr lang="es-ES" dirty="0"/>
              <a:t> nombre=</a:t>
            </a:r>
            <a:r>
              <a:rPr lang="es-ES" dirty="0" err="1"/>
              <a:t>prompt</a:t>
            </a:r>
            <a:r>
              <a:rPr lang="es-ES" dirty="0"/>
              <a:t>("Nombre:");</a:t>
            </a:r>
          </a:p>
          <a:p>
            <a:pPr marL="0" indent="0">
              <a:buNone/>
            </a:pPr>
            <a:r>
              <a:rPr lang="es-ES" dirty="0"/>
              <a:t>}</a:t>
            </a:r>
          </a:p>
          <a:p>
            <a:pPr marL="0" indent="0">
              <a:buNone/>
            </a:pPr>
            <a:r>
              <a:rPr lang="es-ES" dirty="0" err="1"/>
              <a:t>else</a:t>
            </a:r>
            <a:endParaRPr lang="es-ES" dirty="0"/>
          </a:p>
          <a:p>
            <a:pPr marL="0" indent="0">
              <a:buNone/>
            </a:pPr>
            <a:r>
              <a:rPr lang="es-ES" dirty="0"/>
              <a:t>   </a:t>
            </a:r>
            <a:r>
              <a:rPr lang="es-ES" dirty="0" err="1"/>
              <a:t>alert</a:t>
            </a:r>
            <a:r>
              <a:rPr lang="es-ES" dirty="0"/>
              <a:t>("Bienvenido "+nombre);</a:t>
            </a:r>
          </a:p>
          <a:p>
            <a:pPr marL="0" indent="0">
              <a:buNone/>
            </a:pPr>
            <a:endParaRPr lang="es-ES" dirty="0"/>
          </a:p>
        </p:txBody>
      </p:sp>
      <p:sp>
        <p:nvSpPr>
          <p:cNvPr id="4" name="Marcador de número de diapositiva 3">
            <a:extLst>
              <a:ext uri="{FF2B5EF4-FFF2-40B4-BE49-F238E27FC236}">
                <a16:creationId xmlns:a16="http://schemas.microsoft.com/office/drawing/2014/main" id="{6B5B14DF-2E9E-4D97-B86F-7B31325CC4F4}"/>
              </a:ext>
            </a:extLst>
          </p:cNvPr>
          <p:cNvSpPr>
            <a:spLocks noGrp="1"/>
          </p:cNvSpPr>
          <p:nvPr>
            <p:ph type="sldNum" sz="quarter" idx="12"/>
          </p:nvPr>
        </p:nvSpPr>
        <p:spPr/>
        <p:txBody>
          <a:bodyPr/>
          <a:lstStyle/>
          <a:p>
            <a:fld id="{0530B498-C689-4599-93E2-4FCD09F78740}" type="slidenum">
              <a:rPr lang="es-ES" smtClean="0"/>
              <a:t>67</a:t>
            </a:fld>
            <a:endParaRPr lang="es-ES"/>
          </a:p>
        </p:txBody>
      </p:sp>
      <p:sp>
        <p:nvSpPr>
          <p:cNvPr id="6" name="Título 3">
            <a:extLst>
              <a:ext uri="{FF2B5EF4-FFF2-40B4-BE49-F238E27FC236}">
                <a16:creationId xmlns:a16="http://schemas.microsoft.com/office/drawing/2014/main" id="{C609060F-7A80-4312-BEBA-F72FE11B5E65}"/>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Solución</a:t>
            </a:r>
            <a:endParaRPr lang="es-ES" sz="6700" b="1" dirty="0"/>
          </a:p>
          <a:p>
            <a:pPr algn="ctr"/>
            <a:endParaRPr lang="es-ES" dirty="0"/>
          </a:p>
        </p:txBody>
      </p:sp>
      <p:sp>
        <p:nvSpPr>
          <p:cNvPr id="8" name="CuadroTexto 7">
            <a:extLst>
              <a:ext uri="{FF2B5EF4-FFF2-40B4-BE49-F238E27FC236}">
                <a16:creationId xmlns:a16="http://schemas.microsoft.com/office/drawing/2014/main" id="{B999DE4B-C391-4274-9AF5-6A271E340DE5}"/>
              </a:ext>
            </a:extLst>
          </p:cNvPr>
          <p:cNvSpPr txBox="1"/>
          <p:nvPr/>
        </p:nvSpPr>
        <p:spPr>
          <a:xfrm>
            <a:off x="838200" y="6176963"/>
            <a:ext cx="1075294" cy="369332"/>
          </a:xfrm>
          <a:prstGeom prst="rect">
            <a:avLst/>
          </a:prstGeom>
          <a:noFill/>
        </p:spPr>
        <p:txBody>
          <a:bodyPr wrap="none" rtlCol="0">
            <a:spAutoFit/>
          </a:bodyPr>
          <a:lstStyle/>
          <a:p>
            <a:r>
              <a:rPr lang="es-ES" dirty="0">
                <a:hlinkClick r:id="rId2" action="ppaction://hlinkfile"/>
              </a:rPr>
              <a:t>Visualizar</a:t>
            </a:r>
            <a:endParaRPr lang="es-ES" dirty="0"/>
          </a:p>
        </p:txBody>
      </p:sp>
    </p:spTree>
    <p:extLst>
      <p:ext uri="{BB962C8B-B14F-4D97-AF65-F5344CB8AC3E}">
        <p14:creationId xmlns:p14="http://schemas.microsoft.com/office/powerpoint/2010/main" val="1478155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09418-C689-47F5-BD08-685466209F21}"/>
              </a:ext>
            </a:extLst>
          </p:cNvPr>
          <p:cNvSpPr>
            <a:spLocks noGrp="1"/>
          </p:cNvSpPr>
          <p:nvPr>
            <p:ph type="title"/>
          </p:nvPr>
        </p:nvSpPr>
        <p:spPr/>
        <p:txBody>
          <a:bodyPr/>
          <a:lstStyle/>
          <a:p>
            <a:br>
              <a:rPr lang="es-ES" b="1" dirty="0"/>
            </a:br>
            <a:endParaRPr lang="es-ES" dirty="0"/>
          </a:p>
        </p:txBody>
      </p:sp>
      <p:sp>
        <p:nvSpPr>
          <p:cNvPr id="3" name="Marcador de contenido 2">
            <a:extLst>
              <a:ext uri="{FF2B5EF4-FFF2-40B4-BE49-F238E27FC236}">
                <a16:creationId xmlns:a16="http://schemas.microsoft.com/office/drawing/2014/main" id="{7DC7AA83-591B-4D72-8173-B3855F9E4095}"/>
              </a:ext>
            </a:extLst>
          </p:cNvPr>
          <p:cNvSpPr>
            <a:spLocks noGrp="1"/>
          </p:cNvSpPr>
          <p:nvPr>
            <p:ph idx="1"/>
          </p:nvPr>
        </p:nvSpPr>
        <p:spPr/>
        <p:txBody>
          <a:bodyPr/>
          <a:lstStyle/>
          <a:p>
            <a:pPr marL="0" indent="0" algn="just">
              <a:buNone/>
            </a:pPr>
            <a:r>
              <a:rPr lang="es-ES" dirty="0"/>
              <a:t>Modifique el ejercicio anterior teniendo en cuenta  si el dato entra vacío, debe pedir nuevamente al usuario que introduzca su nombre.</a:t>
            </a:r>
          </a:p>
        </p:txBody>
      </p:sp>
      <p:sp>
        <p:nvSpPr>
          <p:cNvPr id="4" name="Marcador de número de diapositiva 3">
            <a:extLst>
              <a:ext uri="{FF2B5EF4-FFF2-40B4-BE49-F238E27FC236}">
                <a16:creationId xmlns:a16="http://schemas.microsoft.com/office/drawing/2014/main" id="{E27189EE-0FD5-42BC-91E0-5151679E8F4D}"/>
              </a:ext>
            </a:extLst>
          </p:cNvPr>
          <p:cNvSpPr>
            <a:spLocks noGrp="1"/>
          </p:cNvSpPr>
          <p:nvPr>
            <p:ph type="sldNum" sz="quarter" idx="12"/>
          </p:nvPr>
        </p:nvSpPr>
        <p:spPr/>
        <p:txBody>
          <a:bodyPr/>
          <a:lstStyle/>
          <a:p>
            <a:fld id="{0530B498-C689-4599-93E2-4FCD09F78740}" type="slidenum">
              <a:rPr lang="es-ES" smtClean="0"/>
              <a:t>68</a:t>
            </a:fld>
            <a:endParaRPr lang="es-ES"/>
          </a:p>
        </p:txBody>
      </p:sp>
      <p:sp>
        <p:nvSpPr>
          <p:cNvPr id="5" name="Título 3">
            <a:extLst>
              <a:ext uri="{FF2B5EF4-FFF2-40B4-BE49-F238E27FC236}">
                <a16:creationId xmlns:a16="http://schemas.microsoft.com/office/drawing/2014/main" id="{18E10522-D581-4BF0-8B59-C4DBA15AEE84}"/>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Ejercicio 6</a:t>
            </a:r>
            <a:endParaRPr lang="es-ES" sz="6700" b="1" dirty="0"/>
          </a:p>
          <a:p>
            <a:pPr algn="ctr"/>
            <a:endParaRPr lang="es-ES" dirty="0"/>
          </a:p>
        </p:txBody>
      </p:sp>
    </p:spTree>
    <p:extLst>
      <p:ext uri="{BB962C8B-B14F-4D97-AF65-F5344CB8AC3E}">
        <p14:creationId xmlns:p14="http://schemas.microsoft.com/office/powerpoint/2010/main" val="3180914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2A928-D892-412D-8A6C-A5D051361E4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81B4E35-C664-47CE-8D74-5873C929CE80}"/>
              </a:ext>
            </a:extLst>
          </p:cNvPr>
          <p:cNvSpPr>
            <a:spLocks noGrp="1"/>
          </p:cNvSpPr>
          <p:nvPr>
            <p:ph idx="1"/>
          </p:nvPr>
        </p:nvSpPr>
        <p:spPr/>
        <p:txBody>
          <a:bodyPr/>
          <a:lstStyle/>
          <a:p>
            <a:pPr marL="0" indent="0">
              <a:buNone/>
            </a:pPr>
            <a:r>
              <a:rPr lang="es-ES" dirty="0" err="1"/>
              <a:t>let</a:t>
            </a:r>
            <a:r>
              <a:rPr lang="es-ES" dirty="0"/>
              <a:t> nombre=</a:t>
            </a:r>
            <a:r>
              <a:rPr lang="es-ES" dirty="0" err="1"/>
              <a:t>prompt</a:t>
            </a:r>
            <a:r>
              <a:rPr lang="es-ES" dirty="0"/>
              <a:t>("Nombre:");</a:t>
            </a:r>
          </a:p>
          <a:p>
            <a:pPr marL="0" indent="0">
              <a:buNone/>
            </a:pPr>
            <a:r>
              <a:rPr lang="es-ES" dirty="0" err="1"/>
              <a:t>while</a:t>
            </a:r>
            <a:r>
              <a:rPr lang="es-ES" dirty="0"/>
              <a:t>(nombre===""){</a:t>
            </a:r>
          </a:p>
          <a:p>
            <a:pPr marL="0" indent="0">
              <a:buNone/>
            </a:pPr>
            <a:r>
              <a:rPr lang="es-ES" dirty="0"/>
              <a:t>   </a:t>
            </a:r>
            <a:r>
              <a:rPr lang="es-ES" dirty="0" err="1"/>
              <a:t>alert</a:t>
            </a:r>
            <a:r>
              <a:rPr lang="es-ES" dirty="0"/>
              <a:t>("No ha introducido ningún nombre");</a:t>
            </a:r>
          </a:p>
          <a:p>
            <a:pPr marL="0" indent="0">
              <a:buNone/>
            </a:pPr>
            <a:r>
              <a:rPr lang="es-ES" dirty="0"/>
              <a:t>   nombre=</a:t>
            </a:r>
            <a:r>
              <a:rPr lang="es-ES" dirty="0" err="1"/>
              <a:t>prompt</a:t>
            </a:r>
            <a:r>
              <a:rPr lang="es-ES" dirty="0"/>
              <a:t>("Nombre:");</a:t>
            </a:r>
          </a:p>
          <a:p>
            <a:pPr marL="0" indent="0">
              <a:buNone/>
            </a:pPr>
            <a:r>
              <a:rPr lang="es-ES" dirty="0"/>
              <a:t>}</a:t>
            </a:r>
          </a:p>
          <a:p>
            <a:pPr marL="0" indent="0">
              <a:buNone/>
            </a:pPr>
            <a:r>
              <a:rPr lang="es-ES" dirty="0" err="1"/>
              <a:t>alert</a:t>
            </a:r>
            <a:r>
              <a:rPr lang="es-ES" dirty="0"/>
              <a:t>("Bienvenido "+nombre);</a:t>
            </a:r>
          </a:p>
          <a:p>
            <a:pPr marL="0" indent="0">
              <a:buNone/>
            </a:pPr>
            <a:endParaRPr lang="es-ES" dirty="0"/>
          </a:p>
          <a:p>
            <a:pPr marL="0" indent="0">
              <a:buNone/>
            </a:pPr>
            <a:r>
              <a:rPr lang="es-ES" dirty="0">
                <a:hlinkClick r:id="rId2" action="ppaction://hlinkfile"/>
              </a:rPr>
              <a:t>visualizar</a:t>
            </a:r>
            <a:endParaRPr lang="es-ES" dirty="0"/>
          </a:p>
        </p:txBody>
      </p:sp>
      <p:sp>
        <p:nvSpPr>
          <p:cNvPr id="4" name="Marcador de número de diapositiva 3">
            <a:extLst>
              <a:ext uri="{FF2B5EF4-FFF2-40B4-BE49-F238E27FC236}">
                <a16:creationId xmlns:a16="http://schemas.microsoft.com/office/drawing/2014/main" id="{32CFD694-1840-48E5-9B71-18729070A1F4}"/>
              </a:ext>
            </a:extLst>
          </p:cNvPr>
          <p:cNvSpPr>
            <a:spLocks noGrp="1"/>
          </p:cNvSpPr>
          <p:nvPr>
            <p:ph type="sldNum" sz="quarter" idx="12"/>
          </p:nvPr>
        </p:nvSpPr>
        <p:spPr/>
        <p:txBody>
          <a:bodyPr/>
          <a:lstStyle/>
          <a:p>
            <a:fld id="{0530B498-C689-4599-93E2-4FCD09F78740}" type="slidenum">
              <a:rPr lang="es-ES" smtClean="0"/>
              <a:t>69</a:t>
            </a:fld>
            <a:endParaRPr lang="es-ES"/>
          </a:p>
        </p:txBody>
      </p:sp>
      <p:sp>
        <p:nvSpPr>
          <p:cNvPr id="5" name="Título 3">
            <a:extLst>
              <a:ext uri="{FF2B5EF4-FFF2-40B4-BE49-F238E27FC236}">
                <a16:creationId xmlns:a16="http://schemas.microsoft.com/office/drawing/2014/main" id="{C0AE146E-646D-4395-90DA-E733B2744F1D}"/>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Solución</a:t>
            </a:r>
            <a:endParaRPr lang="es-ES" sz="6700" b="1" dirty="0"/>
          </a:p>
          <a:p>
            <a:pPr algn="ctr"/>
            <a:endParaRPr lang="es-ES" dirty="0"/>
          </a:p>
        </p:txBody>
      </p:sp>
    </p:spTree>
    <p:extLst>
      <p:ext uri="{BB962C8B-B14F-4D97-AF65-F5344CB8AC3E}">
        <p14:creationId xmlns:p14="http://schemas.microsoft.com/office/powerpoint/2010/main" val="342361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5610F85-8779-1D40-2A49-2AD24BAD346A}"/>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es-ES" altLang="es-ES" sz="1800">
              <a:latin typeface="Arial" panose="020B0604020202020204" pitchFamily="34" charset="0"/>
            </a:endParaRPr>
          </a:p>
        </p:txBody>
      </p:sp>
      <p:graphicFrame>
        <p:nvGraphicFramePr>
          <p:cNvPr id="41987" name="Object 2">
            <a:hlinkClick r:id="rId4" action="ppaction://hlinkfile"/>
            <a:extLst>
              <a:ext uri="{FF2B5EF4-FFF2-40B4-BE49-F238E27FC236}">
                <a16:creationId xmlns:a16="http://schemas.microsoft.com/office/drawing/2014/main" id="{E63BBD0D-A51E-1643-0368-0DBA14E42A5D}"/>
              </a:ext>
            </a:extLst>
          </p:cNvPr>
          <p:cNvGraphicFramePr>
            <a:graphicFrameLocks noChangeAspect="1"/>
          </p:cNvGraphicFramePr>
          <p:nvPr>
            <p:extLst>
              <p:ext uri="{D42A27DB-BD31-4B8C-83A1-F6EECF244321}">
                <p14:modId xmlns:p14="http://schemas.microsoft.com/office/powerpoint/2010/main" val="1378433614"/>
              </p:ext>
            </p:extLst>
          </p:nvPr>
        </p:nvGraphicFramePr>
        <p:xfrm>
          <a:off x="1708732" y="1751317"/>
          <a:ext cx="8429625" cy="3671887"/>
        </p:xfrm>
        <a:graphic>
          <a:graphicData uri="http://schemas.openxmlformats.org/presentationml/2006/ole">
            <mc:AlternateContent xmlns:mc="http://schemas.openxmlformats.org/markup-compatibility/2006">
              <mc:Choice xmlns:v="urn:schemas-microsoft-com:vml" Requires="v">
                <p:oleObj spid="_x0000_s5258" name="Bitmap Image" r:id="rId5" imgW="4715533" imgH="2048161" progId="Paint.Picture">
                  <p:embed/>
                </p:oleObj>
              </mc:Choice>
              <mc:Fallback>
                <p:oleObj name="Bitmap Image" r:id="rId5" imgW="4715533" imgH="2048161" progId="Paint.Picture">
                  <p:embed/>
                  <p:pic>
                    <p:nvPicPr>
                      <p:cNvPr id="41987" name="Object 2">
                        <a:hlinkClick r:id="" action="ppaction://hlinkfile"/>
                        <a:extLst>
                          <a:ext uri="{FF2B5EF4-FFF2-40B4-BE49-F238E27FC236}">
                            <a16:creationId xmlns:a16="http://schemas.microsoft.com/office/drawing/2014/main" id="{E63BBD0D-A51E-1643-0368-0DBA14E42A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8732" y="1751317"/>
                        <a:ext cx="842962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ítulo 3">
            <a:extLst>
              <a:ext uri="{FF2B5EF4-FFF2-40B4-BE49-F238E27FC236}">
                <a16:creationId xmlns:a16="http://schemas.microsoft.com/office/drawing/2014/main" id="{703E12B6-4D2E-2723-883C-CB00445AF05A}"/>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solidFill>
                  <a:schemeClr val="bg1"/>
                </a:solidFill>
                <a:latin typeface="+mj-lt"/>
              </a:rPr>
              <a:t>Incluir JavaScript en el documento HTML:</a:t>
            </a:r>
            <a:endParaRPr lang="es-ES" altLang="es-ES" sz="4800" dirty="0">
              <a:solidFill>
                <a:schemeClr val="bg1"/>
              </a:solidFill>
              <a:latin typeface="+mj-lt"/>
            </a:endParaRPr>
          </a:p>
        </p:txBody>
      </p:sp>
      <p:sp>
        <p:nvSpPr>
          <p:cNvPr id="3" name="Marcador de número de diapositiva 2">
            <a:extLst>
              <a:ext uri="{FF2B5EF4-FFF2-40B4-BE49-F238E27FC236}">
                <a16:creationId xmlns:a16="http://schemas.microsoft.com/office/drawing/2014/main" id="{09F3C51D-7316-69A6-9FDE-56AB74E2E05F}"/>
              </a:ext>
            </a:extLst>
          </p:cNvPr>
          <p:cNvSpPr>
            <a:spLocks noGrp="1"/>
          </p:cNvSpPr>
          <p:nvPr>
            <p:ph type="sldNum" sz="quarter" idx="12"/>
          </p:nvPr>
        </p:nvSpPr>
        <p:spPr/>
        <p:txBody>
          <a:bodyPr/>
          <a:lstStyle/>
          <a:p>
            <a:fld id="{0530B498-C689-4599-93E2-4FCD09F78740}" type="slidenum">
              <a:rPr lang="es-ES" smtClean="0"/>
              <a:t>7</a:t>
            </a:fld>
            <a:endParaRPr lang="es-E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B8375-F0AE-4313-A237-613F573B0B8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A4A7E18-229F-4CA3-AFCE-F612C50D1BC8}"/>
              </a:ext>
            </a:extLst>
          </p:cNvPr>
          <p:cNvSpPr>
            <a:spLocks noGrp="1"/>
          </p:cNvSpPr>
          <p:nvPr>
            <p:ph idx="1"/>
          </p:nvPr>
        </p:nvSpPr>
        <p:spPr/>
        <p:txBody>
          <a:bodyPr/>
          <a:lstStyle/>
          <a:p>
            <a:pPr marL="0" indent="0" algn="just">
              <a:buNone/>
            </a:pPr>
            <a:r>
              <a:rPr lang="es-ES" dirty="0"/>
              <a:t>Declara un array llamado </a:t>
            </a:r>
            <a:r>
              <a:rPr lang="es-ES" dirty="0" err="1"/>
              <a:t>ensaladaDeFrutas</a:t>
            </a:r>
            <a:r>
              <a:rPr lang="es-ES" dirty="0"/>
              <a:t>.</a:t>
            </a:r>
          </a:p>
          <a:p>
            <a:pPr marL="0" indent="0" algn="just">
              <a:buNone/>
            </a:pPr>
            <a:r>
              <a:rPr lang="es-ES" dirty="0"/>
              <a:t>Usa un bucle </a:t>
            </a:r>
            <a:r>
              <a:rPr lang="es-ES" dirty="0" err="1"/>
              <a:t>For</a:t>
            </a:r>
            <a:r>
              <a:rPr lang="es-ES" dirty="0"/>
              <a:t> y muestra cada ítem de </a:t>
            </a:r>
            <a:r>
              <a:rPr lang="es-ES" dirty="0" err="1"/>
              <a:t>ensaladaDeFrutas</a:t>
            </a:r>
            <a:r>
              <a:rPr lang="es-ES" dirty="0"/>
              <a:t> en la página, con el siguiente mensaje: “Las frutas que hay en la ensalada son:”</a:t>
            </a:r>
          </a:p>
        </p:txBody>
      </p:sp>
      <p:sp>
        <p:nvSpPr>
          <p:cNvPr id="4" name="Marcador de número de diapositiva 3">
            <a:extLst>
              <a:ext uri="{FF2B5EF4-FFF2-40B4-BE49-F238E27FC236}">
                <a16:creationId xmlns:a16="http://schemas.microsoft.com/office/drawing/2014/main" id="{2090E482-06C6-4062-8CE1-0B0863F359C3}"/>
              </a:ext>
            </a:extLst>
          </p:cNvPr>
          <p:cNvSpPr>
            <a:spLocks noGrp="1"/>
          </p:cNvSpPr>
          <p:nvPr>
            <p:ph type="sldNum" sz="quarter" idx="12"/>
          </p:nvPr>
        </p:nvSpPr>
        <p:spPr/>
        <p:txBody>
          <a:bodyPr/>
          <a:lstStyle/>
          <a:p>
            <a:fld id="{0530B498-C689-4599-93E2-4FCD09F78740}" type="slidenum">
              <a:rPr lang="es-ES" smtClean="0"/>
              <a:t>70</a:t>
            </a:fld>
            <a:endParaRPr lang="es-ES"/>
          </a:p>
        </p:txBody>
      </p:sp>
      <p:sp>
        <p:nvSpPr>
          <p:cNvPr id="5" name="Título 3">
            <a:extLst>
              <a:ext uri="{FF2B5EF4-FFF2-40B4-BE49-F238E27FC236}">
                <a16:creationId xmlns:a16="http://schemas.microsoft.com/office/drawing/2014/main" id="{76781E47-DA20-4F8B-8DAA-13BEFC15540A}"/>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Ejercicio 7</a:t>
            </a:r>
            <a:endParaRPr lang="es-ES" sz="6700" b="1" dirty="0"/>
          </a:p>
          <a:p>
            <a:pPr algn="ctr"/>
            <a:endParaRPr lang="es-ES" dirty="0"/>
          </a:p>
        </p:txBody>
      </p:sp>
      <p:sp>
        <p:nvSpPr>
          <p:cNvPr id="6" name="CuadroTexto 5">
            <a:extLst>
              <a:ext uri="{FF2B5EF4-FFF2-40B4-BE49-F238E27FC236}">
                <a16:creationId xmlns:a16="http://schemas.microsoft.com/office/drawing/2014/main" id="{1C9F35FA-7DC1-4D5F-9278-30D56AB20683}"/>
              </a:ext>
            </a:extLst>
          </p:cNvPr>
          <p:cNvSpPr txBox="1"/>
          <p:nvPr/>
        </p:nvSpPr>
        <p:spPr>
          <a:xfrm>
            <a:off x="838200" y="5257800"/>
            <a:ext cx="1075294" cy="369332"/>
          </a:xfrm>
          <a:prstGeom prst="rect">
            <a:avLst/>
          </a:prstGeom>
          <a:noFill/>
        </p:spPr>
        <p:txBody>
          <a:bodyPr wrap="none" rtlCol="0">
            <a:spAutoFit/>
          </a:bodyPr>
          <a:lstStyle/>
          <a:p>
            <a:r>
              <a:rPr lang="es-ES" dirty="0">
                <a:hlinkClick r:id="rId2" action="ppaction://hlinkfile"/>
              </a:rPr>
              <a:t>Visualizar</a:t>
            </a:r>
            <a:endParaRPr lang="es-ES" dirty="0"/>
          </a:p>
        </p:txBody>
      </p:sp>
    </p:spTree>
    <p:extLst>
      <p:ext uri="{BB962C8B-B14F-4D97-AF65-F5344CB8AC3E}">
        <p14:creationId xmlns:p14="http://schemas.microsoft.com/office/powerpoint/2010/main" val="3891930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5E328-42AB-48D3-A1E1-0B02825BED5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75DF4EEB-14D7-4B04-816E-D85980850FD6}"/>
              </a:ext>
            </a:extLst>
          </p:cNvPr>
          <p:cNvSpPr>
            <a:spLocks noGrp="1"/>
          </p:cNvSpPr>
          <p:nvPr>
            <p:ph idx="1"/>
          </p:nvPr>
        </p:nvSpPr>
        <p:spPr/>
        <p:txBody>
          <a:bodyPr/>
          <a:lstStyle/>
          <a:p>
            <a:pPr marL="0" indent="0">
              <a:buNone/>
            </a:pPr>
            <a:r>
              <a:rPr lang="es-ES" dirty="0" err="1"/>
              <a:t>let</a:t>
            </a:r>
            <a:r>
              <a:rPr lang="es-ES" dirty="0"/>
              <a:t> </a:t>
            </a:r>
            <a:r>
              <a:rPr lang="es-ES" dirty="0" err="1"/>
              <a:t>ensaladaDeFrutas</a:t>
            </a:r>
            <a:r>
              <a:rPr lang="es-ES" dirty="0"/>
              <a:t>=['</a:t>
            </a:r>
            <a:r>
              <a:rPr lang="es-ES" dirty="0" err="1"/>
              <a:t>mango','zapote','fruta</a:t>
            </a:r>
            <a:r>
              <a:rPr lang="es-ES" dirty="0"/>
              <a:t> bomba'];</a:t>
            </a:r>
          </a:p>
          <a:p>
            <a:pPr marL="0" indent="0">
              <a:buNone/>
            </a:pPr>
            <a:r>
              <a:rPr lang="es-ES" dirty="0" err="1"/>
              <a:t>document.write</a:t>
            </a:r>
            <a:r>
              <a:rPr lang="es-ES" dirty="0"/>
              <a:t>("Las frutas que hay en la ensalada son:   ");</a:t>
            </a:r>
          </a:p>
          <a:p>
            <a:pPr marL="0" indent="0">
              <a:buNone/>
            </a:pPr>
            <a:r>
              <a:rPr lang="es-ES" dirty="0" err="1"/>
              <a:t>for</a:t>
            </a:r>
            <a:r>
              <a:rPr lang="es-ES" dirty="0"/>
              <a:t>(i </a:t>
            </a:r>
            <a:r>
              <a:rPr lang="es-ES" dirty="0" err="1"/>
              <a:t>of</a:t>
            </a:r>
            <a:r>
              <a:rPr lang="es-ES" dirty="0"/>
              <a:t> </a:t>
            </a:r>
            <a:r>
              <a:rPr lang="es-ES" dirty="0" err="1"/>
              <a:t>ensaladaDeFrutas</a:t>
            </a:r>
            <a:r>
              <a:rPr lang="es-ES" dirty="0"/>
              <a:t>){</a:t>
            </a:r>
          </a:p>
          <a:p>
            <a:pPr marL="0" indent="0">
              <a:buNone/>
            </a:pPr>
            <a:r>
              <a:rPr lang="es-ES" dirty="0"/>
              <a:t>   </a:t>
            </a:r>
            <a:r>
              <a:rPr lang="es-ES" dirty="0" err="1"/>
              <a:t>document.write</a:t>
            </a:r>
            <a:r>
              <a:rPr lang="es-ES" dirty="0"/>
              <a:t>(i+",");</a:t>
            </a:r>
          </a:p>
          <a:p>
            <a:pPr marL="0" indent="0">
              <a:buNone/>
            </a:pPr>
            <a:r>
              <a:rPr lang="es-ES" dirty="0"/>
              <a:t>}</a:t>
            </a:r>
          </a:p>
          <a:p>
            <a:pPr marL="0" indent="0">
              <a:buNone/>
            </a:pPr>
            <a:endParaRPr lang="es-ES" dirty="0"/>
          </a:p>
        </p:txBody>
      </p:sp>
      <p:sp>
        <p:nvSpPr>
          <p:cNvPr id="4" name="Marcador de número de diapositiva 3">
            <a:extLst>
              <a:ext uri="{FF2B5EF4-FFF2-40B4-BE49-F238E27FC236}">
                <a16:creationId xmlns:a16="http://schemas.microsoft.com/office/drawing/2014/main" id="{93CAD917-5517-4462-A576-842C90BF6ACF}"/>
              </a:ext>
            </a:extLst>
          </p:cNvPr>
          <p:cNvSpPr>
            <a:spLocks noGrp="1"/>
          </p:cNvSpPr>
          <p:nvPr>
            <p:ph type="sldNum" sz="quarter" idx="12"/>
          </p:nvPr>
        </p:nvSpPr>
        <p:spPr/>
        <p:txBody>
          <a:bodyPr/>
          <a:lstStyle/>
          <a:p>
            <a:fld id="{0530B498-C689-4599-93E2-4FCD09F78740}" type="slidenum">
              <a:rPr lang="es-ES" smtClean="0"/>
              <a:t>71</a:t>
            </a:fld>
            <a:endParaRPr lang="es-ES"/>
          </a:p>
        </p:txBody>
      </p:sp>
      <p:sp>
        <p:nvSpPr>
          <p:cNvPr id="5" name="Título 3">
            <a:extLst>
              <a:ext uri="{FF2B5EF4-FFF2-40B4-BE49-F238E27FC236}">
                <a16:creationId xmlns:a16="http://schemas.microsoft.com/office/drawing/2014/main" id="{2F1EBC56-0EA9-4345-80C2-AABA14AC11B3}"/>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Solución</a:t>
            </a:r>
            <a:endParaRPr lang="es-ES" sz="6700" b="1" dirty="0"/>
          </a:p>
          <a:p>
            <a:pPr algn="ctr"/>
            <a:endParaRPr lang="es-ES" dirty="0"/>
          </a:p>
        </p:txBody>
      </p:sp>
    </p:spTree>
    <p:extLst>
      <p:ext uri="{BB962C8B-B14F-4D97-AF65-F5344CB8AC3E}">
        <p14:creationId xmlns:p14="http://schemas.microsoft.com/office/powerpoint/2010/main" val="29647144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C74E97-5DB4-4821-91AB-BB193E71D9C1}"/>
              </a:ext>
            </a:extLst>
          </p:cNvPr>
          <p:cNvSpPr>
            <a:spLocks noGrp="1"/>
          </p:cNvSpPr>
          <p:nvPr>
            <p:ph idx="1"/>
          </p:nvPr>
        </p:nvSpPr>
        <p:spPr>
          <a:xfrm>
            <a:off x="838200" y="1301262"/>
            <a:ext cx="10515600" cy="4875701"/>
          </a:xfrm>
        </p:spPr>
        <p:txBody>
          <a:bodyPr/>
          <a:lstStyle/>
          <a:p>
            <a:pPr marL="0" indent="0">
              <a:buNone/>
            </a:pPr>
            <a:r>
              <a:rPr lang="es-ES" altLang="es-ES" dirty="0"/>
              <a:t>Cree una página en la que el usuario introduzca el número al cual se le calcula el cuadrado.</a:t>
            </a:r>
          </a:p>
          <a:p>
            <a:pPr marL="0" indent="0">
              <a:buNone/>
            </a:pPr>
            <a:endParaRPr lang="es-ES" altLang="es-ES" dirty="0"/>
          </a:p>
          <a:p>
            <a:pPr marL="0" indent="0">
              <a:buNone/>
            </a:pPr>
            <a:r>
              <a:rPr lang="es-ES" altLang="es-ES" dirty="0"/>
              <a:t>Solución</a:t>
            </a:r>
          </a:p>
          <a:p>
            <a:pPr marL="0" indent="0">
              <a:buNone/>
            </a:pPr>
            <a:r>
              <a:rPr lang="es-ES" dirty="0" err="1"/>
              <a:t>let</a:t>
            </a:r>
            <a:r>
              <a:rPr lang="es-ES" dirty="0"/>
              <a:t> </a:t>
            </a:r>
            <a:r>
              <a:rPr lang="es-ES" dirty="0" err="1"/>
              <a:t>answer</a:t>
            </a:r>
            <a:r>
              <a:rPr lang="es-ES" dirty="0"/>
              <a:t>=</a:t>
            </a:r>
            <a:r>
              <a:rPr lang="es-ES" dirty="0" err="1"/>
              <a:t>prompt</a:t>
            </a:r>
            <a:r>
              <a:rPr lang="es-ES" dirty="0"/>
              <a:t>("Diga el número");</a:t>
            </a:r>
          </a:p>
          <a:p>
            <a:pPr marL="0" indent="0">
              <a:buNone/>
            </a:pPr>
            <a:r>
              <a:rPr lang="es-ES" dirty="0"/>
              <a:t>        </a:t>
            </a:r>
            <a:r>
              <a:rPr lang="es-ES" dirty="0" err="1"/>
              <a:t>alert</a:t>
            </a:r>
            <a:r>
              <a:rPr lang="es-ES" dirty="0"/>
              <a:t>("El cuadrado de "+</a:t>
            </a:r>
            <a:r>
              <a:rPr lang="es-ES" dirty="0" err="1"/>
              <a:t>answer</a:t>
            </a:r>
            <a:r>
              <a:rPr lang="es-ES" dirty="0"/>
              <a:t>+" es "+</a:t>
            </a:r>
            <a:r>
              <a:rPr lang="es-ES" dirty="0" err="1"/>
              <a:t>answer</a:t>
            </a:r>
            <a:r>
              <a:rPr lang="es-ES" dirty="0"/>
              <a:t>*</a:t>
            </a:r>
            <a:r>
              <a:rPr lang="es-ES" dirty="0" err="1"/>
              <a:t>answer</a:t>
            </a:r>
            <a:r>
              <a:rPr lang="es-ES" dirty="0"/>
              <a:t>);</a:t>
            </a:r>
          </a:p>
          <a:p>
            <a:pPr marL="0" indent="0">
              <a:buNone/>
            </a:pPr>
            <a:endParaRPr lang="es-ES" dirty="0"/>
          </a:p>
          <a:p>
            <a:pPr marL="0" indent="0">
              <a:buNone/>
            </a:pPr>
            <a:endParaRPr lang="es-ES" dirty="0"/>
          </a:p>
          <a:p>
            <a:pPr marL="0" indent="0">
              <a:buNone/>
            </a:pPr>
            <a:r>
              <a:rPr lang="es-ES" dirty="0">
                <a:hlinkClick r:id="rId3" action="ppaction://hlinkfile"/>
              </a:rPr>
              <a:t>Visualizar</a:t>
            </a:r>
            <a:endParaRPr lang="es-ES" dirty="0"/>
          </a:p>
        </p:txBody>
      </p:sp>
      <p:sp>
        <p:nvSpPr>
          <p:cNvPr id="4" name="Marcador de número de diapositiva 3">
            <a:extLst>
              <a:ext uri="{FF2B5EF4-FFF2-40B4-BE49-F238E27FC236}">
                <a16:creationId xmlns:a16="http://schemas.microsoft.com/office/drawing/2014/main" id="{05CFB48F-B084-4093-9A33-06FF67D29D42}"/>
              </a:ext>
            </a:extLst>
          </p:cNvPr>
          <p:cNvSpPr>
            <a:spLocks noGrp="1"/>
          </p:cNvSpPr>
          <p:nvPr>
            <p:ph type="sldNum" sz="quarter" idx="12"/>
          </p:nvPr>
        </p:nvSpPr>
        <p:spPr/>
        <p:txBody>
          <a:bodyPr/>
          <a:lstStyle/>
          <a:p>
            <a:fld id="{0530B498-C689-4599-93E2-4FCD09F78740}" type="slidenum">
              <a:rPr lang="es-ES" smtClean="0"/>
              <a:t>72</a:t>
            </a:fld>
            <a:endParaRPr lang="es-ES"/>
          </a:p>
        </p:txBody>
      </p:sp>
      <p:sp>
        <p:nvSpPr>
          <p:cNvPr id="5" name="Título 3">
            <a:extLst>
              <a:ext uri="{FF2B5EF4-FFF2-40B4-BE49-F238E27FC236}">
                <a16:creationId xmlns:a16="http://schemas.microsoft.com/office/drawing/2014/main" id="{DE235099-F825-46CC-ABFF-8C0534871C9C}"/>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sz="6700" b="1" dirty="0"/>
              <a:t>Ejercicio 8</a:t>
            </a:r>
            <a:endParaRPr lang="es-ES" sz="6700" b="1" dirty="0"/>
          </a:p>
          <a:p>
            <a:pPr algn="ctr"/>
            <a:endParaRPr lang="es-ES" dirty="0"/>
          </a:p>
        </p:txBody>
      </p:sp>
    </p:spTree>
    <p:extLst>
      <p:ext uri="{BB962C8B-B14F-4D97-AF65-F5344CB8AC3E}">
        <p14:creationId xmlns:p14="http://schemas.microsoft.com/office/powerpoint/2010/main" val="1063843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Content Placeholder 2">
            <a:extLst>
              <a:ext uri="{FF2B5EF4-FFF2-40B4-BE49-F238E27FC236}">
                <a16:creationId xmlns:a16="http://schemas.microsoft.com/office/drawing/2014/main" id="{E7BFB597-5DB1-7FD0-D680-823F74543898}"/>
              </a:ext>
            </a:extLst>
          </p:cNvPr>
          <p:cNvSpPr>
            <a:spLocks noGrp="1"/>
          </p:cNvSpPr>
          <p:nvPr>
            <p:ph sz="quarter" idx="1"/>
          </p:nvPr>
        </p:nvSpPr>
        <p:spPr>
          <a:xfrm>
            <a:off x="565639" y="1395047"/>
            <a:ext cx="11060722" cy="4937125"/>
          </a:xfrm>
        </p:spPr>
        <p:txBody>
          <a:bodyPr/>
          <a:lstStyle/>
          <a:p>
            <a:pPr marL="0" indent="0" algn="just">
              <a:buNone/>
            </a:pPr>
            <a:r>
              <a:rPr lang="es-ES" altLang="es-ES" dirty="0"/>
              <a:t>Cree una página para calcular la suma de los 100 primeros números naturales.</a:t>
            </a:r>
          </a:p>
          <a:p>
            <a:pPr marL="0" indent="0" algn="just">
              <a:buNone/>
            </a:pPr>
            <a:r>
              <a:rPr lang="es-ES" altLang="es-ES" dirty="0"/>
              <a:t> </a:t>
            </a:r>
            <a:r>
              <a:rPr lang="es-ES" altLang="es-ES" dirty="0" err="1"/>
              <a:t>var</a:t>
            </a:r>
            <a:r>
              <a:rPr lang="es-ES" altLang="es-ES" dirty="0"/>
              <a:t> suma=0;</a:t>
            </a:r>
          </a:p>
          <a:p>
            <a:pPr marL="0" indent="0" algn="just">
              <a:buNone/>
            </a:pPr>
            <a:r>
              <a:rPr lang="es-ES" altLang="es-ES" dirty="0"/>
              <a:t>          </a:t>
            </a:r>
            <a:r>
              <a:rPr lang="es-ES" altLang="es-ES" dirty="0" err="1"/>
              <a:t>for</a:t>
            </a:r>
            <a:r>
              <a:rPr lang="es-ES" altLang="es-ES" dirty="0"/>
              <a:t>(</a:t>
            </a:r>
            <a:r>
              <a:rPr lang="es-ES" altLang="es-ES" dirty="0" err="1"/>
              <a:t>let</a:t>
            </a:r>
            <a:r>
              <a:rPr lang="es-ES" altLang="es-ES" dirty="0"/>
              <a:t> i=0;i&lt;100;i++){</a:t>
            </a:r>
          </a:p>
          <a:p>
            <a:pPr marL="0" indent="0" algn="just">
              <a:buNone/>
            </a:pPr>
            <a:r>
              <a:rPr lang="es-ES" altLang="es-ES" dirty="0"/>
              <a:t>             suma+=i;</a:t>
            </a:r>
          </a:p>
          <a:p>
            <a:pPr marL="0" indent="0" algn="just">
              <a:buNone/>
            </a:pPr>
            <a:r>
              <a:rPr lang="es-ES" altLang="es-ES" dirty="0"/>
              <a:t>          }</a:t>
            </a:r>
          </a:p>
          <a:p>
            <a:pPr marL="0" indent="0" algn="just">
              <a:buNone/>
            </a:pPr>
            <a:r>
              <a:rPr lang="es-ES" altLang="es-ES" dirty="0"/>
              <a:t>        </a:t>
            </a:r>
            <a:r>
              <a:rPr lang="es-ES" altLang="es-ES" dirty="0" err="1"/>
              <a:t>document.write</a:t>
            </a:r>
            <a:r>
              <a:rPr lang="es-ES" altLang="es-ES" dirty="0"/>
              <a:t>("La suma de los 100 primeros números naturales es "+suma);</a:t>
            </a:r>
          </a:p>
          <a:p>
            <a:pPr marL="0" indent="0" algn="just">
              <a:buNone/>
            </a:pPr>
            <a:endParaRPr lang="es-ES" altLang="es-ES" dirty="0"/>
          </a:p>
          <a:p>
            <a:pPr marL="0" indent="0" algn="just">
              <a:buNone/>
            </a:pPr>
            <a:r>
              <a:rPr lang="es-ES" altLang="es-ES" dirty="0">
                <a:hlinkClick r:id="rId3" action="ppaction://hlinkfile"/>
              </a:rPr>
              <a:t>Visualizar</a:t>
            </a:r>
            <a:endParaRPr lang="es-ES" altLang="es-ES" dirty="0"/>
          </a:p>
        </p:txBody>
      </p:sp>
      <p:sp>
        <p:nvSpPr>
          <p:cNvPr id="6" name="Título 3">
            <a:extLst>
              <a:ext uri="{FF2B5EF4-FFF2-40B4-BE49-F238E27FC236}">
                <a16:creationId xmlns:a16="http://schemas.microsoft.com/office/drawing/2014/main" id="{FEF31FA7-C2C0-42C0-F2DD-D8D7225599CE}"/>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 9</a:t>
            </a:r>
            <a:endParaRPr lang="es-ES" dirty="0"/>
          </a:p>
          <a:p>
            <a:pPr algn="ctr"/>
            <a:endParaRPr lang="es-ES" dirty="0"/>
          </a:p>
        </p:txBody>
      </p:sp>
      <p:sp>
        <p:nvSpPr>
          <p:cNvPr id="3" name="Marcador de número de diapositiva 2">
            <a:extLst>
              <a:ext uri="{FF2B5EF4-FFF2-40B4-BE49-F238E27FC236}">
                <a16:creationId xmlns:a16="http://schemas.microsoft.com/office/drawing/2014/main" id="{80F07B2F-0F8B-9203-F06B-56F3A5D79418}"/>
              </a:ext>
            </a:extLst>
          </p:cNvPr>
          <p:cNvSpPr>
            <a:spLocks noGrp="1"/>
          </p:cNvSpPr>
          <p:nvPr>
            <p:ph type="sldNum" sz="quarter" idx="12"/>
          </p:nvPr>
        </p:nvSpPr>
        <p:spPr/>
        <p:txBody>
          <a:bodyPr/>
          <a:lstStyle/>
          <a:p>
            <a:fld id="{0530B498-C689-4599-93E2-4FCD09F78740}" type="slidenum">
              <a:rPr lang="es-ES" smtClean="0"/>
              <a:t>73</a:t>
            </a:fld>
            <a:endParaRPr lang="es-E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A265E-BCE3-460A-8BC7-B1CDB6CC19F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F7097BE-7D32-4302-B687-43FAACB4A492}"/>
              </a:ext>
            </a:extLst>
          </p:cNvPr>
          <p:cNvSpPr>
            <a:spLocks noGrp="1"/>
          </p:cNvSpPr>
          <p:nvPr>
            <p:ph idx="1"/>
          </p:nvPr>
        </p:nvSpPr>
        <p:spPr/>
        <p:txBody>
          <a:bodyPr/>
          <a:lstStyle/>
          <a:p>
            <a:r>
              <a:rPr lang="es-ES" dirty="0"/>
              <a:t>Crea 3 campos(input) en HTML, </a:t>
            </a:r>
            <a:r>
              <a:rPr lang="es-ES" dirty="0" err="1"/>
              <a:t>Usuario,Nombre</a:t>
            </a:r>
            <a:r>
              <a:rPr lang="es-ES" dirty="0"/>
              <a:t>, email. (No olvides darle un id a cada uno de los campos creados)</a:t>
            </a:r>
          </a:p>
          <a:p>
            <a:r>
              <a:rPr lang="es-ES" dirty="0"/>
              <a:t>En JS, obtén cada uno de los elementos input que creaste, mediante el método </a:t>
            </a:r>
            <a:r>
              <a:rPr lang="es-ES" dirty="0" err="1"/>
              <a:t>querySelector</a:t>
            </a:r>
            <a:r>
              <a:rPr lang="es-ES" dirty="0"/>
              <a:t>().</a:t>
            </a:r>
          </a:p>
          <a:p>
            <a:r>
              <a:rPr lang="es-ES" dirty="0"/>
              <a:t>Manipula los elementos para obtener su valor con la propiedad JS </a:t>
            </a:r>
            <a:r>
              <a:rPr lang="es-ES" dirty="0" err="1"/>
              <a:t>value</a:t>
            </a:r>
            <a:r>
              <a:rPr lang="es-ES" dirty="0"/>
              <a:t> y muestra esos datos al Usuario con un </a:t>
            </a:r>
            <a:r>
              <a:rPr lang="es-ES" dirty="0" err="1"/>
              <a:t>alert</a:t>
            </a:r>
            <a:r>
              <a:rPr lang="es-ES" dirty="0"/>
              <a:t> que le diga:</a:t>
            </a:r>
            <a:br>
              <a:rPr lang="es-ES" dirty="0"/>
            </a:br>
            <a:r>
              <a:rPr lang="es-ES" dirty="0"/>
              <a:t>“Estos fueron los datos ingresados </a:t>
            </a:r>
            <a:br>
              <a:rPr lang="es-ES" dirty="0"/>
            </a:br>
            <a:r>
              <a:rPr lang="es-ES" dirty="0"/>
              <a:t>Usuario: Pepito123 </a:t>
            </a:r>
            <a:br>
              <a:rPr lang="es-ES" dirty="0"/>
            </a:br>
            <a:r>
              <a:rPr lang="es-ES" dirty="0"/>
              <a:t>Nombre: Pepito </a:t>
            </a:r>
            <a:r>
              <a:rPr lang="es-ES" dirty="0" err="1"/>
              <a:t>lavalle</a:t>
            </a:r>
            <a:r>
              <a:rPr lang="es-ES" dirty="0"/>
              <a:t> </a:t>
            </a:r>
            <a:br>
              <a:rPr lang="es-ES" dirty="0"/>
            </a:br>
            <a:r>
              <a:rPr lang="es-ES" dirty="0"/>
              <a:t>Mail: pepito12@gmail.com”</a:t>
            </a:r>
          </a:p>
          <a:p>
            <a:endParaRPr lang="es-ES" dirty="0"/>
          </a:p>
        </p:txBody>
      </p:sp>
      <p:sp>
        <p:nvSpPr>
          <p:cNvPr id="4" name="Marcador de número de diapositiva 3">
            <a:extLst>
              <a:ext uri="{FF2B5EF4-FFF2-40B4-BE49-F238E27FC236}">
                <a16:creationId xmlns:a16="http://schemas.microsoft.com/office/drawing/2014/main" id="{E6B80A9D-4A93-427C-A7A6-560D2B7107F3}"/>
              </a:ext>
            </a:extLst>
          </p:cNvPr>
          <p:cNvSpPr>
            <a:spLocks noGrp="1"/>
          </p:cNvSpPr>
          <p:nvPr>
            <p:ph type="sldNum" sz="quarter" idx="12"/>
          </p:nvPr>
        </p:nvSpPr>
        <p:spPr/>
        <p:txBody>
          <a:bodyPr/>
          <a:lstStyle/>
          <a:p>
            <a:fld id="{0530B498-C689-4599-93E2-4FCD09F78740}" type="slidenum">
              <a:rPr lang="es-ES" smtClean="0"/>
              <a:t>74</a:t>
            </a:fld>
            <a:endParaRPr lang="es-ES"/>
          </a:p>
        </p:txBody>
      </p:sp>
      <p:sp>
        <p:nvSpPr>
          <p:cNvPr id="5" name="Título 3">
            <a:extLst>
              <a:ext uri="{FF2B5EF4-FFF2-40B4-BE49-F238E27FC236}">
                <a16:creationId xmlns:a16="http://schemas.microsoft.com/office/drawing/2014/main" id="{404EA3FB-9C62-4557-B073-147DC46A9A6E}"/>
              </a:ext>
            </a:extLst>
          </p:cNvPr>
          <p:cNvSpPr txBox="1">
            <a:spLocks/>
          </p:cNvSpPr>
          <p:nvPr/>
        </p:nvSpPr>
        <p:spPr>
          <a:xfrm>
            <a:off x="0" y="0"/>
            <a:ext cx="12192000" cy="9906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s-ES" altLang="es-ES" b="1" dirty="0"/>
          </a:p>
          <a:p>
            <a:pPr algn="ctr"/>
            <a:r>
              <a:rPr lang="es-ES" altLang="es-ES" b="1" dirty="0"/>
              <a:t>Ejercicio 10</a:t>
            </a:r>
            <a:endParaRPr lang="es-ES" dirty="0"/>
          </a:p>
          <a:p>
            <a:pPr algn="ctr"/>
            <a:endParaRPr lang="es-ES" dirty="0"/>
          </a:p>
        </p:txBody>
      </p:sp>
    </p:spTree>
    <p:extLst>
      <p:ext uri="{BB962C8B-B14F-4D97-AF65-F5344CB8AC3E}">
        <p14:creationId xmlns:p14="http://schemas.microsoft.com/office/powerpoint/2010/main" val="432378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F6720-98E9-BCA0-0EE7-65B8F383C487}"/>
              </a:ext>
            </a:extLst>
          </p:cNvPr>
          <p:cNvSpPr>
            <a:spLocks noGrp="1"/>
          </p:cNvSpPr>
          <p:nvPr>
            <p:ph type="ctrTitle"/>
          </p:nvPr>
        </p:nvSpPr>
        <p:spPr/>
        <p:txBody>
          <a:bodyPr>
            <a:normAutofit/>
          </a:bodyPr>
          <a:lstStyle/>
          <a:p>
            <a:r>
              <a:rPr lang="en-CA" sz="4800" b="1" dirty="0" err="1"/>
              <a:t>Módulo</a:t>
            </a:r>
            <a:r>
              <a:rPr lang="en-CA" sz="4800" b="1" dirty="0"/>
              <a:t> 1. </a:t>
            </a:r>
            <a:r>
              <a:rPr lang="es-ES" sz="4800" b="1" dirty="0">
                <a:solidFill>
                  <a:schemeClr val="tx1"/>
                </a:solidFill>
              </a:rPr>
              <a:t>Introducción al desarrollo web [</a:t>
            </a:r>
            <a:r>
              <a:rPr lang="es-ES" sz="4800" b="1" dirty="0" err="1">
                <a:solidFill>
                  <a:schemeClr val="tx1"/>
                </a:solidFill>
              </a:rPr>
              <a:t>Javascript</a:t>
            </a:r>
            <a:r>
              <a:rPr lang="es-ES" sz="4800" b="1" dirty="0">
                <a:solidFill>
                  <a:schemeClr val="tx1"/>
                </a:solidFill>
              </a:rPr>
              <a:t>]</a:t>
            </a:r>
            <a:endParaRPr lang="es-ES" sz="4800" b="1" dirty="0"/>
          </a:p>
        </p:txBody>
      </p:sp>
      <p:sp>
        <p:nvSpPr>
          <p:cNvPr id="3" name="Subtítulo 2">
            <a:extLst>
              <a:ext uri="{FF2B5EF4-FFF2-40B4-BE49-F238E27FC236}">
                <a16:creationId xmlns:a16="http://schemas.microsoft.com/office/drawing/2014/main" id="{DEAD2A35-28C2-FA08-138E-61B751595808}"/>
              </a:ext>
            </a:extLst>
          </p:cNvPr>
          <p:cNvSpPr>
            <a:spLocks noGrp="1"/>
          </p:cNvSpPr>
          <p:nvPr>
            <p:ph type="subTitle" idx="1"/>
          </p:nvPr>
        </p:nvSpPr>
        <p:spPr>
          <a:xfrm>
            <a:off x="1524000" y="4393579"/>
            <a:ext cx="9144000" cy="1773043"/>
          </a:xfrm>
        </p:spPr>
        <p:txBody>
          <a:bodyPr>
            <a:normAutofit/>
          </a:bodyPr>
          <a:lstStyle/>
          <a:p>
            <a:r>
              <a:rPr lang="es-ES" dirty="0"/>
              <a:t>Objetivo:  Desarrollar páginas web sencillas con HTML, CSS y   </a:t>
            </a:r>
            <a:r>
              <a:rPr lang="es-ES" dirty="0" err="1"/>
              <a:t>Javascript</a:t>
            </a:r>
            <a:r>
              <a:rPr lang="es-ES" dirty="0"/>
              <a:t>.</a:t>
            </a:r>
          </a:p>
          <a:p>
            <a:pPr algn="l"/>
            <a:r>
              <a:rPr lang="es-ES" dirty="0"/>
              <a:t>Recurso: </a:t>
            </a:r>
            <a:r>
              <a:rPr lang="es-ES" b="0" i="0" u="none" strike="noStrike" baseline="0" dirty="0">
                <a:solidFill>
                  <a:srgbClr val="000000"/>
                </a:solidFill>
                <a:latin typeface="Calibri" panose="020F0502020204030204" pitchFamily="34" charset="0"/>
                <a:hlinkClick r:id="rId3"/>
              </a:rPr>
              <a:t>https://www.youtube.com/watch?v=mK8H9lY2xcM</a:t>
            </a:r>
            <a:endParaRPr lang="es-ES" b="0" i="0" u="none" strike="noStrike" baseline="0" dirty="0">
              <a:solidFill>
                <a:srgbClr val="000000"/>
              </a:solidFill>
              <a:latin typeface="Calibri" panose="020F0502020204030204" pitchFamily="34" charset="0"/>
            </a:endParaRPr>
          </a:p>
          <a:p>
            <a:pPr algn="l"/>
            <a:r>
              <a:rPr lang="es-ES" dirty="0">
                <a:solidFill>
                  <a:srgbClr val="000000"/>
                </a:solidFill>
                <a:latin typeface="Calibri" panose="020F0502020204030204" pitchFamily="34" charset="0"/>
              </a:rPr>
              <a:t>Tiempo estimado: 6horas</a:t>
            </a:r>
            <a:endParaRPr lang="es-ES" b="0" i="0" u="none" strike="noStrike" baseline="0" dirty="0">
              <a:solidFill>
                <a:srgbClr val="000000"/>
              </a:solidFill>
              <a:latin typeface="Calibri" panose="020F0502020204030204" pitchFamily="34" charset="0"/>
            </a:endParaRPr>
          </a:p>
          <a:p>
            <a:pPr algn="l"/>
            <a:endParaRPr lang="es-ES" sz="4400" dirty="0">
              <a:solidFill>
                <a:srgbClr val="000000"/>
              </a:solidFill>
              <a:latin typeface="Calibri" panose="020F0502020204030204" pitchFamily="34" charset="0"/>
            </a:endParaRPr>
          </a:p>
          <a:p>
            <a:pPr algn="l"/>
            <a:endParaRPr lang="es-ES" sz="4400" dirty="0"/>
          </a:p>
          <a:p>
            <a:endParaRPr lang="es-ES" sz="2800" dirty="0"/>
          </a:p>
          <a:p>
            <a:endParaRPr lang="es-ES" sz="2800" dirty="0"/>
          </a:p>
        </p:txBody>
      </p:sp>
      <p:sp>
        <p:nvSpPr>
          <p:cNvPr id="5" name="Rectángulo 4">
            <a:extLst>
              <a:ext uri="{FF2B5EF4-FFF2-40B4-BE49-F238E27FC236}">
                <a16:creationId xmlns:a16="http://schemas.microsoft.com/office/drawing/2014/main" id="{4CC23092-EBD2-5D32-2920-BB8D90EE3F09}"/>
              </a:ext>
            </a:extLst>
          </p:cNvPr>
          <p:cNvSpPr/>
          <p:nvPr/>
        </p:nvSpPr>
        <p:spPr>
          <a:xfrm>
            <a:off x="0" y="1"/>
            <a:ext cx="12192000" cy="99073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número de diapositiva 7">
            <a:extLst>
              <a:ext uri="{FF2B5EF4-FFF2-40B4-BE49-F238E27FC236}">
                <a16:creationId xmlns:a16="http://schemas.microsoft.com/office/drawing/2014/main" id="{64E5B5F3-1048-6A11-6CD2-9C306F3B95D8}"/>
              </a:ext>
            </a:extLst>
          </p:cNvPr>
          <p:cNvSpPr>
            <a:spLocks noGrp="1"/>
          </p:cNvSpPr>
          <p:nvPr>
            <p:ph type="sldNum" sz="quarter" idx="12"/>
          </p:nvPr>
        </p:nvSpPr>
        <p:spPr/>
        <p:txBody>
          <a:bodyPr/>
          <a:lstStyle/>
          <a:p>
            <a:fld id="{0530B498-C689-4599-93E2-4FCD09F78740}" type="slidenum">
              <a:rPr lang="es-ES" smtClean="0"/>
              <a:t>75</a:t>
            </a:fld>
            <a:endParaRPr lang="es-ES"/>
          </a:p>
        </p:txBody>
      </p:sp>
    </p:spTree>
    <p:extLst>
      <p:ext uri="{BB962C8B-B14F-4D97-AF65-F5344CB8AC3E}">
        <p14:creationId xmlns:p14="http://schemas.microsoft.com/office/powerpoint/2010/main" val="300555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hlinkClick r:id="rId3" action="ppaction://hlinkfile"/>
            <a:extLst>
              <a:ext uri="{FF2B5EF4-FFF2-40B4-BE49-F238E27FC236}">
                <a16:creationId xmlns:a16="http://schemas.microsoft.com/office/drawing/2014/main" id="{A2A99F36-4F8B-E5CE-22F2-8EB61FB33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1557338"/>
            <a:ext cx="835818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3">
            <a:extLst>
              <a:ext uri="{FF2B5EF4-FFF2-40B4-BE49-F238E27FC236}">
                <a16:creationId xmlns:a16="http://schemas.microsoft.com/office/drawing/2014/main" id="{AF8FC13D-F7C6-A0AF-9221-FC99DD2D7B6D}"/>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dirty="0">
                <a:solidFill>
                  <a:schemeClr val="bg1"/>
                </a:solidFill>
                <a:latin typeface="+mj-lt"/>
              </a:rPr>
              <a:t>Incluir JavaScript en el documento HTML:</a:t>
            </a:r>
            <a:endParaRPr lang="es-ES" altLang="es-ES" sz="4800" dirty="0">
              <a:solidFill>
                <a:schemeClr val="bg1"/>
              </a:solidFill>
              <a:latin typeface="+mj-lt"/>
            </a:endParaRPr>
          </a:p>
        </p:txBody>
      </p:sp>
      <p:sp>
        <p:nvSpPr>
          <p:cNvPr id="4" name="Marcador de número de diapositiva 3">
            <a:extLst>
              <a:ext uri="{FF2B5EF4-FFF2-40B4-BE49-F238E27FC236}">
                <a16:creationId xmlns:a16="http://schemas.microsoft.com/office/drawing/2014/main" id="{C73811E8-B3BF-1734-E269-930EB78A9824}"/>
              </a:ext>
            </a:extLst>
          </p:cNvPr>
          <p:cNvSpPr>
            <a:spLocks noGrp="1"/>
          </p:cNvSpPr>
          <p:nvPr>
            <p:ph type="sldNum" sz="quarter" idx="12"/>
          </p:nvPr>
        </p:nvSpPr>
        <p:spPr/>
        <p:txBody>
          <a:bodyPr/>
          <a:lstStyle/>
          <a:p>
            <a:fld id="{0530B498-C689-4599-93E2-4FCD09F78740}" type="slidenum">
              <a:rPr lang="es-ES" smtClean="0"/>
              <a:t>8</a:t>
            </a:fld>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DA61124-419F-31F8-60F0-F1694C7F64A4}"/>
              </a:ext>
            </a:extLst>
          </p:cNvPr>
          <p:cNvSpPr>
            <a:spLocks noGrp="1"/>
          </p:cNvSpPr>
          <p:nvPr>
            <p:ph type="title"/>
          </p:nvPr>
        </p:nvSpPr>
        <p:spPr/>
        <p:txBody>
          <a:bodyPr/>
          <a:lstStyle/>
          <a:p>
            <a:endParaRPr lang="es-ES" altLang="es-ES" b="1" dirty="0"/>
          </a:p>
        </p:txBody>
      </p:sp>
      <p:sp>
        <p:nvSpPr>
          <p:cNvPr id="27651" name="Content Placeholder 2">
            <a:extLst>
              <a:ext uri="{FF2B5EF4-FFF2-40B4-BE49-F238E27FC236}">
                <a16:creationId xmlns:a16="http://schemas.microsoft.com/office/drawing/2014/main" id="{0136309B-1DE2-1CDA-4BB8-2D58FC7DCA29}"/>
              </a:ext>
            </a:extLst>
          </p:cNvPr>
          <p:cNvSpPr>
            <a:spLocks noGrp="1"/>
          </p:cNvSpPr>
          <p:nvPr>
            <p:ph sz="quarter" idx="1"/>
          </p:nvPr>
        </p:nvSpPr>
        <p:spPr>
          <a:xfrm>
            <a:off x="545123" y="1690688"/>
            <a:ext cx="10937631" cy="4465638"/>
          </a:xfrm>
        </p:spPr>
        <p:txBody>
          <a:bodyPr>
            <a:normAutofit fontScale="92500" lnSpcReduction="20000"/>
          </a:bodyPr>
          <a:lstStyle/>
          <a:p>
            <a:pPr marL="0" indent="0" algn="just">
              <a:buNone/>
              <a:defRPr/>
            </a:pPr>
            <a:r>
              <a:rPr lang="es-ES" sz="3000" dirty="0"/>
              <a:t>Atributos: </a:t>
            </a:r>
          </a:p>
          <a:p>
            <a:pPr algn="just">
              <a:defRPr/>
            </a:pPr>
            <a:r>
              <a:rPr lang="es-ES" sz="3000" b="1" dirty="0" err="1"/>
              <a:t>src</a:t>
            </a:r>
            <a:r>
              <a:rPr lang="es-ES" sz="3000" b="1" dirty="0"/>
              <a:t> = </a:t>
            </a:r>
            <a:r>
              <a:rPr lang="es-ES" sz="3000" b="1" dirty="0" err="1"/>
              <a:t>url</a:t>
            </a:r>
            <a:r>
              <a:rPr lang="es-ES" sz="3000" b="1" dirty="0"/>
              <a:t> </a:t>
            </a:r>
            <a:endParaRPr lang="es-ES" sz="3000" dirty="0"/>
          </a:p>
          <a:p>
            <a:pPr marL="0" indent="0" algn="just">
              <a:buNone/>
              <a:defRPr/>
            </a:pPr>
            <a:r>
              <a:rPr lang="es-ES" sz="3000" dirty="0"/>
              <a:t>Especifica la localización de un script externo.  </a:t>
            </a:r>
          </a:p>
          <a:p>
            <a:pPr marL="0" indent="0" algn="just">
              <a:buNone/>
              <a:defRPr/>
            </a:pPr>
            <a:endParaRPr lang="es-ES" sz="3000" dirty="0"/>
          </a:p>
          <a:p>
            <a:pPr algn="just">
              <a:defRPr/>
            </a:pPr>
            <a:r>
              <a:rPr lang="es-ES" sz="3000" b="1" dirty="0" err="1"/>
              <a:t>type</a:t>
            </a:r>
            <a:r>
              <a:rPr lang="es-ES" sz="3000" b="1" dirty="0"/>
              <a:t> = tipo de contenido  </a:t>
            </a:r>
            <a:r>
              <a:rPr lang="es-ES" sz="3000" i="1" dirty="0"/>
              <a:t>("</a:t>
            </a:r>
            <a:r>
              <a:rPr lang="es-ES" sz="3000" i="1" dirty="0" err="1"/>
              <a:t>text</a:t>
            </a:r>
            <a:r>
              <a:rPr lang="es-ES" sz="3000" i="1" dirty="0"/>
              <a:t>/</a:t>
            </a:r>
            <a:r>
              <a:rPr lang="es-ES" sz="3000" i="1" dirty="0" err="1"/>
              <a:t>javascript</a:t>
            </a:r>
            <a:r>
              <a:rPr lang="es-ES" sz="3000" i="1" dirty="0"/>
              <a:t>")</a:t>
            </a:r>
          </a:p>
          <a:p>
            <a:pPr marL="0" indent="0" algn="just">
              <a:buNone/>
              <a:defRPr/>
            </a:pPr>
            <a:r>
              <a:rPr lang="es-ES" sz="3000" dirty="0"/>
              <a:t>Este atributo especifica el lenguaje de scripts. No hay valor por defecto para este atributo.  </a:t>
            </a:r>
          </a:p>
          <a:p>
            <a:pPr algn="just">
              <a:defRPr/>
            </a:pPr>
            <a:endParaRPr lang="es-ES" sz="3000" dirty="0"/>
          </a:p>
          <a:p>
            <a:pPr marL="0" indent="0" algn="just">
              <a:buNone/>
              <a:defRPr/>
            </a:pPr>
            <a:r>
              <a:rPr lang="es-ES" sz="3000" dirty="0"/>
              <a:t>El elemento </a:t>
            </a:r>
            <a:r>
              <a:rPr lang="es-ES" sz="3000" b="1" dirty="0"/>
              <a:t>&lt;script&gt;</a:t>
            </a:r>
            <a:r>
              <a:rPr lang="es-ES" sz="3000" dirty="0"/>
              <a:t> coloca un script dentro de un documento. Este elemento puede aparecer cualquier número de veces en el HEAD o en el BODY de un documento HTML. </a:t>
            </a:r>
          </a:p>
          <a:p>
            <a:pPr algn="just">
              <a:defRPr/>
            </a:pPr>
            <a:endParaRPr lang="es-ES" sz="2400" dirty="0"/>
          </a:p>
        </p:txBody>
      </p:sp>
      <p:sp>
        <p:nvSpPr>
          <p:cNvPr id="2" name="Título 3">
            <a:extLst>
              <a:ext uri="{FF2B5EF4-FFF2-40B4-BE49-F238E27FC236}">
                <a16:creationId xmlns:a16="http://schemas.microsoft.com/office/drawing/2014/main" id="{7F9C1AFB-5D6A-4A6C-A8E2-9B5993E39150}"/>
              </a:ext>
            </a:extLst>
          </p:cNvPr>
          <p:cNvSpPr txBox="1">
            <a:spLocks/>
          </p:cNvSpPr>
          <p:nvPr/>
        </p:nvSpPr>
        <p:spPr>
          <a:xfrm>
            <a:off x="0" y="0"/>
            <a:ext cx="12192000" cy="1325563"/>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spcBef>
                <a:spcPct val="0"/>
              </a:spcBef>
              <a:buClrTx/>
              <a:buSzTx/>
              <a:buFontTx/>
              <a:buNone/>
            </a:pPr>
            <a:r>
              <a:rPr lang="es-ES" altLang="es-ES" sz="4800" b="1"/>
              <a:t>Elemento &lt;script&gt; </a:t>
            </a:r>
            <a:endParaRPr lang="es-ES" altLang="es-ES" sz="4800" dirty="0">
              <a:solidFill>
                <a:schemeClr val="bg1"/>
              </a:solidFill>
              <a:latin typeface="+mj-lt"/>
            </a:endParaRPr>
          </a:p>
        </p:txBody>
      </p:sp>
      <p:sp>
        <p:nvSpPr>
          <p:cNvPr id="4" name="Marcador de número de diapositiva 3">
            <a:extLst>
              <a:ext uri="{FF2B5EF4-FFF2-40B4-BE49-F238E27FC236}">
                <a16:creationId xmlns:a16="http://schemas.microsoft.com/office/drawing/2014/main" id="{41EB1392-6D1C-8E19-DB25-D250185E93F1}"/>
              </a:ext>
            </a:extLst>
          </p:cNvPr>
          <p:cNvSpPr>
            <a:spLocks noGrp="1"/>
          </p:cNvSpPr>
          <p:nvPr>
            <p:ph type="sldNum" sz="quarter" idx="12"/>
          </p:nvPr>
        </p:nvSpPr>
        <p:spPr/>
        <p:txBody>
          <a:bodyPr/>
          <a:lstStyle/>
          <a:p>
            <a:fld id="{0530B498-C689-4599-93E2-4FCD09F78740}" type="slidenum">
              <a:rPr lang="es-ES" smtClean="0"/>
              <a:t>9</a:t>
            </a:fld>
            <a:endParaRPr lang="es-ES"/>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spPr>
      <a:bodyPr rtlCol="0" anchor="ctr"/>
      <a:lstStyle>
        <a:defPPr algn="ctr">
          <a:lnSpc>
            <a:spcPct val="90000"/>
          </a:lnSpc>
          <a:spcBef>
            <a:spcPct val="0"/>
          </a:spcBef>
          <a:defRPr sz="4800" b="1" dirty="0">
            <a:solidFill>
              <a:schemeClr val="bg1"/>
            </a:solidFill>
            <a:ea typeface="+mj-ea"/>
            <a:cs typeface="+mj-cs"/>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2464</TotalTime>
  <Words>6019</Words>
  <Application>Microsoft Office PowerPoint</Application>
  <PresentationFormat>Panorámica</PresentationFormat>
  <Paragraphs>861</Paragraphs>
  <Slides>75</Slides>
  <Notes>46</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75</vt:i4>
      </vt:variant>
    </vt:vector>
  </HeadingPairs>
  <TitlesOfParts>
    <vt:vector size="84" baseType="lpstr">
      <vt:lpstr>Arial</vt:lpstr>
      <vt:lpstr>Bookman Old Style</vt:lpstr>
      <vt:lpstr>Calibri</vt:lpstr>
      <vt:lpstr>Calibri Light</vt:lpstr>
      <vt:lpstr>Gill Sans MT</vt:lpstr>
      <vt:lpstr>Times New Roman</vt:lpstr>
      <vt:lpstr>Wingdings 3</vt:lpstr>
      <vt:lpstr>Tema de Office</vt:lpstr>
      <vt:lpstr>Bitmap Image</vt:lpstr>
      <vt:lpstr>Tema2. Introducción al desarrollo web [Javascript]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Caracteres especiales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Acceder al contenido de un Array</vt:lpstr>
      <vt:lpstr>Presentación de PowerPoint</vt:lpstr>
      <vt:lpstr>Presentación de PowerPoint</vt:lpstr>
      <vt:lpstr>Presentación de PowerPoint</vt:lpstr>
      <vt:lpstr>Presentación de PowerPoint</vt:lpstr>
      <vt:lpstr>Presentación de PowerPoint</vt:lpstr>
      <vt:lpstr>F Funciones en Javascript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F Ejemplos básicos de código en Javascript: </vt:lpstr>
      <vt:lpstr>Presentación de PowerPoint</vt:lpstr>
      <vt:lpstr>Presentación de PowerPoint</vt:lpstr>
      <vt:lpstr>Presentación de PowerPoint</vt:lpstr>
      <vt:lpstr>Presentación de PowerPoint</vt:lpstr>
      <vt:lpstr>Presentación de PowerPoint</vt:lpstr>
      <vt:lpstr>Presentación de PowerPoint</vt:lpstr>
      <vt:lpstr> Ejercicio 4 c</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Módulo 1. Introducción al desarrollo web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Marina</dc:creator>
  <cp:lastModifiedBy>Marina</cp:lastModifiedBy>
  <cp:revision>148</cp:revision>
  <dcterms:created xsi:type="dcterms:W3CDTF">2023-09-24T21:55:57Z</dcterms:created>
  <dcterms:modified xsi:type="dcterms:W3CDTF">2023-11-07T17:17:16Z</dcterms:modified>
</cp:coreProperties>
</file>