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93" r:id="rId5"/>
    <p:sldId id="259" r:id="rId6"/>
    <p:sldId id="294" r:id="rId7"/>
    <p:sldId id="295" r:id="rId8"/>
    <p:sldId id="260" r:id="rId9"/>
    <p:sldId id="261" r:id="rId10"/>
    <p:sldId id="262" r:id="rId11"/>
    <p:sldId id="263" r:id="rId12"/>
    <p:sldId id="264" r:id="rId13"/>
    <p:sldId id="265" r:id="rId14"/>
    <p:sldId id="274" r:id="rId15"/>
    <p:sldId id="266" r:id="rId16"/>
    <p:sldId id="267" r:id="rId17"/>
    <p:sldId id="268" r:id="rId18"/>
    <p:sldId id="269" r:id="rId19"/>
    <p:sldId id="270" r:id="rId20"/>
    <p:sldId id="271" r:id="rId21"/>
    <p:sldId id="273" r:id="rId22"/>
    <p:sldId id="275" r:id="rId23"/>
    <p:sldId id="276" r:id="rId24"/>
    <p:sldId id="296" r:id="rId25"/>
    <p:sldId id="297" r:id="rId26"/>
    <p:sldId id="278" r:id="rId27"/>
    <p:sldId id="277" r:id="rId28"/>
    <p:sldId id="279" r:id="rId29"/>
    <p:sldId id="280" r:id="rId30"/>
    <p:sldId id="281" r:id="rId31"/>
    <p:sldId id="282" r:id="rId32"/>
    <p:sldId id="283" r:id="rId33"/>
    <p:sldId id="284" r:id="rId34"/>
    <p:sldId id="285" r:id="rId35"/>
    <p:sldId id="286" r:id="rId36"/>
    <p:sldId id="287" r:id="rId37"/>
    <p:sldId id="298" r:id="rId38"/>
    <p:sldId id="288" r:id="rId39"/>
    <p:sldId id="289" r:id="rId40"/>
    <p:sldId id="290" r:id="rId41"/>
    <p:sldId id="291" r:id="rId42"/>
    <p:sldId id="292" r:id="rId43"/>
    <p:sldId id="299"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593" autoAdjust="0"/>
  </p:normalViewPr>
  <p:slideViewPr>
    <p:cSldViewPr snapToGrid="0">
      <p:cViewPr varScale="1">
        <p:scale>
          <a:sx n="62" d="100"/>
          <a:sy n="62" d="100"/>
        </p:scale>
        <p:origin x="1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AB0D2-09D6-4140-A8C1-5F9569B9E718}" type="datetimeFigureOut">
              <a:rPr lang="es-ES" smtClean="0"/>
              <a:t>12/12/2023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3DBCC-2E8E-4788-9E62-91FCE6807D97}" type="slidenum">
              <a:rPr lang="es-ES" smtClean="0"/>
              <a:t>‹Nº›</a:t>
            </a:fld>
            <a:endParaRPr lang="es-ES"/>
          </a:p>
        </p:txBody>
      </p:sp>
    </p:spTree>
    <p:extLst>
      <p:ext uri="{BB962C8B-B14F-4D97-AF65-F5344CB8AC3E}">
        <p14:creationId xmlns:p14="http://schemas.microsoft.com/office/powerpoint/2010/main" val="3297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12</a:t>
            </a:fld>
            <a:endParaRPr lang="es-ES"/>
          </a:p>
        </p:txBody>
      </p:sp>
    </p:spTree>
    <p:extLst>
      <p:ext uri="{BB962C8B-B14F-4D97-AF65-F5344CB8AC3E}">
        <p14:creationId xmlns:p14="http://schemas.microsoft.com/office/powerpoint/2010/main" val="124578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14</a:t>
            </a:fld>
            <a:endParaRPr lang="es-ES"/>
          </a:p>
        </p:txBody>
      </p:sp>
    </p:spTree>
    <p:extLst>
      <p:ext uri="{BB962C8B-B14F-4D97-AF65-F5344CB8AC3E}">
        <p14:creationId xmlns:p14="http://schemas.microsoft.com/office/powerpoint/2010/main" val="414764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Que es </a:t>
            </a:r>
            <a:r>
              <a:rPr lang="es-ES" dirty="0" err="1"/>
              <a:t>endpoint</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36</a:t>
            </a:fld>
            <a:endParaRPr lang="es-ES"/>
          </a:p>
        </p:txBody>
      </p:sp>
    </p:spTree>
    <p:extLst>
      <p:ext uri="{BB962C8B-B14F-4D97-AF65-F5344CB8AC3E}">
        <p14:creationId xmlns:p14="http://schemas.microsoft.com/office/powerpoint/2010/main" val="20584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4E927-0A6A-40D4-84D2-620675DBF3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104FBBB-D99B-46D4-BC22-BAF09BBCC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52D77D2-D589-42BF-8521-6CD3F690F9D4}"/>
              </a:ext>
            </a:extLst>
          </p:cNvPr>
          <p:cNvSpPr>
            <a:spLocks noGrp="1"/>
          </p:cNvSpPr>
          <p:nvPr>
            <p:ph type="dt" sz="half" idx="10"/>
          </p:nvPr>
        </p:nvSpPr>
        <p:spPr/>
        <p:txBody>
          <a:bodyPr/>
          <a:lstStyle/>
          <a:p>
            <a:fld id="{9ACB712C-2B2C-427C-AB18-8D6AB0085AC1}" type="datetime1">
              <a:rPr lang="es-ES" smtClean="0"/>
              <a:t>12/12/2023</a:t>
            </a:fld>
            <a:endParaRPr lang="es-ES"/>
          </a:p>
        </p:txBody>
      </p:sp>
      <p:sp>
        <p:nvSpPr>
          <p:cNvPr id="5" name="Marcador de pie de página 4">
            <a:extLst>
              <a:ext uri="{FF2B5EF4-FFF2-40B4-BE49-F238E27FC236}">
                <a16:creationId xmlns:a16="http://schemas.microsoft.com/office/drawing/2014/main" id="{2694FCA1-AA23-4C74-89F4-105DBCD244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4AEFCB-A07A-4151-A548-AAA646260DB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7137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EC033-1F81-4333-B996-F2BD87312DA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7556D55-5CB9-48A4-A742-203F123C7C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3EA48-EFA9-4611-A689-D0EE28534E93}"/>
              </a:ext>
            </a:extLst>
          </p:cNvPr>
          <p:cNvSpPr>
            <a:spLocks noGrp="1"/>
          </p:cNvSpPr>
          <p:nvPr>
            <p:ph type="dt" sz="half" idx="10"/>
          </p:nvPr>
        </p:nvSpPr>
        <p:spPr/>
        <p:txBody>
          <a:bodyPr/>
          <a:lstStyle/>
          <a:p>
            <a:fld id="{EA54F223-5B03-4E07-AA53-61F27A87CC3D}" type="datetime1">
              <a:rPr lang="es-ES" smtClean="0"/>
              <a:t>12/12/2023</a:t>
            </a:fld>
            <a:endParaRPr lang="es-ES"/>
          </a:p>
        </p:txBody>
      </p:sp>
      <p:sp>
        <p:nvSpPr>
          <p:cNvPr id="5" name="Marcador de pie de página 4">
            <a:extLst>
              <a:ext uri="{FF2B5EF4-FFF2-40B4-BE49-F238E27FC236}">
                <a16:creationId xmlns:a16="http://schemas.microsoft.com/office/drawing/2014/main" id="{FB61AB70-421A-4242-BF83-D57AE5C338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61B580-0309-4FDF-88FF-D87996632C58}"/>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66716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1B8FD4-91E4-4156-AD78-6E35D5F4FC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B304FF-216B-4B07-830C-C8F796B918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AA0839-A87B-4D39-ACFE-93FE01877B6A}"/>
              </a:ext>
            </a:extLst>
          </p:cNvPr>
          <p:cNvSpPr>
            <a:spLocks noGrp="1"/>
          </p:cNvSpPr>
          <p:nvPr>
            <p:ph type="dt" sz="half" idx="10"/>
          </p:nvPr>
        </p:nvSpPr>
        <p:spPr/>
        <p:txBody>
          <a:bodyPr/>
          <a:lstStyle/>
          <a:p>
            <a:fld id="{4AD3F64E-4D63-4AE7-8E87-8A7A99280772}" type="datetime1">
              <a:rPr lang="es-ES" smtClean="0"/>
              <a:t>12/12/2023</a:t>
            </a:fld>
            <a:endParaRPr lang="es-ES"/>
          </a:p>
        </p:txBody>
      </p:sp>
      <p:sp>
        <p:nvSpPr>
          <p:cNvPr id="5" name="Marcador de pie de página 4">
            <a:extLst>
              <a:ext uri="{FF2B5EF4-FFF2-40B4-BE49-F238E27FC236}">
                <a16:creationId xmlns:a16="http://schemas.microsoft.com/office/drawing/2014/main" id="{9E647944-468A-4914-A287-AF63461279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EE5585-CCBF-4D73-90AD-BE2185F17DA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93884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021DD-31EB-4F02-93FB-881EF034A3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8769C7-72EB-4AA7-89C8-20DCCCE3EB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D7DA90-0CA4-4D2F-AAE7-16B44762C611}"/>
              </a:ext>
            </a:extLst>
          </p:cNvPr>
          <p:cNvSpPr>
            <a:spLocks noGrp="1"/>
          </p:cNvSpPr>
          <p:nvPr>
            <p:ph type="dt" sz="half" idx="10"/>
          </p:nvPr>
        </p:nvSpPr>
        <p:spPr/>
        <p:txBody>
          <a:bodyPr/>
          <a:lstStyle/>
          <a:p>
            <a:fld id="{09447ED5-3CD5-4C6B-BC80-BD70C5212A30}" type="datetime1">
              <a:rPr lang="es-ES" smtClean="0"/>
              <a:t>12/12/2023</a:t>
            </a:fld>
            <a:endParaRPr lang="es-ES"/>
          </a:p>
        </p:txBody>
      </p:sp>
      <p:sp>
        <p:nvSpPr>
          <p:cNvPr id="5" name="Marcador de pie de página 4">
            <a:extLst>
              <a:ext uri="{FF2B5EF4-FFF2-40B4-BE49-F238E27FC236}">
                <a16:creationId xmlns:a16="http://schemas.microsoft.com/office/drawing/2014/main" id="{91540282-924D-49A2-98AD-89F31FD0F7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3E1F0-1ECE-4318-B6AC-75727783E1E4}"/>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8670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E0189-A08A-4524-87D2-A42A3FDAC4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F114B8-145D-48B9-8B02-2F9FCDA0F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9DA478-5C73-4E3A-95B0-C2E8B92E3AF5}"/>
              </a:ext>
            </a:extLst>
          </p:cNvPr>
          <p:cNvSpPr>
            <a:spLocks noGrp="1"/>
          </p:cNvSpPr>
          <p:nvPr>
            <p:ph type="dt" sz="half" idx="10"/>
          </p:nvPr>
        </p:nvSpPr>
        <p:spPr/>
        <p:txBody>
          <a:bodyPr/>
          <a:lstStyle/>
          <a:p>
            <a:fld id="{1D8410A5-1EF9-4903-9501-40633301A653}" type="datetime1">
              <a:rPr lang="es-ES" smtClean="0"/>
              <a:t>12/12/2023</a:t>
            </a:fld>
            <a:endParaRPr lang="es-ES"/>
          </a:p>
        </p:txBody>
      </p:sp>
      <p:sp>
        <p:nvSpPr>
          <p:cNvPr id="5" name="Marcador de pie de página 4">
            <a:extLst>
              <a:ext uri="{FF2B5EF4-FFF2-40B4-BE49-F238E27FC236}">
                <a16:creationId xmlns:a16="http://schemas.microsoft.com/office/drawing/2014/main" id="{49B191DD-A45C-4B1B-A0ED-6BD9EBF4EE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C32210-46F0-42DB-8F75-8BDAC310343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51205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7310-C041-473C-A341-A69C2FD04D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8FF63E-9155-40ED-AB15-89B93C8B2D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F88BBA4-2833-4412-B1C0-C2B048A5F5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4E83C30-1935-4422-B8BA-AB01FF7FA69C}"/>
              </a:ext>
            </a:extLst>
          </p:cNvPr>
          <p:cNvSpPr>
            <a:spLocks noGrp="1"/>
          </p:cNvSpPr>
          <p:nvPr>
            <p:ph type="dt" sz="half" idx="10"/>
          </p:nvPr>
        </p:nvSpPr>
        <p:spPr/>
        <p:txBody>
          <a:bodyPr/>
          <a:lstStyle/>
          <a:p>
            <a:fld id="{798AA0BA-13B9-460A-A354-D416F640081C}" type="datetime1">
              <a:rPr lang="es-ES" smtClean="0"/>
              <a:t>12/12/2023</a:t>
            </a:fld>
            <a:endParaRPr lang="es-ES"/>
          </a:p>
        </p:txBody>
      </p:sp>
      <p:sp>
        <p:nvSpPr>
          <p:cNvPr id="6" name="Marcador de pie de página 5">
            <a:extLst>
              <a:ext uri="{FF2B5EF4-FFF2-40B4-BE49-F238E27FC236}">
                <a16:creationId xmlns:a16="http://schemas.microsoft.com/office/drawing/2014/main" id="{B9363B09-8CC0-4D9B-A060-8854D00ADC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68F284-0ADE-48F6-A449-DA38BECF92D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0654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B537F-CC1A-4330-B0A1-7A09F0B25F9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6F0A82-B733-47BD-B6EF-9058C2E1A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A41E72-A032-48DE-BF0D-F9581F22AF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C7F5214-5D46-41A9-B7E4-96ECC7AB8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AD4CC7-5EBA-49A0-8881-AEDBD71FBF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85C5D1-9E7A-40B8-85AF-3924B1523EC5}"/>
              </a:ext>
            </a:extLst>
          </p:cNvPr>
          <p:cNvSpPr>
            <a:spLocks noGrp="1"/>
          </p:cNvSpPr>
          <p:nvPr>
            <p:ph type="dt" sz="half" idx="10"/>
          </p:nvPr>
        </p:nvSpPr>
        <p:spPr/>
        <p:txBody>
          <a:bodyPr/>
          <a:lstStyle/>
          <a:p>
            <a:fld id="{4FDF2639-24C2-4CDF-A92F-03EBBE0CBE80}" type="datetime1">
              <a:rPr lang="es-ES" smtClean="0"/>
              <a:t>12/12/2023</a:t>
            </a:fld>
            <a:endParaRPr lang="es-ES"/>
          </a:p>
        </p:txBody>
      </p:sp>
      <p:sp>
        <p:nvSpPr>
          <p:cNvPr id="8" name="Marcador de pie de página 7">
            <a:extLst>
              <a:ext uri="{FF2B5EF4-FFF2-40B4-BE49-F238E27FC236}">
                <a16:creationId xmlns:a16="http://schemas.microsoft.com/office/drawing/2014/main" id="{FC263037-9A41-40D9-834E-C903D4F559A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1C863C-8A9D-42D6-955E-DBED9C5CB0A6}"/>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724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29E57-4B8C-45D9-967B-91C235A784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076E1DC-B0FA-424C-8752-88794AF279CD}"/>
              </a:ext>
            </a:extLst>
          </p:cNvPr>
          <p:cNvSpPr>
            <a:spLocks noGrp="1"/>
          </p:cNvSpPr>
          <p:nvPr>
            <p:ph type="dt" sz="half" idx="10"/>
          </p:nvPr>
        </p:nvSpPr>
        <p:spPr/>
        <p:txBody>
          <a:bodyPr/>
          <a:lstStyle/>
          <a:p>
            <a:fld id="{63B76E98-8F63-4EC8-8497-4D0BEEC3324F}" type="datetime1">
              <a:rPr lang="es-ES" smtClean="0"/>
              <a:t>12/12/2023</a:t>
            </a:fld>
            <a:endParaRPr lang="es-ES"/>
          </a:p>
        </p:txBody>
      </p:sp>
      <p:sp>
        <p:nvSpPr>
          <p:cNvPr id="4" name="Marcador de pie de página 3">
            <a:extLst>
              <a:ext uri="{FF2B5EF4-FFF2-40B4-BE49-F238E27FC236}">
                <a16:creationId xmlns:a16="http://schemas.microsoft.com/office/drawing/2014/main" id="{3C4CF889-4A2D-42AC-A561-A211971CAFD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9C6179-6E28-4A82-95DE-5ACDA843B0E9}"/>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31478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F253BA-D88D-4E8B-9B29-9B2CA240E43B}"/>
              </a:ext>
            </a:extLst>
          </p:cNvPr>
          <p:cNvSpPr>
            <a:spLocks noGrp="1"/>
          </p:cNvSpPr>
          <p:nvPr>
            <p:ph type="dt" sz="half" idx="10"/>
          </p:nvPr>
        </p:nvSpPr>
        <p:spPr/>
        <p:txBody>
          <a:bodyPr/>
          <a:lstStyle/>
          <a:p>
            <a:fld id="{DEB86036-855D-4E70-BD70-3426B0849F82}" type="datetime1">
              <a:rPr lang="es-ES" smtClean="0"/>
              <a:t>12/12/2023</a:t>
            </a:fld>
            <a:endParaRPr lang="es-ES"/>
          </a:p>
        </p:txBody>
      </p:sp>
      <p:sp>
        <p:nvSpPr>
          <p:cNvPr id="3" name="Marcador de pie de página 2">
            <a:extLst>
              <a:ext uri="{FF2B5EF4-FFF2-40B4-BE49-F238E27FC236}">
                <a16:creationId xmlns:a16="http://schemas.microsoft.com/office/drawing/2014/main" id="{5C62D31C-EE66-4843-965B-13432BCF9E5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FA931F7-0459-47EC-8718-C79B23C71673}"/>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43022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B07C2-2235-46CE-B504-09DAA5F469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07086B-0C15-4F09-A943-7EF8006E9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24E6A5-EF42-4267-B25F-C0B6F9647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255B75-9172-4B81-ADDF-96341FBB2020}"/>
              </a:ext>
            </a:extLst>
          </p:cNvPr>
          <p:cNvSpPr>
            <a:spLocks noGrp="1"/>
          </p:cNvSpPr>
          <p:nvPr>
            <p:ph type="dt" sz="half" idx="10"/>
          </p:nvPr>
        </p:nvSpPr>
        <p:spPr/>
        <p:txBody>
          <a:bodyPr/>
          <a:lstStyle/>
          <a:p>
            <a:fld id="{AE85ED0E-CFD7-4487-8558-3582E7B032DC}" type="datetime1">
              <a:rPr lang="es-ES" smtClean="0"/>
              <a:t>12/12/2023</a:t>
            </a:fld>
            <a:endParaRPr lang="es-ES"/>
          </a:p>
        </p:txBody>
      </p:sp>
      <p:sp>
        <p:nvSpPr>
          <p:cNvPr id="6" name="Marcador de pie de página 5">
            <a:extLst>
              <a:ext uri="{FF2B5EF4-FFF2-40B4-BE49-F238E27FC236}">
                <a16:creationId xmlns:a16="http://schemas.microsoft.com/office/drawing/2014/main" id="{B2BDDCEF-63C6-4EF7-B6B1-2212EF832D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CC64331-9EA4-4397-BBEE-1AAFEEAA637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1239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0B42B-FABF-4471-876F-287BBD880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D2B9D0-E089-4B0B-9E75-83C0899E8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224ADD2-9543-4751-AC8D-F12D06B49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B25058-02C3-4C57-873D-59F1AD56DDFF}"/>
              </a:ext>
            </a:extLst>
          </p:cNvPr>
          <p:cNvSpPr>
            <a:spLocks noGrp="1"/>
          </p:cNvSpPr>
          <p:nvPr>
            <p:ph type="dt" sz="half" idx="10"/>
          </p:nvPr>
        </p:nvSpPr>
        <p:spPr/>
        <p:txBody>
          <a:bodyPr/>
          <a:lstStyle/>
          <a:p>
            <a:fld id="{4EAD0BB9-4C83-4DED-9CE1-A5BC474BE1AB}" type="datetime1">
              <a:rPr lang="es-ES" smtClean="0"/>
              <a:t>12/12/2023</a:t>
            </a:fld>
            <a:endParaRPr lang="es-ES"/>
          </a:p>
        </p:txBody>
      </p:sp>
      <p:sp>
        <p:nvSpPr>
          <p:cNvPr id="6" name="Marcador de pie de página 5">
            <a:extLst>
              <a:ext uri="{FF2B5EF4-FFF2-40B4-BE49-F238E27FC236}">
                <a16:creationId xmlns:a16="http://schemas.microsoft.com/office/drawing/2014/main" id="{74CE14C5-4E49-4F0A-B04C-24D9074389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C90BC3-98D9-447F-9FF6-460BCA351DF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78796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EB0FC8-AF0A-4723-BBD3-39D8C9A2E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CF9CC2-7481-4384-B064-4F1D9F419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1AF787-B8E8-4919-B302-473820B8F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5077-D350-4202-BB3A-6E149B5733D4}" type="datetime1">
              <a:rPr lang="es-ES" smtClean="0"/>
              <a:t>12/12/2023</a:t>
            </a:fld>
            <a:endParaRPr lang="es-ES"/>
          </a:p>
        </p:txBody>
      </p:sp>
      <p:sp>
        <p:nvSpPr>
          <p:cNvPr id="5" name="Marcador de pie de página 4">
            <a:extLst>
              <a:ext uri="{FF2B5EF4-FFF2-40B4-BE49-F238E27FC236}">
                <a16:creationId xmlns:a16="http://schemas.microsoft.com/office/drawing/2014/main" id="{07A4E0B2-E0D0-4247-8FBC-02DA4A784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1EE0C7B-311B-452D-9C83-B342EE742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952E3-DA43-4FE4-B797-0AD175EBA12D}" type="slidenum">
              <a:rPr lang="es-ES" smtClean="0"/>
              <a:t>‹Nº›</a:t>
            </a:fld>
            <a:endParaRPr lang="es-ES"/>
          </a:p>
        </p:txBody>
      </p:sp>
    </p:spTree>
    <p:extLst>
      <p:ext uri="{BB962C8B-B14F-4D97-AF65-F5344CB8AC3E}">
        <p14:creationId xmlns:p14="http://schemas.microsoft.com/office/powerpoint/2010/main" val="289284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udemy.com/course/the-complete-guide-to-angular-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udemy.com/course/the-complete-guide-to-angular-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js/js_json_intro.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pPr algn="l"/>
            <a:r>
              <a:rPr lang="es-ES" sz="2000" dirty="0">
                <a:hlinkClick r:id="rId4"/>
              </a:rPr>
              <a:t>                    https://www.udemy.com/course/the-complete-guide-to-angular-2/</a:t>
            </a:r>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10. </a:t>
            </a:r>
            <a:r>
              <a:rPr lang="es-ES" sz="2400" dirty="0" err="1"/>
              <a:t>HTTPClient</a:t>
            </a:r>
            <a:r>
              <a:rPr lang="es-ES" sz="2400" dirty="0"/>
              <a:t>: Introducción e instalación</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1</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114752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E2ABB-3775-B9DC-1CBB-028BA406D81D}"/>
              </a:ext>
            </a:extLst>
          </p:cNvPr>
          <p:cNvSpPr>
            <a:spLocks noGrp="1"/>
          </p:cNvSpPr>
          <p:nvPr>
            <p:ph type="title"/>
          </p:nvPr>
        </p:nvSpPr>
        <p:spPr/>
        <p:txBody>
          <a:bodyPr/>
          <a:lstStyle/>
          <a:p>
            <a:r>
              <a:rPr lang="en-US" dirty="0" err="1"/>
              <a:t>Ejemplo</a:t>
            </a:r>
            <a:endParaRPr lang="es-ES" dirty="0"/>
          </a:p>
        </p:txBody>
      </p:sp>
      <p:sp>
        <p:nvSpPr>
          <p:cNvPr id="3" name="Marcador de contenido 2">
            <a:extLst>
              <a:ext uri="{FF2B5EF4-FFF2-40B4-BE49-F238E27FC236}">
                <a16:creationId xmlns:a16="http://schemas.microsoft.com/office/drawing/2014/main" id="{9ADC9116-E8D3-5E7B-17A4-672563BDB2FB}"/>
              </a:ext>
            </a:extLst>
          </p:cNvPr>
          <p:cNvSpPr>
            <a:spLocks noGrp="1"/>
          </p:cNvSpPr>
          <p:nvPr>
            <p:ph idx="1"/>
          </p:nvPr>
        </p:nvSpPr>
        <p:spPr/>
        <p:txBody>
          <a:bodyPr/>
          <a:lstStyle/>
          <a:p>
            <a:pPr marL="0" indent="0" algn="just">
              <a:buNone/>
            </a:pPr>
            <a:r>
              <a:rPr lang="es-ES" dirty="0"/>
              <a:t>En esta primera parte únicamente crearemos una aplicación con un único componente que habilitaremos para que pueda hacer uso del servicio </a:t>
            </a:r>
            <a:r>
              <a:rPr lang="es-ES" b="1" dirty="0" err="1"/>
              <a:t>HttpClient</a:t>
            </a:r>
            <a:r>
              <a:rPr lang="es-ES" dirty="0"/>
              <a:t>. En los siguientes ejemplos le añadiremos nuevas funcionalidades.</a:t>
            </a:r>
          </a:p>
          <a:p>
            <a:pPr algn="just"/>
            <a:r>
              <a:rPr lang="es-ES" dirty="0"/>
              <a:t>Creando nuestra app</a:t>
            </a:r>
          </a:p>
          <a:p>
            <a:pPr marL="0" indent="0" algn="just">
              <a:buNone/>
            </a:pPr>
            <a:r>
              <a:rPr lang="es-ES" dirty="0"/>
              <a:t>ng new http</a:t>
            </a:r>
          </a:p>
          <a:p>
            <a:pPr algn="just"/>
            <a:r>
              <a:rPr lang="es-ES" dirty="0"/>
              <a:t>Creando el componente</a:t>
            </a:r>
          </a:p>
          <a:p>
            <a:pPr marL="0" indent="0" algn="just">
              <a:buNone/>
            </a:pPr>
            <a:r>
              <a:rPr lang="es-ES" dirty="0"/>
              <a:t>ng g c </a:t>
            </a:r>
            <a:r>
              <a:rPr lang="es-ES" dirty="0" err="1"/>
              <a:t>httpClientTest</a:t>
            </a:r>
            <a:endParaRPr lang="es-ES" dirty="0"/>
          </a:p>
          <a:p>
            <a:pPr marL="0" indent="0" algn="just">
              <a:buNone/>
            </a:pPr>
            <a:endParaRPr lang="es-ES" dirty="0"/>
          </a:p>
        </p:txBody>
      </p:sp>
      <p:sp>
        <p:nvSpPr>
          <p:cNvPr id="4" name="Marcador de número de diapositiva 3">
            <a:extLst>
              <a:ext uri="{FF2B5EF4-FFF2-40B4-BE49-F238E27FC236}">
                <a16:creationId xmlns:a16="http://schemas.microsoft.com/office/drawing/2014/main" id="{1A9DCC2B-2A84-20CE-C82F-8C847161E011}"/>
              </a:ext>
            </a:extLst>
          </p:cNvPr>
          <p:cNvSpPr>
            <a:spLocks noGrp="1"/>
          </p:cNvSpPr>
          <p:nvPr>
            <p:ph type="sldNum" sz="quarter" idx="12"/>
          </p:nvPr>
        </p:nvSpPr>
        <p:spPr/>
        <p:txBody>
          <a:bodyPr/>
          <a:lstStyle/>
          <a:p>
            <a:fld id="{1A5952E3-DA43-4FE4-B797-0AD175EBA12D}" type="slidenum">
              <a:rPr lang="es-ES" smtClean="0"/>
              <a:t>10</a:t>
            </a:fld>
            <a:endParaRPr lang="es-ES"/>
          </a:p>
        </p:txBody>
      </p:sp>
    </p:spTree>
    <p:extLst>
      <p:ext uri="{BB962C8B-B14F-4D97-AF65-F5344CB8AC3E}">
        <p14:creationId xmlns:p14="http://schemas.microsoft.com/office/powerpoint/2010/main" val="117668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C56943B-A560-7205-9B6F-DA673CC57194}"/>
              </a:ext>
            </a:extLst>
          </p:cNvPr>
          <p:cNvSpPr>
            <a:spLocks noGrp="1"/>
          </p:cNvSpPr>
          <p:nvPr>
            <p:ph idx="1"/>
          </p:nvPr>
        </p:nvSpPr>
        <p:spPr>
          <a:xfrm>
            <a:off x="838200" y="678873"/>
            <a:ext cx="10515600" cy="5498090"/>
          </a:xfrm>
        </p:spPr>
        <p:txBody>
          <a:bodyPr/>
          <a:lstStyle/>
          <a:p>
            <a:r>
              <a:rPr lang="en-US" dirty="0"/>
              <a:t>A</a:t>
            </a:r>
            <a:r>
              <a:rPr lang="es-ES" dirty="0" err="1"/>
              <a:t>ñadir</a:t>
            </a:r>
            <a:r>
              <a:rPr lang="es-ES" dirty="0"/>
              <a:t> </a:t>
            </a:r>
            <a:r>
              <a:rPr lang="es-ES" dirty="0" err="1"/>
              <a:t>httpClientTest</a:t>
            </a:r>
            <a:r>
              <a:rPr lang="es-ES" dirty="0"/>
              <a:t> al componente principal para visualizarlo en el navegador.</a:t>
            </a:r>
          </a:p>
        </p:txBody>
      </p:sp>
      <p:sp>
        <p:nvSpPr>
          <p:cNvPr id="4" name="Marcador de número de diapositiva 3">
            <a:extLst>
              <a:ext uri="{FF2B5EF4-FFF2-40B4-BE49-F238E27FC236}">
                <a16:creationId xmlns:a16="http://schemas.microsoft.com/office/drawing/2014/main" id="{16A42671-7F1F-FF81-5B73-C50E49A89050}"/>
              </a:ext>
            </a:extLst>
          </p:cNvPr>
          <p:cNvSpPr>
            <a:spLocks noGrp="1"/>
          </p:cNvSpPr>
          <p:nvPr>
            <p:ph type="sldNum" sz="quarter" idx="12"/>
          </p:nvPr>
        </p:nvSpPr>
        <p:spPr/>
        <p:txBody>
          <a:bodyPr/>
          <a:lstStyle/>
          <a:p>
            <a:fld id="{1A5952E3-DA43-4FE4-B797-0AD175EBA12D}" type="slidenum">
              <a:rPr lang="es-ES" smtClean="0"/>
              <a:t>11</a:t>
            </a:fld>
            <a:endParaRPr lang="es-ES"/>
          </a:p>
        </p:txBody>
      </p:sp>
      <p:pic>
        <p:nvPicPr>
          <p:cNvPr id="9" name="Imagen 8">
            <a:extLst>
              <a:ext uri="{FF2B5EF4-FFF2-40B4-BE49-F238E27FC236}">
                <a16:creationId xmlns:a16="http://schemas.microsoft.com/office/drawing/2014/main" id="{E75879B9-2082-64D1-E13A-31CC1AE352F8}"/>
              </a:ext>
            </a:extLst>
          </p:cNvPr>
          <p:cNvPicPr>
            <a:picLocks noChangeAspect="1"/>
          </p:cNvPicPr>
          <p:nvPr/>
        </p:nvPicPr>
        <p:blipFill>
          <a:blip r:embed="rId2"/>
          <a:stretch>
            <a:fillRect/>
          </a:stretch>
        </p:blipFill>
        <p:spPr>
          <a:xfrm>
            <a:off x="879656" y="5043487"/>
            <a:ext cx="4724400" cy="1495425"/>
          </a:xfrm>
          <a:prstGeom prst="rect">
            <a:avLst/>
          </a:prstGeom>
        </p:spPr>
      </p:pic>
      <p:pic>
        <p:nvPicPr>
          <p:cNvPr id="11" name="Imagen 10">
            <a:extLst>
              <a:ext uri="{FF2B5EF4-FFF2-40B4-BE49-F238E27FC236}">
                <a16:creationId xmlns:a16="http://schemas.microsoft.com/office/drawing/2014/main" id="{2254F36B-E5C7-A45E-2FB7-3EF62F3B9D87}"/>
              </a:ext>
            </a:extLst>
          </p:cNvPr>
          <p:cNvPicPr>
            <a:picLocks noChangeAspect="1"/>
          </p:cNvPicPr>
          <p:nvPr/>
        </p:nvPicPr>
        <p:blipFill>
          <a:blip r:embed="rId3"/>
          <a:stretch>
            <a:fillRect/>
          </a:stretch>
        </p:blipFill>
        <p:spPr>
          <a:xfrm>
            <a:off x="6234112" y="4819649"/>
            <a:ext cx="4752975" cy="1943100"/>
          </a:xfrm>
          <a:prstGeom prst="rect">
            <a:avLst/>
          </a:prstGeom>
          <a:ln>
            <a:solidFill>
              <a:schemeClr val="accent1">
                <a:shade val="15000"/>
              </a:schemeClr>
            </a:solidFill>
          </a:ln>
        </p:spPr>
      </p:pic>
      <p:pic>
        <p:nvPicPr>
          <p:cNvPr id="13" name="Imagen 12">
            <a:extLst>
              <a:ext uri="{FF2B5EF4-FFF2-40B4-BE49-F238E27FC236}">
                <a16:creationId xmlns:a16="http://schemas.microsoft.com/office/drawing/2014/main" id="{40E6D949-FE58-DE5B-3BBB-6C224D2800A9}"/>
              </a:ext>
            </a:extLst>
          </p:cNvPr>
          <p:cNvPicPr>
            <a:picLocks noChangeAspect="1"/>
          </p:cNvPicPr>
          <p:nvPr/>
        </p:nvPicPr>
        <p:blipFill>
          <a:blip r:embed="rId4"/>
          <a:stretch>
            <a:fillRect/>
          </a:stretch>
        </p:blipFill>
        <p:spPr>
          <a:xfrm>
            <a:off x="1004347" y="1501775"/>
            <a:ext cx="7248525" cy="3276600"/>
          </a:xfrm>
          <a:prstGeom prst="rect">
            <a:avLst/>
          </a:prstGeom>
        </p:spPr>
      </p:pic>
      <p:sp>
        <p:nvSpPr>
          <p:cNvPr id="14" name="Rectángulo 13">
            <a:extLst>
              <a:ext uri="{FF2B5EF4-FFF2-40B4-BE49-F238E27FC236}">
                <a16:creationId xmlns:a16="http://schemas.microsoft.com/office/drawing/2014/main" id="{D704D74B-DC37-AC1E-EF46-0AA402A2C53C}"/>
              </a:ext>
            </a:extLst>
          </p:cNvPr>
          <p:cNvSpPr/>
          <p:nvPr/>
        </p:nvSpPr>
        <p:spPr>
          <a:xfrm>
            <a:off x="4488873" y="3427918"/>
            <a:ext cx="1745239" cy="3266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9892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16305D-4F60-BD0E-476E-0F1F2CBB5641}"/>
              </a:ext>
            </a:extLst>
          </p:cNvPr>
          <p:cNvSpPr>
            <a:spLocks noGrp="1"/>
          </p:cNvSpPr>
          <p:nvPr>
            <p:ph idx="1"/>
          </p:nvPr>
        </p:nvSpPr>
        <p:spPr>
          <a:xfrm>
            <a:off x="838200" y="983673"/>
            <a:ext cx="10515600" cy="5193290"/>
          </a:xfrm>
        </p:spPr>
        <p:txBody>
          <a:bodyPr/>
          <a:lstStyle/>
          <a:p>
            <a:pPr marL="0" indent="0" algn="just">
              <a:buNone/>
            </a:pPr>
            <a:r>
              <a:rPr lang="en-US" dirty="0"/>
              <a:t>Para </a:t>
            </a:r>
            <a:r>
              <a:rPr lang="en-US" dirty="0" err="1"/>
              <a:t>poder</a:t>
            </a:r>
            <a:r>
              <a:rPr lang="en-US" dirty="0"/>
              <a:t> usar </a:t>
            </a:r>
            <a:r>
              <a:rPr lang="en-US" dirty="0" err="1"/>
              <a:t>el</a:t>
            </a:r>
            <a:r>
              <a:rPr lang="en-US" dirty="0"/>
              <a:t> </a:t>
            </a:r>
            <a:r>
              <a:rPr lang="en-US" dirty="0" err="1"/>
              <a:t>servicio</a:t>
            </a:r>
            <a:r>
              <a:rPr lang="en-US" dirty="0"/>
              <a:t> </a:t>
            </a:r>
            <a:r>
              <a:rPr lang="en-US" dirty="0" err="1"/>
              <a:t>HttpClient</a:t>
            </a:r>
            <a:r>
              <a:rPr lang="en-US" dirty="0"/>
              <a:t> </a:t>
            </a:r>
            <a:r>
              <a:rPr lang="en-US" dirty="0" err="1"/>
              <a:t>en</a:t>
            </a:r>
            <a:r>
              <a:rPr lang="en-US" dirty="0"/>
              <a:t> </a:t>
            </a:r>
            <a:r>
              <a:rPr lang="en-US" dirty="0" err="1"/>
              <a:t>el</a:t>
            </a:r>
            <a:r>
              <a:rPr lang="en-US" dirty="0"/>
              <a:t> </a:t>
            </a:r>
            <a:r>
              <a:rPr lang="en-US" dirty="0" err="1"/>
              <a:t>componente</a:t>
            </a:r>
            <a:r>
              <a:rPr lang="en-US" dirty="0"/>
              <a:t> </a:t>
            </a:r>
            <a:r>
              <a:rPr lang="en-US" dirty="0" err="1"/>
              <a:t>httpClientTest</a:t>
            </a:r>
            <a:r>
              <a:rPr lang="en-US" dirty="0"/>
              <a:t>, es </a:t>
            </a:r>
            <a:r>
              <a:rPr lang="en-US" dirty="0" err="1"/>
              <a:t>necesario</a:t>
            </a:r>
            <a:r>
              <a:rPr lang="en-US" dirty="0"/>
              <a:t> </a:t>
            </a:r>
            <a:r>
              <a:rPr lang="en-US" dirty="0" err="1"/>
              <a:t>incluir</a:t>
            </a:r>
            <a:r>
              <a:rPr lang="en-US" dirty="0"/>
              <a:t> </a:t>
            </a:r>
            <a:r>
              <a:rPr lang="en-US" dirty="0" err="1"/>
              <a:t>el</a:t>
            </a:r>
            <a:r>
              <a:rPr lang="en-US" dirty="0"/>
              <a:t> </a:t>
            </a:r>
            <a:r>
              <a:rPr lang="en-US" dirty="0" err="1"/>
              <a:t>módulo</a:t>
            </a:r>
            <a:r>
              <a:rPr lang="en-US" dirty="0"/>
              <a:t> </a:t>
            </a:r>
            <a:r>
              <a:rPr lang="en-US" b="1" dirty="0" err="1"/>
              <a:t>HttpClientModule</a:t>
            </a:r>
            <a:r>
              <a:rPr lang="en-US" b="1" dirty="0"/>
              <a:t> </a:t>
            </a:r>
            <a:r>
              <a:rPr lang="en-US" dirty="0" err="1"/>
              <a:t>en</a:t>
            </a:r>
            <a:r>
              <a:rPr lang="en-US" b="1" dirty="0"/>
              <a:t> </a:t>
            </a:r>
            <a:r>
              <a:rPr lang="es-ES" dirty="0"/>
              <a:t> http-</a:t>
            </a:r>
            <a:r>
              <a:rPr lang="es-ES" dirty="0" err="1"/>
              <a:t>client</a:t>
            </a:r>
            <a:r>
              <a:rPr lang="es-ES" dirty="0"/>
              <a:t>-</a:t>
            </a:r>
            <a:r>
              <a:rPr lang="es-ES" dirty="0" err="1"/>
              <a:t>test.component.ts</a:t>
            </a:r>
            <a:endParaRPr lang="es-ES" dirty="0"/>
          </a:p>
        </p:txBody>
      </p:sp>
      <p:sp>
        <p:nvSpPr>
          <p:cNvPr id="4" name="Marcador de número de diapositiva 3">
            <a:extLst>
              <a:ext uri="{FF2B5EF4-FFF2-40B4-BE49-F238E27FC236}">
                <a16:creationId xmlns:a16="http://schemas.microsoft.com/office/drawing/2014/main" id="{D7829AAB-4D61-5E7B-5BDE-54F1C781D25D}"/>
              </a:ext>
            </a:extLst>
          </p:cNvPr>
          <p:cNvSpPr>
            <a:spLocks noGrp="1"/>
          </p:cNvSpPr>
          <p:nvPr>
            <p:ph type="sldNum" sz="quarter" idx="12"/>
          </p:nvPr>
        </p:nvSpPr>
        <p:spPr/>
        <p:txBody>
          <a:bodyPr/>
          <a:lstStyle/>
          <a:p>
            <a:fld id="{1A5952E3-DA43-4FE4-B797-0AD175EBA12D}" type="slidenum">
              <a:rPr lang="es-ES" smtClean="0"/>
              <a:t>12</a:t>
            </a:fld>
            <a:endParaRPr lang="es-ES"/>
          </a:p>
        </p:txBody>
      </p:sp>
      <p:pic>
        <p:nvPicPr>
          <p:cNvPr id="12" name="Imagen 11">
            <a:extLst>
              <a:ext uri="{FF2B5EF4-FFF2-40B4-BE49-F238E27FC236}">
                <a16:creationId xmlns:a16="http://schemas.microsoft.com/office/drawing/2014/main" id="{2D91EE2B-153F-7D77-352C-F51DEB575B37}"/>
              </a:ext>
            </a:extLst>
          </p:cNvPr>
          <p:cNvPicPr>
            <a:picLocks noChangeAspect="1"/>
          </p:cNvPicPr>
          <p:nvPr/>
        </p:nvPicPr>
        <p:blipFill>
          <a:blip r:embed="rId3"/>
          <a:stretch>
            <a:fillRect/>
          </a:stretch>
        </p:blipFill>
        <p:spPr>
          <a:xfrm>
            <a:off x="1104900" y="2448358"/>
            <a:ext cx="4991100" cy="3152775"/>
          </a:xfrm>
          <a:prstGeom prst="rect">
            <a:avLst/>
          </a:prstGeom>
        </p:spPr>
      </p:pic>
      <p:sp>
        <p:nvSpPr>
          <p:cNvPr id="14" name="Rectángulo 13">
            <a:extLst>
              <a:ext uri="{FF2B5EF4-FFF2-40B4-BE49-F238E27FC236}">
                <a16:creationId xmlns:a16="http://schemas.microsoft.com/office/drawing/2014/main" id="{3C922D69-37EB-0654-E8E1-475DA0383F38}"/>
              </a:ext>
            </a:extLst>
          </p:cNvPr>
          <p:cNvSpPr/>
          <p:nvPr/>
        </p:nvSpPr>
        <p:spPr>
          <a:xfrm>
            <a:off x="3657600" y="4239491"/>
            <a:ext cx="1205345" cy="2355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4645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2ADC0-2420-0148-16C3-8CA11B19E3D5}"/>
              </a:ext>
            </a:extLst>
          </p:cNvPr>
          <p:cNvSpPr>
            <a:spLocks noGrp="1"/>
          </p:cNvSpPr>
          <p:nvPr>
            <p:ph type="title"/>
          </p:nvPr>
        </p:nvSpPr>
        <p:spPr/>
        <p:txBody>
          <a:bodyPr/>
          <a:lstStyle/>
          <a:p>
            <a:r>
              <a:rPr lang="es-ES" dirty="0"/>
              <a:t>Inyectar el servicio</a:t>
            </a:r>
          </a:p>
        </p:txBody>
      </p:sp>
      <p:pic>
        <p:nvPicPr>
          <p:cNvPr id="6" name="Marcador de contenido 5">
            <a:extLst>
              <a:ext uri="{FF2B5EF4-FFF2-40B4-BE49-F238E27FC236}">
                <a16:creationId xmlns:a16="http://schemas.microsoft.com/office/drawing/2014/main" id="{263FE7E2-123C-E76D-D68B-233BEEA80463}"/>
              </a:ext>
            </a:extLst>
          </p:cNvPr>
          <p:cNvPicPr>
            <a:picLocks noGrp="1" noChangeAspect="1"/>
          </p:cNvPicPr>
          <p:nvPr>
            <p:ph idx="1"/>
          </p:nvPr>
        </p:nvPicPr>
        <p:blipFill>
          <a:blip r:embed="rId2"/>
          <a:stretch>
            <a:fillRect/>
          </a:stretch>
        </p:blipFill>
        <p:spPr>
          <a:xfrm>
            <a:off x="982807" y="1690688"/>
            <a:ext cx="5848350" cy="3514725"/>
          </a:xfrm>
        </p:spPr>
      </p:pic>
      <p:sp>
        <p:nvSpPr>
          <p:cNvPr id="4" name="Marcador de número de diapositiva 3">
            <a:extLst>
              <a:ext uri="{FF2B5EF4-FFF2-40B4-BE49-F238E27FC236}">
                <a16:creationId xmlns:a16="http://schemas.microsoft.com/office/drawing/2014/main" id="{954C4CCA-A062-398B-E480-53679FD7EB65}"/>
              </a:ext>
            </a:extLst>
          </p:cNvPr>
          <p:cNvSpPr>
            <a:spLocks noGrp="1"/>
          </p:cNvSpPr>
          <p:nvPr>
            <p:ph type="sldNum" sz="quarter" idx="12"/>
          </p:nvPr>
        </p:nvSpPr>
        <p:spPr/>
        <p:txBody>
          <a:bodyPr/>
          <a:lstStyle/>
          <a:p>
            <a:fld id="{1A5952E3-DA43-4FE4-B797-0AD175EBA12D}" type="slidenum">
              <a:rPr lang="es-ES" smtClean="0"/>
              <a:t>13</a:t>
            </a:fld>
            <a:endParaRPr lang="es-ES"/>
          </a:p>
        </p:txBody>
      </p:sp>
      <p:sp>
        <p:nvSpPr>
          <p:cNvPr id="7" name="Rectángulo 6">
            <a:extLst>
              <a:ext uri="{FF2B5EF4-FFF2-40B4-BE49-F238E27FC236}">
                <a16:creationId xmlns:a16="http://schemas.microsoft.com/office/drawing/2014/main" id="{29356B42-9810-386B-E08C-6976F1F4C5AD}"/>
              </a:ext>
            </a:extLst>
          </p:cNvPr>
          <p:cNvSpPr/>
          <p:nvPr/>
        </p:nvSpPr>
        <p:spPr>
          <a:xfrm>
            <a:off x="1759527" y="4530436"/>
            <a:ext cx="2964873" cy="387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04747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09954-D20A-F557-7774-6FB6BA62A44D}"/>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2561B46B-6E34-FD03-14A2-9AE17B4B7B52}"/>
              </a:ext>
            </a:extLst>
          </p:cNvPr>
          <p:cNvPicPr>
            <a:picLocks noGrp="1" noChangeAspect="1"/>
          </p:cNvPicPr>
          <p:nvPr>
            <p:ph idx="1"/>
          </p:nvPr>
        </p:nvPicPr>
        <p:blipFill>
          <a:blip r:embed="rId3"/>
          <a:stretch>
            <a:fillRect/>
          </a:stretch>
        </p:blipFill>
        <p:spPr>
          <a:xfrm>
            <a:off x="838200" y="1902763"/>
            <a:ext cx="7600950" cy="2562225"/>
          </a:xfrm>
        </p:spPr>
      </p:pic>
      <p:sp>
        <p:nvSpPr>
          <p:cNvPr id="4" name="Marcador de número de diapositiva 3">
            <a:extLst>
              <a:ext uri="{FF2B5EF4-FFF2-40B4-BE49-F238E27FC236}">
                <a16:creationId xmlns:a16="http://schemas.microsoft.com/office/drawing/2014/main" id="{7B79F78E-9E4B-DCE0-96F5-53AA20EC967F}"/>
              </a:ext>
            </a:extLst>
          </p:cNvPr>
          <p:cNvSpPr>
            <a:spLocks noGrp="1"/>
          </p:cNvSpPr>
          <p:nvPr>
            <p:ph type="sldNum" sz="quarter" idx="12"/>
          </p:nvPr>
        </p:nvSpPr>
        <p:spPr/>
        <p:txBody>
          <a:bodyPr/>
          <a:lstStyle/>
          <a:p>
            <a:fld id="{1A5952E3-DA43-4FE4-B797-0AD175EBA12D}" type="slidenum">
              <a:rPr lang="es-ES" smtClean="0"/>
              <a:t>14</a:t>
            </a:fld>
            <a:endParaRPr lang="es-ES"/>
          </a:p>
        </p:txBody>
      </p:sp>
      <p:sp>
        <p:nvSpPr>
          <p:cNvPr id="7" name="CuadroTexto 6">
            <a:extLst>
              <a:ext uri="{FF2B5EF4-FFF2-40B4-BE49-F238E27FC236}">
                <a16:creationId xmlns:a16="http://schemas.microsoft.com/office/drawing/2014/main" id="{FFD6220E-0BE5-ECEB-7F65-50397F4529B0}"/>
              </a:ext>
            </a:extLst>
          </p:cNvPr>
          <p:cNvSpPr txBox="1"/>
          <p:nvPr/>
        </p:nvSpPr>
        <p:spPr>
          <a:xfrm>
            <a:off x="838200" y="5181600"/>
            <a:ext cx="2660472" cy="369332"/>
          </a:xfrm>
          <a:prstGeom prst="rect">
            <a:avLst/>
          </a:prstGeom>
          <a:noFill/>
        </p:spPr>
        <p:txBody>
          <a:bodyPr wrap="none" rtlCol="0">
            <a:spAutoFit/>
          </a:bodyPr>
          <a:lstStyle/>
          <a:p>
            <a:r>
              <a:rPr lang="en-US" dirty="0" err="1"/>
              <a:t>Investigar</a:t>
            </a:r>
            <a:r>
              <a:rPr lang="en-US" dirty="0"/>
              <a:t> que es </a:t>
            </a:r>
            <a:r>
              <a:rPr lang="en-US" dirty="0" err="1"/>
              <a:t>api</a:t>
            </a:r>
            <a:r>
              <a:rPr lang="en-US" dirty="0"/>
              <a:t> </a:t>
            </a:r>
            <a:r>
              <a:rPr lang="en-US" dirty="0" err="1"/>
              <a:t>FEtch</a:t>
            </a:r>
            <a:endParaRPr lang="es-ES" dirty="0"/>
          </a:p>
        </p:txBody>
      </p:sp>
    </p:spTree>
    <p:extLst>
      <p:ext uri="{BB962C8B-B14F-4D97-AF65-F5344CB8AC3E}">
        <p14:creationId xmlns:p14="http://schemas.microsoft.com/office/powerpoint/2010/main" val="290672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A5206-D588-0755-1F3C-3322F5167C9B}"/>
              </a:ext>
            </a:extLst>
          </p:cNvPr>
          <p:cNvSpPr>
            <a:spLocks noGrp="1"/>
          </p:cNvSpPr>
          <p:nvPr>
            <p:ph type="title"/>
          </p:nvPr>
        </p:nvSpPr>
        <p:spPr/>
        <p:txBody>
          <a:bodyPr/>
          <a:lstStyle/>
          <a:p>
            <a:r>
              <a:rPr lang="es-ES" dirty="0" err="1"/>
              <a:t>HttpClient</a:t>
            </a:r>
            <a:r>
              <a:rPr lang="es-ES" dirty="0"/>
              <a:t>: Operaciones </a:t>
            </a:r>
            <a:r>
              <a:rPr lang="es-ES" dirty="0" err="1"/>
              <a:t>Get</a:t>
            </a:r>
            <a:r>
              <a:rPr lang="es-ES" dirty="0"/>
              <a:t> y Post</a:t>
            </a:r>
          </a:p>
        </p:txBody>
      </p:sp>
      <p:sp>
        <p:nvSpPr>
          <p:cNvPr id="3" name="Marcador de contenido 2">
            <a:extLst>
              <a:ext uri="{FF2B5EF4-FFF2-40B4-BE49-F238E27FC236}">
                <a16:creationId xmlns:a16="http://schemas.microsoft.com/office/drawing/2014/main" id="{8470CA38-F016-C6CD-B794-2498500697BE}"/>
              </a:ext>
            </a:extLst>
          </p:cNvPr>
          <p:cNvSpPr>
            <a:spLocks noGrp="1"/>
          </p:cNvSpPr>
          <p:nvPr>
            <p:ph idx="1"/>
          </p:nvPr>
        </p:nvSpPr>
        <p:spPr/>
        <p:txBody>
          <a:bodyPr/>
          <a:lstStyle/>
          <a:p>
            <a:pPr marL="0" indent="0">
              <a:buNone/>
            </a:pPr>
            <a:r>
              <a:rPr lang="es-ES" dirty="0"/>
              <a:t>En este ejemplo analizaremos los métodos </a:t>
            </a:r>
            <a:r>
              <a:rPr lang="es-ES" dirty="0" err="1"/>
              <a:t>get</a:t>
            </a:r>
            <a:r>
              <a:rPr lang="es-ES" dirty="0"/>
              <a:t>() y post() de </a:t>
            </a:r>
            <a:r>
              <a:rPr lang="es-ES" dirty="0" err="1"/>
              <a:t>HttpClient</a:t>
            </a:r>
            <a:r>
              <a:rPr lang="es-ES" dirty="0"/>
              <a:t>. Estos métodos los utilizaremos para realizar peticiones HTTP tipo “</a:t>
            </a:r>
            <a:r>
              <a:rPr lang="es-ES" dirty="0" err="1"/>
              <a:t>get</a:t>
            </a:r>
            <a:r>
              <a:rPr lang="es-ES" dirty="0"/>
              <a:t>” y “post”, respectivamente.</a:t>
            </a:r>
          </a:p>
          <a:p>
            <a:pPr marL="0" indent="0">
              <a:buNone/>
            </a:pPr>
            <a:endParaRPr lang="es-ES" dirty="0"/>
          </a:p>
          <a:p>
            <a:pPr marL="0" indent="0">
              <a:buNone/>
            </a:pPr>
            <a:r>
              <a:rPr lang="es-ES" b="1" dirty="0"/>
              <a:t>GET(): </a:t>
            </a:r>
            <a:r>
              <a:rPr lang="es-ES" dirty="0"/>
              <a:t>para obtener un recurso del servidor.</a:t>
            </a:r>
          </a:p>
          <a:p>
            <a:pPr marL="0" indent="0">
              <a:buNone/>
            </a:pPr>
            <a:r>
              <a:rPr lang="es-ES" b="1" dirty="0"/>
              <a:t>POST(): </a:t>
            </a:r>
            <a:r>
              <a:rPr lang="es-ES" dirty="0"/>
              <a:t>para crear un recurso en el servidor.</a:t>
            </a:r>
          </a:p>
        </p:txBody>
      </p:sp>
      <p:sp>
        <p:nvSpPr>
          <p:cNvPr id="4" name="Marcador de número de diapositiva 3">
            <a:extLst>
              <a:ext uri="{FF2B5EF4-FFF2-40B4-BE49-F238E27FC236}">
                <a16:creationId xmlns:a16="http://schemas.microsoft.com/office/drawing/2014/main" id="{968EA2A4-2248-9426-89E9-AC83886D9841}"/>
              </a:ext>
            </a:extLst>
          </p:cNvPr>
          <p:cNvSpPr>
            <a:spLocks noGrp="1"/>
          </p:cNvSpPr>
          <p:nvPr>
            <p:ph type="sldNum" sz="quarter" idx="12"/>
          </p:nvPr>
        </p:nvSpPr>
        <p:spPr/>
        <p:txBody>
          <a:bodyPr/>
          <a:lstStyle/>
          <a:p>
            <a:fld id="{1A5952E3-DA43-4FE4-B797-0AD175EBA12D}" type="slidenum">
              <a:rPr lang="es-ES" smtClean="0"/>
              <a:t>15</a:t>
            </a:fld>
            <a:endParaRPr lang="es-ES"/>
          </a:p>
        </p:txBody>
      </p:sp>
    </p:spTree>
    <p:extLst>
      <p:ext uri="{BB962C8B-B14F-4D97-AF65-F5344CB8AC3E}">
        <p14:creationId xmlns:p14="http://schemas.microsoft.com/office/powerpoint/2010/main" val="427627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B5B97-6F6F-A986-FF0F-839DE8477F96}"/>
              </a:ext>
            </a:extLst>
          </p:cNvPr>
          <p:cNvSpPr>
            <a:spLocks noGrp="1"/>
          </p:cNvSpPr>
          <p:nvPr>
            <p:ph type="title"/>
          </p:nvPr>
        </p:nvSpPr>
        <p:spPr/>
        <p:txBody>
          <a:bodyPr/>
          <a:lstStyle/>
          <a:p>
            <a:r>
              <a:rPr lang="es-ES" dirty="0"/>
              <a:t>JSON Server</a:t>
            </a:r>
          </a:p>
        </p:txBody>
      </p:sp>
      <p:sp>
        <p:nvSpPr>
          <p:cNvPr id="3" name="Marcador de contenido 2">
            <a:extLst>
              <a:ext uri="{FF2B5EF4-FFF2-40B4-BE49-F238E27FC236}">
                <a16:creationId xmlns:a16="http://schemas.microsoft.com/office/drawing/2014/main" id="{2FA82076-F75C-B0EE-895D-62CEC4A6B67C}"/>
              </a:ext>
            </a:extLst>
          </p:cNvPr>
          <p:cNvSpPr>
            <a:spLocks noGrp="1"/>
          </p:cNvSpPr>
          <p:nvPr>
            <p:ph idx="1"/>
          </p:nvPr>
        </p:nvSpPr>
        <p:spPr/>
        <p:txBody>
          <a:bodyPr>
            <a:normAutofit/>
          </a:bodyPr>
          <a:lstStyle/>
          <a:p>
            <a:pPr marL="0" indent="0" algn="just">
              <a:buNone/>
            </a:pPr>
            <a:r>
              <a:rPr lang="es-ES" dirty="0"/>
              <a:t>Para realizar pruebas con estas peticiones HTTP necesitaríamos un servidor remoto que ofreciera una API sobre la cual lanzarlas. Sin embargo, la creación de un </a:t>
            </a:r>
            <a:r>
              <a:rPr lang="es-ES" dirty="0" err="1"/>
              <a:t>backend</a:t>
            </a:r>
            <a:r>
              <a:rPr lang="es-ES" dirty="0"/>
              <a:t> con una API no es el objetivo de este ejemplo.</a:t>
            </a:r>
          </a:p>
          <a:p>
            <a:pPr marL="0" indent="0">
              <a:buNone/>
            </a:pPr>
            <a:r>
              <a:rPr lang="es-ES" dirty="0"/>
              <a:t> Por este motivo haremos uso de JSON Server es una aplicación de Node.js que permite crear una API REST falsa a partir de un archivo JSON. </a:t>
            </a:r>
            <a:br>
              <a:rPr lang="es-ES" dirty="0"/>
            </a:br>
            <a:r>
              <a:rPr lang="es-ES" dirty="0"/>
              <a:t>Esto es muy útil cuando estamos desarrollando una aplicación web o móvil y necesitamos una API para hacer pruebas o para tener una versión de demostración de nuestro proyecto.</a:t>
            </a:r>
          </a:p>
        </p:txBody>
      </p:sp>
      <p:sp>
        <p:nvSpPr>
          <p:cNvPr id="4" name="Marcador de número de diapositiva 3">
            <a:extLst>
              <a:ext uri="{FF2B5EF4-FFF2-40B4-BE49-F238E27FC236}">
                <a16:creationId xmlns:a16="http://schemas.microsoft.com/office/drawing/2014/main" id="{4BCFD37B-1A27-10E9-CF87-963F0132BE68}"/>
              </a:ext>
            </a:extLst>
          </p:cNvPr>
          <p:cNvSpPr>
            <a:spLocks noGrp="1"/>
          </p:cNvSpPr>
          <p:nvPr>
            <p:ph type="sldNum" sz="quarter" idx="12"/>
          </p:nvPr>
        </p:nvSpPr>
        <p:spPr/>
        <p:txBody>
          <a:bodyPr/>
          <a:lstStyle/>
          <a:p>
            <a:fld id="{1A5952E3-DA43-4FE4-B797-0AD175EBA12D}" type="slidenum">
              <a:rPr lang="es-ES" smtClean="0"/>
              <a:t>16</a:t>
            </a:fld>
            <a:endParaRPr lang="es-ES"/>
          </a:p>
        </p:txBody>
      </p:sp>
    </p:spTree>
    <p:extLst>
      <p:ext uri="{BB962C8B-B14F-4D97-AF65-F5344CB8AC3E}">
        <p14:creationId xmlns:p14="http://schemas.microsoft.com/office/powerpoint/2010/main" val="228632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4616C-FCD3-DB2D-804B-944DFFE61CB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A04E868-7409-43D5-E1FA-BBFAD9FBC2FB}"/>
              </a:ext>
            </a:extLst>
          </p:cNvPr>
          <p:cNvSpPr>
            <a:spLocks noGrp="1"/>
          </p:cNvSpPr>
          <p:nvPr>
            <p:ph idx="1"/>
          </p:nvPr>
        </p:nvSpPr>
        <p:spPr/>
        <p:txBody>
          <a:bodyPr>
            <a:normAutofit lnSpcReduction="10000"/>
          </a:bodyPr>
          <a:lstStyle/>
          <a:p>
            <a:pPr marL="0" indent="0">
              <a:buNone/>
            </a:pPr>
            <a:r>
              <a:rPr lang="es-ES" dirty="0"/>
              <a:t>Para utilizar JSON Server, primero debemos tener instalado Node.js en nuestro ordenador. Una vez que lo tengamos, podemos instalar JSON Server de manera global utilizando el siguiente comando:</a:t>
            </a:r>
          </a:p>
          <a:p>
            <a:pPr marL="0" indent="0">
              <a:buNone/>
            </a:pPr>
            <a:endParaRPr lang="es-ES" dirty="0"/>
          </a:p>
          <a:p>
            <a:pPr marL="0" indent="0">
              <a:buNone/>
            </a:pPr>
            <a:r>
              <a:rPr lang="es-ES" dirty="0" err="1"/>
              <a:t>npm</a:t>
            </a:r>
            <a:r>
              <a:rPr lang="es-ES" dirty="0"/>
              <a:t> </a:t>
            </a:r>
            <a:r>
              <a:rPr lang="es-ES" dirty="0" err="1"/>
              <a:t>install</a:t>
            </a:r>
            <a:r>
              <a:rPr lang="es-ES" dirty="0"/>
              <a:t> -g  </a:t>
            </a:r>
            <a:r>
              <a:rPr lang="es-ES" dirty="0" err="1"/>
              <a:t>json</a:t>
            </a:r>
            <a:r>
              <a:rPr lang="es-ES" dirty="0"/>
              <a:t>-server</a:t>
            </a:r>
          </a:p>
          <a:p>
            <a:pPr marL="0" indent="0">
              <a:buNone/>
            </a:pPr>
            <a:endParaRPr lang="es-ES" dirty="0"/>
          </a:p>
          <a:p>
            <a:pPr marL="0" indent="0" algn="just">
              <a:buNone/>
            </a:pPr>
            <a:r>
              <a:rPr lang="es-ES" dirty="0"/>
              <a:t>Una vez instalado, podemos ver que se crea el archivo </a:t>
            </a:r>
            <a:r>
              <a:rPr lang="es-ES" dirty="0" err="1"/>
              <a:t>db.json</a:t>
            </a:r>
            <a:r>
              <a:rPr lang="es-ES" dirty="0"/>
              <a:t>, donde vamos a copiar  los datos que queramos exponer a través de la API. Por ejemplo, si queremos crear una base de datos de usuarios, podríamos tener un archivo JSON como este:</a:t>
            </a:r>
          </a:p>
          <a:p>
            <a:pPr marL="0" indent="0">
              <a:buNone/>
            </a:pPr>
            <a:endParaRPr lang="es-ES" dirty="0"/>
          </a:p>
        </p:txBody>
      </p:sp>
      <p:sp>
        <p:nvSpPr>
          <p:cNvPr id="4" name="Marcador de número de diapositiva 3">
            <a:extLst>
              <a:ext uri="{FF2B5EF4-FFF2-40B4-BE49-F238E27FC236}">
                <a16:creationId xmlns:a16="http://schemas.microsoft.com/office/drawing/2014/main" id="{2AFA12AA-F61C-B3C3-E14C-E50CDBCAC248}"/>
              </a:ext>
            </a:extLst>
          </p:cNvPr>
          <p:cNvSpPr>
            <a:spLocks noGrp="1"/>
          </p:cNvSpPr>
          <p:nvPr>
            <p:ph type="sldNum" sz="quarter" idx="12"/>
          </p:nvPr>
        </p:nvSpPr>
        <p:spPr/>
        <p:txBody>
          <a:bodyPr/>
          <a:lstStyle/>
          <a:p>
            <a:fld id="{1A5952E3-DA43-4FE4-B797-0AD175EBA12D}" type="slidenum">
              <a:rPr lang="es-ES" smtClean="0"/>
              <a:t>17</a:t>
            </a:fld>
            <a:endParaRPr lang="es-ES"/>
          </a:p>
        </p:txBody>
      </p:sp>
    </p:spTree>
    <p:extLst>
      <p:ext uri="{BB962C8B-B14F-4D97-AF65-F5344CB8AC3E}">
        <p14:creationId xmlns:p14="http://schemas.microsoft.com/office/powerpoint/2010/main" val="1237970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DCDA3B5-4F6A-97ED-ADA4-AEE02ED9C1BD}"/>
              </a:ext>
            </a:extLst>
          </p:cNvPr>
          <p:cNvSpPr>
            <a:spLocks noGrp="1"/>
          </p:cNvSpPr>
          <p:nvPr>
            <p:ph type="sldNum" sz="quarter" idx="12"/>
          </p:nvPr>
        </p:nvSpPr>
        <p:spPr/>
        <p:txBody>
          <a:bodyPr/>
          <a:lstStyle/>
          <a:p>
            <a:fld id="{1A5952E3-DA43-4FE4-B797-0AD175EBA12D}" type="slidenum">
              <a:rPr lang="es-ES" smtClean="0"/>
              <a:t>18</a:t>
            </a:fld>
            <a:endParaRPr lang="es-ES"/>
          </a:p>
        </p:txBody>
      </p:sp>
      <p:sp>
        <p:nvSpPr>
          <p:cNvPr id="14" name="CuadroTexto 13">
            <a:extLst>
              <a:ext uri="{FF2B5EF4-FFF2-40B4-BE49-F238E27FC236}">
                <a16:creationId xmlns:a16="http://schemas.microsoft.com/office/drawing/2014/main" id="{234DCAA1-994B-CB69-2900-FAE54B6CB367}"/>
              </a:ext>
            </a:extLst>
          </p:cNvPr>
          <p:cNvSpPr txBox="1"/>
          <p:nvPr/>
        </p:nvSpPr>
        <p:spPr>
          <a:xfrm>
            <a:off x="935181" y="4798941"/>
            <a:ext cx="10647219" cy="830997"/>
          </a:xfrm>
          <a:prstGeom prst="rect">
            <a:avLst/>
          </a:prstGeom>
          <a:noFill/>
        </p:spPr>
        <p:txBody>
          <a:bodyPr wrap="square" rtlCol="0">
            <a:spAutoFit/>
          </a:bodyPr>
          <a:lstStyle/>
          <a:p>
            <a:pPr algn="just"/>
            <a:r>
              <a:rPr lang="es-ES" sz="2400" dirty="0"/>
              <a:t>Usando esta API podremos gestionar “libros”, que podríamos definir</a:t>
            </a:r>
          </a:p>
          <a:p>
            <a:pPr algn="just"/>
            <a:r>
              <a:rPr lang="es-ES" sz="2400" dirty="0"/>
              <a:t>como objetos compuestos por un título, una temática y un identificador de usuario.</a:t>
            </a:r>
          </a:p>
        </p:txBody>
      </p:sp>
      <p:pic>
        <p:nvPicPr>
          <p:cNvPr id="16" name="Imagen 15">
            <a:extLst>
              <a:ext uri="{FF2B5EF4-FFF2-40B4-BE49-F238E27FC236}">
                <a16:creationId xmlns:a16="http://schemas.microsoft.com/office/drawing/2014/main" id="{54B1B410-6E67-2FE2-DC51-0E8286152BFC}"/>
              </a:ext>
            </a:extLst>
          </p:cNvPr>
          <p:cNvPicPr>
            <a:picLocks noChangeAspect="1"/>
          </p:cNvPicPr>
          <p:nvPr/>
        </p:nvPicPr>
        <p:blipFill>
          <a:blip r:embed="rId2"/>
          <a:stretch>
            <a:fillRect/>
          </a:stretch>
        </p:blipFill>
        <p:spPr>
          <a:xfrm>
            <a:off x="935181" y="1092532"/>
            <a:ext cx="4229100" cy="3267075"/>
          </a:xfrm>
          <a:prstGeom prst="rect">
            <a:avLst/>
          </a:prstGeom>
        </p:spPr>
      </p:pic>
    </p:spTree>
    <p:extLst>
      <p:ext uri="{BB962C8B-B14F-4D97-AF65-F5344CB8AC3E}">
        <p14:creationId xmlns:p14="http://schemas.microsoft.com/office/powerpoint/2010/main" val="275862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C5714-46C8-75D6-476C-461C66FBF0FE}"/>
              </a:ext>
            </a:extLst>
          </p:cNvPr>
          <p:cNvSpPr>
            <a:spLocks noGrp="1"/>
          </p:cNvSpPr>
          <p:nvPr>
            <p:ph type="title"/>
          </p:nvPr>
        </p:nvSpPr>
        <p:spPr/>
        <p:txBody>
          <a:bodyPr/>
          <a:lstStyle/>
          <a:p>
            <a:r>
              <a:rPr lang="es-ES" dirty="0"/>
              <a:t>Iniciar JSON Server</a:t>
            </a:r>
          </a:p>
        </p:txBody>
      </p:sp>
      <p:sp>
        <p:nvSpPr>
          <p:cNvPr id="3" name="Marcador de contenido 2">
            <a:extLst>
              <a:ext uri="{FF2B5EF4-FFF2-40B4-BE49-F238E27FC236}">
                <a16:creationId xmlns:a16="http://schemas.microsoft.com/office/drawing/2014/main" id="{274A9A58-FAC5-D430-333B-8F8CB2412167}"/>
              </a:ext>
            </a:extLst>
          </p:cNvPr>
          <p:cNvSpPr>
            <a:spLocks noGrp="1"/>
          </p:cNvSpPr>
          <p:nvPr>
            <p:ph idx="1"/>
          </p:nvPr>
        </p:nvSpPr>
        <p:spPr/>
        <p:txBody>
          <a:bodyPr/>
          <a:lstStyle/>
          <a:p>
            <a:pPr marL="0" indent="0">
              <a:buNone/>
            </a:pPr>
            <a:r>
              <a:rPr lang="es-ES" dirty="0" err="1"/>
              <a:t>json</a:t>
            </a:r>
            <a:r>
              <a:rPr lang="es-ES" dirty="0"/>
              <a:t>-server --</a:t>
            </a:r>
            <a:r>
              <a:rPr lang="es-ES" dirty="0" err="1"/>
              <a:t>watch</a:t>
            </a:r>
            <a:r>
              <a:rPr lang="es-ES" dirty="0"/>
              <a:t> </a:t>
            </a:r>
            <a:r>
              <a:rPr lang="es-ES" dirty="0" err="1"/>
              <a:t>db.json</a:t>
            </a:r>
            <a:endParaRPr lang="es-ES" dirty="0"/>
          </a:p>
          <a:p>
            <a:pPr marL="0" indent="0">
              <a:buNone/>
            </a:pPr>
            <a:endParaRPr lang="es-ES" dirty="0"/>
          </a:p>
          <a:p>
            <a:pPr marL="0" indent="0" algn="just">
              <a:buNone/>
            </a:pPr>
            <a:r>
              <a:rPr lang="es-ES" dirty="0"/>
              <a:t>Esto iniciará un servidor en el puerto 3000 que expondrá nuestros datos a través de una API REST. Podemos acceder a los datos utilizando las operaciones HTTP estándar, como GET, POST, PUT y DELETE. Por ejemplo, para obtener todos los usuarios de nuestra base de datos, podríamos hacer una petición GET a la siguiente URL:</a:t>
            </a:r>
          </a:p>
          <a:p>
            <a:pPr marL="0" indent="0" algn="just">
              <a:buNone/>
            </a:pPr>
            <a:endParaRPr lang="es-ES" dirty="0"/>
          </a:p>
          <a:p>
            <a:pPr marL="0" indent="0" algn="just">
              <a:buNone/>
            </a:pPr>
            <a:endParaRPr lang="es-ES" dirty="0"/>
          </a:p>
          <a:p>
            <a:pPr marL="0" indent="0">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B8D78A6A-6640-ADCC-FC38-021029DCF2C5}"/>
              </a:ext>
            </a:extLst>
          </p:cNvPr>
          <p:cNvSpPr>
            <a:spLocks noGrp="1"/>
          </p:cNvSpPr>
          <p:nvPr>
            <p:ph type="sldNum" sz="quarter" idx="12"/>
          </p:nvPr>
        </p:nvSpPr>
        <p:spPr/>
        <p:txBody>
          <a:bodyPr/>
          <a:lstStyle/>
          <a:p>
            <a:fld id="{1A5952E3-DA43-4FE4-B797-0AD175EBA12D}" type="slidenum">
              <a:rPr lang="es-ES" smtClean="0"/>
              <a:t>19</a:t>
            </a:fld>
            <a:endParaRPr lang="es-ES"/>
          </a:p>
        </p:txBody>
      </p:sp>
    </p:spTree>
    <p:extLst>
      <p:ext uri="{BB962C8B-B14F-4D97-AF65-F5344CB8AC3E}">
        <p14:creationId xmlns:p14="http://schemas.microsoft.com/office/powerpoint/2010/main" val="174344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99963-0652-068D-5563-BB3E9F2231BD}"/>
              </a:ext>
            </a:extLst>
          </p:cNvPr>
          <p:cNvSpPr>
            <a:spLocks noGrp="1"/>
          </p:cNvSpPr>
          <p:nvPr>
            <p:ph type="title"/>
          </p:nvPr>
        </p:nvSpPr>
        <p:spPr/>
        <p:txBody>
          <a:bodyPr/>
          <a:lstStyle/>
          <a:p>
            <a:r>
              <a:rPr lang="es-ES" b="1" dirty="0" err="1"/>
              <a:t>HttpClient</a:t>
            </a:r>
            <a:r>
              <a:rPr lang="es-ES" b="1" dirty="0"/>
              <a:t>: Introducción e instalación</a:t>
            </a:r>
          </a:p>
        </p:txBody>
      </p:sp>
      <p:sp>
        <p:nvSpPr>
          <p:cNvPr id="4" name="Marcador de número de diapositiva 3">
            <a:extLst>
              <a:ext uri="{FF2B5EF4-FFF2-40B4-BE49-F238E27FC236}">
                <a16:creationId xmlns:a16="http://schemas.microsoft.com/office/drawing/2014/main" id="{42B9CB24-4217-9C41-538A-AF1EDC2E2E52}"/>
              </a:ext>
            </a:extLst>
          </p:cNvPr>
          <p:cNvSpPr>
            <a:spLocks noGrp="1"/>
          </p:cNvSpPr>
          <p:nvPr>
            <p:ph type="sldNum" sz="quarter" idx="12"/>
          </p:nvPr>
        </p:nvSpPr>
        <p:spPr/>
        <p:txBody>
          <a:bodyPr/>
          <a:lstStyle/>
          <a:p>
            <a:fld id="{1A5952E3-DA43-4FE4-B797-0AD175EBA12D}" type="slidenum">
              <a:rPr lang="es-ES" smtClean="0"/>
              <a:t>2</a:t>
            </a:fld>
            <a:endParaRPr lang="es-ES"/>
          </a:p>
        </p:txBody>
      </p:sp>
      <p:sp>
        <p:nvSpPr>
          <p:cNvPr id="8" name="Rectángulo: esquinas redondeadas 7">
            <a:extLst>
              <a:ext uri="{FF2B5EF4-FFF2-40B4-BE49-F238E27FC236}">
                <a16:creationId xmlns:a16="http://schemas.microsoft.com/office/drawing/2014/main" id="{E1E1D7B9-8565-A0C2-E840-EEF8370BD95C}"/>
              </a:ext>
            </a:extLst>
          </p:cNvPr>
          <p:cNvSpPr/>
          <p:nvPr/>
        </p:nvSpPr>
        <p:spPr>
          <a:xfrm>
            <a:off x="835465" y="1977592"/>
            <a:ext cx="3422072" cy="13639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t>Aplicación Web</a:t>
            </a:r>
          </a:p>
        </p:txBody>
      </p:sp>
      <p:sp>
        <p:nvSpPr>
          <p:cNvPr id="10" name="CuadroTexto 9">
            <a:extLst>
              <a:ext uri="{FF2B5EF4-FFF2-40B4-BE49-F238E27FC236}">
                <a16:creationId xmlns:a16="http://schemas.microsoft.com/office/drawing/2014/main" id="{2C737A75-0EFE-1C2C-031E-D24BCA810262}"/>
              </a:ext>
            </a:extLst>
          </p:cNvPr>
          <p:cNvSpPr txBox="1"/>
          <p:nvPr/>
        </p:nvSpPr>
        <p:spPr>
          <a:xfrm>
            <a:off x="4353419" y="2244068"/>
            <a:ext cx="490840" cy="830997"/>
          </a:xfrm>
          <a:prstGeom prst="rect">
            <a:avLst/>
          </a:prstGeom>
          <a:noFill/>
        </p:spPr>
        <p:txBody>
          <a:bodyPr wrap="none" rtlCol="0">
            <a:spAutoFit/>
          </a:bodyPr>
          <a:lstStyle/>
          <a:p>
            <a:r>
              <a:rPr lang="es-ES" sz="4800" dirty="0"/>
              <a:t>=</a:t>
            </a:r>
          </a:p>
        </p:txBody>
      </p:sp>
      <p:sp>
        <p:nvSpPr>
          <p:cNvPr id="11" name="Rectángulo: esquinas redondeadas 10">
            <a:extLst>
              <a:ext uri="{FF2B5EF4-FFF2-40B4-BE49-F238E27FC236}">
                <a16:creationId xmlns:a16="http://schemas.microsoft.com/office/drawing/2014/main" id="{83E04BC6-AE7B-3932-C1E4-003496465FFE}"/>
              </a:ext>
            </a:extLst>
          </p:cNvPr>
          <p:cNvSpPr/>
          <p:nvPr/>
        </p:nvSpPr>
        <p:spPr>
          <a:xfrm>
            <a:off x="4959377" y="1977590"/>
            <a:ext cx="2569023" cy="1363951"/>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t>Front-</a:t>
            </a:r>
            <a:r>
              <a:rPr lang="es-ES" sz="2800" dirty="0" err="1"/>
              <a:t>end</a:t>
            </a:r>
            <a:endParaRPr lang="es-ES" sz="2800" dirty="0"/>
          </a:p>
        </p:txBody>
      </p:sp>
      <p:sp>
        <p:nvSpPr>
          <p:cNvPr id="13" name="CuadroTexto 12">
            <a:extLst>
              <a:ext uri="{FF2B5EF4-FFF2-40B4-BE49-F238E27FC236}">
                <a16:creationId xmlns:a16="http://schemas.microsoft.com/office/drawing/2014/main" id="{5295C560-DFC5-10AA-A5B9-AA83129C8EDE}"/>
              </a:ext>
            </a:extLst>
          </p:cNvPr>
          <p:cNvSpPr txBox="1"/>
          <p:nvPr/>
        </p:nvSpPr>
        <p:spPr>
          <a:xfrm>
            <a:off x="7643518" y="2340681"/>
            <a:ext cx="413896" cy="646331"/>
          </a:xfrm>
          <a:prstGeom prst="rect">
            <a:avLst/>
          </a:prstGeom>
          <a:noFill/>
        </p:spPr>
        <p:txBody>
          <a:bodyPr wrap="none" rtlCol="0">
            <a:spAutoFit/>
          </a:bodyPr>
          <a:lstStyle/>
          <a:p>
            <a:r>
              <a:rPr lang="en-US" sz="3600" dirty="0"/>
              <a:t>+</a:t>
            </a:r>
            <a:endParaRPr lang="es-ES" sz="3600" dirty="0"/>
          </a:p>
        </p:txBody>
      </p:sp>
      <p:sp>
        <p:nvSpPr>
          <p:cNvPr id="14" name="Rectángulo: esquinas redondeadas 13">
            <a:extLst>
              <a:ext uri="{FF2B5EF4-FFF2-40B4-BE49-F238E27FC236}">
                <a16:creationId xmlns:a16="http://schemas.microsoft.com/office/drawing/2014/main" id="{27917567-42E9-3BB1-79C9-AA69FB4CDFB1}"/>
              </a:ext>
            </a:extLst>
          </p:cNvPr>
          <p:cNvSpPr/>
          <p:nvPr/>
        </p:nvSpPr>
        <p:spPr>
          <a:xfrm>
            <a:off x="8172532" y="1977589"/>
            <a:ext cx="2569023" cy="1363951"/>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t>Back-</a:t>
            </a:r>
            <a:r>
              <a:rPr lang="es-ES" sz="2800" dirty="0" err="1"/>
              <a:t>end</a:t>
            </a:r>
            <a:endParaRPr lang="es-ES" sz="2800" dirty="0"/>
          </a:p>
        </p:txBody>
      </p:sp>
      <p:sp>
        <p:nvSpPr>
          <p:cNvPr id="15" name="Flecha: hacia abajo 14">
            <a:extLst>
              <a:ext uri="{FF2B5EF4-FFF2-40B4-BE49-F238E27FC236}">
                <a16:creationId xmlns:a16="http://schemas.microsoft.com/office/drawing/2014/main" id="{13AED404-B72E-AEDA-9273-0F3C88FECB41}"/>
              </a:ext>
            </a:extLst>
          </p:cNvPr>
          <p:cNvSpPr/>
          <p:nvPr/>
        </p:nvSpPr>
        <p:spPr>
          <a:xfrm>
            <a:off x="6005945" y="3429000"/>
            <a:ext cx="429491" cy="907473"/>
          </a:xfrm>
          <a:prstGeom prst="downArrow">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28ABA59F-7C17-8E97-C0D6-6E61370DC2F9}"/>
              </a:ext>
            </a:extLst>
          </p:cNvPr>
          <p:cNvSpPr txBox="1"/>
          <p:nvPr/>
        </p:nvSpPr>
        <p:spPr>
          <a:xfrm>
            <a:off x="4599709" y="4423932"/>
            <a:ext cx="3269673" cy="1754326"/>
          </a:xfrm>
          <a:prstGeom prst="rect">
            <a:avLst/>
          </a:prstGeom>
          <a:noFill/>
        </p:spPr>
        <p:txBody>
          <a:bodyPr wrap="square" rtlCol="0">
            <a:spAutoFit/>
          </a:bodyPr>
          <a:lstStyle/>
          <a:p>
            <a:pPr algn="just"/>
            <a:r>
              <a:rPr lang="es-ES" dirty="0"/>
              <a:t>El Front-</a:t>
            </a:r>
            <a:r>
              <a:rPr lang="es-ES" dirty="0" err="1"/>
              <a:t>end</a:t>
            </a:r>
            <a:r>
              <a:rPr lang="es-ES" dirty="0"/>
              <a:t> es la parte que se muestra a través del navegador web, o sea, la parte que se encarga de interactuar con el usuario para recoger datos e información.</a:t>
            </a:r>
          </a:p>
        </p:txBody>
      </p:sp>
      <p:sp>
        <p:nvSpPr>
          <p:cNvPr id="17" name="CuadroTexto 16">
            <a:extLst>
              <a:ext uri="{FF2B5EF4-FFF2-40B4-BE49-F238E27FC236}">
                <a16:creationId xmlns:a16="http://schemas.microsoft.com/office/drawing/2014/main" id="{93629CB6-50B0-09F4-539A-7DA4363529AE}"/>
              </a:ext>
            </a:extLst>
          </p:cNvPr>
          <p:cNvSpPr txBox="1"/>
          <p:nvPr/>
        </p:nvSpPr>
        <p:spPr>
          <a:xfrm>
            <a:off x="8084127" y="4423932"/>
            <a:ext cx="3269673" cy="2031325"/>
          </a:xfrm>
          <a:prstGeom prst="rect">
            <a:avLst/>
          </a:prstGeom>
          <a:noFill/>
        </p:spPr>
        <p:txBody>
          <a:bodyPr wrap="square" rtlCol="0">
            <a:spAutoFit/>
          </a:bodyPr>
          <a:lstStyle/>
          <a:p>
            <a:pPr algn="just"/>
            <a:r>
              <a:rPr lang="es-ES" dirty="0"/>
              <a:t>El Back-</a:t>
            </a:r>
            <a:r>
              <a:rPr lang="es-ES" dirty="0" err="1"/>
              <a:t>end</a:t>
            </a:r>
            <a:r>
              <a:rPr lang="es-ES" dirty="0"/>
              <a:t>, por su parte, se ejecuta en un servidor y recoge a través de una API de servicios toda esa información para gestionarla (guardarla en una base de datos, realizar compro-</a:t>
            </a:r>
          </a:p>
          <a:p>
            <a:pPr algn="just"/>
            <a:r>
              <a:rPr lang="es-ES" dirty="0" err="1"/>
              <a:t>baciones</a:t>
            </a:r>
            <a:r>
              <a:rPr lang="es-ES" dirty="0"/>
              <a:t>, etc.).</a:t>
            </a:r>
          </a:p>
        </p:txBody>
      </p:sp>
      <p:sp>
        <p:nvSpPr>
          <p:cNvPr id="18" name="Flecha: hacia abajo 17">
            <a:extLst>
              <a:ext uri="{FF2B5EF4-FFF2-40B4-BE49-F238E27FC236}">
                <a16:creationId xmlns:a16="http://schemas.microsoft.com/office/drawing/2014/main" id="{A2075210-E087-03A1-F633-7A341E7CCC77}"/>
              </a:ext>
            </a:extLst>
          </p:cNvPr>
          <p:cNvSpPr/>
          <p:nvPr/>
        </p:nvSpPr>
        <p:spPr>
          <a:xfrm>
            <a:off x="9242297" y="3394363"/>
            <a:ext cx="429491" cy="976746"/>
          </a:xfrm>
          <a:prstGeom prst="downArrow">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8491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1E3CE-21FB-9BA2-B4E0-13F93FFC487F}"/>
              </a:ext>
            </a:extLst>
          </p:cNvPr>
          <p:cNvSpPr>
            <a:spLocks noGrp="1"/>
          </p:cNvSpPr>
          <p:nvPr>
            <p:ph type="title"/>
          </p:nvPr>
        </p:nvSpPr>
        <p:spPr>
          <a:xfrm>
            <a:off x="838200" y="681037"/>
            <a:ext cx="10515600" cy="1009651"/>
          </a:xfrm>
        </p:spPr>
        <p:txBody>
          <a:bodyPr>
            <a:normAutofit/>
          </a:bodyPr>
          <a:lstStyle/>
          <a:p>
            <a:r>
              <a:rPr lang="es-ES" dirty="0"/>
              <a:t>http://localhost:3000/libros</a:t>
            </a:r>
          </a:p>
        </p:txBody>
      </p:sp>
      <p:sp>
        <p:nvSpPr>
          <p:cNvPr id="3" name="Marcador de contenido 2">
            <a:extLst>
              <a:ext uri="{FF2B5EF4-FFF2-40B4-BE49-F238E27FC236}">
                <a16:creationId xmlns:a16="http://schemas.microsoft.com/office/drawing/2014/main" id="{40119928-E164-E448-37D0-6D371A2D903B}"/>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20447E08-FA5D-26C1-3E5C-C865E12A2DAD}"/>
              </a:ext>
            </a:extLst>
          </p:cNvPr>
          <p:cNvSpPr>
            <a:spLocks noGrp="1"/>
          </p:cNvSpPr>
          <p:nvPr>
            <p:ph type="sldNum" sz="quarter" idx="12"/>
          </p:nvPr>
        </p:nvSpPr>
        <p:spPr/>
        <p:txBody>
          <a:bodyPr/>
          <a:lstStyle/>
          <a:p>
            <a:fld id="{1A5952E3-DA43-4FE4-B797-0AD175EBA12D}" type="slidenum">
              <a:rPr lang="es-ES" smtClean="0"/>
              <a:t>20</a:t>
            </a:fld>
            <a:endParaRPr lang="es-ES"/>
          </a:p>
        </p:txBody>
      </p:sp>
      <p:pic>
        <p:nvPicPr>
          <p:cNvPr id="7" name="Imagen 6">
            <a:extLst>
              <a:ext uri="{FF2B5EF4-FFF2-40B4-BE49-F238E27FC236}">
                <a16:creationId xmlns:a16="http://schemas.microsoft.com/office/drawing/2014/main" id="{59599F7C-1EFC-5BFB-2C06-203A8CF49002}"/>
              </a:ext>
            </a:extLst>
          </p:cNvPr>
          <p:cNvPicPr>
            <a:picLocks noChangeAspect="1"/>
          </p:cNvPicPr>
          <p:nvPr/>
        </p:nvPicPr>
        <p:blipFill>
          <a:blip r:embed="rId2"/>
          <a:stretch>
            <a:fillRect/>
          </a:stretch>
        </p:blipFill>
        <p:spPr>
          <a:xfrm>
            <a:off x="838199" y="1847850"/>
            <a:ext cx="5934559" cy="4464050"/>
          </a:xfrm>
          <a:prstGeom prst="rect">
            <a:avLst/>
          </a:prstGeom>
          <a:ln>
            <a:solidFill>
              <a:schemeClr val="accent1"/>
            </a:solidFill>
          </a:ln>
        </p:spPr>
      </p:pic>
    </p:spTree>
    <p:extLst>
      <p:ext uri="{BB962C8B-B14F-4D97-AF65-F5344CB8AC3E}">
        <p14:creationId xmlns:p14="http://schemas.microsoft.com/office/powerpoint/2010/main" val="128177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8269F-789E-17AA-8E19-CC38CD533DC3}"/>
              </a:ext>
            </a:extLst>
          </p:cNvPr>
          <p:cNvSpPr>
            <a:spLocks noGrp="1"/>
          </p:cNvSpPr>
          <p:nvPr>
            <p:ph type="title"/>
          </p:nvPr>
        </p:nvSpPr>
        <p:spPr/>
        <p:txBody>
          <a:bodyPr/>
          <a:lstStyle/>
          <a:p>
            <a:r>
              <a:rPr lang="en-US" dirty="0"/>
              <a:t>En http-client-</a:t>
            </a:r>
            <a:r>
              <a:rPr lang="en-US" dirty="0" err="1"/>
              <a:t>text.component.ts</a:t>
            </a:r>
            <a:endParaRPr lang="es-ES" dirty="0"/>
          </a:p>
        </p:txBody>
      </p:sp>
      <p:sp>
        <p:nvSpPr>
          <p:cNvPr id="3" name="Marcador de contenido 2">
            <a:extLst>
              <a:ext uri="{FF2B5EF4-FFF2-40B4-BE49-F238E27FC236}">
                <a16:creationId xmlns:a16="http://schemas.microsoft.com/office/drawing/2014/main" id="{5FE22A9E-2B74-FBE2-B989-7BAA940C4EE7}"/>
              </a:ext>
            </a:extLst>
          </p:cNvPr>
          <p:cNvSpPr>
            <a:spLocks noGrp="1"/>
          </p:cNvSpPr>
          <p:nvPr>
            <p:ph idx="1"/>
          </p:nvPr>
        </p:nvSpPr>
        <p:spPr/>
        <p:txBody>
          <a:bodyPr/>
          <a:lstStyle/>
          <a:p>
            <a:pPr marL="0" indent="0">
              <a:buNone/>
            </a:pPr>
            <a:r>
              <a:rPr lang="en-US" dirty="0"/>
              <a:t> </a:t>
            </a:r>
            <a:endParaRPr lang="es-ES" dirty="0"/>
          </a:p>
        </p:txBody>
      </p:sp>
      <p:sp>
        <p:nvSpPr>
          <p:cNvPr id="4" name="Marcador de número de diapositiva 3">
            <a:extLst>
              <a:ext uri="{FF2B5EF4-FFF2-40B4-BE49-F238E27FC236}">
                <a16:creationId xmlns:a16="http://schemas.microsoft.com/office/drawing/2014/main" id="{9AB58C4A-76E2-534B-AB4D-AB2C3A859991}"/>
              </a:ext>
            </a:extLst>
          </p:cNvPr>
          <p:cNvSpPr>
            <a:spLocks noGrp="1"/>
          </p:cNvSpPr>
          <p:nvPr>
            <p:ph type="sldNum" sz="quarter" idx="12"/>
          </p:nvPr>
        </p:nvSpPr>
        <p:spPr/>
        <p:txBody>
          <a:bodyPr/>
          <a:lstStyle/>
          <a:p>
            <a:fld id="{1A5952E3-DA43-4FE4-B797-0AD175EBA12D}" type="slidenum">
              <a:rPr lang="es-ES" smtClean="0"/>
              <a:t>21</a:t>
            </a:fld>
            <a:endParaRPr lang="es-ES"/>
          </a:p>
        </p:txBody>
      </p:sp>
      <p:pic>
        <p:nvPicPr>
          <p:cNvPr id="8" name="Imagen 7">
            <a:extLst>
              <a:ext uri="{FF2B5EF4-FFF2-40B4-BE49-F238E27FC236}">
                <a16:creationId xmlns:a16="http://schemas.microsoft.com/office/drawing/2014/main" id="{4D28463E-B277-CD7B-DF4C-8DDFE7308170}"/>
              </a:ext>
            </a:extLst>
          </p:cNvPr>
          <p:cNvPicPr>
            <a:picLocks noChangeAspect="1"/>
          </p:cNvPicPr>
          <p:nvPr/>
        </p:nvPicPr>
        <p:blipFill>
          <a:blip r:embed="rId2"/>
          <a:stretch>
            <a:fillRect/>
          </a:stretch>
        </p:blipFill>
        <p:spPr>
          <a:xfrm>
            <a:off x="838200" y="1441450"/>
            <a:ext cx="8096250" cy="4914900"/>
          </a:xfrm>
          <a:prstGeom prst="rect">
            <a:avLst/>
          </a:prstGeom>
        </p:spPr>
      </p:pic>
    </p:spTree>
    <p:extLst>
      <p:ext uri="{BB962C8B-B14F-4D97-AF65-F5344CB8AC3E}">
        <p14:creationId xmlns:p14="http://schemas.microsoft.com/office/powerpoint/2010/main" val="413531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98F7C-0A76-D3FE-B0D6-8D7FFBC766E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0C20581-EE57-E25F-0851-41C647DFDB2B}"/>
              </a:ext>
            </a:extLst>
          </p:cNvPr>
          <p:cNvSpPr>
            <a:spLocks noGrp="1"/>
          </p:cNvSpPr>
          <p:nvPr>
            <p:ph idx="1"/>
          </p:nvPr>
        </p:nvSpPr>
        <p:spPr/>
        <p:txBody>
          <a:bodyPr>
            <a:normAutofit/>
          </a:bodyPr>
          <a:lstStyle/>
          <a:p>
            <a:r>
              <a:rPr lang="en-US" dirty="0" err="1"/>
              <a:t>Analizando</a:t>
            </a:r>
            <a:r>
              <a:rPr lang="en-US" dirty="0"/>
              <a:t> la </a:t>
            </a:r>
            <a:r>
              <a:rPr lang="en-US" dirty="0" err="1"/>
              <a:t>sintaxis</a:t>
            </a:r>
            <a:r>
              <a:rPr lang="en-US" dirty="0"/>
              <a:t> de la </a:t>
            </a:r>
            <a:r>
              <a:rPr lang="en-US" dirty="0" err="1"/>
              <a:t>llamada</a:t>
            </a:r>
            <a:r>
              <a:rPr lang="en-US" dirty="0"/>
              <a:t> Podemos </a:t>
            </a:r>
            <a:r>
              <a:rPr lang="en-US" dirty="0" err="1"/>
              <a:t>ver</a:t>
            </a:r>
            <a:r>
              <a:rPr lang="en-US" dirty="0"/>
              <a:t> que tanto get </a:t>
            </a:r>
            <a:r>
              <a:rPr lang="en-US" dirty="0" err="1"/>
              <a:t>como</a:t>
            </a:r>
            <a:r>
              <a:rPr lang="en-US" dirty="0"/>
              <a:t> post </a:t>
            </a:r>
            <a:r>
              <a:rPr lang="en-US" dirty="0" err="1"/>
              <a:t>devuleven</a:t>
            </a:r>
            <a:r>
              <a:rPr lang="en-US" dirty="0"/>
              <a:t> un </a:t>
            </a:r>
            <a:r>
              <a:rPr lang="en-US" b="1" dirty="0"/>
              <a:t>observable </a:t>
            </a:r>
            <a:r>
              <a:rPr lang="en-US" dirty="0" err="1"/>
              <a:t>sobre</a:t>
            </a:r>
            <a:r>
              <a:rPr lang="en-US" dirty="0"/>
              <a:t> </a:t>
            </a:r>
            <a:r>
              <a:rPr lang="en-US" dirty="0" err="1"/>
              <a:t>el</a:t>
            </a:r>
            <a:r>
              <a:rPr lang="en-US" dirty="0"/>
              <a:t> que </a:t>
            </a:r>
            <a:r>
              <a:rPr lang="en-US" dirty="0" err="1"/>
              <a:t>realizamos</a:t>
            </a:r>
            <a:r>
              <a:rPr lang="en-US" dirty="0"/>
              <a:t> </a:t>
            </a:r>
            <a:r>
              <a:rPr lang="en-US" dirty="0" err="1"/>
              <a:t>una</a:t>
            </a:r>
            <a:r>
              <a:rPr lang="en-US" dirty="0"/>
              <a:t> </a:t>
            </a:r>
            <a:r>
              <a:rPr lang="en-US" dirty="0" err="1"/>
              <a:t>suscripcion</a:t>
            </a:r>
            <a:r>
              <a:rPr lang="en-US" dirty="0"/>
              <a:t> .</a:t>
            </a:r>
          </a:p>
          <a:p>
            <a:pPr marL="0" indent="0">
              <a:buNone/>
            </a:pPr>
            <a:r>
              <a:rPr lang="en-US" dirty="0"/>
              <a:t>  Los </a:t>
            </a:r>
            <a:r>
              <a:rPr lang="en-US" dirty="0" err="1"/>
              <a:t>métodos</a:t>
            </a:r>
            <a:r>
              <a:rPr lang="en-US" dirty="0"/>
              <a:t> de </a:t>
            </a:r>
            <a:r>
              <a:rPr lang="en-US" dirty="0" err="1"/>
              <a:t>HttpClient</a:t>
            </a:r>
            <a:r>
              <a:rPr lang="en-US" dirty="0"/>
              <a:t> para </a:t>
            </a:r>
            <a:r>
              <a:rPr lang="en-US" dirty="0" err="1"/>
              <a:t>realizar</a:t>
            </a:r>
            <a:r>
              <a:rPr lang="en-US" dirty="0"/>
              <a:t> </a:t>
            </a:r>
            <a:r>
              <a:rPr lang="en-US" dirty="0" err="1"/>
              <a:t>peticiones</a:t>
            </a:r>
            <a:r>
              <a:rPr lang="en-US" dirty="0"/>
              <a:t> http </a:t>
            </a:r>
            <a:r>
              <a:rPr lang="en-US" dirty="0" err="1"/>
              <a:t>devuelven</a:t>
            </a:r>
            <a:r>
              <a:rPr lang="en-US" dirty="0"/>
              <a:t> </a:t>
            </a:r>
            <a:r>
              <a:rPr lang="en-US" b="1" dirty="0"/>
              <a:t>observables de </a:t>
            </a:r>
            <a:r>
              <a:rPr lang="en-US" b="1" dirty="0" err="1"/>
              <a:t>tipo</a:t>
            </a:r>
            <a:r>
              <a:rPr lang="en-US" b="1" dirty="0"/>
              <a:t> cold. </a:t>
            </a:r>
            <a:r>
              <a:rPr lang="en-US" dirty="0" err="1"/>
              <a:t>Esto</a:t>
            </a:r>
            <a:r>
              <a:rPr lang="en-US" dirty="0"/>
              <a:t> </a:t>
            </a:r>
            <a:r>
              <a:rPr lang="en-US" dirty="0" err="1"/>
              <a:t>significa</a:t>
            </a:r>
            <a:r>
              <a:rPr lang="en-US" dirty="0"/>
              <a:t> lo </a:t>
            </a:r>
            <a:r>
              <a:rPr lang="en-US" dirty="0" err="1"/>
              <a:t>siguiente</a:t>
            </a:r>
            <a:r>
              <a:rPr lang="en-US" dirty="0"/>
              <a:t>:</a:t>
            </a:r>
          </a:p>
          <a:p>
            <a:r>
              <a:rPr lang="es-ES" dirty="0"/>
              <a:t>La petición no se realiza hasta que se hace una suscripción al observable devuelto.</a:t>
            </a:r>
          </a:p>
          <a:p>
            <a:pPr marL="0" indent="0">
              <a:buNone/>
            </a:pPr>
            <a:r>
              <a:rPr lang="es-ES" dirty="0"/>
              <a:t>• Cada suscripción implicará una petición nueva.</a:t>
            </a:r>
          </a:p>
        </p:txBody>
      </p:sp>
      <p:sp>
        <p:nvSpPr>
          <p:cNvPr id="4" name="Marcador de número de diapositiva 3">
            <a:extLst>
              <a:ext uri="{FF2B5EF4-FFF2-40B4-BE49-F238E27FC236}">
                <a16:creationId xmlns:a16="http://schemas.microsoft.com/office/drawing/2014/main" id="{3E5D0F7F-C8F1-5C11-C408-E09581201577}"/>
              </a:ext>
            </a:extLst>
          </p:cNvPr>
          <p:cNvSpPr>
            <a:spLocks noGrp="1"/>
          </p:cNvSpPr>
          <p:nvPr>
            <p:ph type="sldNum" sz="quarter" idx="12"/>
          </p:nvPr>
        </p:nvSpPr>
        <p:spPr/>
        <p:txBody>
          <a:bodyPr/>
          <a:lstStyle/>
          <a:p>
            <a:fld id="{1A5952E3-DA43-4FE4-B797-0AD175EBA12D}" type="slidenum">
              <a:rPr lang="es-ES" smtClean="0"/>
              <a:t>22</a:t>
            </a:fld>
            <a:endParaRPr lang="es-ES"/>
          </a:p>
        </p:txBody>
      </p:sp>
    </p:spTree>
    <p:extLst>
      <p:ext uri="{BB962C8B-B14F-4D97-AF65-F5344CB8AC3E}">
        <p14:creationId xmlns:p14="http://schemas.microsoft.com/office/powerpoint/2010/main" val="3659730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60F06-26E3-31AB-B19B-E4AF8515C0AF}"/>
              </a:ext>
            </a:extLst>
          </p:cNvPr>
          <p:cNvSpPr>
            <a:spLocks noGrp="1"/>
          </p:cNvSpPr>
          <p:nvPr>
            <p:ph type="title"/>
          </p:nvPr>
        </p:nvSpPr>
        <p:spPr/>
        <p:txBody>
          <a:bodyPr/>
          <a:lstStyle/>
          <a:p>
            <a:r>
              <a:rPr lang="es-ES" dirty="0"/>
              <a:t>Observables</a:t>
            </a:r>
          </a:p>
        </p:txBody>
      </p:sp>
      <p:sp>
        <p:nvSpPr>
          <p:cNvPr id="3" name="Marcador de contenido 2">
            <a:extLst>
              <a:ext uri="{FF2B5EF4-FFF2-40B4-BE49-F238E27FC236}">
                <a16:creationId xmlns:a16="http://schemas.microsoft.com/office/drawing/2014/main" id="{D6498A13-1C38-7EC7-852D-F9AED83965D0}"/>
              </a:ext>
            </a:extLst>
          </p:cNvPr>
          <p:cNvSpPr>
            <a:spLocks noGrp="1"/>
          </p:cNvSpPr>
          <p:nvPr>
            <p:ph idx="1"/>
          </p:nvPr>
        </p:nvSpPr>
        <p:spPr/>
        <p:txBody>
          <a:bodyPr/>
          <a:lstStyle/>
          <a:p>
            <a:pPr marL="0" indent="0" algn="just">
              <a:buNone/>
            </a:pPr>
            <a:r>
              <a:rPr lang="es-ES" dirty="0"/>
              <a:t>Los observables son una característica clave del marco Angular, especialmente en aplicaciones que requieren una comunicación eficiente y escalable entre componentes. </a:t>
            </a:r>
          </a:p>
          <a:p>
            <a:pPr marL="0" indent="0" algn="just">
              <a:buNone/>
            </a:pPr>
            <a:r>
              <a:rPr lang="es-ES" dirty="0"/>
              <a:t>Son una técnica para el manejo de eventos, la programación </a:t>
            </a:r>
            <a:r>
              <a:rPr lang="es-ES" b="1" dirty="0"/>
              <a:t>asincrónica</a:t>
            </a:r>
            <a:r>
              <a:rPr lang="es-ES" dirty="0"/>
              <a:t> y el manejo de múltiples valores emitidos a lo largo del tiempo.</a:t>
            </a:r>
          </a:p>
          <a:p>
            <a:pPr marL="0" indent="0" algn="just">
              <a:buNone/>
            </a:pPr>
            <a:r>
              <a:rPr lang="es-ES" dirty="0"/>
              <a:t>El patrón de observador es un patrón de diseño de software en el que un objeto, llamado sujeto, mantiene una lista de sus dependientes, llamados observadores, y les notifica automáticamente sobre los cambios de estado. </a:t>
            </a:r>
          </a:p>
          <a:p>
            <a:endParaRPr lang="es-ES" dirty="0"/>
          </a:p>
        </p:txBody>
      </p:sp>
      <p:sp>
        <p:nvSpPr>
          <p:cNvPr id="4" name="Marcador de número de diapositiva 3">
            <a:extLst>
              <a:ext uri="{FF2B5EF4-FFF2-40B4-BE49-F238E27FC236}">
                <a16:creationId xmlns:a16="http://schemas.microsoft.com/office/drawing/2014/main" id="{E4FA8C91-761C-3CBD-2242-9C02C3371F9C}"/>
              </a:ext>
            </a:extLst>
          </p:cNvPr>
          <p:cNvSpPr>
            <a:spLocks noGrp="1"/>
          </p:cNvSpPr>
          <p:nvPr>
            <p:ph type="sldNum" sz="quarter" idx="12"/>
          </p:nvPr>
        </p:nvSpPr>
        <p:spPr/>
        <p:txBody>
          <a:bodyPr/>
          <a:lstStyle/>
          <a:p>
            <a:fld id="{1A5952E3-DA43-4FE4-B797-0AD175EBA12D}" type="slidenum">
              <a:rPr lang="es-ES" smtClean="0"/>
              <a:t>23</a:t>
            </a:fld>
            <a:endParaRPr lang="es-ES"/>
          </a:p>
        </p:txBody>
      </p:sp>
    </p:spTree>
    <p:extLst>
      <p:ext uri="{BB962C8B-B14F-4D97-AF65-F5344CB8AC3E}">
        <p14:creationId xmlns:p14="http://schemas.microsoft.com/office/powerpoint/2010/main" val="3227629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F0B4D-A705-40D6-9FA4-2D21AADD57A4}"/>
              </a:ext>
            </a:extLst>
          </p:cNvPr>
          <p:cNvSpPr>
            <a:spLocks noGrp="1"/>
          </p:cNvSpPr>
          <p:nvPr>
            <p:ph type="title"/>
          </p:nvPr>
        </p:nvSpPr>
        <p:spPr/>
        <p:txBody>
          <a:bodyPr/>
          <a:lstStyle/>
          <a:p>
            <a:r>
              <a:rPr lang="es-ES" dirty="0"/>
              <a:t>Términos y usos básicos</a:t>
            </a:r>
          </a:p>
        </p:txBody>
      </p:sp>
      <p:sp>
        <p:nvSpPr>
          <p:cNvPr id="3" name="Marcador de contenido 2">
            <a:extLst>
              <a:ext uri="{FF2B5EF4-FFF2-40B4-BE49-F238E27FC236}">
                <a16:creationId xmlns:a16="http://schemas.microsoft.com/office/drawing/2014/main" id="{F96E42C7-5E8A-46F7-A11D-9AE777B14F5E}"/>
              </a:ext>
            </a:extLst>
          </p:cNvPr>
          <p:cNvSpPr>
            <a:spLocks noGrp="1"/>
          </p:cNvSpPr>
          <p:nvPr>
            <p:ph idx="1"/>
          </p:nvPr>
        </p:nvSpPr>
        <p:spPr/>
        <p:txBody>
          <a:bodyPr/>
          <a:lstStyle/>
          <a:p>
            <a:pPr marL="457200" indent="-457200" algn="just">
              <a:buFont typeface="+mj-lt"/>
              <a:buAutoNum type="arabicPeriod"/>
            </a:pPr>
            <a:r>
              <a:rPr lang="es-ES" sz="2400" dirty="0"/>
              <a:t>Los observables son declarativos. Se define una función para publicar valores (</a:t>
            </a:r>
            <a:r>
              <a:rPr lang="es-ES" sz="2400" i="1" dirty="0" err="1"/>
              <a:t>source</a:t>
            </a:r>
            <a:r>
              <a:rPr lang="es-ES" sz="2400" dirty="0"/>
              <a:t>), pero esa función no se ejecuta hasta que un consumidor se suscribe al observable llamando al método de suscripción del observable.</a:t>
            </a:r>
          </a:p>
          <a:p>
            <a:pPr marL="457200" indent="-457200" algn="just">
              <a:buFont typeface="+mj-lt"/>
              <a:buAutoNum type="arabicPeriod"/>
            </a:pPr>
            <a:r>
              <a:rPr lang="es-ES" sz="2400" dirty="0"/>
              <a:t>Este suscriptor luego recibe notificaciones del observable hasta que se completa, emite un error o el consumidor se da de baja.</a:t>
            </a:r>
          </a:p>
          <a:p>
            <a:pPr marL="457200" indent="-457200" algn="just">
              <a:buFont typeface="+mj-lt"/>
              <a:buAutoNum type="arabicPeriod"/>
            </a:pPr>
            <a:r>
              <a:rPr lang="es-ES" sz="2400" dirty="0"/>
              <a:t>Un observable puede entregar múltiples valores de cualquier tipo (literales, mensajes o eventos) según el contexto.</a:t>
            </a:r>
          </a:p>
          <a:p>
            <a:pPr marL="457200" indent="-457200" algn="just">
              <a:buFont typeface="+mj-lt"/>
              <a:buAutoNum type="arabicPeriod"/>
            </a:pPr>
            <a:r>
              <a:rPr lang="es-ES" sz="2400" dirty="0"/>
              <a:t>Un observable puede emitir uno, muchos o ningún valor mientras está suscrito. Puede emitir de forma sincrónica (emitir el primer valor inmediatamente) o de forma asincrónica (emitir valores a lo largo del tiempo)</a:t>
            </a:r>
          </a:p>
          <a:p>
            <a:pPr marL="457200" indent="-457200" algn="just">
              <a:buFont typeface="+mj-lt"/>
              <a:buAutoNum type="arabicPeriod"/>
            </a:pPr>
            <a:endParaRPr lang="es-ES" sz="2400" dirty="0"/>
          </a:p>
          <a:p>
            <a:pPr marL="0" indent="0" algn="just">
              <a:buNone/>
            </a:pPr>
            <a:endParaRPr lang="es-ES" sz="2400" dirty="0"/>
          </a:p>
          <a:p>
            <a:pPr marL="0" indent="0" algn="just">
              <a:buNone/>
            </a:pPr>
            <a:endParaRPr lang="es-ES" sz="2400" dirty="0"/>
          </a:p>
          <a:p>
            <a:pPr marL="0" indent="0" algn="just">
              <a:buNone/>
            </a:pPr>
            <a:endParaRPr lang="es-ES" dirty="0"/>
          </a:p>
        </p:txBody>
      </p:sp>
      <p:sp>
        <p:nvSpPr>
          <p:cNvPr id="4" name="Marcador de número de diapositiva 3">
            <a:extLst>
              <a:ext uri="{FF2B5EF4-FFF2-40B4-BE49-F238E27FC236}">
                <a16:creationId xmlns:a16="http://schemas.microsoft.com/office/drawing/2014/main" id="{29ACE3A3-F98D-4E37-B28E-4B2375628F04}"/>
              </a:ext>
            </a:extLst>
          </p:cNvPr>
          <p:cNvSpPr>
            <a:spLocks noGrp="1"/>
          </p:cNvSpPr>
          <p:nvPr>
            <p:ph type="sldNum" sz="quarter" idx="12"/>
          </p:nvPr>
        </p:nvSpPr>
        <p:spPr/>
        <p:txBody>
          <a:bodyPr/>
          <a:lstStyle/>
          <a:p>
            <a:fld id="{1A5952E3-DA43-4FE4-B797-0AD175EBA12D}" type="slidenum">
              <a:rPr lang="es-ES" smtClean="0"/>
              <a:t>24</a:t>
            </a:fld>
            <a:endParaRPr lang="es-ES"/>
          </a:p>
        </p:txBody>
      </p:sp>
    </p:spTree>
    <p:extLst>
      <p:ext uri="{BB962C8B-B14F-4D97-AF65-F5344CB8AC3E}">
        <p14:creationId xmlns:p14="http://schemas.microsoft.com/office/powerpoint/2010/main" val="3039456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09B58-C5C6-406D-916E-AC8AA4A66AFB}"/>
              </a:ext>
            </a:extLst>
          </p:cNvPr>
          <p:cNvSpPr>
            <a:spLocks noGrp="1"/>
          </p:cNvSpPr>
          <p:nvPr>
            <p:ph type="title"/>
          </p:nvPr>
        </p:nvSpPr>
        <p:spPr/>
        <p:txBody>
          <a:bodyPr/>
          <a:lstStyle/>
          <a:p>
            <a:r>
              <a:rPr lang="es-ES" b="1" dirty="0" err="1"/>
              <a:t>Observable.Declaración</a:t>
            </a:r>
            <a:r>
              <a:rPr lang="es-ES" b="1" dirty="0"/>
              <a:t>:</a:t>
            </a:r>
            <a:endParaRPr lang="es-ES" dirty="0"/>
          </a:p>
        </p:txBody>
      </p:sp>
      <p:sp>
        <p:nvSpPr>
          <p:cNvPr id="3" name="Marcador de contenido 2">
            <a:extLst>
              <a:ext uri="{FF2B5EF4-FFF2-40B4-BE49-F238E27FC236}">
                <a16:creationId xmlns:a16="http://schemas.microsoft.com/office/drawing/2014/main" id="{CA21F760-21E9-4126-A6AE-DF91047E9EE5}"/>
              </a:ext>
            </a:extLst>
          </p:cNvPr>
          <p:cNvSpPr>
            <a:spLocks noGrp="1"/>
          </p:cNvSpPr>
          <p:nvPr>
            <p:ph idx="1"/>
          </p:nvPr>
        </p:nvSpPr>
        <p:spPr/>
        <p:txBody>
          <a:bodyPr>
            <a:normAutofit/>
          </a:bodyPr>
          <a:lstStyle/>
          <a:p>
            <a:pPr marL="0" indent="0">
              <a:buNone/>
            </a:pPr>
            <a:r>
              <a:rPr lang="en-US" sz="3000" dirty="0"/>
              <a:t>const </a:t>
            </a:r>
            <a:r>
              <a:rPr lang="en-US" sz="3000" dirty="0" err="1"/>
              <a:t>obs</a:t>
            </a:r>
            <a:r>
              <a:rPr lang="en-US" sz="3000" dirty="0"/>
              <a:t>$ = new Observable&lt;string&gt;();</a:t>
            </a:r>
          </a:p>
          <a:p>
            <a:pPr marL="0" indent="0">
              <a:buNone/>
            </a:pPr>
            <a:endParaRPr lang="en-US" dirty="0"/>
          </a:p>
          <a:p>
            <a:pPr marL="0" indent="0">
              <a:buNone/>
            </a:pPr>
            <a:r>
              <a:rPr lang="es-ES" sz="2400" dirty="0" err="1"/>
              <a:t>obs</a:t>
            </a:r>
            <a:r>
              <a:rPr lang="es-ES" sz="2400" dirty="0"/>
              <a:t>$ - Contiene un signo $ de pesos al final. Indica que la variable es un observable.</a:t>
            </a:r>
          </a:p>
          <a:p>
            <a:pPr marL="0" indent="0">
              <a:buNone/>
            </a:pPr>
            <a:endParaRPr lang="es-ES" sz="2400" dirty="0"/>
          </a:p>
          <a:p>
            <a:pPr marL="0" indent="0" algn="just">
              <a:buNone/>
            </a:pPr>
            <a:r>
              <a:rPr lang="es-ES" sz="2400" dirty="0"/>
              <a:t>Observable&lt;</a:t>
            </a:r>
            <a:r>
              <a:rPr lang="es-ES" sz="2400" dirty="0" err="1"/>
              <a:t>string</a:t>
            </a:r>
            <a:r>
              <a:rPr lang="es-ES" sz="2400" dirty="0"/>
              <a:t>&gt;(); - Se crea una instancia de Observable, donde entre signos mayor y menor viene el tipo de dato devuelto en el observable. Entre los signos &lt; &gt; se especifica qué es lo que está fluyendo dentro del Observable. Pueden ser textos, números, modelos, clases, estructuras de datos, etc. Es muy importante definir qué tipo de dato fluye en el Observable.</a:t>
            </a:r>
            <a:endParaRPr lang="en-US" sz="2400" dirty="0"/>
          </a:p>
          <a:p>
            <a:pPr marL="0" indent="0">
              <a:buNone/>
            </a:pPr>
            <a:endParaRPr lang="en-US" dirty="0"/>
          </a:p>
          <a:p>
            <a:pPr marL="0" indent="0">
              <a:buNone/>
            </a:pPr>
            <a:endParaRPr lang="es-ES" dirty="0"/>
          </a:p>
        </p:txBody>
      </p:sp>
      <p:sp>
        <p:nvSpPr>
          <p:cNvPr id="4" name="Marcador de número de diapositiva 3">
            <a:extLst>
              <a:ext uri="{FF2B5EF4-FFF2-40B4-BE49-F238E27FC236}">
                <a16:creationId xmlns:a16="http://schemas.microsoft.com/office/drawing/2014/main" id="{D2DFADED-1BA3-474D-A4E6-ACA13427F15C}"/>
              </a:ext>
            </a:extLst>
          </p:cNvPr>
          <p:cNvSpPr>
            <a:spLocks noGrp="1"/>
          </p:cNvSpPr>
          <p:nvPr>
            <p:ph type="sldNum" sz="quarter" idx="12"/>
          </p:nvPr>
        </p:nvSpPr>
        <p:spPr/>
        <p:txBody>
          <a:bodyPr/>
          <a:lstStyle/>
          <a:p>
            <a:fld id="{1A5952E3-DA43-4FE4-B797-0AD175EBA12D}" type="slidenum">
              <a:rPr lang="es-ES" smtClean="0"/>
              <a:t>25</a:t>
            </a:fld>
            <a:endParaRPr lang="es-ES"/>
          </a:p>
        </p:txBody>
      </p:sp>
    </p:spTree>
    <p:extLst>
      <p:ext uri="{BB962C8B-B14F-4D97-AF65-F5344CB8AC3E}">
        <p14:creationId xmlns:p14="http://schemas.microsoft.com/office/powerpoint/2010/main" val="1668816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876B5-3FCC-D47F-01DE-5B0ADA53B6BF}"/>
              </a:ext>
            </a:extLst>
          </p:cNvPr>
          <p:cNvSpPr>
            <a:spLocks noGrp="1"/>
          </p:cNvSpPr>
          <p:nvPr>
            <p:ph type="title"/>
          </p:nvPr>
        </p:nvSpPr>
        <p:spPr/>
        <p:txBody>
          <a:bodyPr/>
          <a:lstStyle/>
          <a:p>
            <a:r>
              <a:rPr lang="es-ES" dirty="0"/>
              <a:t>Análisis </a:t>
            </a:r>
            <a:r>
              <a:rPr lang="es-ES" dirty="0" err="1"/>
              <a:t>getLibros</a:t>
            </a:r>
            <a:r>
              <a:rPr lang="es-ES" dirty="0"/>
              <a:t>()</a:t>
            </a:r>
          </a:p>
        </p:txBody>
      </p:sp>
      <p:sp>
        <p:nvSpPr>
          <p:cNvPr id="3" name="Marcador de contenido 2">
            <a:extLst>
              <a:ext uri="{FF2B5EF4-FFF2-40B4-BE49-F238E27FC236}">
                <a16:creationId xmlns:a16="http://schemas.microsoft.com/office/drawing/2014/main" id="{C3307AD6-A358-E1A6-6BF8-C5760C93C5AC}"/>
              </a:ext>
            </a:extLst>
          </p:cNvPr>
          <p:cNvSpPr>
            <a:spLocks noGrp="1"/>
          </p:cNvSpPr>
          <p:nvPr>
            <p:ph idx="1"/>
          </p:nvPr>
        </p:nvSpPr>
        <p:spPr/>
        <p:txBody>
          <a:bodyPr/>
          <a:lstStyle/>
          <a:p>
            <a:pPr marL="0" indent="0">
              <a:buNone/>
            </a:pPr>
            <a:r>
              <a:rPr lang="es-ES" sz="2400" b="0" dirty="0" err="1">
                <a:effectLst/>
                <a:latin typeface="Consolas" panose="020B0609020204030204" pitchFamily="49" charset="0"/>
              </a:rPr>
              <a:t>getLibros</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dirty="0">
                <a:latin typeface="Consolas" panose="020B0609020204030204" pitchFamily="49" charset="0"/>
              </a:rPr>
              <a:t>  </a:t>
            </a:r>
            <a:r>
              <a:rPr lang="es-ES" sz="2400" b="0" dirty="0">
                <a:effectLst/>
                <a:latin typeface="Consolas" panose="020B0609020204030204" pitchFamily="49" charset="0"/>
              </a:rPr>
              <a:t>     </a:t>
            </a:r>
            <a:r>
              <a:rPr lang="es-ES" sz="2400" b="0" dirty="0" err="1">
                <a:effectLst/>
                <a:latin typeface="Consolas" panose="020B0609020204030204" pitchFamily="49" charset="0"/>
              </a:rPr>
              <a:t>let</a:t>
            </a:r>
            <a:r>
              <a:rPr lang="es-ES" sz="2400" b="0" dirty="0">
                <a:effectLst/>
                <a:latin typeface="Consolas" panose="020B0609020204030204" pitchFamily="49" charset="0"/>
              </a:rPr>
              <a:t> </a:t>
            </a:r>
            <a:r>
              <a:rPr lang="es-ES" sz="2400" b="0" dirty="0" err="1">
                <a:effectLst/>
                <a:latin typeface="Consolas" panose="020B0609020204030204" pitchFamily="49" charset="0"/>
              </a:rPr>
              <a:t>obs</a:t>
            </a:r>
            <a:r>
              <a:rPr lang="es-ES" sz="2400" b="0" dirty="0">
                <a:effectLst/>
                <a:latin typeface="Consolas" panose="020B0609020204030204" pitchFamily="49" charset="0"/>
              </a:rPr>
              <a:t>$=new Observable&lt;</a:t>
            </a:r>
            <a:r>
              <a:rPr lang="es-ES" sz="2400" b="0" dirty="0" err="1">
                <a:effectLst/>
                <a:latin typeface="Consolas" panose="020B0609020204030204" pitchFamily="49" charset="0"/>
              </a:rPr>
              <a:t>Object</a:t>
            </a:r>
            <a:r>
              <a:rPr lang="es-ES" sz="2400" b="0" dirty="0">
                <a:effectLst/>
                <a:latin typeface="Consolas" panose="020B0609020204030204" pitchFamily="49" charset="0"/>
              </a:rPr>
              <a:t>&gt;;</a:t>
            </a:r>
          </a:p>
          <a:p>
            <a:pPr marL="0" indent="0">
              <a:buNone/>
            </a:pPr>
            <a:r>
              <a:rPr lang="es-ES" sz="2400" dirty="0">
                <a:latin typeface="Consolas" panose="020B0609020204030204" pitchFamily="49" charset="0"/>
              </a:rPr>
              <a:t>   </a:t>
            </a:r>
            <a:r>
              <a:rPr lang="es-ES" sz="2400" b="0" dirty="0">
                <a:effectLst/>
                <a:latin typeface="Consolas" panose="020B0609020204030204" pitchFamily="49" charset="0"/>
              </a:rPr>
              <a:t>    </a:t>
            </a:r>
            <a:r>
              <a:rPr lang="es-ES" sz="2400" b="0" dirty="0" err="1">
                <a:effectLst/>
                <a:latin typeface="Consolas" panose="020B0609020204030204" pitchFamily="49" charset="0"/>
              </a:rPr>
              <a:t>obs</a:t>
            </a:r>
            <a:r>
              <a:rPr lang="es-ES" sz="2400" b="0" dirty="0">
                <a:effectLst/>
                <a:latin typeface="Consolas" panose="020B0609020204030204" pitchFamily="49" charset="0"/>
              </a:rPr>
              <a:t>$=</a:t>
            </a:r>
            <a:r>
              <a:rPr lang="es-ES" sz="2400" b="0" dirty="0" err="1">
                <a:effectLst/>
                <a:latin typeface="Consolas" panose="020B0609020204030204" pitchFamily="49" charset="0"/>
              </a:rPr>
              <a:t>this.http.get</a:t>
            </a:r>
            <a:r>
              <a:rPr lang="es-ES" sz="2400" b="0" dirty="0">
                <a:effectLst/>
                <a:latin typeface="Consolas" panose="020B0609020204030204" pitchFamily="49" charset="0"/>
              </a:rPr>
              <a:t>("http://localhost:3000/libros");</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obs</a:t>
            </a:r>
            <a:r>
              <a:rPr lang="es-ES" sz="2400" b="0" dirty="0">
                <a:effectLst/>
                <a:latin typeface="Consolas" panose="020B0609020204030204" pitchFamily="49" charset="0"/>
              </a:rPr>
              <a:t>$.subscribe(data=&gt;{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pPr marL="0" indent="0">
              <a:buNone/>
            </a:pPr>
            <a:r>
              <a:rPr lang="es-ES" sz="2400" dirty="0">
                <a:latin typeface="Consolas" panose="020B0609020204030204" pitchFamily="49" charset="0"/>
              </a:rPr>
              <a:t> </a:t>
            </a:r>
            <a:r>
              <a:rPr lang="es-ES" sz="2400" b="0" dirty="0">
                <a:effectLst/>
                <a:latin typeface="Consolas" panose="020B0609020204030204" pitchFamily="49" charset="0"/>
              </a:rPr>
              <a:t>  }</a:t>
            </a:r>
          </a:p>
          <a:p>
            <a:pPr marL="0" indent="0">
              <a:buNone/>
            </a:pPr>
            <a:endParaRPr lang="es-ES" dirty="0"/>
          </a:p>
        </p:txBody>
      </p:sp>
      <p:sp>
        <p:nvSpPr>
          <p:cNvPr id="4" name="Marcador de número de diapositiva 3">
            <a:extLst>
              <a:ext uri="{FF2B5EF4-FFF2-40B4-BE49-F238E27FC236}">
                <a16:creationId xmlns:a16="http://schemas.microsoft.com/office/drawing/2014/main" id="{9FDB161A-751F-3667-B64A-2E7F64BE8450}"/>
              </a:ext>
            </a:extLst>
          </p:cNvPr>
          <p:cNvSpPr>
            <a:spLocks noGrp="1"/>
          </p:cNvSpPr>
          <p:nvPr>
            <p:ph type="sldNum" sz="quarter" idx="12"/>
          </p:nvPr>
        </p:nvSpPr>
        <p:spPr/>
        <p:txBody>
          <a:bodyPr/>
          <a:lstStyle/>
          <a:p>
            <a:fld id="{1A5952E3-DA43-4FE4-B797-0AD175EBA12D}" type="slidenum">
              <a:rPr lang="es-ES" smtClean="0"/>
              <a:t>26</a:t>
            </a:fld>
            <a:endParaRPr lang="es-ES"/>
          </a:p>
        </p:txBody>
      </p:sp>
    </p:spTree>
    <p:extLst>
      <p:ext uri="{BB962C8B-B14F-4D97-AF65-F5344CB8AC3E}">
        <p14:creationId xmlns:p14="http://schemas.microsoft.com/office/powerpoint/2010/main" val="1509180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E6743-6E2D-BB74-75C4-C516DE0DBAD0}"/>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3181D078-3016-A970-4AA2-C09389F0CC6A}"/>
              </a:ext>
            </a:extLst>
          </p:cNvPr>
          <p:cNvPicPr>
            <a:picLocks noGrp="1" noChangeAspect="1"/>
          </p:cNvPicPr>
          <p:nvPr>
            <p:ph idx="1"/>
          </p:nvPr>
        </p:nvPicPr>
        <p:blipFill>
          <a:blip r:embed="rId2"/>
          <a:stretch>
            <a:fillRect/>
          </a:stretch>
        </p:blipFill>
        <p:spPr>
          <a:xfrm>
            <a:off x="838200" y="390525"/>
            <a:ext cx="6896100" cy="2600325"/>
          </a:xfrm>
        </p:spPr>
      </p:pic>
      <p:sp>
        <p:nvSpPr>
          <p:cNvPr id="4" name="Marcador de número de diapositiva 3">
            <a:extLst>
              <a:ext uri="{FF2B5EF4-FFF2-40B4-BE49-F238E27FC236}">
                <a16:creationId xmlns:a16="http://schemas.microsoft.com/office/drawing/2014/main" id="{B2A8D858-89E7-AEC6-A1E5-D061A2BC2AD6}"/>
              </a:ext>
            </a:extLst>
          </p:cNvPr>
          <p:cNvSpPr>
            <a:spLocks noGrp="1"/>
          </p:cNvSpPr>
          <p:nvPr>
            <p:ph type="sldNum" sz="quarter" idx="12"/>
          </p:nvPr>
        </p:nvSpPr>
        <p:spPr/>
        <p:txBody>
          <a:bodyPr/>
          <a:lstStyle/>
          <a:p>
            <a:fld id="{1A5952E3-DA43-4FE4-B797-0AD175EBA12D}" type="slidenum">
              <a:rPr lang="es-ES" smtClean="0"/>
              <a:t>27</a:t>
            </a:fld>
            <a:endParaRPr lang="es-ES"/>
          </a:p>
        </p:txBody>
      </p:sp>
      <p:pic>
        <p:nvPicPr>
          <p:cNvPr id="8" name="Imagen 7">
            <a:extLst>
              <a:ext uri="{FF2B5EF4-FFF2-40B4-BE49-F238E27FC236}">
                <a16:creationId xmlns:a16="http://schemas.microsoft.com/office/drawing/2014/main" id="{6B70613B-785B-3AAD-EC46-6D77D793E6E6}"/>
              </a:ext>
            </a:extLst>
          </p:cNvPr>
          <p:cNvPicPr>
            <a:picLocks noChangeAspect="1"/>
          </p:cNvPicPr>
          <p:nvPr/>
        </p:nvPicPr>
        <p:blipFill>
          <a:blip r:embed="rId3"/>
          <a:stretch>
            <a:fillRect/>
          </a:stretch>
        </p:blipFill>
        <p:spPr>
          <a:xfrm>
            <a:off x="2041379" y="3428999"/>
            <a:ext cx="4038600" cy="2962275"/>
          </a:xfrm>
          <a:prstGeom prst="rect">
            <a:avLst/>
          </a:prstGeom>
          <a:ln>
            <a:solidFill>
              <a:schemeClr val="accent1"/>
            </a:solidFill>
          </a:ln>
        </p:spPr>
      </p:pic>
      <p:sp>
        <p:nvSpPr>
          <p:cNvPr id="9" name="CuadroTexto 8">
            <a:extLst>
              <a:ext uri="{FF2B5EF4-FFF2-40B4-BE49-F238E27FC236}">
                <a16:creationId xmlns:a16="http://schemas.microsoft.com/office/drawing/2014/main" id="{A3933AFC-925E-1449-3AE1-2A55EEAE5316}"/>
              </a:ext>
            </a:extLst>
          </p:cNvPr>
          <p:cNvSpPr txBox="1"/>
          <p:nvPr/>
        </p:nvSpPr>
        <p:spPr>
          <a:xfrm>
            <a:off x="2189018" y="5057774"/>
            <a:ext cx="237566" cy="369332"/>
          </a:xfrm>
          <a:prstGeom prst="rect">
            <a:avLst/>
          </a:prstGeom>
          <a:noFill/>
        </p:spPr>
        <p:txBody>
          <a:bodyPr wrap="none" rtlCol="0">
            <a:spAutoFit/>
          </a:bodyPr>
          <a:lstStyle/>
          <a:p>
            <a:r>
              <a:rPr lang="es-ES" dirty="0"/>
              <a:t> </a:t>
            </a:r>
          </a:p>
        </p:txBody>
      </p:sp>
      <p:sp>
        <p:nvSpPr>
          <p:cNvPr id="10" name="Rectángulo 9">
            <a:extLst>
              <a:ext uri="{FF2B5EF4-FFF2-40B4-BE49-F238E27FC236}">
                <a16:creationId xmlns:a16="http://schemas.microsoft.com/office/drawing/2014/main" id="{72FA6F96-0C7B-788F-9988-B57A097B0F92}"/>
              </a:ext>
            </a:extLst>
          </p:cNvPr>
          <p:cNvSpPr/>
          <p:nvPr/>
        </p:nvSpPr>
        <p:spPr>
          <a:xfrm>
            <a:off x="2356876" y="4688442"/>
            <a:ext cx="47105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A226573F-7344-B680-0469-6011A8A1BA2D}"/>
              </a:ext>
            </a:extLst>
          </p:cNvPr>
          <p:cNvPicPr>
            <a:picLocks noChangeAspect="1"/>
          </p:cNvPicPr>
          <p:nvPr/>
        </p:nvPicPr>
        <p:blipFill>
          <a:blip r:embed="rId4"/>
          <a:stretch>
            <a:fillRect/>
          </a:stretch>
        </p:blipFill>
        <p:spPr>
          <a:xfrm>
            <a:off x="7900120" y="2397125"/>
            <a:ext cx="3857625" cy="4324350"/>
          </a:xfrm>
          <a:prstGeom prst="rect">
            <a:avLst/>
          </a:prstGeom>
          <a:ln>
            <a:solidFill>
              <a:schemeClr val="accent1">
                <a:shade val="15000"/>
              </a:schemeClr>
            </a:solidFill>
          </a:ln>
        </p:spPr>
      </p:pic>
      <p:sp>
        <p:nvSpPr>
          <p:cNvPr id="13" name="Rectángulo 12">
            <a:extLst>
              <a:ext uri="{FF2B5EF4-FFF2-40B4-BE49-F238E27FC236}">
                <a16:creationId xmlns:a16="http://schemas.microsoft.com/office/drawing/2014/main" id="{EEAE6C9B-E8FC-598C-78B6-DE7EA7F796A1}"/>
              </a:ext>
            </a:extLst>
          </p:cNvPr>
          <p:cNvSpPr/>
          <p:nvPr/>
        </p:nvSpPr>
        <p:spPr>
          <a:xfrm>
            <a:off x="7955538" y="3215553"/>
            <a:ext cx="371476" cy="4268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0166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7135A-2A9B-2699-D888-1D17DF677DB6}"/>
              </a:ext>
            </a:extLst>
          </p:cNvPr>
          <p:cNvSpPr>
            <a:spLocks noGrp="1"/>
          </p:cNvSpPr>
          <p:nvPr>
            <p:ph type="title"/>
          </p:nvPr>
        </p:nvSpPr>
        <p:spPr/>
        <p:txBody>
          <a:bodyPr/>
          <a:lstStyle/>
          <a:p>
            <a:r>
              <a:rPr lang="es-ES" dirty="0" err="1"/>
              <a:t>HttpClient</a:t>
            </a:r>
            <a:r>
              <a:rPr lang="es-ES" dirty="0"/>
              <a:t>: Operaciones </a:t>
            </a:r>
            <a:r>
              <a:rPr lang="es-ES" dirty="0" err="1"/>
              <a:t>put</a:t>
            </a:r>
            <a:r>
              <a:rPr lang="es-ES" dirty="0"/>
              <a:t>, </a:t>
            </a:r>
            <a:r>
              <a:rPr lang="es-ES" dirty="0" err="1"/>
              <a:t>patch</a:t>
            </a:r>
            <a:r>
              <a:rPr lang="es-ES" dirty="0"/>
              <a:t> y </a:t>
            </a:r>
            <a:r>
              <a:rPr lang="es-ES" dirty="0" err="1"/>
              <a:t>delete</a:t>
            </a:r>
            <a:endParaRPr lang="es-ES" dirty="0"/>
          </a:p>
        </p:txBody>
      </p:sp>
      <p:sp>
        <p:nvSpPr>
          <p:cNvPr id="3" name="Marcador de contenido 2">
            <a:extLst>
              <a:ext uri="{FF2B5EF4-FFF2-40B4-BE49-F238E27FC236}">
                <a16:creationId xmlns:a16="http://schemas.microsoft.com/office/drawing/2014/main" id="{1DBF6BD9-369D-F143-2C2B-4DF894DF07CD}"/>
              </a:ext>
            </a:extLst>
          </p:cNvPr>
          <p:cNvSpPr>
            <a:spLocks noGrp="1"/>
          </p:cNvSpPr>
          <p:nvPr>
            <p:ph idx="1"/>
          </p:nvPr>
        </p:nvSpPr>
        <p:spPr/>
        <p:txBody>
          <a:bodyPr/>
          <a:lstStyle/>
          <a:p>
            <a:r>
              <a:rPr lang="es-ES" dirty="0"/>
              <a:t>PUT(): para actualizar un recurso del servidor.</a:t>
            </a:r>
          </a:p>
          <a:p>
            <a:pPr marL="0" indent="0">
              <a:buNone/>
            </a:pPr>
            <a:endParaRPr lang="es-ES" dirty="0"/>
          </a:p>
          <a:p>
            <a:r>
              <a:rPr lang="es-ES" dirty="0"/>
              <a:t>PATCH(): para actualizar, de forma parcial, un recurso del servidor. Lo utilizaríamos cuando, por ejemplo, solamente necesitáramos actualizar una propiedad del recurso.</a:t>
            </a:r>
          </a:p>
          <a:p>
            <a:pPr marL="0" indent="0">
              <a:buNone/>
            </a:pPr>
            <a:endParaRPr lang="es-ES" dirty="0"/>
          </a:p>
          <a:p>
            <a:r>
              <a:rPr lang="es-ES" dirty="0"/>
              <a:t> DELETE(): para eliminar un recurso del servidor.</a:t>
            </a:r>
          </a:p>
        </p:txBody>
      </p:sp>
      <p:sp>
        <p:nvSpPr>
          <p:cNvPr id="4" name="Marcador de número de diapositiva 3">
            <a:extLst>
              <a:ext uri="{FF2B5EF4-FFF2-40B4-BE49-F238E27FC236}">
                <a16:creationId xmlns:a16="http://schemas.microsoft.com/office/drawing/2014/main" id="{04AB7CBD-4036-BE6C-4FDC-B4BD6A20D548}"/>
              </a:ext>
            </a:extLst>
          </p:cNvPr>
          <p:cNvSpPr>
            <a:spLocks noGrp="1"/>
          </p:cNvSpPr>
          <p:nvPr>
            <p:ph type="sldNum" sz="quarter" idx="12"/>
          </p:nvPr>
        </p:nvSpPr>
        <p:spPr/>
        <p:txBody>
          <a:bodyPr/>
          <a:lstStyle/>
          <a:p>
            <a:fld id="{1A5952E3-DA43-4FE4-B797-0AD175EBA12D}" type="slidenum">
              <a:rPr lang="es-ES" smtClean="0"/>
              <a:t>28</a:t>
            </a:fld>
            <a:endParaRPr lang="es-ES"/>
          </a:p>
        </p:txBody>
      </p:sp>
    </p:spTree>
    <p:extLst>
      <p:ext uri="{BB962C8B-B14F-4D97-AF65-F5344CB8AC3E}">
        <p14:creationId xmlns:p14="http://schemas.microsoft.com/office/powerpoint/2010/main" val="812632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2D0C2B-52BD-8FF9-ED7F-EC31144E26AA}"/>
              </a:ext>
            </a:extLst>
          </p:cNvPr>
          <p:cNvSpPr>
            <a:spLocks noGrp="1"/>
          </p:cNvSpPr>
          <p:nvPr>
            <p:ph idx="1"/>
          </p:nvPr>
        </p:nvSpPr>
        <p:spPr>
          <a:xfrm>
            <a:off x="838200" y="985070"/>
            <a:ext cx="10515600" cy="5234854"/>
          </a:xfrm>
        </p:spPr>
        <p:txBody>
          <a:bodyPr/>
          <a:lstStyle/>
          <a:p>
            <a:pPr marL="0" indent="0">
              <a:buNone/>
            </a:pPr>
            <a:r>
              <a:rPr lang="es-ES" dirty="0"/>
              <a:t>Vamos a probar todos estos métodos sobre la aplicación con la que estábamos trabajando anteriormente. Para ello, haremos uso de las siguientes rutas de la API REST del  JSON Server.</a:t>
            </a:r>
          </a:p>
          <a:p>
            <a:pPr marL="0" indent="0">
              <a:buNone/>
            </a:pPr>
            <a:endParaRPr lang="es-ES" dirty="0"/>
          </a:p>
        </p:txBody>
      </p:sp>
      <p:sp>
        <p:nvSpPr>
          <p:cNvPr id="4" name="Marcador de número de diapositiva 3">
            <a:extLst>
              <a:ext uri="{FF2B5EF4-FFF2-40B4-BE49-F238E27FC236}">
                <a16:creationId xmlns:a16="http://schemas.microsoft.com/office/drawing/2014/main" id="{CA4FD13D-64BA-CFA2-E56B-2EC1EF7AE0FD}"/>
              </a:ext>
            </a:extLst>
          </p:cNvPr>
          <p:cNvSpPr>
            <a:spLocks noGrp="1"/>
          </p:cNvSpPr>
          <p:nvPr>
            <p:ph type="sldNum" sz="quarter" idx="12"/>
          </p:nvPr>
        </p:nvSpPr>
        <p:spPr/>
        <p:txBody>
          <a:bodyPr/>
          <a:lstStyle/>
          <a:p>
            <a:fld id="{1A5952E3-DA43-4FE4-B797-0AD175EBA12D}" type="slidenum">
              <a:rPr lang="es-ES" smtClean="0"/>
              <a:t>29</a:t>
            </a:fld>
            <a:endParaRPr lang="es-ES"/>
          </a:p>
        </p:txBody>
      </p:sp>
      <p:graphicFrame>
        <p:nvGraphicFramePr>
          <p:cNvPr id="5" name="Tabla 4">
            <a:extLst>
              <a:ext uri="{FF2B5EF4-FFF2-40B4-BE49-F238E27FC236}">
                <a16:creationId xmlns:a16="http://schemas.microsoft.com/office/drawing/2014/main" id="{3AE065C6-E27D-5186-D469-EC3212B21F86}"/>
              </a:ext>
            </a:extLst>
          </p:cNvPr>
          <p:cNvGraphicFramePr>
            <a:graphicFrameLocks noGrp="1"/>
          </p:cNvGraphicFramePr>
          <p:nvPr>
            <p:extLst>
              <p:ext uri="{D42A27DB-BD31-4B8C-83A1-F6EECF244321}">
                <p14:modId xmlns:p14="http://schemas.microsoft.com/office/powerpoint/2010/main" val="2917944982"/>
              </p:ext>
            </p:extLst>
          </p:nvPr>
        </p:nvGraphicFramePr>
        <p:xfrm>
          <a:off x="999836" y="2285999"/>
          <a:ext cx="7610764" cy="2770912"/>
        </p:xfrm>
        <a:graphic>
          <a:graphicData uri="http://schemas.openxmlformats.org/drawingml/2006/table">
            <a:tbl>
              <a:tblPr firstRow="1" bandRow="1">
                <a:tableStyleId>{5C22544A-7EE6-4342-B048-85BDC9FD1C3A}</a:tableStyleId>
              </a:tblPr>
              <a:tblGrid>
                <a:gridCol w="1476543">
                  <a:extLst>
                    <a:ext uri="{9D8B030D-6E8A-4147-A177-3AD203B41FA5}">
                      <a16:colId xmlns:a16="http://schemas.microsoft.com/office/drawing/2014/main" val="3669729454"/>
                    </a:ext>
                  </a:extLst>
                </a:gridCol>
                <a:gridCol w="1217567">
                  <a:extLst>
                    <a:ext uri="{9D8B030D-6E8A-4147-A177-3AD203B41FA5}">
                      <a16:colId xmlns:a16="http://schemas.microsoft.com/office/drawing/2014/main" val="255531700"/>
                    </a:ext>
                  </a:extLst>
                </a:gridCol>
                <a:gridCol w="4916654">
                  <a:extLst>
                    <a:ext uri="{9D8B030D-6E8A-4147-A177-3AD203B41FA5}">
                      <a16:colId xmlns:a16="http://schemas.microsoft.com/office/drawing/2014/main" val="3449387489"/>
                    </a:ext>
                  </a:extLst>
                </a:gridCol>
              </a:tblGrid>
              <a:tr h="692728">
                <a:tc>
                  <a:txBody>
                    <a:bodyPr/>
                    <a:lstStyle/>
                    <a:p>
                      <a:pPr algn="ctr"/>
                      <a:r>
                        <a:rPr lang="es-ES" sz="2000" b="0" dirty="0"/>
                        <a:t>Método</a:t>
                      </a:r>
                    </a:p>
                  </a:txBody>
                  <a:tcPr/>
                </a:tc>
                <a:tc>
                  <a:txBody>
                    <a:bodyPr/>
                    <a:lstStyle/>
                    <a:p>
                      <a:pPr algn="ctr"/>
                      <a:r>
                        <a:rPr lang="es-ES" sz="2000" b="0" dirty="0"/>
                        <a:t>URL</a:t>
                      </a:r>
                    </a:p>
                  </a:txBody>
                  <a:tcPr/>
                </a:tc>
                <a:tc>
                  <a:txBody>
                    <a:bodyPr/>
                    <a:lstStyle/>
                    <a:p>
                      <a:r>
                        <a:rPr lang="es-ES" sz="2000" dirty="0"/>
                        <a:t>Descripción</a:t>
                      </a:r>
                    </a:p>
                  </a:txBody>
                  <a:tcPr/>
                </a:tc>
                <a:extLst>
                  <a:ext uri="{0D108BD9-81ED-4DB2-BD59-A6C34878D82A}">
                    <a16:rowId xmlns:a16="http://schemas.microsoft.com/office/drawing/2014/main" val="2272714494"/>
                  </a:ext>
                </a:extLst>
              </a:tr>
              <a:tr h="692728">
                <a:tc>
                  <a:txBody>
                    <a:bodyPr/>
                    <a:lstStyle/>
                    <a:p>
                      <a:r>
                        <a:rPr lang="es-ES" sz="1800" b="0" kern="1200" dirty="0">
                          <a:solidFill>
                            <a:schemeClr val="tx1"/>
                          </a:solidFill>
                          <a:latin typeface="+mn-lt"/>
                          <a:ea typeface="+mn-ea"/>
                          <a:cs typeface="+mn-cs"/>
                        </a:rPr>
                        <a:t>PUT</a:t>
                      </a:r>
                    </a:p>
                  </a:txBody>
                  <a:tcPr/>
                </a:tc>
                <a:tc>
                  <a:txBody>
                    <a:bodyPr/>
                    <a:lstStyle/>
                    <a:p>
                      <a:r>
                        <a:rPr lang="es-ES" dirty="0"/>
                        <a:t>/libro/:id</a:t>
                      </a:r>
                    </a:p>
                  </a:txBody>
                  <a:tcPr/>
                </a:tc>
                <a:tc>
                  <a:txBody>
                    <a:bodyPr/>
                    <a:lstStyle/>
                    <a:p>
                      <a:r>
                        <a:rPr lang="es-ES" dirty="0"/>
                        <a:t>Actualizar un libro</a:t>
                      </a:r>
                    </a:p>
                  </a:txBody>
                  <a:tcPr/>
                </a:tc>
                <a:extLst>
                  <a:ext uri="{0D108BD9-81ED-4DB2-BD59-A6C34878D82A}">
                    <a16:rowId xmlns:a16="http://schemas.microsoft.com/office/drawing/2014/main" val="3403974148"/>
                  </a:ext>
                </a:extLst>
              </a:tr>
              <a:tr h="692728">
                <a:tc>
                  <a:txBody>
                    <a:bodyPr/>
                    <a:lstStyle/>
                    <a:p>
                      <a:r>
                        <a:rPr lang="es-ES" dirty="0"/>
                        <a:t>PATCH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/libro/:id</a:t>
                      </a:r>
                    </a:p>
                    <a:p>
                      <a:endParaRPr lang="es-ES" dirty="0"/>
                    </a:p>
                  </a:txBody>
                  <a:tcPr/>
                </a:tc>
                <a:tc>
                  <a:txBody>
                    <a:bodyPr/>
                    <a:lstStyle/>
                    <a:p>
                      <a:r>
                        <a:rPr lang="es-ES" dirty="0"/>
                        <a:t>Actualizar parcialmente un libro.</a:t>
                      </a:r>
                    </a:p>
                    <a:p>
                      <a:r>
                        <a:rPr lang="es-ES" dirty="0"/>
                        <a:t> Actualizar un subconjunto de propiedades.</a:t>
                      </a:r>
                    </a:p>
                  </a:txBody>
                  <a:tcPr/>
                </a:tc>
                <a:extLst>
                  <a:ext uri="{0D108BD9-81ED-4DB2-BD59-A6C34878D82A}">
                    <a16:rowId xmlns:a16="http://schemas.microsoft.com/office/drawing/2014/main" val="1476763033"/>
                  </a:ext>
                </a:extLst>
              </a:tr>
              <a:tr h="692728">
                <a:tc>
                  <a:txBody>
                    <a:bodyPr/>
                    <a:lstStyle/>
                    <a:p>
                      <a:r>
                        <a:rPr lang="es-ES" dirty="0"/>
                        <a:t>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/libro/:id</a:t>
                      </a:r>
                    </a:p>
                    <a:p>
                      <a:endParaRPr lang="es-ES" dirty="0"/>
                    </a:p>
                  </a:txBody>
                  <a:tcPr/>
                </a:tc>
                <a:tc>
                  <a:txBody>
                    <a:bodyPr/>
                    <a:lstStyle/>
                    <a:p>
                      <a:r>
                        <a:rPr lang="es-ES" dirty="0"/>
                        <a:t>Eliminar un libro.</a:t>
                      </a:r>
                    </a:p>
                  </a:txBody>
                  <a:tcPr/>
                </a:tc>
                <a:extLst>
                  <a:ext uri="{0D108BD9-81ED-4DB2-BD59-A6C34878D82A}">
                    <a16:rowId xmlns:a16="http://schemas.microsoft.com/office/drawing/2014/main" val="3160052463"/>
                  </a:ext>
                </a:extLst>
              </a:tr>
            </a:tbl>
          </a:graphicData>
        </a:graphic>
      </p:graphicFrame>
      <p:sp>
        <p:nvSpPr>
          <p:cNvPr id="7" name="CuadroTexto 6">
            <a:extLst>
              <a:ext uri="{FF2B5EF4-FFF2-40B4-BE49-F238E27FC236}">
                <a16:creationId xmlns:a16="http://schemas.microsoft.com/office/drawing/2014/main" id="{9D252A68-E164-8F4D-5CBA-65A00F4650A2}"/>
              </a:ext>
            </a:extLst>
          </p:cNvPr>
          <p:cNvSpPr txBox="1"/>
          <p:nvPr/>
        </p:nvSpPr>
        <p:spPr>
          <a:xfrm>
            <a:off x="1108363" y="5351994"/>
            <a:ext cx="10889673" cy="867930"/>
          </a:xfrm>
          <a:prstGeom prst="rect">
            <a:avLst/>
          </a:prstGeom>
          <a:noFill/>
        </p:spPr>
        <p:txBody>
          <a:bodyPr wrap="square">
            <a:spAutoFit/>
          </a:bodyPr>
          <a:lstStyle/>
          <a:p>
            <a:pPr>
              <a:lnSpc>
                <a:spcPct val="90000"/>
              </a:lnSpc>
              <a:spcBef>
                <a:spcPts val="1000"/>
              </a:spcBef>
            </a:pPr>
            <a:r>
              <a:rPr lang="es-ES" sz="2800" dirty="0"/>
              <a:t>En los tres casos, “:id” correspondería al identificador del libro sobre la cual queremos realizar la acción. Vamos a realizar los cambios.</a:t>
            </a:r>
          </a:p>
        </p:txBody>
      </p:sp>
    </p:spTree>
    <p:extLst>
      <p:ext uri="{BB962C8B-B14F-4D97-AF65-F5344CB8AC3E}">
        <p14:creationId xmlns:p14="http://schemas.microsoft.com/office/powerpoint/2010/main" val="281109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2AB48-4363-03CF-E49D-2C856A523712}"/>
              </a:ext>
            </a:extLst>
          </p:cNvPr>
          <p:cNvSpPr>
            <a:spLocks noGrp="1"/>
          </p:cNvSpPr>
          <p:nvPr>
            <p:ph type="title"/>
          </p:nvPr>
        </p:nvSpPr>
        <p:spPr/>
        <p:txBody>
          <a:bodyPr/>
          <a:lstStyle/>
          <a:p>
            <a:r>
              <a:rPr lang="en-US" dirty="0"/>
              <a:t>API</a:t>
            </a:r>
            <a:endParaRPr lang="es-ES" dirty="0"/>
          </a:p>
        </p:txBody>
      </p:sp>
      <p:sp>
        <p:nvSpPr>
          <p:cNvPr id="3" name="Marcador de contenido 2">
            <a:extLst>
              <a:ext uri="{FF2B5EF4-FFF2-40B4-BE49-F238E27FC236}">
                <a16:creationId xmlns:a16="http://schemas.microsoft.com/office/drawing/2014/main" id="{BC588A73-812F-ED55-D33C-C6A8441C5762}"/>
              </a:ext>
            </a:extLst>
          </p:cNvPr>
          <p:cNvSpPr>
            <a:spLocks noGrp="1"/>
          </p:cNvSpPr>
          <p:nvPr>
            <p:ph idx="1"/>
          </p:nvPr>
        </p:nvSpPr>
        <p:spPr>
          <a:xfrm>
            <a:off x="838200" y="1537855"/>
            <a:ext cx="10515600" cy="4639108"/>
          </a:xfrm>
        </p:spPr>
        <p:txBody>
          <a:bodyPr/>
          <a:lstStyle/>
          <a:p>
            <a:pPr marL="0" indent="0" algn="just">
              <a:buNone/>
            </a:pPr>
            <a:r>
              <a:rPr lang="es-ES" dirty="0"/>
              <a:t>Una </a:t>
            </a:r>
            <a:r>
              <a:rPr lang="es-ES" b="1" dirty="0"/>
              <a:t>API</a:t>
            </a:r>
            <a:r>
              <a:rPr lang="es-ES" dirty="0"/>
              <a:t> (</a:t>
            </a:r>
            <a:r>
              <a:rPr lang="es-ES" dirty="0" err="1"/>
              <a:t>Application</a:t>
            </a:r>
            <a:r>
              <a:rPr lang="es-ES" dirty="0"/>
              <a:t> </a:t>
            </a:r>
            <a:r>
              <a:rPr lang="es-ES" dirty="0" err="1"/>
              <a:t>Programming</a:t>
            </a:r>
            <a:r>
              <a:rPr lang="es-ES" dirty="0"/>
              <a:t> Interface) en Angular es una </a:t>
            </a:r>
            <a:r>
              <a:rPr lang="es-ES" b="1" dirty="0"/>
              <a:t>interfaz de programación de aplicaciones</a:t>
            </a:r>
            <a:r>
              <a:rPr lang="es-ES" dirty="0"/>
              <a:t> que permite la comunicación y el intercambio de datos entre diferentes componentes de software. En el contexto de Angular, una API generalmente se refiere a una </a:t>
            </a:r>
            <a:r>
              <a:rPr lang="es-ES" b="1" dirty="0"/>
              <a:t>interfaz expuesta por un servidor web</a:t>
            </a:r>
            <a:r>
              <a:rPr lang="es-ES" dirty="0"/>
              <a:t> que permite acceder a los recursos y funcionalidades de una aplicación.</a:t>
            </a:r>
          </a:p>
        </p:txBody>
      </p:sp>
      <p:sp>
        <p:nvSpPr>
          <p:cNvPr id="4" name="Marcador de número de diapositiva 3">
            <a:extLst>
              <a:ext uri="{FF2B5EF4-FFF2-40B4-BE49-F238E27FC236}">
                <a16:creationId xmlns:a16="http://schemas.microsoft.com/office/drawing/2014/main" id="{FCCDADFB-FCB9-9F08-8612-B1BCC774D426}"/>
              </a:ext>
            </a:extLst>
          </p:cNvPr>
          <p:cNvSpPr>
            <a:spLocks noGrp="1"/>
          </p:cNvSpPr>
          <p:nvPr>
            <p:ph type="sldNum" sz="quarter" idx="12"/>
          </p:nvPr>
        </p:nvSpPr>
        <p:spPr/>
        <p:txBody>
          <a:bodyPr/>
          <a:lstStyle/>
          <a:p>
            <a:fld id="{1A5952E3-DA43-4FE4-B797-0AD175EBA12D}" type="slidenum">
              <a:rPr lang="es-ES" smtClean="0"/>
              <a:t>3</a:t>
            </a:fld>
            <a:endParaRPr lang="es-ES"/>
          </a:p>
        </p:txBody>
      </p:sp>
      <p:pic>
        <p:nvPicPr>
          <p:cNvPr id="6" name="Imagen 5">
            <a:extLst>
              <a:ext uri="{FF2B5EF4-FFF2-40B4-BE49-F238E27FC236}">
                <a16:creationId xmlns:a16="http://schemas.microsoft.com/office/drawing/2014/main" id="{76901D0F-B3CF-6205-0B56-C959A0233134}"/>
              </a:ext>
            </a:extLst>
          </p:cNvPr>
          <p:cNvPicPr>
            <a:picLocks noChangeAspect="1"/>
          </p:cNvPicPr>
          <p:nvPr/>
        </p:nvPicPr>
        <p:blipFill>
          <a:blip r:embed="rId2"/>
          <a:stretch>
            <a:fillRect/>
          </a:stretch>
        </p:blipFill>
        <p:spPr>
          <a:xfrm>
            <a:off x="2322801" y="3984625"/>
            <a:ext cx="5800725" cy="2371725"/>
          </a:xfrm>
          <a:prstGeom prst="rect">
            <a:avLst/>
          </a:prstGeom>
        </p:spPr>
      </p:pic>
    </p:spTree>
    <p:extLst>
      <p:ext uri="{BB962C8B-B14F-4D97-AF65-F5344CB8AC3E}">
        <p14:creationId xmlns:p14="http://schemas.microsoft.com/office/powerpoint/2010/main" val="382145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1A429-5A94-5FCC-DA67-4241CF5491C4}"/>
              </a:ext>
            </a:extLst>
          </p:cNvPr>
          <p:cNvSpPr>
            <a:spLocks noGrp="1"/>
          </p:cNvSpPr>
          <p:nvPr>
            <p:ph type="title"/>
          </p:nvPr>
        </p:nvSpPr>
        <p:spPr/>
        <p:txBody>
          <a:bodyPr/>
          <a:lstStyle/>
          <a:p>
            <a:r>
              <a:rPr lang="en-US" dirty="0"/>
              <a:t>PUT</a:t>
            </a:r>
            <a:endParaRPr lang="es-ES" dirty="0"/>
          </a:p>
        </p:txBody>
      </p:sp>
      <p:sp>
        <p:nvSpPr>
          <p:cNvPr id="4" name="Marcador de número de diapositiva 3">
            <a:extLst>
              <a:ext uri="{FF2B5EF4-FFF2-40B4-BE49-F238E27FC236}">
                <a16:creationId xmlns:a16="http://schemas.microsoft.com/office/drawing/2014/main" id="{93C267C2-0E8A-2A6A-C93F-925A73DFFF9F}"/>
              </a:ext>
            </a:extLst>
          </p:cNvPr>
          <p:cNvSpPr>
            <a:spLocks noGrp="1"/>
          </p:cNvSpPr>
          <p:nvPr>
            <p:ph type="sldNum" sz="quarter" idx="12"/>
          </p:nvPr>
        </p:nvSpPr>
        <p:spPr/>
        <p:txBody>
          <a:bodyPr/>
          <a:lstStyle/>
          <a:p>
            <a:fld id="{1A5952E3-DA43-4FE4-B797-0AD175EBA12D}" type="slidenum">
              <a:rPr lang="es-ES" smtClean="0"/>
              <a:t>30</a:t>
            </a:fld>
            <a:endParaRPr lang="es-ES"/>
          </a:p>
        </p:txBody>
      </p:sp>
      <p:sp>
        <p:nvSpPr>
          <p:cNvPr id="16" name="CuadroTexto 15">
            <a:extLst>
              <a:ext uri="{FF2B5EF4-FFF2-40B4-BE49-F238E27FC236}">
                <a16:creationId xmlns:a16="http://schemas.microsoft.com/office/drawing/2014/main" id="{538EA6C1-0E2A-1D28-EF80-F8D048FE9C80}"/>
              </a:ext>
            </a:extLst>
          </p:cNvPr>
          <p:cNvSpPr txBox="1"/>
          <p:nvPr/>
        </p:nvSpPr>
        <p:spPr>
          <a:xfrm>
            <a:off x="838200" y="1997792"/>
            <a:ext cx="10328564" cy="3416320"/>
          </a:xfrm>
          <a:prstGeom prst="rect">
            <a:avLst/>
          </a:prstGeom>
          <a:noFill/>
        </p:spPr>
        <p:txBody>
          <a:bodyPr wrap="square">
            <a:spAutoFit/>
          </a:bodyPr>
          <a:lstStyle/>
          <a:p>
            <a:r>
              <a:rPr lang="es-ES" sz="2400" b="0" dirty="0" err="1">
                <a:effectLst/>
                <a:latin typeface="Consolas" panose="020B0609020204030204" pitchFamily="49" charset="0"/>
              </a:rPr>
              <a:t>putLibro</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r>
              <a:rPr lang="es-ES" sz="2400" b="0" dirty="0">
                <a:effectLst/>
                <a:latin typeface="Consolas" panose="020B0609020204030204" pitchFamily="49" charset="0"/>
              </a:rPr>
              <a:t>       </a:t>
            </a:r>
            <a:r>
              <a:rPr lang="es-ES" sz="2400" b="0" dirty="0" err="1">
                <a:effectLst/>
                <a:latin typeface="Consolas" panose="020B0609020204030204" pitchFamily="49" charset="0"/>
              </a:rPr>
              <a:t>this.http.put</a:t>
            </a:r>
            <a:r>
              <a:rPr lang="es-ES" sz="2400" b="0" dirty="0">
                <a:effectLst/>
                <a:latin typeface="Consolas" panose="020B0609020204030204" pitchFamily="49" charset="0"/>
              </a:rPr>
              <a:t>("http://localhost:3000/libros/3",</a:t>
            </a:r>
          </a:p>
          <a:p>
            <a:r>
              <a:rPr lang="es-ES" sz="2400" b="0" dirty="0">
                <a:effectLst/>
                <a:latin typeface="Consolas" panose="020B0609020204030204" pitchFamily="49" charset="0"/>
              </a:rPr>
              <a:t>           {</a:t>
            </a:r>
          </a:p>
          <a:p>
            <a:r>
              <a:rPr lang="es-ES" sz="2400" b="0" dirty="0">
                <a:effectLst/>
                <a:latin typeface="Consolas" panose="020B0609020204030204" pitchFamily="49" charset="0"/>
              </a:rPr>
              <a:t>            "id":3,</a:t>
            </a:r>
          </a:p>
          <a:p>
            <a:r>
              <a:rPr lang="es-ES" sz="2400" b="0" dirty="0">
                <a:effectLst/>
                <a:latin typeface="Consolas" panose="020B0609020204030204" pitchFamily="49" charset="0"/>
              </a:rPr>
              <a:t>            "</a:t>
            </a:r>
            <a:r>
              <a:rPr lang="es-ES" sz="2400" b="0" dirty="0" err="1">
                <a:effectLst/>
                <a:latin typeface="Consolas" panose="020B0609020204030204" pitchFamily="49" charset="0"/>
              </a:rPr>
              <a:t>titulo":"ANTONIO</a:t>
            </a:r>
            <a:r>
              <a:rPr lang="es-ES" sz="2400" b="0" dirty="0">
                <a:effectLst/>
                <a:latin typeface="Consolas" panose="020B0609020204030204" pitchFamily="49" charset="0"/>
              </a:rPr>
              <a:t> Y CLEOPATRA (nueva edición) ",</a:t>
            </a:r>
          </a:p>
          <a:p>
            <a:r>
              <a:rPr lang="es-ES" sz="2400" b="0" dirty="0">
                <a:effectLst/>
                <a:latin typeface="Consolas" panose="020B0609020204030204" pitchFamily="49" charset="0"/>
              </a:rPr>
              <a:t>            "</a:t>
            </a:r>
            <a:r>
              <a:rPr lang="es-ES" sz="2400" b="0" dirty="0" err="1">
                <a:effectLst/>
                <a:latin typeface="Consolas" panose="020B0609020204030204" pitchFamily="49" charset="0"/>
              </a:rPr>
              <a:t>tematica</a:t>
            </a:r>
            <a:r>
              <a:rPr lang="es-ES" sz="2400" b="0" dirty="0">
                <a:effectLst/>
                <a:latin typeface="Consolas" panose="020B0609020204030204" pitchFamily="49" charset="0"/>
              </a:rPr>
              <a:t>":"Drama"</a:t>
            </a:r>
          </a:p>
          <a:p>
            <a:r>
              <a:rPr lang="es-ES" sz="2400" b="0" dirty="0">
                <a:effectLst/>
                <a:latin typeface="Consolas" panose="020B0609020204030204" pitchFamily="49" charset="0"/>
              </a:rPr>
              <a:t>           })</a:t>
            </a:r>
          </a:p>
          <a:p>
            <a:r>
              <a:rPr lang="es-ES" sz="2400" b="0" dirty="0">
                <a:effectLst/>
                <a:latin typeface="Consolas" panose="020B0609020204030204" pitchFamily="49" charset="0"/>
              </a:rPr>
              <a:t>           .subscribe(data=&gt;{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r>
              <a:rPr lang="es-ES" sz="24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2286041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4A598-4650-4D6D-DA99-888C6FB7FF80}"/>
              </a:ext>
            </a:extLst>
          </p:cNvPr>
          <p:cNvSpPr>
            <a:spLocks noGrp="1"/>
          </p:cNvSpPr>
          <p:nvPr>
            <p:ph type="title"/>
          </p:nvPr>
        </p:nvSpPr>
        <p:spPr/>
        <p:txBody>
          <a:bodyPr/>
          <a:lstStyle/>
          <a:p>
            <a:r>
              <a:rPr lang="en-US" dirty="0"/>
              <a:t>PATCH</a:t>
            </a:r>
            <a:endParaRPr lang="es-ES" dirty="0"/>
          </a:p>
        </p:txBody>
      </p:sp>
      <p:sp>
        <p:nvSpPr>
          <p:cNvPr id="3" name="Marcador de contenido 2">
            <a:extLst>
              <a:ext uri="{FF2B5EF4-FFF2-40B4-BE49-F238E27FC236}">
                <a16:creationId xmlns:a16="http://schemas.microsoft.com/office/drawing/2014/main" id="{D26E811D-0953-C7E7-AC46-402BA216EC16}"/>
              </a:ext>
            </a:extLst>
          </p:cNvPr>
          <p:cNvSpPr>
            <a:spLocks noGrp="1"/>
          </p:cNvSpPr>
          <p:nvPr>
            <p:ph idx="1"/>
          </p:nvPr>
        </p:nvSpPr>
        <p:spPr>
          <a:xfrm>
            <a:off x="419100" y="1847850"/>
            <a:ext cx="11353800" cy="4351338"/>
          </a:xfrm>
        </p:spPr>
        <p:txBody>
          <a:bodyPr/>
          <a:lstStyle/>
          <a:p>
            <a:pPr marL="0" indent="0">
              <a:buNone/>
            </a:pPr>
            <a:r>
              <a:rPr lang="es-ES" sz="2400" b="0" dirty="0" err="1">
                <a:effectLst/>
                <a:latin typeface="Consolas" panose="020B0609020204030204" pitchFamily="49" charset="0"/>
              </a:rPr>
              <a:t>patchLibro</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this.http.patch</a:t>
            </a:r>
            <a:r>
              <a:rPr lang="es-ES" sz="2400" b="0" dirty="0">
                <a:effectLst/>
                <a:latin typeface="Consolas" panose="020B0609020204030204" pitchFamily="49" charset="0"/>
              </a:rPr>
              <a:t>("http://localhost:3000/libros/3",</a:t>
            </a:r>
          </a:p>
          <a:p>
            <a:pPr marL="0" indent="0">
              <a:buNone/>
            </a:pPr>
            <a:r>
              <a:rPr lang="es-ES" sz="2400" b="0" dirty="0">
                <a:effectLst/>
                <a:latin typeface="Consolas" panose="020B0609020204030204" pitchFamily="49" charset="0"/>
              </a:rPr>
              <a:t>      {</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titulo":"ANTONIO</a:t>
            </a:r>
            <a:r>
              <a:rPr lang="es-ES" sz="2400" b="0" dirty="0">
                <a:effectLst/>
                <a:latin typeface="Consolas" panose="020B0609020204030204" pitchFamily="49" charset="0"/>
              </a:rPr>
              <a:t> Y CLEOPATRA (nueva edición modificada) ",</a:t>
            </a:r>
          </a:p>
          <a:p>
            <a:pPr marL="0" indent="0">
              <a:buNone/>
            </a:pPr>
            <a:r>
              <a:rPr lang="es-ES" sz="2400" b="0" dirty="0">
                <a:effectLst/>
                <a:latin typeface="Consolas" panose="020B0609020204030204" pitchFamily="49" charset="0"/>
              </a:rPr>
              <a:t>      })</a:t>
            </a:r>
          </a:p>
          <a:p>
            <a:pPr marL="0" indent="0">
              <a:buNone/>
            </a:pPr>
            <a:r>
              <a:rPr lang="es-ES" sz="2400" b="0" dirty="0">
                <a:effectLst/>
                <a:latin typeface="Consolas" panose="020B0609020204030204" pitchFamily="49" charset="0"/>
              </a:rPr>
              <a:t>      .subscribe(data=&gt;{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pPr marL="0" indent="0">
              <a:buNone/>
            </a:pPr>
            <a:r>
              <a:rPr lang="es-ES" sz="2400" b="0" dirty="0">
                <a:effectLst/>
                <a:latin typeface="Consolas" panose="020B0609020204030204" pitchFamily="49" charset="0"/>
              </a:rPr>
              <a:t>}</a:t>
            </a:r>
          </a:p>
          <a:p>
            <a:endParaRPr lang="es-ES" dirty="0"/>
          </a:p>
        </p:txBody>
      </p:sp>
      <p:sp>
        <p:nvSpPr>
          <p:cNvPr id="4" name="Marcador de número de diapositiva 3">
            <a:extLst>
              <a:ext uri="{FF2B5EF4-FFF2-40B4-BE49-F238E27FC236}">
                <a16:creationId xmlns:a16="http://schemas.microsoft.com/office/drawing/2014/main" id="{8377FE29-11F8-A965-3931-18694E0E67C5}"/>
              </a:ext>
            </a:extLst>
          </p:cNvPr>
          <p:cNvSpPr>
            <a:spLocks noGrp="1"/>
          </p:cNvSpPr>
          <p:nvPr>
            <p:ph type="sldNum" sz="quarter" idx="12"/>
          </p:nvPr>
        </p:nvSpPr>
        <p:spPr/>
        <p:txBody>
          <a:bodyPr/>
          <a:lstStyle/>
          <a:p>
            <a:fld id="{1A5952E3-DA43-4FE4-B797-0AD175EBA12D}" type="slidenum">
              <a:rPr lang="es-ES" smtClean="0"/>
              <a:t>31</a:t>
            </a:fld>
            <a:endParaRPr lang="es-ES"/>
          </a:p>
        </p:txBody>
      </p:sp>
    </p:spTree>
    <p:extLst>
      <p:ext uri="{BB962C8B-B14F-4D97-AF65-F5344CB8AC3E}">
        <p14:creationId xmlns:p14="http://schemas.microsoft.com/office/powerpoint/2010/main" val="2612157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AAA81-7A7E-A80F-4A97-4BC997EE1157}"/>
              </a:ext>
            </a:extLst>
          </p:cNvPr>
          <p:cNvSpPr>
            <a:spLocks noGrp="1"/>
          </p:cNvSpPr>
          <p:nvPr>
            <p:ph type="title"/>
          </p:nvPr>
        </p:nvSpPr>
        <p:spPr/>
        <p:txBody>
          <a:bodyPr/>
          <a:lstStyle/>
          <a:p>
            <a:r>
              <a:rPr lang="en-US" dirty="0"/>
              <a:t>DELETE</a:t>
            </a:r>
            <a:endParaRPr lang="es-ES" dirty="0"/>
          </a:p>
        </p:txBody>
      </p:sp>
      <p:sp>
        <p:nvSpPr>
          <p:cNvPr id="3" name="Marcador de contenido 2">
            <a:extLst>
              <a:ext uri="{FF2B5EF4-FFF2-40B4-BE49-F238E27FC236}">
                <a16:creationId xmlns:a16="http://schemas.microsoft.com/office/drawing/2014/main" id="{258D958A-6C40-AAED-04CE-CE1E66B58B0C}"/>
              </a:ext>
            </a:extLst>
          </p:cNvPr>
          <p:cNvSpPr>
            <a:spLocks noGrp="1"/>
          </p:cNvSpPr>
          <p:nvPr>
            <p:ph idx="1"/>
          </p:nvPr>
        </p:nvSpPr>
        <p:spPr/>
        <p:txBody>
          <a:bodyPr/>
          <a:lstStyle/>
          <a:p>
            <a:pPr marL="0" indent="0">
              <a:buNone/>
            </a:pPr>
            <a:r>
              <a:rPr lang="es-ES" b="0" dirty="0" err="1">
                <a:effectLst/>
                <a:latin typeface="Consolas" panose="020B0609020204030204" pitchFamily="49" charset="0"/>
              </a:rPr>
              <a:t>deleteLibro</a:t>
            </a:r>
            <a:r>
              <a:rPr lang="es-ES" b="0" dirty="0">
                <a:effectLst/>
                <a:latin typeface="Consolas" panose="020B0609020204030204" pitchFamily="49" charset="0"/>
              </a:rPr>
              <a:t>():</a:t>
            </a:r>
            <a:r>
              <a:rPr lang="es-ES" b="0" dirty="0" err="1">
                <a:effectLst/>
                <a:latin typeface="Consolas" panose="020B0609020204030204" pitchFamily="49" charset="0"/>
              </a:rPr>
              <a:t>void</a:t>
            </a:r>
            <a:r>
              <a:rPr lang="es-ES" b="0" dirty="0">
                <a:effectLst/>
                <a:latin typeface="Consolas" panose="020B0609020204030204" pitchFamily="49" charset="0"/>
              </a:rPr>
              <a:t>{</a:t>
            </a:r>
          </a:p>
          <a:p>
            <a:pPr marL="0" indent="0">
              <a:buNone/>
            </a:pPr>
            <a:r>
              <a:rPr lang="es-ES" b="0" dirty="0">
                <a:effectLst/>
                <a:latin typeface="Consolas" panose="020B0609020204030204" pitchFamily="49" charset="0"/>
              </a:rPr>
              <a:t>  </a:t>
            </a:r>
            <a:r>
              <a:rPr lang="es-ES" b="0" dirty="0" err="1">
                <a:effectLst/>
                <a:latin typeface="Consolas" panose="020B0609020204030204" pitchFamily="49" charset="0"/>
              </a:rPr>
              <a:t>this.http.delete</a:t>
            </a:r>
            <a:r>
              <a:rPr lang="es-ES" b="0" dirty="0">
                <a:effectLst/>
                <a:latin typeface="Consolas" panose="020B0609020204030204" pitchFamily="49" charset="0"/>
              </a:rPr>
              <a:t>("http://localhost:3000/libros/3")</a:t>
            </a:r>
          </a:p>
          <a:p>
            <a:pPr marL="0" indent="0">
              <a:buNone/>
            </a:pPr>
            <a:r>
              <a:rPr lang="es-ES" b="0" dirty="0">
                <a:effectLst/>
                <a:latin typeface="Consolas" panose="020B0609020204030204" pitchFamily="49" charset="0"/>
              </a:rPr>
              <a:t>       .subscribe(data=&gt;{</a:t>
            </a:r>
            <a:r>
              <a:rPr lang="es-ES" b="0" dirty="0" err="1">
                <a:effectLst/>
                <a:latin typeface="Consolas" panose="020B0609020204030204" pitchFamily="49" charset="0"/>
              </a:rPr>
              <a:t>this.resultadoPeticion</a:t>
            </a:r>
            <a:r>
              <a:rPr lang="es-ES" b="0" dirty="0">
                <a:effectLst/>
                <a:latin typeface="Consolas" panose="020B0609020204030204" pitchFamily="49" charset="0"/>
              </a:rPr>
              <a:t>=data;});</a:t>
            </a:r>
          </a:p>
          <a:p>
            <a:pPr marL="0" indent="0">
              <a:buNone/>
            </a:pPr>
            <a:r>
              <a:rPr lang="es-ES" b="0" dirty="0">
                <a:effectLst/>
                <a:latin typeface="Consolas" panose="020B0609020204030204" pitchFamily="49" charset="0"/>
              </a:rPr>
              <a:t>}</a:t>
            </a:r>
          </a:p>
          <a:p>
            <a:pPr marL="0" indent="0">
              <a:buNone/>
            </a:pPr>
            <a:endParaRPr lang="es-ES" dirty="0"/>
          </a:p>
        </p:txBody>
      </p:sp>
      <p:sp>
        <p:nvSpPr>
          <p:cNvPr id="4" name="Marcador de número de diapositiva 3">
            <a:extLst>
              <a:ext uri="{FF2B5EF4-FFF2-40B4-BE49-F238E27FC236}">
                <a16:creationId xmlns:a16="http://schemas.microsoft.com/office/drawing/2014/main" id="{E6356771-3BCA-16E4-EBA7-FBD9145A7614}"/>
              </a:ext>
            </a:extLst>
          </p:cNvPr>
          <p:cNvSpPr>
            <a:spLocks noGrp="1"/>
          </p:cNvSpPr>
          <p:nvPr>
            <p:ph type="sldNum" sz="quarter" idx="12"/>
          </p:nvPr>
        </p:nvSpPr>
        <p:spPr/>
        <p:txBody>
          <a:bodyPr/>
          <a:lstStyle/>
          <a:p>
            <a:fld id="{1A5952E3-DA43-4FE4-B797-0AD175EBA12D}" type="slidenum">
              <a:rPr lang="es-ES" smtClean="0"/>
              <a:t>32</a:t>
            </a:fld>
            <a:endParaRPr lang="es-ES"/>
          </a:p>
        </p:txBody>
      </p:sp>
    </p:spTree>
    <p:extLst>
      <p:ext uri="{BB962C8B-B14F-4D97-AF65-F5344CB8AC3E}">
        <p14:creationId xmlns:p14="http://schemas.microsoft.com/office/powerpoint/2010/main" val="196705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23D04-9820-6284-03E4-BEE5E00DD12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474AACD-7340-417E-7A93-DD84C0D06134}"/>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4BB31B5-D015-4E41-4EA9-C4F9C64D145E}"/>
              </a:ext>
            </a:extLst>
          </p:cNvPr>
          <p:cNvSpPr>
            <a:spLocks noGrp="1"/>
          </p:cNvSpPr>
          <p:nvPr>
            <p:ph type="sldNum" sz="quarter" idx="12"/>
          </p:nvPr>
        </p:nvSpPr>
        <p:spPr/>
        <p:txBody>
          <a:bodyPr/>
          <a:lstStyle/>
          <a:p>
            <a:fld id="{1A5952E3-DA43-4FE4-B797-0AD175EBA12D}" type="slidenum">
              <a:rPr lang="es-ES" smtClean="0"/>
              <a:t>33</a:t>
            </a:fld>
            <a:endParaRPr lang="es-ES"/>
          </a:p>
        </p:txBody>
      </p:sp>
      <p:pic>
        <p:nvPicPr>
          <p:cNvPr id="8" name="Imagen 7">
            <a:extLst>
              <a:ext uri="{FF2B5EF4-FFF2-40B4-BE49-F238E27FC236}">
                <a16:creationId xmlns:a16="http://schemas.microsoft.com/office/drawing/2014/main" id="{608B8D1E-2902-6F39-F38C-2E827D89BDC2}"/>
              </a:ext>
            </a:extLst>
          </p:cNvPr>
          <p:cNvPicPr>
            <a:picLocks noChangeAspect="1"/>
          </p:cNvPicPr>
          <p:nvPr/>
        </p:nvPicPr>
        <p:blipFill>
          <a:blip r:embed="rId2"/>
          <a:stretch>
            <a:fillRect/>
          </a:stretch>
        </p:blipFill>
        <p:spPr>
          <a:xfrm>
            <a:off x="838200" y="1825625"/>
            <a:ext cx="3686175" cy="2381250"/>
          </a:xfrm>
          <a:prstGeom prst="rect">
            <a:avLst/>
          </a:prstGeom>
          <a:ln>
            <a:solidFill>
              <a:schemeClr val="accent1"/>
            </a:solidFill>
          </a:ln>
        </p:spPr>
      </p:pic>
      <p:sp>
        <p:nvSpPr>
          <p:cNvPr id="9" name="Rectángulo 8">
            <a:extLst>
              <a:ext uri="{FF2B5EF4-FFF2-40B4-BE49-F238E27FC236}">
                <a16:creationId xmlns:a16="http://schemas.microsoft.com/office/drawing/2014/main" id="{3303CB1C-6BCA-1336-492A-986DFE2EBD2C}"/>
              </a:ext>
            </a:extLst>
          </p:cNvPr>
          <p:cNvSpPr/>
          <p:nvPr/>
        </p:nvSpPr>
        <p:spPr>
          <a:xfrm>
            <a:off x="1454727" y="2618509"/>
            <a:ext cx="3048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4F11D972-2E07-FD22-2712-E44BAEC63835}"/>
              </a:ext>
            </a:extLst>
          </p:cNvPr>
          <p:cNvPicPr>
            <a:picLocks noChangeAspect="1"/>
          </p:cNvPicPr>
          <p:nvPr/>
        </p:nvPicPr>
        <p:blipFill>
          <a:blip r:embed="rId3"/>
          <a:stretch>
            <a:fillRect/>
          </a:stretch>
        </p:blipFill>
        <p:spPr>
          <a:xfrm>
            <a:off x="5282045" y="1870075"/>
            <a:ext cx="4343400" cy="2381250"/>
          </a:xfrm>
          <a:prstGeom prst="rect">
            <a:avLst/>
          </a:prstGeom>
          <a:ln>
            <a:solidFill>
              <a:schemeClr val="accent1"/>
            </a:solidFill>
          </a:ln>
        </p:spPr>
      </p:pic>
      <p:sp>
        <p:nvSpPr>
          <p:cNvPr id="12" name="Rectángulo 11">
            <a:extLst>
              <a:ext uri="{FF2B5EF4-FFF2-40B4-BE49-F238E27FC236}">
                <a16:creationId xmlns:a16="http://schemas.microsoft.com/office/drawing/2014/main" id="{339B3712-5CCB-7002-2015-AA86E9F84E24}"/>
              </a:ext>
            </a:extLst>
          </p:cNvPr>
          <p:cNvSpPr/>
          <p:nvPr/>
        </p:nvSpPr>
        <p:spPr>
          <a:xfrm>
            <a:off x="6203372" y="2618509"/>
            <a:ext cx="349828"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D3F1AE8A-44D7-F0FA-ADF8-A57EF39CB8AE}"/>
              </a:ext>
            </a:extLst>
          </p:cNvPr>
          <p:cNvPicPr>
            <a:picLocks noChangeAspect="1"/>
          </p:cNvPicPr>
          <p:nvPr/>
        </p:nvPicPr>
        <p:blipFill>
          <a:blip r:embed="rId4"/>
          <a:stretch>
            <a:fillRect/>
          </a:stretch>
        </p:blipFill>
        <p:spPr>
          <a:xfrm>
            <a:off x="3462337" y="4267994"/>
            <a:ext cx="3438525" cy="1847850"/>
          </a:xfrm>
          <a:prstGeom prst="rect">
            <a:avLst/>
          </a:prstGeom>
          <a:ln>
            <a:solidFill>
              <a:schemeClr val="accent1"/>
            </a:solidFill>
          </a:ln>
        </p:spPr>
      </p:pic>
      <p:sp>
        <p:nvSpPr>
          <p:cNvPr id="17" name="Rectángulo 16">
            <a:extLst>
              <a:ext uri="{FF2B5EF4-FFF2-40B4-BE49-F238E27FC236}">
                <a16:creationId xmlns:a16="http://schemas.microsoft.com/office/drawing/2014/main" id="{7D7EBE0D-1584-00A4-A0BB-E4587006D8EA}"/>
              </a:ext>
            </a:extLst>
          </p:cNvPr>
          <p:cNvSpPr/>
          <p:nvPr/>
        </p:nvSpPr>
        <p:spPr>
          <a:xfrm>
            <a:off x="4765964" y="5084618"/>
            <a:ext cx="516081" cy="3602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15828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DF09E-2863-0418-DEDD-41A92F8CF09B}"/>
              </a:ext>
            </a:extLst>
          </p:cNvPr>
          <p:cNvSpPr>
            <a:spLocks noGrp="1"/>
          </p:cNvSpPr>
          <p:nvPr>
            <p:ph type="title"/>
          </p:nvPr>
        </p:nvSpPr>
        <p:spPr/>
        <p:txBody>
          <a:bodyPr/>
          <a:lstStyle/>
          <a:p>
            <a:r>
              <a:rPr lang="es-ES" dirty="0"/>
              <a:t>Método </a:t>
            </a:r>
            <a:r>
              <a:rPr lang="es-ES" dirty="0" err="1"/>
              <a:t>request</a:t>
            </a:r>
            <a:r>
              <a:rPr lang="es-ES" dirty="0"/>
              <a:t>()</a:t>
            </a:r>
          </a:p>
        </p:txBody>
      </p:sp>
      <p:sp>
        <p:nvSpPr>
          <p:cNvPr id="3" name="Marcador de contenido 2">
            <a:extLst>
              <a:ext uri="{FF2B5EF4-FFF2-40B4-BE49-F238E27FC236}">
                <a16:creationId xmlns:a16="http://schemas.microsoft.com/office/drawing/2014/main" id="{3EE2E499-7258-93FD-A8EF-2989139B1327}"/>
              </a:ext>
            </a:extLst>
          </p:cNvPr>
          <p:cNvSpPr>
            <a:spLocks noGrp="1"/>
          </p:cNvSpPr>
          <p:nvPr>
            <p:ph idx="1"/>
          </p:nvPr>
        </p:nvSpPr>
        <p:spPr/>
        <p:txBody>
          <a:bodyPr/>
          <a:lstStyle/>
          <a:p>
            <a:pPr marL="0" indent="0">
              <a:buNone/>
            </a:pPr>
            <a:endParaRPr lang="es-ES" dirty="0"/>
          </a:p>
          <a:p>
            <a:pPr marL="0" indent="0">
              <a:buNone/>
            </a:pPr>
            <a:r>
              <a:rPr lang="es-ES" sz="2400" b="0" dirty="0" err="1">
                <a:effectLst/>
                <a:latin typeface="Consolas" panose="020B0609020204030204" pitchFamily="49" charset="0"/>
              </a:rPr>
              <a:t>getLibros</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this.http.request</a:t>
            </a:r>
            <a:r>
              <a:rPr lang="es-ES" sz="2400" b="0" dirty="0">
                <a:effectLst/>
                <a:latin typeface="Consolas" panose="020B0609020204030204" pitchFamily="49" charset="0"/>
              </a:rPr>
              <a:t>(</a:t>
            </a:r>
            <a:r>
              <a:rPr lang="es-ES" sz="2400" b="0" dirty="0">
                <a:solidFill>
                  <a:srgbClr val="FF0000"/>
                </a:solidFill>
                <a:effectLst/>
                <a:latin typeface="Consolas" panose="020B0609020204030204" pitchFamily="49" charset="0"/>
              </a:rPr>
              <a:t>"</a:t>
            </a:r>
            <a:r>
              <a:rPr lang="es-ES" sz="2400" b="0" dirty="0" err="1">
                <a:solidFill>
                  <a:srgbClr val="FF0000"/>
                </a:solidFill>
                <a:effectLst/>
                <a:latin typeface="Consolas" panose="020B0609020204030204" pitchFamily="49" charset="0"/>
              </a:rPr>
              <a:t>GET"</a:t>
            </a:r>
            <a:r>
              <a:rPr lang="es-ES" sz="2400" b="0" dirty="0" err="1">
                <a:effectLst/>
                <a:latin typeface="Consolas" panose="020B0609020204030204" pitchFamily="49" charset="0"/>
              </a:rPr>
              <a:t>,"http</a:t>
            </a:r>
            <a:r>
              <a:rPr lang="es-ES" sz="2400" b="0" dirty="0">
                <a:effectLst/>
                <a:latin typeface="Consolas" panose="020B0609020204030204" pitchFamily="49" charset="0"/>
              </a:rPr>
              <a:t>://localhost:3000/libros")</a:t>
            </a:r>
          </a:p>
          <a:p>
            <a:pPr marL="0" indent="0">
              <a:buNone/>
            </a:pPr>
            <a:r>
              <a:rPr lang="es-ES" sz="2400" b="0" dirty="0">
                <a:effectLst/>
                <a:latin typeface="Consolas" panose="020B0609020204030204" pitchFamily="49" charset="0"/>
              </a:rPr>
              <a:t>            .subscribe(data=&gt;{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pPr marL="0" indent="0">
              <a:buNone/>
            </a:pPr>
            <a:r>
              <a:rPr lang="es-ES" sz="2400" b="0" dirty="0">
                <a:effectLst/>
                <a:latin typeface="Consolas" panose="020B0609020204030204" pitchFamily="49" charset="0"/>
              </a:rPr>
              <a:t>}</a:t>
            </a:r>
          </a:p>
          <a:p>
            <a:pPr marL="0" indent="0">
              <a:buNone/>
            </a:pPr>
            <a:endParaRPr lang="es-ES" dirty="0"/>
          </a:p>
        </p:txBody>
      </p:sp>
      <p:sp>
        <p:nvSpPr>
          <p:cNvPr id="4" name="Marcador de número de diapositiva 3">
            <a:extLst>
              <a:ext uri="{FF2B5EF4-FFF2-40B4-BE49-F238E27FC236}">
                <a16:creationId xmlns:a16="http://schemas.microsoft.com/office/drawing/2014/main" id="{6AE57552-5B7B-DC2B-34C8-4745F92FD8AC}"/>
              </a:ext>
            </a:extLst>
          </p:cNvPr>
          <p:cNvSpPr>
            <a:spLocks noGrp="1"/>
          </p:cNvSpPr>
          <p:nvPr>
            <p:ph type="sldNum" sz="quarter" idx="12"/>
          </p:nvPr>
        </p:nvSpPr>
        <p:spPr/>
        <p:txBody>
          <a:bodyPr/>
          <a:lstStyle/>
          <a:p>
            <a:fld id="{1A5952E3-DA43-4FE4-B797-0AD175EBA12D}" type="slidenum">
              <a:rPr lang="es-ES" smtClean="0"/>
              <a:t>34</a:t>
            </a:fld>
            <a:endParaRPr lang="es-ES"/>
          </a:p>
        </p:txBody>
      </p:sp>
    </p:spTree>
    <p:extLst>
      <p:ext uri="{BB962C8B-B14F-4D97-AF65-F5344CB8AC3E}">
        <p14:creationId xmlns:p14="http://schemas.microsoft.com/office/powerpoint/2010/main" val="2954063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B0F35-566B-BB55-9195-F5C17AC488FC}"/>
              </a:ext>
            </a:extLst>
          </p:cNvPr>
          <p:cNvSpPr>
            <a:spLocks noGrp="1"/>
          </p:cNvSpPr>
          <p:nvPr>
            <p:ph type="title"/>
          </p:nvPr>
        </p:nvSpPr>
        <p:spPr/>
        <p:txBody>
          <a:bodyPr>
            <a:normAutofit/>
          </a:bodyPr>
          <a:lstStyle/>
          <a:p>
            <a:r>
              <a:rPr lang="es-ES" dirty="0"/>
              <a:t>Configuraciones  adicionales sobre las</a:t>
            </a:r>
            <a:br>
              <a:rPr lang="es-ES" dirty="0"/>
            </a:br>
            <a:r>
              <a:rPr lang="es-ES" dirty="0"/>
              <a:t>peticiones HTTP</a:t>
            </a:r>
          </a:p>
        </p:txBody>
      </p:sp>
      <p:sp>
        <p:nvSpPr>
          <p:cNvPr id="3" name="Marcador de contenido 2">
            <a:extLst>
              <a:ext uri="{FF2B5EF4-FFF2-40B4-BE49-F238E27FC236}">
                <a16:creationId xmlns:a16="http://schemas.microsoft.com/office/drawing/2014/main" id="{568F9A0F-5016-EC85-45D3-A0889233D966}"/>
              </a:ext>
            </a:extLst>
          </p:cNvPr>
          <p:cNvSpPr>
            <a:spLocks noGrp="1"/>
          </p:cNvSpPr>
          <p:nvPr>
            <p:ph idx="1"/>
          </p:nvPr>
        </p:nvSpPr>
        <p:spPr/>
        <p:txBody>
          <a:bodyPr/>
          <a:lstStyle/>
          <a:p>
            <a:pPr marL="0" indent="0" algn="just">
              <a:buNone/>
            </a:pPr>
            <a:r>
              <a:rPr lang="es-ES" dirty="0"/>
              <a:t>En este ejemplo analizaremos algunas configuraciones adicionales que podemos aplicar a las peticiones HTTP antes de que se envíen al servidor remoto. </a:t>
            </a:r>
          </a:p>
        </p:txBody>
      </p:sp>
      <p:sp>
        <p:nvSpPr>
          <p:cNvPr id="4" name="Marcador de número de diapositiva 3">
            <a:extLst>
              <a:ext uri="{FF2B5EF4-FFF2-40B4-BE49-F238E27FC236}">
                <a16:creationId xmlns:a16="http://schemas.microsoft.com/office/drawing/2014/main" id="{05C044FC-4BF8-65CB-7271-5DAA7BF6C903}"/>
              </a:ext>
            </a:extLst>
          </p:cNvPr>
          <p:cNvSpPr>
            <a:spLocks noGrp="1"/>
          </p:cNvSpPr>
          <p:nvPr>
            <p:ph type="sldNum" sz="quarter" idx="12"/>
          </p:nvPr>
        </p:nvSpPr>
        <p:spPr/>
        <p:txBody>
          <a:bodyPr/>
          <a:lstStyle/>
          <a:p>
            <a:fld id="{1A5952E3-DA43-4FE4-B797-0AD175EBA12D}" type="slidenum">
              <a:rPr lang="es-ES" smtClean="0"/>
              <a:t>35</a:t>
            </a:fld>
            <a:endParaRPr lang="es-ES"/>
          </a:p>
        </p:txBody>
      </p:sp>
    </p:spTree>
    <p:extLst>
      <p:ext uri="{BB962C8B-B14F-4D97-AF65-F5344CB8AC3E}">
        <p14:creationId xmlns:p14="http://schemas.microsoft.com/office/powerpoint/2010/main" val="1294226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63272-526B-F59E-A5A6-8D0EB670DD4C}"/>
              </a:ext>
            </a:extLst>
          </p:cNvPr>
          <p:cNvSpPr>
            <a:spLocks noGrp="1"/>
          </p:cNvSpPr>
          <p:nvPr>
            <p:ph type="title"/>
          </p:nvPr>
        </p:nvSpPr>
        <p:spPr/>
        <p:txBody>
          <a:bodyPr/>
          <a:lstStyle/>
          <a:p>
            <a:r>
              <a:rPr lang="es-ES" dirty="0"/>
              <a:t>Añadir parámetros en el URL</a:t>
            </a:r>
          </a:p>
        </p:txBody>
      </p:sp>
      <p:sp>
        <p:nvSpPr>
          <p:cNvPr id="3" name="Marcador de contenido 2">
            <a:extLst>
              <a:ext uri="{FF2B5EF4-FFF2-40B4-BE49-F238E27FC236}">
                <a16:creationId xmlns:a16="http://schemas.microsoft.com/office/drawing/2014/main" id="{3700D1DC-631A-7AA5-C80C-301EA768D8B2}"/>
              </a:ext>
            </a:extLst>
          </p:cNvPr>
          <p:cNvSpPr>
            <a:spLocks noGrp="1"/>
          </p:cNvSpPr>
          <p:nvPr>
            <p:ph idx="1"/>
          </p:nvPr>
        </p:nvSpPr>
        <p:spPr/>
        <p:txBody>
          <a:bodyPr/>
          <a:lstStyle/>
          <a:p>
            <a:pPr marL="0" indent="0" algn="just">
              <a:buNone/>
            </a:pPr>
            <a:r>
              <a:rPr lang="es-ES" dirty="0"/>
              <a:t>Normalmente, en las API existen algunos “</a:t>
            </a:r>
            <a:r>
              <a:rPr lang="es-ES" dirty="0" err="1"/>
              <a:t>endpoint</a:t>
            </a:r>
            <a:r>
              <a:rPr lang="es-ES" dirty="0"/>
              <a:t>” que aceptan parámetros que condicionan la operativa que se va a realizar. Por ejemplo, en el caso de la API REST del JSON  existe una ruta mediante la cual podemos indicar que solamente queremos los libros de un determinado escritor.</a:t>
            </a:r>
          </a:p>
          <a:p>
            <a:pPr marL="0" indent="0" algn="just">
              <a:buNone/>
            </a:pPr>
            <a:endParaRPr lang="es-ES" dirty="0"/>
          </a:p>
        </p:txBody>
      </p:sp>
      <p:sp>
        <p:nvSpPr>
          <p:cNvPr id="4" name="Marcador de número de diapositiva 3">
            <a:extLst>
              <a:ext uri="{FF2B5EF4-FFF2-40B4-BE49-F238E27FC236}">
                <a16:creationId xmlns:a16="http://schemas.microsoft.com/office/drawing/2014/main" id="{2FB1EE4B-BE08-946C-0621-0349D3CBF89C}"/>
              </a:ext>
            </a:extLst>
          </p:cNvPr>
          <p:cNvSpPr>
            <a:spLocks noGrp="1"/>
          </p:cNvSpPr>
          <p:nvPr>
            <p:ph type="sldNum" sz="quarter" idx="12"/>
          </p:nvPr>
        </p:nvSpPr>
        <p:spPr/>
        <p:txBody>
          <a:bodyPr/>
          <a:lstStyle/>
          <a:p>
            <a:fld id="{1A5952E3-DA43-4FE4-B797-0AD175EBA12D}" type="slidenum">
              <a:rPr lang="es-ES" smtClean="0"/>
              <a:t>36</a:t>
            </a:fld>
            <a:endParaRPr lang="es-ES"/>
          </a:p>
        </p:txBody>
      </p:sp>
      <p:graphicFrame>
        <p:nvGraphicFramePr>
          <p:cNvPr id="6" name="Tabla 5">
            <a:extLst>
              <a:ext uri="{FF2B5EF4-FFF2-40B4-BE49-F238E27FC236}">
                <a16:creationId xmlns:a16="http://schemas.microsoft.com/office/drawing/2014/main" id="{E6834FB7-9291-EBCD-F072-67F90D43EFE1}"/>
              </a:ext>
            </a:extLst>
          </p:cNvPr>
          <p:cNvGraphicFramePr>
            <a:graphicFrameLocks noGrp="1"/>
          </p:cNvGraphicFramePr>
          <p:nvPr>
            <p:extLst>
              <p:ext uri="{D42A27DB-BD31-4B8C-83A1-F6EECF244321}">
                <p14:modId xmlns:p14="http://schemas.microsoft.com/office/powerpoint/2010/main" val="2013713125"/>
              </p:ext>
            </p:extLst>
          </p:nvPr>
        </p:nvGraphicFramePr>
        <p:xfrm>
          <a:off x="999836" y="4098779"/>
          <a:ext cx="9210963" cy="2078184"/>
        </p:xfrm>
        <a:graphic>
          <a:graphicData uri="http://schemas.openxmlformats.org/drawingml/2006/table">
            <a:tbl>
              <a:tblPr firstRow="1" bandRow="1">
                <a:tableStyleId>{5C22544A-7EE6-4342-B048-85BDC9FD1C3A}</a:tableStyleId>
              </a:tblPr>
              <a:tblGrid>
                <a:gridCol w="1786993">
                  <a:extLst>
                    <a:ext uri="{9D8B030D-6E8A-4147-A177-3AD203B41FA5}">
                      <a16:colId xmlns:a16="http://schemas.microsoft.com/office/drawing/2014/main" val="3669729454"/>
                    </a:ext>
                  </a:extLst>
                </a:gridCol>
                <a:gridCol w="2117680">
                  <a:extLst>
                    <a:ext uri="{9D8B030D-6E8A-4147-A177-3AD203B41FA5}">
                      <a16:colId xmlns:a16="http://schemas.microsoft.com/office/drawing/2014/main" val="255531700"/>
                    </a:ext>
                  </a:extLst>
                </a:gridCol>
                <a:gridCol w="5306290">
                  <a:extLst>
                    <a:ext uri="{9D8B030D-6E8A-4147-A177-3AD203B41FA5}">
                      <a16:colId xmlns:a16="http://schemas.microsoft.com/office/drawing/2014/main" val="3449387489"/>
                    </a:ext>
                  </a:extLst>
                </a:gridCol>
              </a:tblGrid>
              <a:tr h="692728">
                <a:tc>
                  <a:txBody>
                    <a:bodyPr/>
                    <a:lstStyle/>
                    <a:p>
                      <a:pPr algn="ctr"/>
                      <a:r>
                        <a:rPr lang="es-ES" sz="2000" b="0" dirty="0"/>
                        <a:t>Método</a:t>
                      </a:r>
                    </a:p>
                  </a:txBody>
                  <a:tcPr/>
                </a:tc>
                <a:tc>
                  <a:txBody>
                    <a:bodyPr/>
                    <a:lstStyle/>
                    <a:p>
                      <a:pPr algn="ctr"/>
                      <a:r>
                        <a:rPr lang="es-ES" sz="2000" b="0" dirty="0"/>
                        <a:t>URL</a:t>
                      </a:r>
                    </a:p>
                  </a:txBody>
                  <a:tcPr/>
                </a:tc>
                <a:tc>
                  <a:txBody>
                    <a:bodyPr/>
                    <a:lstStyle/>
                    <a:p>
                      <a:r>
                        <a:rPr lang="es-ES" sz="2000" dirty="0"/>
                        <a:t>Descripción</a:t>
                      </a:r>
                    </a:p>
                  </a:txBody>
                  <a:tcPr/>
                </a:tc>
                <a:extLst>
                  <a:ext uri="{0D108BD9-81ED-4DB2-BD59-A6C34878D82A}">
                    <a16:rowId xmlns:a16="http://schemas.microsoft.com/office/drawing/2014/main" val="2272714494"/>
                  </a:ext>
                </a:extLst>
              </a:tr>
              <a:tr h="692728">
                <a:tc>
                  <a:txBody>
                    <a:bodyPr/>
                    <a:lstStyle/>
                    <a:p>
                      <a:r>
                        <a:rPr lang="es-ES" sz="1800" b="0" kern="1200" dirty="0">
                          <a:solidFill>
                            <a:schemeClr val="tx1"/>
                          </a:solidFill>
                          <a:latin typeface="+mn-lt"/>
                          <a:ea typeface="+mn-ea"/>
                          <a:cs typeface="+mn-cs"/>
                        </a:rPr>
                        <a:t>GET</a:t>
                      </a:r>
                    </a:p>
                  </a:txBody>
                  <a:tcPr/>
                </a:tc>
                <a:tc>
                  <a:txBody>
                    <a:bodyPr/>
                    <a:lstStyle/>
                    <a:p>
                      <a:r>
                        <a:rPr lang="es-ES" dirty="0"/>
                        <a:t>/libro</a:t>
                      </a:r>
                    </a:p>
                  </a:txBody>
                  <a:tcPr/>
                </a:tc>
                <a:tc>
                  <a:txBody>
                    <a:bodyPr/>
                    <a:lstStyle/>
                    <a:p>
                      <a:r>
                        <a:rPr lang="es-ES" dirty="0"/>
                        <a:t>Obtención de todos los libros</a:t>
                      </a:r>
                    </a:p>
                  </a:txBody>
                  <a:tcPr/>
                </a:tc>
                <a:extLst>
                  <a:ext uri="{0D108BD9-81ED-4DB2-BD59-A6C34878D82A}">
                    <a16:rowId xmlns:a16="http://schemas.microsoft.com/office/drawing/2014/main" val="3403974148"/>
                  </a:ext>
                </a:extLst>
              </a:tr>
              <a:tr h="692728">
                <a:tc>
                  <a:txBody>
                    <a:bodyPr/>
                    <a:lstStyle/>
                    <a:p>
                      <a:r>
                        <a:rPr lang="es-ES" dirty="0"/>
                        <a:t>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/libro</a:t>
                      </a:r>
                      <a:r>
                        <a:rPr lang="en-US" dirty="0"/>
                        <a:t>?</a:t>
                      </a:r>
                      <a:r>
                        <a:rPr lang="en-US" dirty="0" err="1"/>
                        <a:t>userId</a:t>
                      </a:r>
                      <a:r>
                        <a:rPr lang="es-ES" dirty="0"/>
                        <a:t>=:id</a:t>
                      </a:r>
                    </a:p>
                    <a:p>
                      <a:endParaRPr lang="es-ES" dirty="0"/>
                    </a:p>
                  </a:txBody>
                  <a:tcPr/>
                </a:tc>
                <a:tc>
                  <a:txBody>
                    <a:bodyPr/>
                    <a:lstStyle/>
                    <a:p>
                      <a:r>
                        <a:rPr lang="es-ES" dirty="0"/>
                        <a:t>Obtención de los libros del usuario</a:t>
                      </a:r>
                    </a:p>
                    <a:p>
                      <a:r>
                        <a:rPr lang="es-ES" dirty="0"/>
                        <a:t>con </a:t>
                      </a:r>
                      <a:r>
                        <a:rPr lang="es-ES" dirty="0" err="1"/>
                        <a:t>userId</a:t>
                      </a:r>
                      <a:r>
                        <a:rPr lang="es-ES" dirty="0"/>
                        <a:t> = :id</a:t>
                      </a:r>
                    </a:p>
                  </a:txBody>
                  <a:tcPr/>
                </a:tc>
                <a:extLst>
                  <a:ext uri="{0D108BD9-81ED-4DB2-BD59-A6C34878D82A}">
                    <a16:rowId xmlns:a16="http://schemas.microsoft.com/office/drawing/2014/main" val="1476763033"/>
                  </a:ext>
                </a:extLst>
              </a:tr>
            </a:tbl>
          </a:graphicData>
        </a:graphic>
      </p:graphicFrame>
    </p:spTree>
    <p:extLst>
      <p:ext uri="{BB962C8B-B14F-4D97-AF65-F5344CB8AC3E}">
        <p14:creationId xmlns:p14="http://schemas.microsoft.com/office/powerpoint/2010/main" val="2416969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F4EF2-A96A-8663-1F5B-0B6873D97D07}"/>
              </a:ext>
            </a:extLst>
          </p:cNvPr>
          <p:cNvSpPr>
            <a:spLocks noGrp="1"/>
          </p:cNvSpPr>
          <p:nvPr>
            <p:ph type="title"/>
          </p:nvPr>
        </p:nvSpPr>
        <p:spPr/>
        <p:txBody>
          <a:bodyPr/>
          <a:lstStyle/>
          <a:p>
            <a:r>
              <a:rPr lang="en-US" dirty="0"/>
              <a:t>Endpoint</a:t>
            </a:r>
            <a:endParaRPr lang="es-ES" dirty="0"/>
          </a:p>
        </p:txBody>
      </p:sp>
      <p:sp>
        <p:nvSpPr>
          <p:cNvPr id="3" name="Marcador de contenido 2">
            <a:extLst>
              <a:ext uri="{FF2B5EF4-FFF2-40B4-BE49-F238E27FC236}">
                <a16:creationId xmlns:a16="http://schemas.microsoft.com/office/drawing/2014/main" id="{191D3F4E-2502-533B-F5DA-F0A00D006C3E}"/>
              </a:ext>
            </a:extLst>
          </p:cNvPr>
          <p:cNvSpPr>
            <a:spLocks noGrp="1"/>
          </p:cNvSpPr>
          <p:nvPr>
            <p:ph idx="1"/>
          </p:nvPr>
        </p:nvSpPr>
        <p:spPr/>
        <p:txBody>
          <a:bodyPr/>
          <a:lstStyle/>
          <a:p>
            <a:pPr marL="0" indent="0" algn="just">
              <a:buNone/>
            </a:pPr>
            <a:r>
              <a:rPr lang="es-ES" b="1" dirty="0"/>
              <a:t>Un </a:t>
            </a:r>
            <a:r>
              <a:rPr lang="es-ES" b="1" dirty="0" err="1"/>
              <a:t>endpoint</a:t>
            </a:r>
            <a:r>
              <a:rPr lang="es-ES" b="1" dirty="0"/>
              <a:t> es una URL de una API o un </a:t>
            </a:r>
            <a:r>
              <a:rPr lang="es-ES" b="1" dirty="0" err="1"/>
              <a:t>backend</a:t>
            </a:r>
            <a:r>
              <a:rPr lang="es-ES" b="1" dirty="0"/>
              <a:t> que se encarga de contestar a una petición</a:t>
            </a:r>
            <a:r>
              <a:rPr lang="es-ES" dirty="0"/>
              <a:t>. Es una ubicación digital concreta a la que se envían peticiones de información con el objetivo de obtener como respuesta la información que está en dicho punto. </a:t>
            </a:r>
          </a:p>
        </p:txBody>
      </p:sp>
      <p:sp>
        <p:nvSpPr>
          <p:cNvPr id="4" name="Marcador de número de diapositiva 3">
            <a:extLst>
              <a:ext uri="{FF2B5EF4-FFF2-40B4-BE49-F238E27FC236}">
                <a16:creationId xmlns:a16="http://schemas.microsoft.com/office/drawing/2014/main" id="{47C1A505-D3A8-16DD-EB41-FDB85E465347}"/>
              </a:ext>
            </a:extLst>
          </p:cNvPr>
          <p:cNvSpPr>
            <a:spLocks noGrp="1"/>
          </p:cNvSpPr>
          <p:nvPr>
            <p:ph type="sldNum" sz="quarter" idx="12"/>
          </p:nvPr>
        </p:nvSpPr>
        <p:spPr/>
        <p:txBody>
          <a:bodyPr/>
          <a:lstStyle/>
          <a:p>
            <a:fld id="{1A5952E3-DA43-4FE4-B797-0AD175EBA12D}" type="slidenum">
              <a:rPr lang="es-ES" smtClean="0"/>
              <a:t>37</a:t>
            </a:fld>
            <a:endParaRPr lang="es-ES"/>
          </a:p>
        </p:txBody>
      </p:sp>
    </p:spTree>
    <p:extLst>
      <p:ext uri="{BB962C8B-B14F-4D97-AF65-F5344CB8AC3E}">
        <p14:creationId xmlns:p14="http://schemas.microsoft.com/office/powerpoint/2010/main" val="136303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8BD05-58FC-C8F8-F336-E6D5FCA28A77}"/>
              </a:ext>
            </a:extLst>
          </p:cNvPr>
          <p:cNvSpPr>
            <a:spLocks noGrp="1"/>
          </p:cNvSpPr>
          <p:nvPr>
            <p:ph type="title"/>
          </p:nvPr>
        </p:nvSpPr>
        <p:spPr/>
        <p:txBody>
          <a:bodyPr/>
          <a:lstStyle/>
          <a:p>
            <a:r>
              <a:rPr lang="en-US" dirty="0" err="1"/>
              <a:t>Modificamos</a:t>
            </a:r>
            <a:r>
              <a:rPr lang="en-US" dirty="0"/>
              <a:t> </a:t>
            </a:r>
            <a:r>
              <a:rPr lang="en-US" dirty="0" err="1"/>
              <a:t>db.json</a:t>
            </a:r>
            <a:endParaRPr lang="es-ES" dirty="0"/>
          </a:p>
        </p:txBody>
      </p:sp>
      <p:sp>
        <p:nvSpPr>
          <p:cNvPr id="4" name="Marcador de número de diapositiva 3">
            <a:extLst>
              <a:ext uri="{FF2B5EF4-FFF2-40B4-BE49-F238E27FC236}">
                <a16:creationId xmlns:a16="http://schemas.microsoft.com/office/drawing/2014/main" id="{72234FEB-8539-F7FF-A375-DDFDE7CB3D18}"/>
              </a:ext>
            </a:extLst>
          </p:cNvPr>
          <p:cNvSpPr>
            <a:spLocks noGrp="1"/>
          </p:cNvSpPr>
          <p:nvPr>
            <p:ph type="sldNum" sz="quarter" idx="12"/>
          </p:nvPr>
        </p:nvSpPr>
        <p:spPr/>
        <p:txBody>
          <a:bodyPr/>
          <a:lstStyle/>
          <a:p>
            <a:fld id="{1A5952E3-DA43-4FE4-B797-0AD175EBA12D}" type="slidenum">
              <a:rPr lang="es-ES" smtClean="0"/>
              <a:t>38</a:t>
            </a:fld>
            <a:endParaRPr lang="es-ES"/>
          </a:p>
        </p:txBody>
      </p:sp>
      <p:sp>
        <p:nvSpPr>
          <p:cNvPr id="7" name="CuadroTexto 6">
            <a:extLst>
              <a:ext uri="{FF2B5EF4-FFF2-40B4-BE49-F238E27FC236}">
                <a16:creationId xmlns:a16="http://schemas.microsoft.com/office/drawing/2014/main" id="{CB130CD6-5827-C367-9BB9-B633F550FC9C}"/>
              </a:ext>
            </a:extLst>
          </p:cNvPr>
          <p:cNvSpPr txBox="1"/>
          <p:nvPr/>
        </p:nvSpPr>
        <p:spPr>
          <a:xfrm>
            <a:off x="6553200" y="4045527"/>
            <a:ext cx="3379067" cy="369332"/>
          </a:xfrm>
          <a:prstGeom prst="rect">
            <a:avLst/>
          </a:prstGeom>
          <a:noFill/>
        </p:spPr>
        <p:txBody>
          <a:bodyPr wrap="none" rtlCol="0">
            <a:spAutoFit/>
          </a:bodyPr>
          <a:lstStyle/>
          <a:p>
            <a:r>
              <a:rPr lang="en-US" dirty="0"/>
              <a:t>A</a:t>
            </a:r>
            <a:r>
              <a:rPr lang="es-ES" dirty="0" err="1"/>
              <a:t>ñadimos</a:t>
            </a:r>
            <a:r>
              <a:rPr lang="es-ES" dirty="0"/>
              <a:t> un nuevo campo </a:t>
            </a:r>
            <a:r>
              <a:rPr lang="es-ES" dirty="0" err="1"/>
              <a:t>userId</a:t>
            </a:r>
            <a:endParaRPr lang="es-ES" dirty="0"/>
          </a:p>
        </p:txBody>
      </p:sp>
      <p:pic>
        <p:nvPicPr>
          <p:cNvPr id="11" name="Imagen 10">
            <a:extLst>
              <a:ext uri="{FF2B5EF4-FFF2-40B4-BE49-F238E27FC236}">
                <a16:creationId xmlns:a16="http://schemas.microsoft.com/office/drawing/2014/main" id="{881CA479-D2C4-7DB8-0F7A-DCB7F85A8FCC}"/>
              </a:ext>
            </a:extLst>
          </p:cNvPr>
          <p:cNvPicPr>
            <a:picLocks noChangeAspect="1"/>
          </p:cNvPicPr>
          <p:nvPr/>
        </p:nvPicPr>
        <p:blipFill>
          <a:blip r:embed="rId2"/>
          <a:stretch>
            <a:fillRect/>
          </a:stretch>
        </p:blipFill>
        <p:spPr>
          <a:xfrm>
            <a:off x="838200" y="1614488"/>
            <a:ext cx="4572000" cy="4562475"/>
          </a:xfrm>
          <a:prstGeom prst="rect">
            <a:avLst/>
          </a:prstGeom>
        </p:spPr>
      </p:pic>
    </p:spTree>
    <p:extLst>
      <p:ext uri="{BB962C8B-B14F-4D97-AF65-F5344CB8AC3E}">
        <p14:creationId xmlns:p14="http://schemas.microsoft.com/office/powerpoint/2010/main" val="3479499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4EFA2-9A82-C326-C6BF-3F9AB4406501}"/>
              </a:ext>
            </a:extLst>
          </p:cNvPr>
          <p:cNvSpPr>
            <a:spLocks noGrp="1"/>
          </p:cNvSpPr>
          <p:nvPr>
            <p:ph type="title"/>
          </p:nvPr>
        </p:nvSpPr>
        <p:spPr/>
        <p:txBody>
          <a:bodyPr/>
          <a:lstStyle/>
          <a:p>
            <a:r>
              <a:rPr lang="es-ES" b="1" dirty="0" err="1"/>
              <a:t>HttpParams</a:t>
            </a:r>
            <a:endParaRPr lang="es-ES" dirty="0"/>
          </a:p>
        </p:txBody>
      </p:sp>
      <p:sp>
        <p:nvSpPr>
          <p:cNvPr id="3" name="Marcador de contenido 2">
            <a:extLst>
              <a:ext uri="{FF2B5EF4-FFF2-40B4-BE49-F238E27FC236}">
                <a16:creationId xmlns:a16="http://schemas.microsoft.com/office/drawing/2014/main" id="{5DB36173-24B5-201E-8920-2F65AC298F03}"/>
              </a:ext>
            </a:extLst>
          </p:cNvPr>
          <p:cNvSpPr>
            <a:spLocks noGrp="1"/>
          </p:cNvSpPr>
          <p:nvPr>
            <p:ph idx="1"/>
          </p:nvPr>
        </p:nvSpPr>
        <p:spPr/>
        <p:txBody>
          <a:bodyPr/>
          <a:lstStyle/>
          <a:p>
            <a:pPr marL="0" indent="0">
              <a:buNone/>
            </a:pPr>
            <a:r>
              <a:rPr lang="es-ES" dirty="0"/>
              <a:t>Con </a:t>
            </a:r>
            <a:r>
              <a:rPr lang="es-ES" dirty="0" err="1"/>
              <a:t>HttpClient</a:t>
            </a:r>
            <a:r>
              <a:rPr lang="es-ES" dirty="0"/>
              <a:t>, podemos realizar llamadas con parámetros usando la clase</a:t>
            </a:r>
            <a:r>
              <a:rPr lang="es-ES" b="1" dirty="0"/>
              <a:t> </a:t>
            </a:r>
            <a:r>
              <a:rPr lang="es-ES" b="1" dirty="0" err="1"/>
              <a:t>HttpParams</a:t>
            </a:r>
            <a:r>
              <a:rPr lang="es-ES" dirty="0"/>
              <a:t>. </a:t>
            </a:r>
          </a:p>
          <a:p>
            <a:pPr marL="0" indent="0">
              <a:buNone/>
            </a:pPr>
            <a:r>
              <a:rPr lang="es-ES" dirty="0"/>
              <a:t>Sobre nuestra aplicación, crearemos una nueva llamada </a:t>
            </a:r>
            <a:r>
              <a:rPr lang="es-ES" dirty="0" err="1"/>
              <a:t>get</a:t>
            </a:r>
            <a:r>
              <a:rPr lang="es-ES" dirty="0"/>
              <a:t>() para la ruta “/</a:t>
            </a:r>
            <a:r>
              <a:rPr lang="es-ES" dirty="0" err="1"/>
              <a:t>libros?userId</a:t>
            </a:r>
            <a:r>
              <a:rPr lang="es-ES" dirty="0"/>
              <a:t>=:id” del JSON Server, indicando que queremos las publicaciones del usuario con “</a:t>
            </a:r>
            <a:r>
              <a:rPr lang="es-ES" dirty="0" err="1"/>
              <a:t>userId</a:t>
            </a:r>
            <a:r>
              <a:rPr lang="es-ES" dirty="0"/>
              <a:t>” = 9. Una vez introducido el código, realice la llamada desde el navegador y compruebe su funcionamiento.</a:t>
            </a:r>
          </a:p>
        </p:txBody>
      </p:sp>
      <p:sp>
        <p:nvSpPr>
          <p:cNvPr id="4" name="Marcador de número de diapositiva 3">
            <a:extLst>
              <a:ext uri="{FF2B5EF4-FFF2-40B4-BE49-F238E27FC236}">
                <a16:creationId xmlns:a16="http://schemas.microsoft.com/office/drawing/2014/main" id="{CDB5C6FA-2324-27BB-1954-CD1F6A4DE6BB}"/>
              </a:ext>
            </a:extLst>
          </p:cNvPr>
          <p:cNvSpPr>
            <a:spLocks noGrp="1"/>
          </p:cNvSpPr>
          <p:nvPr>
            <p:ph type="sldNum" sz="quarter" idx="12"/>
          </p:nvPr>
        </p:nvSpPr>
        <p:spPr/>
        <p:txBody>
          <a:bodyPr/>
          <a:lstStyle/>
          <a:p>
            <a:fld id="{1A5952E3-DA43-4FE4-B797-0AD175EBA12D}" type="slidenum">
              <a:rPr lang="es-ES" smtClean="0"/>
              <a:t>39</a:t>
            </a:fld>
            <a:endParaRPr lang="es-ES"/>
          </a:p>
        </p:txBody>
      </p:sp>
    </p:spTree>
    <p:extLst>
      <p:ext uri="{BB962C8B-B14F-4D97-AF65-F5344CB8AC3E}">
        <p14:creationId xmlns:p14="http://schemas.microsoft.com/office/powerpoint/2010/main" val="333198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D48AD-362F-2DFD-55DD-101BDFC98D95}"/>
              </a:ext>
            </a:extLst>
          </p:cNvPr>
          <p:cNvSpPr>
            <a:spLocks noGrp="1"/>
          </p:cNvSpPr>
          <p:nvPr>
            <p:ph type="title"/>
          </p:nvPr>
        </p:nvSpPr>
        <p:spPr/>
        <p:txBody>
          <a:bodyPr/>
          <a:lstStyle/>
          <a:p>
            <a:r>
              <a:rPr lang="es-ES" dirty="0"/>
              <a:t>API RESTFULL</a:t>
            </a:r>
          </a:p>
        </p:txBody>
      </p:sp>
      <p:sp>
        <p:nvSpPr>
          <p:cNvPr id="3" name="Marcador de contenido 2">
            <a:extLst>
              <a:ext uri="{FF2B5EF4-FFF2-40B4-BE49-F238E27FC236}">
                <a16:creationId xmlns:a16="http://schemas.microsoft.com/office/drawing/2014/main" id="{38687B36-49D3-9522-E684-94347FAF707C}"/>
              </a:ext>
            </a:extLst>
          </p:cNvPr>
          <p:cNvSpPr>
            <a:spLocks noGrp="1"/>
          </p:cNvSpPr>
          <p:nvPr>
            <p:ph idx="1"/>
          </p:nvPr>
        </p:nvSpPr>
        <p:spPr/>
        <p:txBody>
          <a:bodyPr/>
          <a:lstStyle/>
          <a:p>
            <a:pPr marL="0" indent="0">
              <a:buNone/>
            </a:pPr>
            <a:r>
              <a:rPr lang="es-ES" dirty="0"/>
              <a:t>En Angular, una API puede ser una </a:t>
            </a:r>
            <a:r>
              <a:rPr lang="es-ES" b="1" dirty="0"/>
              <a:t>fuente externa de datos</a:t>
            </a:r>
            <a:r>
              <a:rPr lang="es-ES" dirty="0"/>
              <a:t>, como una API </a:t>
            </a:r>
            <a:r>
              <a:rPr lang="es-ES" b="1" dirty="0"/>
              <a:t>REST</a:t>
            </a:r>
            <a:r>
              <a:rPr lang="es-ES" dirty="0"/>
              <a:t>, que proporciona datos en formato </a:t>
            </a:r>
            <a:r>
              <a:rPr lang="es-ES" b="1" dirty="0"/>
              <a:t>JSON</a:t>
            </a:r>
            <a:r>
              <a:rPr lang="es-ES" dirty="0"/>
              <a:t>. También puede ser una </a:t>
            </a:r>
            <a:r>
              <a:rPr lang="es-ES" b="1" dirty="0"/>
              <a:t>API personalizada</a:t>
            </a:r>
            <a:r>
              <a:rPr lang="es-ES" dirty="0"/>
              <a:t> creada en el </a:t>
            </a:r>
            <a:r>
              <a:rPr lang="es-ES" dirty="0" err="1"/>
              <a:t>backend</a:t>
            </a:r>
            <a:r>
              <a:rPr lang="es-ES" dirty="0"/>
              <a:t> de nuestra aplicación para ofrecer funcionalidades específicas.</a:t>
            </a:r>
          </a:p>
          <a:p>
            <a:pPr marL="0" indent="0" algn="just">
              <a:buNone/>
            </a:pPr>
            <a:r>
              <a:rPr lang="es-ES" dirty="0"/>
              <a:t>Las </a:t>
            </a:r>
            <a:r>
              <a:rPr lang="es-ES" b="1" dirty="0" err="1"/>
              <a:t>APIs</a:t>
            </a:r>
            <a:r>
              <a:rPr lang="es-ES" b="1" dirty="0"/>
              <a:t> en Angular</a:t>
            </a:r>
            <a:r>
              <a:rPr lang="es-ES" dirty="0"/>
              <a:t> permiten a nuestras aplicaciones web interactuar con servicios externos, obtener datos en tiempo real, enviar y recibir información, y realizar acciones en base a las respuestas recibidas.</a:t>
            </a:r>
          </a:p>
        </p:txBody>
      </p:sp>
      <p:sp>
        <p:nvSpPr>
          <p:cNvPr id="4" name="Marcador de número de diapositiva 3">
            <a:extLst>
              <a:ext uri="{FF2B5EF4-FFF2-40B4-BE49-F238E27FC236}">
                <a16:creationId xmlns:a16="http://schemas.microsoft.com/office/drawing/2014/main" id="{E2E5D9D1-742C-F70F-B0C6-A44A5A7D8A1F}"/>
              </a:ext>
            </a:extLst>
          </p:cNvPr>
          <p:cNvSpPr>
            <a:spLocks noGrp="1"/>
          </p:cNvSpPr>
          <p:nvPr>
            <p:ph type="sldNum" sz="quarter" idx="12"/>
          </p:nvPr>
        </p:nvSpPr>
        <p:spPr/>
        <p:txBody>
          <a:bodyPr/>
          <a:lstStyle/>
          <a:p>
            <a:fld id="{1A5952E3-DA43-4FE4-B797-0AD175EBA12D}" type="slidenum">
              <a:rPr lang="es-ES" smtClean="0"/>
              <a:t>4</a:t>
            </a:fld>
            <a:endParaRPr lang="es-ES"/>
          </a:p>
        </p:txBody>
      </p:sp>
    </p:spTree>
    <p:extLst>
      <p:ext uri="{BB962C8B-B14F-4D97-AF65-F5344CB8AC3E}">
        <p14:creationId xmlns:p14="http://schemas.microsoft.com/office/powerpoint/2010/main" val="203588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3E768-6646-7172-8F86-4A134FE3B616}"/>
              </a:ext>
            </a:extLst>
          </p:cNvPr>
          <p:cNvSpPr>
            <a:spLocks noGrp="1"/>
          </p:cNvSpPr>
          <p:nvPr>
            <p:ph type="title"/>
          </p:nvPr>
        </p:nvSpPr>
        <p:spPr/>
        <p:txBody>
          <a:bodyPr/>
          <a:lstStyle/>
          <a:p>
            <a:r>
              <a:rPr lang="es-ES" b="1" dirty="0" err="1"/>
              <a:t>HttpParams</a:t>
            </a:r>
            <a:endParaRPr lang="es-ES" dirty="0"/>
          </a:p>
        </p:txBody>
      </p:sp>
      <p:sp>
        <p:nvSpPr>
          <p:cNvPr id="3" name="Marcador de contenido 2">
            <a:extLst>
              <a:ext uri="{FF2B5EF4-FFF2-40B4-BE49-F238E27FC236}">
                <a16:creationId xmlns:a16="http://schemas.microsoft.com/office/drawing/2014/main" id="{81F9AE4E-BF3F-ABC7-689F-EAFEE68F1674}"/>
              </a:ext>
            </a:extLst>
          </p:cNvPr>
          <p:cNvSpPr>
            <a:spLocks noGrp="1"/>
          </p:cNvSpPr>
          <p:nvPr>
            <p:ph idx="1"/>
          </p:nvPr>
        </p:nvSpPr>
        <p:spPr/>
        <p:txBody>
          <a:bodyPr/>
          <a:lstStyle/>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getParam</a:t>
            </a:r>
            <a:r>
              <a:rPr lang="en-US" sz="2400" b="0" dirty="0">
                <a:effectLst/>
                <a:latin typeface="Consolas" panose="020B0609020204030204" pitchFamily="49" charset="0"/>
              </a:rPr>
              <a:t>():void{</a:t>
            </a:r>
          </a:p>
          <a:p>
            <a:pPr marL="0" indent="0">
              <a:buNone/>
            </a:pPr>
            <a:r>
              <a:rPr lang="en-US" sz="2400" b="0" dirty="0">
                <a:effectLst/>
                <a:latin typeface="Consolas" panose="020B0609020204030204" pitchFamily="49" charset="0"/>
              </a:rPr>
              <a:t>  const params=new </a:t>
            </a:r>
            <a:r>
              <a:rPr lang="en-US" sz="2400" b="0" dirty="0" err="1">
                <a:effectLst/>
                <a:latin typeface="Consolas" panose="020B0609020204030204" pitchFamily="49" charset="0"/>
              </a:rPr>
              <a:t>HttpParams</a:t>
            </a:r>
            <a:r>
              <a:rPr lang="en-US" sz="2400" b="0" dirty="0">
                <a:effectLst/>
                <a:latin typeface="Consolas" panose="020B0609020204030204" pitchFamily="49" charset="0"/>
              </a:rPr>
              <a:t>().set("userId",9)</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this.http.get</a:t>
            </a:r>
            <a:r>
              <a:rPr lang="en-US" sz="2400" b="0" dirty="0">
                <a:effectLst/>
                <a:latin typeface="Consolas" panose="020B0609020204030204" pitchFamily="49" charset="0"/>
              </a:rPr>
              <a:t>("http://localhost:3000/</a:t>
            </a:r>
            <a:r>
              <a:rPr lang="en-US" sz="2400" b="0" dirty="0" err="1">
                <a:effectLst/>
                <a:latin typeface="Consolas" panose="020B0609020204030204" pitchFamily="49" charset="0"/>
              </a:rPr>
              <a:t>libros</a:t>
            </a:r>
            <a:r>
              <a:rPr lang="en-US" sz="2400" b="0" dirty="0">
                <a:effectLst/>
                <a:latin typeface="Consolas" panose="020B0609020204030204" pitchFamily="49" charset="0"/>
              </a:rPr>
              <a:t>",{params}).</a:t>
            </a:r>
          </a:p>
          <a:p>
            <a:pPr marL="0" indent="0">
              <a:buNone/>
            </a:pPr>
            <a:r>
              <a:rPr lang="en-US" sz="2400" dirty="0">
                <a:latin typeface="Consolas" panose="020B0609020204030204" pitchFamily="49" charset="0"/>
              </a:rPr>
              <a:t>         </a:t>
            </a:r>
            <a:r>
              <a:rPr lang="en-US" sz="2400" b="0" dirty="0">
                <a:effectLst/>
                <a:latin typeface="Consolas" panose="020B0609020204030204" pitchFamily="49" charset="0"/>
              </a:rPr>
              <a:t>subscribe(data=&gt;{</a:t>
            </a:r>
            <a:r>
              <a:rPr lang="en-US" sz="2400" b="0" dirty="0" err="1">
                <a:effectLst/>
                <a:latin typeface="Consolas" panose="020B0609020204030204" pitchFamily="49" charset="0"/>
              </a:rPr>
              <a:t>this.resultadoPeticion</a:t>
            </a:r>
            <a:r>
              <a:rPr lang="en-US" sz="2400" b="0" dirty="0">
                <a:effectLst/>
                <a:latin typeface="Consolas" panose="020B0609020204030204" pitchFamily="49" charset="0"/>
              </a:rPr>
              <a:t>=data;});</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a:t>
            </a:r>
          </a:p>
          <a:p>
            <a:pPr marL="0" indent="0">
              <a:buNone/>
            </a:pPr>
            <a:endParaRPr lang="es-ES" dirty="0"/>
          </a:p>
        </p:txBody>
      </p:sp>
      <p:sp>
        <p:nvSpPr>
          <p:cNvPr id="4" name="Marcador de número de diapositiva 3">
            <a:extLst>
              <a:ext uri="{FF2B5EF4-FFF2-40B4-BE49-F238E27FC236}">
                <a16:creationId xmlns:a16="http://schemas.microsoft.com/office/drawing/2014/main" id="{D8AF2440-89A3-EC0F-1397-AAD3C6079F24}"/>
              </a:ext>
            </a:extLst>
          </p:cNvPr>
          <p:cNvSpPr>
            <a:spLocks noGrp="1"/>
          </p:cNvSpPr>
          <p:nvPr>
            <p:ph type="sldNum" sz="quarter" idx="12"/>
          </p:nvPr>
        </p:nvSpPr>
        <p:spPr/>
        <p:txBody>
          <a:bodyPr/>
          <a:lstStyle/>
          <a:p>
            <a:fld id="{1A5952E3-DA43-4FE4-B797-0AD175EBA12D}" type="slidenum">
              <a:rPr lang="es-ES" smtClean="0"/>
              <a:t>40</a:t>
            </a:fld>
            <a:endParaRPr lang="es-ES"/>
          </a:p>
        </p:txBody>
      </p:sp>
    </p:spTree>
    <p:extLst>
      <p:ext uri="{BB962C8B-B14F-4D97-AF65-F5344CB8AC3E}">
        <p14:creationId xmlns:p14="http://schemas.microsoft.com/office/powerpoint/2010/main" val="121193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079DB-107C-9696-5AA7-B33AF8CA1DB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4445FAF-E9BB-8F26-534C-75F8E18B4E73}"/>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716A082C-7DC0-40AB-5D13-62180F682D5F}"/>
              </a:ext>
            </a:extLst>
          </p:cNvPr>
          <p:cNvSpPr>
            <a:spLocks noGrp="1"/>
          </p:cNvSpPr>
          <p:nvPr>
            <p:ph type="sldNum" sz="quarter" idx="12"/>
          </p:nvPr>
        </p:nvSpPr>
        <p:spPr/>
        <p:txBody>
          <a:bodyPr/>
          <a:lstStyle/>
          <a:p>
            <a:fld id="{1A5952E3-DA43-4FE4-B797-0AD175EBA12D}" type="slidenum">
              <a:rPr lang="es-ES" smtClean="0"/>
              <a:t>41</a:t>
            </a:fld>
            <a:endParaRPr lang="es-ES"/>
          </a:p>
        </p:txBody>
      </p:sp>
      <p:pic>
        <p:nvPicPr>
          <p:cNvPr id="8" name="Imagen 7">
            <a:extLst>
              <a:ext uri="{FF2B5EF4-FFF2-40B4-BE49-F238E27FC236}">
                <a16:creationId xmlns:a16="http://schemas.microsoft.com/office/drawing/2014/main" id="{4917EB7E-9AC3-7C4A-58A6-A3852F71C8F0}"/>
              </a:ext>
            </a:extLst>
          </p:cNvPr>
          <p:cNvPicPr>
            <a:picLocks noChangeAspect="1"/>
          </p:cNvPicPr>
          <p:nvPr/>
        </p:nvPicPr>
        <p:blipFill>
          <a:blip r:embed="rId2"/>
          <a:stretch>
            <a:fillRect/>
          </a:stretch>
        </p:blipFill>
        <p:spPr>
          <a:xfrm>
            <a:off x="838200" y="1690688"/>
            <a:ext cx="4800600" cy="4352925"/>
          </a:xfrm>
          <a:prstGeom prst="rect">
            <a:avLst/>
          </a:prstGeom>
          <a:ln>
            <a:solidFill>
              <a:schemeClr val="accent1"/>
            </a:solidFill>
          </a:ln>
        </p:spPr>
      </p:pic>
      <p:sp>
        <p:nvSpPr>
          <p:cNvPr id="9" name="Rectángulo 8">
            <a:extLst>
              <a:ext uri="{FF2B5EF4-FFF2-40B4-BE49-F238E27FC236}">
                <a16:creationId xmlns:a16="http://schemas.microsoft.com/office/drawing/2014/main" id="{5058D1AA-8162-371F-53FB-1458ED7CACD3}"/>
              </a:ext>
            </a:extLst>
          </p:cNvPr>
          <p:cNvSpPr/>
          <p:nvPr/>
        </p:nvSpPr>
        <p:spPr>
          <a:xfrm>
            <a:off x="2576945" y="3200400"/>
            <a:ext cx="1191491" cy="3879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1172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7F8B7-6371-D237-6939-DA5F8F2210D6}"/>
              </a:ext>
            </a:extLst>
          </p:cNvPr>
          <p:cNvSpPr>
            <a:spLocks noGrp="1"/>
          </p:cNvSpPr>
          <p:nvPr>
            <p:ph type="title"/>
          </p:nvPr>
        </p:nvSpPr>
        <p:spPr/>
        <p:txBody>
          <a:bodyPr/>
          <a:lstStyle/>
          <a:p>
            <a:endParaRPr lang="es-ES"/>
          </a:p>
        </p:txBody>
      </p:sp>
      <p:sp>
        <p:nvSpPr>
          <p:cNvPr id="4" name="Marcador de número de diapositiva 3">
            <a:extLst>
              <a:ext uri="{FF2B5EF4-FFF2-40B4-BE49-F238E27FC236}">
                <a16:creationId xmlns:a16="http://schemas.microsoft.com/office/drawing/2014/main" id="{1B995695-D3A5-D012-22BA-1AA37731661A}"/>
              </a:ext>
            </a:extLst>
          </p:cNvPr>
          <p:cNvSpPr>
            <a:spLocks noGrp="1"/>
          </p:cNvSpPr>
          <p:nvPr>
            <p:ph type="sldNum" sz="quarter" idx="12"/>
          </p:nvPr>
        </p:nvSpPr>
        <p:spPr/>
        <p:txBody>
          <a:bodyPr/>
          <a:lstStyle/>
          <a:p>
            <a:fld id="{1A5952E3-DA43-4FE4-B797-0AD175EBA12D}" type="slidenum">
              <a:rPr lang="es-ES" smtClean="0"/>
              <a:t>42</a:t>
            </a:fld>
            <a:endParaRPr lang="es-ES"/>
          </a:p>
        </p:txBody>
      </p:sp>
      <p:sp>
        <p:nvSpPr>
          <p:cNvPr id="5" name="Marcador de contenido 4">
            <a:extLst>
              <a:ext uri="{FF2B5EF4-FFF2-40B4-BE49-F238E27FC236}">
                <a16:creationId xmlns:a16="http://schemas.microsoft.com/office/drawing/2014/main" id="{D9D3D4FC-25E6-7731-F8A5-94B6C8065D9E}"/>
              </a:ext>
            </a:extLst>
          </p:cNvPr>
          <p:cNvSpPr txBox="1">
            <a:spLocks noGrp="1"/>
          </p:cNvSpPr>
          <p:nvPr>
            <p:ph idx="1"/>
          </p:nvPr>
        </p:nvSpPr>
        <p:spPr>
          <a:xfrm>
            <a:off x="838200" y="1825625"/>
            <a:ext cx="10515600" cy="2803844"/>
          </a:xfrm>
          <a:prstGeom prst="rect">
            <a:avLst/>
          </a:prstGeom>
          <a:noFill/>
          <a:ln>
            <a:noFill/>
          </a:ln>
        </p:spPr>
        <p:txBody>
          <a:bodyPr wrap="square">
            <a:spAutoFit/>
          </a:bodyPr>
          <a:lstStyle/>
          <a:p>
            <a:pPr marL="0" indent="0" algn="just">
              <a:buNone/>
            </a:pPr>
            <a:r>
              <a:rPr lang="es-ES" sz="2400" dirty="0" err="1"/>
              <a:t>HttpParams</a:t>
            </a:r>
            <a:r>
              <a:rPr lang="es-ES" sz="2400" dirty="0"/>
              <a:t> es </a:t>
            </a:r>
            <a:r>
              <a:rPr lang="es-ES" sz="2400" b="1" dirty="0"/>
              <a:t>inmutable</a:t>
            </a:r>
            <a:r>
              <a:rPr lang="es-ES" sz="2400" dirty="0"/>
              <a:t>, lo que significa que las llamadas a sus métodos no modifican el objeto, sino que devuelven uno nuevo. Por este motivo, en el anterior ejemplo tenemos la creación y configuración del objeto </a:t>
            </a:r>
            <a:r>
              <a:rPr lang="es-ES" sz="2400" dirty="0" err="1"/>
              <a:t>HttpParams</a:t>
            </a:r>
            <a:r>
              <a:rPr lang="es-ES" sz="2400" dirty="0"/>
              <a:t> en una misma instrucción. </a:t>
            </a:r>
          </a:p>
          <a:p>
            <a:pPr marL="0" indent="0" algn="just">
              <a:buNone/>
            </a:pPr>
            <a:endParaRPr lang="es-ES" sz="2400" dirty="0"/>
          </a:p>
          <a:p>
            <a:pPr marL="0" indent="0" algn="just">
              <a:buNone/>
            </a:pPr>
            <a:r>
              <a:rPr lang="en-US" sz="2400" dirty="0"/>
              <a:t>const params=new </a:t>
            </a:r>
            <a:r>
              <a:rPr lang="en-US" sz="2400" dirty="0" err="1"/>
              <a:t>HttpParams</a:t>
            </a:r>
            <a:r>
              <a:rPr lang="en-US" sz="2400" dirty="0"/>
              <a:t>();</a:t>
            </a:r>
          </a:p>
          <a:p>
            <a:pPr marL="0" indent="0" algn="just">
              <a:buNone/>
            </a:pPr>
            <a:r>
              <a:rPr lang="en-US" sz="2400" dirty="0" err="1"/>
              <a:t>params.set</a:t>
            </a:r>
            <a:r>
              <a:rPr lang="en-US" sz="2400" dirty="0"/>
              <a:t> ( ‘’param1’’, “value1”);</a:t>
            </a:r>
            <a:endParaRPr lang="es-ES" sz="2400" dirty="0"/>
          </a:p>
        </p:txBody>
      </p:sp>
    </p:spTree>
    <p:extLst>
      <p:ext uri="{BB962C8B-B14F-4D97-AF65-F5344CB8AC3E}">
        <p14:creationId xmlns:p14="http://schemas.microsoft.com/office/powerpoint/2010/main" val="1319919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r>
              <a:rPr lang="es-ES" sz="2000" dirty="0">
                <a:hlinkClick r:id="rId4"/>
              </a:rPr>
              <a:t>https://www.udemy.com/course/the-complete-guide-to-angular-2/</a:t>
            </a:r>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10. </a:t>
            </a:r>
            <a:r>
              <a:rPr lang="es-ES" sz="2400" dirty="0" err="1"/>
              <a:t>HTTPClient</a:t>
            </a:r>
            <a:r>
              <a:rPr lang="es-ES" sz="2400" dirty="0"/>
              <a:t>: Introducción e instalación</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43</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109811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CF13F9B-4D12-D496-CBCB-1AF1D9AE0EB8}"/>
              </a:ext>
            </a:extLst>
          </p:cNvPr>
          <p:cNvSpPr>
            <a:spLocks noGrp="1"/>
          </p:cNvSpPr>
          <p:nvPr>
            <p:ph idx="1"/>
          </p:nvPr>
        </p:nvSpPr>
        <p:spPr>
          <a:xfrm>
            <a:off x="838200" y="1149927"/>
            <a:ext cx="10515600" cy="5027036"/>
          </a:xfrm>
        </p:spPr>
        <p:txBody>
          <a:bodyPr/>
          <a:lstStyle/>
          <a:p>
            <a:pPr marL="0" indent="0">
              <a:buNone/>
            </a:pPr>
            <a:r>
              <a:rPr lang="es-ES" dirty="0"/>
              <a:t>En la mayoría de casos, la comunicación entre aplicaciones Front-</a:t>
            </a:r>
            <a:r>
              <a:rPr lang="es-ES" dirty="0" err="1"/>
              <a:t>end</a:t>
            </a:r>
            <a:r>
              <a:rPr lang="es-ES" dirty="0"/>
              <a:t> y servicios  Back-</a:t>
            </a:r>
            <a:r>
              <a:rPr lang="es-ES" dirty="0" err="1"/>
              <a:t>end</a:t>
            </a:r>
            <a:r>
              <a:rPr lang="es-ES" dirty="0"/>
              <a:t> se realiza mediante el </a:t>
            </a:r>
            <a:r>
              <a:rPr lang="es-ES" b="1" dirty="0"/>
              <a:t>protocolo</a:t>
            </a:r>
            <a:r>
              <a:rPr lang="es-ES" dirty="0"/>
              <a:t> </a:t>
            </a:r>
            <a:r>
              <a:rPr lang="es-ES" b="1" dirty="0"/>
              <a:t>HTTP</a:t>
            </a:r>
            <a:r>
              <a:rPr lang="es-ES" dirty="0"/>
              <a:t> .</a:t>
            </a:r>
          </a:p>
          <a:p>
            <a:pPr marL="0" indent="0" algn="just">
              <a:buNone/>
            </a:pPr>
            <a:r>
              <a:rPr lang="es-ES" dirty="0"/>
              <a:t>Para realizar este tipo de comunicación, las aplicaciones se apoyan en API como la interfaz </a:t>
            </a:r>
            <a:r>
              <a:rPr lang="es-ES" b="1" dirty="0" err="1"/>
              <a:t>XMLHttpRequest</a:t>
            </a:r>
            <a:r>
              <a:rPr lang="es-ES" b="1" dirty="0"/>
              <a:t> y </a:t>
            </a:r>
            <a:r>
              <a:rPr lang="es-ES" dirty="0"/>
              <a:t>la API </a:t>
            </a:r>
            <a:r>
              <a:rPr lang="es-ES" b="1" dirty="0" err="1"/>
              <a:t>fetch</a:t>
            </a:r>
            <a:r>
              <a:rPr lang="es-ES" dirty="0"/>
              <a:t>(), que son soportadas por la mayoría de navegadores web y permiten al Front-</a:t>
            </a:r>
            <a:r>
              <a:rPr lang="es-ES" dirty="0" err="1"/>
              <a:t>end</a:t>
            </a:r>
            <a:r>
              <a:rPr lang="es-ES" dirty="0"/>
              <a:t> realizar peticiones HTTP</a:t>
            </a:r>
          </a:p>
        </p:txBody>
      </p:sp>
      <p:sp>
        <p:nvSpPr>
          <p:cNvPr id="4" name="Marcador de número de diapositiva 3">
            <a:extLst>
              <a:ext uri="{FF2B5EF4-FFF2-40B4-BE49-F238E27FC236}">
                <a16:creationId xmlns:a16="http://schemas.microsoft.com/office/drawing/2014/main" id="{FDCCF63B-4631-DF5E-6728-B7F1789D4564}"/>
              </a:ext>
            </a:extLst>
          </p:cNvPr>
          <p:cNvSpPr>
            <a:spLocks noGrp="1"/>
          </p:cNvSpPr>
          <p:nvPr>
            <p:ph type="sldNum" sz="quarter" idx="12"/>
          </p:nvPr>
        </p:nvSpPr>
        <p:spPr/>
        <p:txBody>
          <a:bodyPr/>
          <a:lstStyle/>
          <a:p>
            <a:fld id="{1A5952E3-DA43-4FE4-B797-0AD175EBA12D}" type="slidenum">
              <a:rPr lang="es-ES" smtClean="0"/>
              <a:t>5</a:t>
            </a:fld>
            <a:endParaRPr lang="es-ES"/>
          </a:p>
        </p:txBody>
      </p:sp>
      <p:pic>
        <p:nvPicPr>
          <p:cNvPr id="6" name="Imagen 5">
            <a:extLst>
              <a:ext uri="{FF2B5EF4-FFF2-40B4-BE49-F238E27FC236}">
                <a16:creationId xmlns:a16="http://schemas.microsoft.com/office/drawing/2014/main" id="{1799282C-3A0D-F059-1B54-03F12AEC6D2A}"/>
              </a:ext>
            </a:extLst>
          </p:cNvPr>
          <p:cNvPicPr>
            <a:picLocks noChangeAspect="1"/>
          </p:cNvPicPr>
          <p:nvPr/>
        </p:nvPicPr>
        <p:blipFill>
          <a:blip r:embed="rId2"/>
          <a:stretch>
            <a:fillRect/>
          </a:stretch>
        </p:blipFill>
        <p:spPr>
          <a:xfrm>
            <a:off x="2757921" y="4012623"/>
            <a:ext cx="6038850" cy="1695450"/>
          </a:xfrm>
          <a:prstGeom prst="rect">
            <a:avLst/>
          </a:prstGeom>
        </p:spPr>
      </p:pic>
    </p:spTree>
    <p:extLst>
      <p:ext uri="{BB962C8B-B14F-4D97-AF65-F5344CB8AC3E}">
        <p14:creationId xmlns:p14="http://schemas.microsoft.com/office/powerpoint/2010/main" val="235430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24541-9801-CCD9-11D9-6E240C44EAF2}"/>
              </a:ext>
            </a:extLst>
          </p:cNvPr>
          <p:cNvSpPr>
            <a:spLocks noGrp="1"/>
          </p:cNvSpPr>
          <p:nvPr>
            <p:ph type="title"/>
          </p:nvPr>
        </p:nvSpPr>
        <p:spPr/>
        <p:txBody>
          <a:bodyPr/>
          <a:lstStyle/>
          <a:p>
            <a:r>
              <a:rPr lang="es-ES" b="1" dirty="0" err="1"/>
              <a:t>XMLHttpRequest</a:t>
            </a:r>
            <a:br>
              <a:rPr lang="es-ES" b="1" dirty="0"/>
            </a:br>
            <a:endParaRPr lang="es-ES" dirty="0"/>
          </a:p>
        </p:txBody>
      </p:sp>
      <p:sp>
        <p:nvSpPr>
          <p:cNvPr id="3" name="Marcador de contenido 2">
            <a:extLst>
              <a:ext uri="{FF2B5EF4-FFF2-40B4-BE49-F238E27FC236}">
                <a16:creationId xmlns:a16="http://schemas.microsoft.com/office/drawing/2014/main" id="{34EA5CB1-C7AC-13BA-0CB6-D1D69AFA32F7}"/>
              </a:ext>
            </a:extLst>
          </p:cNvPr>
          <p:cNvSpPr>
            <a:spLocks noGrp="1"/>
          </p:cNvSpPr>
          <p:nvPr>
            <p:ph idx="1"/>
          </p:nvPr>
        </p:nvSpPr>
        <p:spPr/>
        <p:txBody>
          <a:bodyPr/>
          <a:lstStyle/>
          <a:p>
            <a:pPr marL="0" indent="0">
              <a:buNone/>
            </a:pPr>
            <a:r>
              <a:rPr lang="es-ES" dirty="0"/>
              <a:t>Antes de que </a:t>
            </a:r>
            <a:r>
              <a:rPr lang="es-ES" dirty="0">
                <a:hlinkClick r:id="rId2"/>
              </a:rPr>
              <a:t>JSON</a:t>
            </a:r>
            <a:r>
              <a:rPr lang="es-ES" dirty="0"/>
              <a:t> se convirtiera en lo popular que es hoy, el formato principal del intercambio de datos fue XML.</a:t>
            </a:r>
          </a:p>
          <a:p>
            <a:pPr marL="0" indent="0">
              <a:buNone/>
            </a:pPr>
            <a:endParaRPr lang="es-ES" dirty="0"/>
          </a:p>
          <a:p>
            <a:pPr marL="0" indent="0">
              <a:buNone/>
            </a:pPr>
            <a:r>
              <a:rPr lang="es-ES" dirty="0" err="1"/>
              <a:t>XMLHttpRequest</a:t>
            </a:r>
            <a:r>
              <a:rPr lang="es-ES" dirty="0"/>
              <a:t>() es una función de JavaScript que hace posible obtener datos de las API que devuelven datos en XML.</a:t>
            </a:r>
          </a:p>
        </p:txBody>
      </p:sp>
      <p:sp>
        <p:nvSpPr>
          <p:cNvPr id="4" name="Marcador de número de diapositiva 3">
            <a:extLst>
              <a:ext uri="{FF2B5EF4-FFF2-40B4-BE49-F238E27FC236}">
                <a16:creationId xmlns:a16="http://schemas.microsoft.com/office/drawing/2014/main" id="{C2B976D0-7410-820D-806C-F68DB06CE451}"/>
              </a:ext>
            </a:extLst>
          </p:cNvPr>
          <p:cNvSpPr>
            <a:spLocks noGrp="1"/>
          </p:cNvSpPr>
          <p:nvPr>
            <p:ph type="sldNum" sz="quarter" idx="12"/>
          </p:nvPr>
        </p:nvSpPr>
        <p:spPr/>
        <p:txBody>
          <a:bodyPr/>
          <a:lstStyle/>
          <a:p>
            <a:fld id="{1A5952E3-DA43-4FE4-B797-0AD175EBA12D}" type="slidenum">
              <a:rPr lang="es-ES" smtClean="0"/>
              <a:t>6</a:t>
            </a:fld>
            <a:endParaRPr lang="es-ES"/>
          </a:p>
        </p:txBody>
      </p:sp>
    </p:spTree>
    <p:extLst>
      <p:ext uri="{BB962C8B-B14F-4D97-AF65-F5344CB8AC3E}">
        <p14:creationId xmlns:p14="http://schemas.microsoft.com/office/powerpoint/2010/main" val="155794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CD6C8-4A31-7A2C-6E24-F704BFBC2317}"/>
              </a:ext>
            </a:extLst>
          </p:cNvPr>
          <p:cNvSpPr>
            <a:spLocks noGrp="1"/>
          </p:cNvSpPr>
          <p:nvPr>
            <p:ph type="title"/>
          </p:nvPr>
        </p:nvSpPr>
        <p:spPr/>
        <p:txBody>
          <a:bodyPr/>
          <a:lstStyle/>
          <a:p>
            <a:r>
              <a:rPr lang="es-ES" b="1" dirty="0" err="1"/>
              <a:t>Fetch</a:t>
            </a:r>
            <a:r>
              <a:rPr lang="es-ES" b="1" dirty="0"/>
              <a:t> API</a:t>
            </a:r>
            <a:br>
              <a:rPr lang="es-ES" b="1" dirty="0"/>
            </a:br>
            <a:endParaRPr lang="es-ES" dirty="0"/>
          </a:p>
        </p:txBody>
      </p:sp>
      <p:sp>
        <p:nvSpPr>
          <p:cNvPr id="3" name="Marcador de contenido 2">
            <a:extLst>
              <a:ext uri="{FF2B5EF4-FFF2-40B4-BE49-F238E27FC236}">
                <a16:creationId xmlns:a16="http://schemas.microsoft.com/office/drawing/2014/main" id="{55670B2D-C4B5-011B-FFAD-86BD6D270B7C}"/>
              </a:ext>
            </a:extLst>
          </p:cNvPr>
          <p:cNvSpPr>
            <a:spLocks noGrp="1"/>
          </p:cNvSpPr>
          <p:nvPr>
            <p:ph idx="1"/>
          </p:nvPr>
        </p:nvSpPr>
        <p:spPr/>
        <p:txBody>
          <a:bodyPr/>
          <a:lstStyle/>
          <a:p>
            <a:pPr marL="0" indent="0" algn="just">
              <a:buNone/>
            </a:pPr>
            <a:r>
              <a:rPr lang="es-ES" dirty="0"/>
              <a:t>La </a:t>
            </a:r>
            <a:r>
              <a:rPr lang="es-ES" dirty="0" err="1"/>
              <a:t>Fetch</a:t>
            </a:r>
            <a:r>
              <a:rPr lang="es-ES" dirty="0"/>
              <a:t> API es una versión más simple y fácil de usar para consumir recursos de forma asíncrona que una </a:t>
            </a:r>
            <a:r>
              <a:rPr lang="es-ES" dirty="0" err="1"/>
              <a:t>XMLHttpRequest</a:t>
            </a:r>
            <a:r>
              <a:rPr lang="es-ES" dirty="0"/>
              <a:t> . </a:t>
            </a:r>
            <a:r>
              <a:rPr lang="es-ES" dirty="0" err="1"/>
              <a:t>Fetch</a:t>
            </a:r>
            <a:r>
              <a:rPr lang="es-ES" dirty="0"/>
              <a:t> te permite trabajar con REST </a:t>
            </a:r>
            <a:r>
              <a:rPr lang="es-ES" dirty="0" err="1"/>
              <a:t>APIs</a:t>
            </a:r>
            <a:r>
              <a:rPr lang="es-ES" dirty="0"/>
              <a:t> con opciones adicionales, como almacenar datos en caché, leer respuestas de transmisión y más.</a:t>
            </a:r>
          </a:p>
        </p:txBody>
      </p:sp>
      <p:sp>
        <p:nvSpPr>
          <p:cNvPr id="4" name="Marcador de número de diapositiva 3">
            <a:extLst>
              <a:ext uri="{FF2B5EF4-FFF2-40B4-BE49-F238E27FC236}">
                <a16:creationId xmlns:a16="http://schemas.microsoft.com/office/drawing/2014/main" id="{3831BFF7-2F35-B168-DFB1-EB3E99422674}"/>
              </a:ext>
            </a:extLst>
          </p:cNvPr>
          <p:cNvSpPr>
            <a:spLocks noGrp="1"/>
          </p:cNvSpPr>
          <p:nvPr>
            <p:ph type="sldNum" sz="quarter" idx="12"/>
          </p:nvPr>
        </p:nvSpPr>
        <p:spPr/>
        <p:txBody>
          <a:bodyPr/>
          <a:lstStyle/>
          <a:p>
            <a:fld id="{1A5952E3-DA43-4FE4-B797-0AD175EBA12D}" type="slidenum">
              <a:rPr lang="es-ES" smtClean="0"/>
              <a:t>7</a:t>
            </a:fld>
            <a:endParaRPr lang="es-ES"/>
          </a:p>
        </p:txBody>
      </p:sp>
    </p:spTree>
    <p:extLst>
      <p:ext uri="{BB962C8B-B14F-4D97-AF65-F5344CB8AC3E}">
        <p14:creationId xmlns:p14="http://schemas.microsoft.com/office/powerpoint/2010/main" val="8815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B0738-4F5E-8D34-0B8A-E65E56F8F3E8}"/>
              </a:ext>
            </a:extLst>
          </p:cNvPr>
          <p:cNvSpPr>
            <a:spLocks noGrp="1"/>
          </p:cNvSpPr>
          <p:nvPr>
            <p:ph type="title"/>
          </p:nvPr>
        </p:nvSpPr>
        <p:spPr/>
        <p:txBody>
          <a:bodyPr/>
          <a:lstStyle/>
          <a:p>
            <a:r>
              <a:rPr lang="en-US" dirty="0" err="1"/>
              <a:t>HttpClient</a:t>
            </a:r>
            <a:endParaRPr lang="es-ES" dirty="0"/>
          </a:p>
        </p:txBody>
      </p:sp>
      <p:sp>
        <p:nvSpPr>
          <p:cNvPr id="3" name="Marcador de contenido 2">
            <a:extLst>
              <a:ext uri="{FF2B5EF4-FFF2-40B4-BE49-F238E27FC236}">
                <a16:creationId xmlns:a16="http://schemas.microsoft.com/office/drawing/2014/main" id="{E5A12CF3-6BA1-950A-45D8-1BA544A1EACF}"/>
              </a:ext>
            </a:extLst>
          </p:cNvPr>
          <p:cNvSpPr>
            <a:spLocks noGrp="1"/>
          </p:cNvSpPr>
          <p:nvPr>
            <p:ph idx="1"/>
          </p:nvPr>
        </p:nvSpPr>
        <p:spPr>
          <a:xfrm>
            <a:off x="838200" y="1825625"/>
            <a:ext cx="10515600" cy="2940339"/>
          </a:xfrm>
        </p:spPr>
        <p:txBody>
          <a:bodyPr/>
          <a:lstStyle/>
          <a:p>
            <a:pPr algn="just"/>
            <a:r>
              <a:rPr lang="es-ES" dirty="0"/>
              <a:t>Angular, por su parte, nos ofrece el servicio </a:t>
            </a:r>
            <a:r>
              <a:rPr lang="es-ES" b="1" dirty="0" err="1"/>
              <a:t>HttpClient</a:t>
            </a:r>
            <a:r>
              <a:rPr lang="es-ES" dirty="0"/>
              <a:t>. </a:t>
            </a:r>
          </a:p>
          <a:p>
            <a:pPr algn="just"/>
            <a:r>
              <a:rPr lang="es-ES" dirty="0" err="1"/>
              <a:t>HttpClient</a:t>
            </a:r>
            <a:r>
              <a:rPr lang="es-ES" dirty="0"/>
              <a:t> es un servicio que proporciona una API simplificada, construida sobre la interfaz </a:t>
            </a:r>
            <a:r>
              <a:rPr lang="es-ES" dirty="0" err="1"/>
              <a:t>XMLHttpRequest</a:t>
            </a:r>
            <a:r>
              <a:rPr lang="es-ES" dirty="0"/>
              <a:t>, para realizar peticiones HTTP y procesar sus respuestas. </a:t>
            </a:r>
          </a:p>
          <a:p>
            <a:pPr algn="just"/>
            <a:r>
              <a:rPr lang="es-ES" dirty="0"/>
              <a:t>En este sentido, el servicio ofrece toda una serie de métodos para realizar los distintos tipos de peticiones HTTP que existen.</a:t>
            </a:r>
          </a:p>
        </p:txBody>
      </p:sp>
      <p:sp>
        <p:nvSpPr>
          <p:cNvPr id="4" name="Marcador de número de diapositiva 3">
            <a:extLst>
              <a:ext uri="{FF2B5EF4-FFF2-40B4-BE49-F238E27FC236}">
                <a16:creationId xmlns:a16="http://schemas.microsoft.com/office/drawing/2014/main" id="{D2BB8DE7-B8B5-43AA-3D27-80A30A9598CB}"/>
              </a:ext>
            </a:extLst>
          </p:cNvPr>
          <p:cNvSpPr>
            <a:spLocks noGrp="1"/>
          </p:cNvSpPr>
          <p:nvPr>
            <p:ph type="sldNum" sz="quarter" idx="12"/>
          </p:nvPr>
        </p:nvSpPr>
        <p:spPr/>
        <p:txBody>
          <a:bodyPr/>
          <a:lstStyle/>
          <a:p>
            <a:fld id="{1A5952E3-DA43-4FE4-B797-0AD175EBA12D}" type="slidenum">
              <a:rPr lang="es-ES" smtClean="0"/>
              <a:t>8</a:t>
            </a:fld>
            <a:endParaRPr lang="es-ES"/>
          </a:p>
        </p:txBody>
      </p:sp>
      <p:pic>
        <p:nvPicPr>
          <p:cNvPr id="6" name="Imagen 5">
            <a:extLst>
              <a:ext uri="{FF2B5EF4-FFF2-40B4-BE49-F238E27FC236}">
                <a16:creationId xmlns:a16="http://schemas.microsoft.com/office/drawing/2014/main" id="{47A7F795-8DB7-63DE-C4C2-752D73DFBF0C}"/>
              </a:ext>
            </a:extLst>
          </p:cNvPr>
          <p:cNvPicPr>
            <a:picLocks noChangeAspect="1"/>
          </p:cNvPicPr>
          <p:nvPr/>
        </p:nvPicPr>
        <p:blipFill>
          <a:blip r:embed="rId2"/>
          <a:stretch>
            <a:fillRect/>
          </a:stretch>
        </p:blipFill>
        <p:spPr>
          <a:xfrm>
            <a:off x="2630200" y="4627418"/>
            <a:ext cx="5980400" cy="1590386"/>
          </a:xfrm>
          <a:prstGeom prst="rect">
            <a:avLst/>
          </a:prstGeom>
        </p:spPr>
      </p:pic>
    </p:spTree>
    <p:extLst>
      <p:ext uri="{BB962C8B-B14F-4D97-AF65-F5344CB8AC3E}">
        <p14:creationId xmlns:p14="http://schemas.microsoft.com/office/powerpoint/2010/main" val="67923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47981-049D-1BA6-1F74-A4D6690B9ADB}"/>
              </a:ext>
            </a:extLst>
          </p:cNvPr>
          <p:cNvSpPr>
            <a:spLocks noGrp="1"/>
          </p:cNvSpPr>
          <p:nvPr>
            <p:ph type="title"/>
          </p:nvPr>
        </p:nvSpPr>
        <p:spPr/>
        <p:txBody>
          <a:bodyPr/>
          <a:lstStyle/>
          <a:p>
            <a:r>
              <a:rPr lang="en-US" dirty="0" err="1"/>
              <a:t>HttpClient</a:t>
            </a:r>
            <a:endParaRPr lang="es-ES" dirty="0"/>
          </a:p>
        </p:txBody>
      </p:sp>
      <p:sp>
        <p:nvSpPr>
          <p:cNvPr id="3" name="Marcador de contenido 2">
            <a:extLst>
              <a:ext uri="{FF2B5EF4-FFF2-40B4-BE49-F238E27FC236}">
                <a16:creationId xmlns:a16="http://schemas.microsoft.com/office/drawing/2014/main" id="{DA95447D-FB97-9F23-701F-EB9AFB52DAB8}"/>
              </a:ext>
            </a:extLst>
          </p:cNvPr>
          <p:cNvSpPr>
            <a:spLocks noGrp="1"/>
          </p:cNvSpPr>
          <p:nvPr>
            <p:ph idx="1"/>
          </p:nvPr>
        </p:nvSpPr>
        <p:spPr/>
        <p:txBody>
          <a:bodyPr/>
          <a:lstStyle/>
          <a:p>
            <a:pPr algn="just"/>
            <a:r>
              <a:rPr lang="es-ES" b="1" dirty="0" err="1"/>
              <a:t>HttpClient</a:t>
            </a:r>
            <a:r>
              <a:rPr lang="es-ES" dirty="0"/>
              <a:t> forma parte del módulo del </a:t>
            </a:r>
            <a:r>
              <a:rPr lang="es-ES" dirty="0" err="1"/>
              <a:t>paqueteHttpClientModule</a:t>
            </a:r>
            <a:r>
              <a:rPr lang="es-ES" dirty="0"/>
              <a:t> @angular/common/http que tendremos que incluir en nuestra aplicación Angular. </a:t>
            </a:r>
          </a:p>
          <a:p>
            <a:pPr algn="just"/>
            <a:r>
              <a:rPr lang="es-ES" dirty="0"/>
              <a:t>Hay que tener en cuenta que </a:t>
            </a:r>
            <a:r>
              <a:rPr lang="es-ES" b="1" dirty="0" err="1"/>
              <a:t>HttpClient</a:t>
            </a:r>
            <a:r>
              <a:rPr lang="es-ES" dirty="0"/>
              <a:t> está disponible en Angular 4.3.X y versiones posteriores.</a:t>
            </a:r>
          </a:p>
          <a:p>
            <a:pPr algn="just"/>
            <a:r>
              <a:rPr lang="es-ES" dirty="0"/>
              <a:t> Para versiones anteriores existía un servicio parecido que se llamaba</a:t>
            </a:r>
          </a:p>
          <a:p>
            <a:pPr marL="0" indent="0" algn="just">
              <a:buNone/>
            </a:pPr>
            <a:r>
              <a:rPr lang="es-ES" dirty="0"/>
              <a:t>simplemente HTTP.</a:t>
            </a:r>
          </a:p>
        </p:txBody>
      </p:sp>
      <p:sp>
        <p:nvSpPr>
          <p:cNvPr id="4" name="Marcador de número de diapositiva 3">
            <a:extLst>
              <a:ext uri="{FF2B5EF4-FFF2-40B4-BE49-F238E27FC236}">
                <a16:creationId xmlns:a16="http://schemas.microsoft.com/office/drawing/2014/main" id="{486B63CD-FBBC-19EF-0034-CD36F1DE50A7}"/>
              </a:ext>
            </a:extLst>
          </p:cNvPr>
          <p:cNvSpPr>
            <a:spLocks noGrp="1"/>
          </p:cNvSpPr>
          <p:nvPr>
            <p:ph type="sldNum" sz="quarter" idx="12"/>
          </p:nvPr>
        </p:nvSpPr>
        <p:spPr/>
        <p:txBody>
          <a:bodyPr/>
          <a:lstStyle/>
          <a:p>
            <a:fld id="{1A5952E3-DA43-4FE4-B797-0AD175EBA12D}" type="slidenum">
              <a:rPr lang="es-ES" smtClean="0"/>
              <a:t>9</a:t>
            </a:fld>
            <a:endParaRPr lang="es-ES"/>
          </a:p>
        </p:txBody>
      </p:sp>
    </p:spTree>
    <p:extLst>
      <p:ext uri="{BB962C8B-B14F-4D97-AF65-F5344CB8AC3E}">
        <p14:creationId xmlns:p14="http://schemas.microsoft.com/office/powerpoint/2010/main" val="16380991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3996</TotalTime>
  <Words>2215</Words>
  <Application>Microsoft Office PowerPoint</Application>
  <PresentationFormat>Panorámica</PresentationFormat>
  <Paragraphs>231</Paragraphs>
  <Slides>43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Arial</vt:lpstr>
      <vt:lpstr>Calibri</vt:lpstr>
      <vt:lpstr>Calibri Light</vt:lpstr>
      <vt:lpstr>Consolas</vt:lpstr>
      <vt:lpstr>Tema de Office</vt:lpstr>
      <vt:lpstr>Módulo 4. Introducción a Angular</vt:lpstr>
      <vt:lpstr>HttpClient: Introducción e instalación</vt:lpstr>
      <vt:lpstr>API</vt:lpstr>
      <vt:lpstr>API RESTFULL</vt:lpstr>
      <vt:lpstr>Presentación de PowerPoint</vt:lpstr>
      <vt:lpstr>XMLHttpRequest </vt:lpstr>
      <vt:lpstr>Fetch API </vt:lpstr>
      <vt:lpstr>HttpClient</vt:lpstr>
      <vt:lpstr>HttpClient</vt:lpstr>
      <vt:lpstr>Ejemplo</vt:lpstr>
      <vt:lpstr>Presentación de PowerPoint</vt:lpstr>
      <vt:lpstr>Presentación de PowerPoint</vt:lpstr>
      <vt:lpstr>Inyectar el servicio</vt:lpstr>
      <vt:lpstr>Presentación de PowerPoint</vt:lpstr>
      <vt:lpstr>HttpClient: Operaciones Get y Post</vt:lpstr>
      <vt:lpstr>JSON Server</vt:lpstr>
      <vt:lpstr>Presentación de PowerPoint</vt:lpstr>
      <vt:lpstr>Presentación de PowerPoint</vt:lpstr>
      <vt:lpstr>Iniciar JSON Server</vt:lpstr>
      <vt:lpstr>http://localhost:3000/libros</vt:lpstr>
      <vt:lpstr>En http-client-text.component.ts</vt:lpstr>
      <vt:lpstr>Presentación de PowerPoint</vt:lpstr>
      <vt:lpstr>Observables</vt:lpstr>
      <vt:lpstr>Términos y usos básicos</vt:lpstr>
      <vt:lpstr>Observable.Declaración:</vt:lpstr>
      <vt:lpstr>Análisis getLibros()</vt:lpstr>
      <vt:lpstr>Presentación de PowerPoint</vt:lpstr>
      <vt:lpstr>HttpClient: Operaciones put, patch y delete</vt:lpstr>
      <vt:lpstr>Presentación de PowerPoint</vt:lpstr>
      <vt:lpstr>PUT</vt:lpstr>
      <vt:lpstr>PATCH</vt:lpstr>
      <vt:lpstr>DELETE</vt:lpstr>
      <vt:lpstr>Presentación de PowerPoint</vt:lpstr>
      <vt:lpstr>Método request()</vt:lpstr>
      <vt:lpstr>Configuraciones  adicionales sobre las peticiones HTTP</vt:lpstr>
      <vt:lpstr>Añadir parámetros en el URL</vt:lpstr>
      <vt:lpstr>Endpoint</vt:lpstr>
      <vt:lpstr>Modificamos db.json</vt:lpstr>
      <vt:lpstr>HttpParams</vt:lpstr>
      <vt:lpstr>HttpParams</vt:lpstr>
      <vt:lpstr>Presentación de PowerPoint</vt:lpstr>
      <vt:lpstr>Presentación de PowerPoint</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260</cp:revision>
  <dcterms:created xsi:type="dcterms:W3CDTF">2023-10-09T12:02:49Z</dcterms:created>
  <dcterms:modified xsi:type="dcterms:W3CDTF">2023-12-12T20:56:02Z</dcterms:modified>
</cp:coreProperties>
</file>