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0" r:id="rId20"/>
    <p:sldId id="271" r:id="rId21"/>
    <p:sldId id="272" r:id="rId22"/>
    <p:sldId id="273" r:id="rId23"/>
    <p:sldId id="278" r:id="rId24"/>
    <p:sldId id="279" r:id="rId25"/>
    <p:sldId id="291" r:id="rId26"/>
    <p:sldId id="292" r:id="rId27"/>
    <p:sldId id="293" r:id="rId28"/>
    <p:sldId id="283" r:id="rId29"/>
    <p:sldId id="294" r:id="rId30"/>
    <p:sldId id="295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5" r:id="rId49"/>
    <p:sldId id="314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593" autoAdjust="0"/>
  </p:normalViewPr>
  <p:slideViewPr>
    <p:cSldViewPr snapToGrid="0">
      <p:cViewPr varScale="1">
        <p:scale>
          <a:sx n="70" d="100"/>
          <a:sy n="70" d="100"/>
        </p:scale>
        <p:origin x="13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28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59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64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31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91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usar la estructura de datos set </a:t>
            </a:r>
          </a:p>
          <a:p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@</a:t>
            </a:r>
            <a:r>
              <a:rPr lang="es-ES" dirty="0" err="1"/>
              <a:t>types</a:t>
            </a:r>
            <a:r>
              <a:rPr lang="es-ES" dirty="0"/>
              <a:t>/</a:t>
            </a:r>
            <a:r>
              <a:rPr lang="es-ES" dirty="0" err="1"/>
              <a:t>node</a:t>
            </a:r>
            <a:r>
              <a:rPr lang="es-ES" dirty="0"/>
              <a:t> --</a:t>
            </a:r>
            <a:r>
              <a:rPr lang="es-ES" dirty="0" err="1"/>
              <a:t>save-dev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69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4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04/12/2023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04/12/2023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04/12/2023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hyperlink" Target="https://angular.io/star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www.udemy.com/course/the-complete-guide-to-angular-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DatePip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gular.dev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a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s://www.udemy.com/course/the-complete-guide-to-angular-2/" TargetMode="External"/><Relationship Id="rId4" Type="http://schemas.openxmlformats.org/officeDocument/2006/relationships/hyperlink" Target="https://cli.angular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#pip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10627056" cy="1956829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 </a:t>
            </a:r>
            <a:r>
              <a:rPr lang="es-ES" sz="2000" dirty="0">
                <a:hlinkClick r:id="rId2"/>
              </a:rPr>
              <a:t>https://angular.io/start</a:t>
            </a:r>
            <a:endParaRPr lang="es-ES" sz="2000" dirty="0"/>
          </a:p>
          <a:p>
            <a:pPr algn="l"/>
            <a:r>
              <a:rPr lang="es-ES" sz="2000" dirty="0"/>
              <a:t>                   </a:t>
            </a:r>
            <a:r>
              <a:rPr lang="es-ES" sz="2000" dirty="0">
                <a:hlinkClick r:id="rId3"/>
              </a:rPr>
              <a:t> https://cli.angular.io/</a:t>
            </a:r>
            <a:endParaRPr lang="es-ES" sz="2000" dirty="0"/>
          </a:p>
          <a:p>
            <a:pPr algn="l"/>
            <a:r>
              <a:rPr lang="es-ES" sz="2000" dirty="0">
                <a:hlinkClick r:id="rId4"/>
              </a:rPr>
              <a:t>                   https://www.udemy.com/course/the-complete-guide-to-angular-2/</a:t>
            </a:r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6. Pipes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9FFF63-9063-4365-A94B-4B6871CC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B0B782-6B4F-48A9-8D20-81A4C182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22" y="3836680"/>
            <a:ext cx="9758506" cy="23405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E65F81-E771-49CD-AD28-0AFA9811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21" y="683668"/>
            <a:ext cx="7779581" cy="297393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7AE021-4051-493B-9F3B-DE01625EE50A}"/>
              </a:ext>
            </a:extLst>
          </p:cNvPr>
          <p:cNvSpPr/>
          <p:nvPr/>
        </p:nvSpPr>
        <p:spPr>
          <a:xfrm>
            <a:off x="1392072" y="5417592"/>
            <a:ext cx="9239534" cy="628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7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4C4966-E690-4AA8-A1FF-1F4C58D3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189399-CEEC-4691-BF38-B0F85F93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095375"/>
            <a:ext cx="5200650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703278-0BEE-4E79-9147-EDB4D915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4003675"/>
            <a:ext cx="5200650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9E782C6-6E55-4F59-96F4-6F41BC02E039}"/>
              </a:ext>
            </a:extLst>
          </p:cNvPr>
          <p:cNvSpPr/>
          <p:nvPr/>
        </p:nvSpPr>
        <p:spPr>
          <a:xfrm>
            <a:off x="895350" y="2674961"/>
            <a:ext cx="2775898" cy="245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6E2A98-8890-4114-AC76-2DAAAC41B54A}"/>
              </a:ext>
            </a:extLst>
          </p:cNvPr>
          <p:cNvSpPr/>
          <p:nvPr/>
        </p:nvSpPr>
        <p:spPr>
          <a:xfrm>
            <a:off x="981076" y="5568287"/>
            <a:ext cx="3700106" cy="3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5FF303-5203-4991-BF71-D2BA93D9B631}"/>
              </a:ext>
            </a:extLst>
          </p:cNvPr>
          <p:cNvSpPr txBox="1"/>
          <p:nvPr/>
        </p:nvSpPr>
        <p:spPr>
          <a:xfrm>
            <a:off x="6414448" y="2674961"/>
            <a:ext cx="315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idFormatoFecha:boolean</a:t>
            </a:r>
            <a:r>
              <a:rPr lang="es-ES" dirty="0"/>
              <a:t>= true;</a:t>
            </a: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6942D1A-C432-4111-8910-8984CE3E91ED}"/>
              </a:ext>
            </a:extLst>
          </p:cNvPr>
          <p:cNvSpPr txBox="1"/>
          <p:nvPr/>
        </p:nvSpPr>
        <p:spPr>
          <a:xfrm>
            <a:off x="6566847" y="5395246"/>
            <a:ext cx="3195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idFormatoFecha:boolean</a:t>
            </a:r>
            <a:r>
              <a:rPr lang="es-ES" dirty="0"/>
              <a:t>= false;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598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D85E1-2829-46FC-B6E3-D89C0FFE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Encadenamiento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57126-67DA-4A5F-A1BF-5B59F469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para pipes pueden encadenarse para realizar diversas transformaciones una detrás de otra. El encadenamiento de pipes se realiza usando el operador ‘|’ como separador. Veamos un ejemplo:</a:t>
            </a:r>
          </a:p>
          <a:p>
            <a:pPr marL="0" indent="0" algn="just">
              <a:buNone/>
            </a:pPr>
            <a:r>
              <a:rPr lang="es-ES" dirty="0"/>
              <a:t>Para este ejemplo añadiremos el siguiente código y comprobaremos</a:t>
            </a:r>
          </a:p>
          <a:p>
            <a:pPr marL="0" indent="0" algn="just">
              <a:buNone/>
            </a:pPr>
            <a:r>
              <a:rPr lang="es-ES" dirty="0"/>
              <a:t>desde el navegador cómo se aplican los pipes </a:t>
            </a:r>
            <a:r>
              <a:rPr lang="es-ES" dirty="0" err="1"/>
              <a:t>DatePipe</a:t>
            </a:r>
            <a:r>
              <a:rPr lang="es-ES" dirty="0"/>
              <a:t> y </a:t>
            </a:r>
            <a:r>
              <a:rPr lang="es-ES" dirty="0" err="1"/>
              <a:t>UpperCasePipe</a:t>
            </a:r>
            <a:r>
              <a:rPr lang="es-ES" dirty="0"/>
              <a:t> uno detrás de otro.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&lt;p&gt;Fecha (</a:t>
            </a:r>
            <a:r>
              <a:rPr lang="es-ES" dirty="0" err="1"/>
              <a:t>DatePipe</a:t>
            </a:r>
            <a:r>
              <a:rPr lang="es-ES" dirty="0"/>
              <a:t> con ‘</a:t>
            </a:r>
            <a:r>
              <a:rPr lang="es-ES" dirty="0" err="1"/>
              <a:t>fullDate</a:t>
            </a:r>
            <a:r>
              <a:rPr lang="es-ES" dirty="0"/>
              <a:t>’ y </a:t>
            </a:r>
            <a:r>
              <a:rPr lang="es-ES" dirty="0" err="1"/>
              <a:t>UpperCasePipe</a:t>
            </a:r>
            <a:r>
              <a:rPr lang="es-ES" dirty="0"/>
              <a:t>): {{ fecha1 |date:'</a:t>
            </a:r>
            <a:r>
              <a:rPr lang="es-ES" dirty="0" err="1"/>
              <a:t>fullDate</a:t>
            </a:r>
            <a:r>
              <a:rPr lang="es-ES" dirty="0"/>
              <a:t>' | </a:t>
            </a:r>
            <a:r>
              <a:rPr lang="es-ES" dirty="0" err="1"/>
              <a:t>uppercase</a:t>
            </a:r>
            <a:r>
              <a:rPr lang="es-ES" dirty="0"/>
              <a:t> }}&lt;/p&gt;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24166E-FF32-46CB-BA10-632EAFF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27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A1896-1921-4640-ACDD-0FE686B0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5AA66B7-6849-420B-9383-6E9588D10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51" y="3659185"/>
            <a:ext cx="5295900" cy="2973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BE47DA-0A00-481D-953F-5C382E92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13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42FDFD-E955-4A19-94A6-BBC0DB328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65969"/>
            <a:ext cx="9534099" cy="243284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3A2BA3C-43A8-41D4-8A47-A512CB9B511E}"/>
              </a:ext>
            </a:extLst>
          </p:cNvPr>
          <p:cNvSpPr/>
          <p:nvPr/>
        </p:nvSpPr>
        <p:spPr>
          <a:xfrm>
            <a:off x="1528549" y="2702257"/>
            <a:ext cx="8639033" cy="368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816D59-530D-4773-86F5-6FCF072272D8}"/>
              </a:ext>
            </a:extLst>
          </p:cNvPr>
          <p:cNvSpPr/>
          <p:nvPr/>
        </p:nvSpPr>
        <p:spPr>
          <a:xfrm>
            <a:off x="933451" y="6092031"/>
            <a:ext cx="4948734" cy="400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37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0FBF-941E-4517-8C4B-41B52A86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DatePipe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266A4-929F-431B-897D-F04C5B16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/>
              <a:t>DatePipe</a:t>
            </a:r>
            <a:r>
              <a:rPr lang="es-ES" sz="2400" dirty="0"/>
              <a:t> nos permite formatear fechas. Se usa de la siguiente manera: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 err="1"/>
              <a:t>date_expression</a:t>
            </a:r>
            <a:r>
              <a:rPr lang="es-ES" sz="2400" dirty="0"/>
              <a:t> | date[:</a:t>
            </a:r>
            <a:r>
              <a:rPr lang="es-ES" sz="2400" dirty="0" err="1"/>
              <a:t>format</a:t>
            </a:r>
            <a:r>
              <a:rPr lang="es-ES" sz="2400" dirty="0"/>
              <a:t>]</a:t>
            </a:r>
          </a:p>
          <a:p>
            <a:pPr marL="0" indent="0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 err="1"/>
              <a:t>format</a:t>
            </a:r>
            <a:r>
              <a:rPr lang="es-ES" sz="2400" dirty="0"/>
              <a:t>: es una cadena de caracteres que identifica el formato con que el que se</a:t>
            </a:r>
          </a:p>
          <a:p>
            <a:pPr marL="0" indent="0" algn="just">
              <a:buNone/>
            </a:pPr>
            <a:r>
              <a:rPr lang="es-ES" sz="2400" dirty="0"/>
              <a:t>quiere visualizar la fecha. Puede contener alguno de los valores predefinidos</a:t>
            </a:r>
          </a:p>
          <a:p>
            <a:pPr marL="0" indent="0" algn="just">
              <a:buNone/>
            </a:pPr>
            <a:r>
              <a:rPr lang="es-ES" sz="2400" dirty="0"/>
              <a:t>validos: </a:t>
            </a:r>
            <a:r>
              <a:rPr lang="es-ES" sz="2400" dirty="0" err="1"/>
              <a:t>medium</a:t>
            </a:r>
            <a:r>
              <a:rPr lang="es-ES" sz="2400" dirty="0"/>
              <a:t>, </a:t>
            </a:r>
            <a:r>
              <a:rPr lang="es-ES" sz="2400" dirty="0" err="1"/>
              <a:t>shortDate</a:t>
            </a:r>
            <a:r>
              <a:rPr lang="es-ES" sz="2400" dirty="0"/>
              <a:t>, </a:t>
            </a:r>
            <a:r>
              <a:rPr lang="es-ES" sz="2400" dirty="0" err="1"/>
              <a:t>fullDate</a:t>
            </a:r>
            <a:r>
              <a:rPr lang="es-ES" sz="2400" dirty="0"/>
              <a:t>, o una combinación de símbolos (‘y’: año,</a:t>
            </a:r>
          </a:p>
          <a:p>
            <a:pPr marL="0" indent="0" algn="just">
              <a:buNone/>
            </a:pPr>
            <a:r>
              <a:rPr lang="es-ES" sz="2400" dirty="0"/>
              <a:t>‘M’: mes, etc.) para crear nuevos formatos. Consulte </a:t>
            </a:r>
            <a:r>
              <a:rPr lang="es-ES" sz="2400" dirty="0">
                <a:hlinkClick r:id="rId2"/>
              </a:rPr>
              <a:t>https://angular.io/api/</a:t>
            </a:r>
          </a:p>
          <a:p>
            <a:pPr marL="0" indent="0" algn="just">
              <a:buNone/>
            </a:pPr>
            <a:r>
              <a:rPr lang="es-ES" sz="2400" dirty="0" err="1">
                <a:hlinkClick r:id="rId2"/>
              </a:rPr>
              <a:t>common</a:t>
            </a:r>
            <a:r>
              <a:rPr lang="es-ES" sz="2400" dirty="0">
                <a:hlinkClick r:id="rId2"/>
              </a:rPr>
              <a:t>/</a:t>
            </a:r>
            <a:r>
              <a:rPr lang="es-ES" sz="2400" dirty="0" err="1">
                <a:hlinkClick r:id="rId2"/>
              </a:rPr>
              <a:t>DatePipe</a:t>
            </a:r>
            <a:r>
              <a:rPr lang="es-ES" sz="2400" dirty="0"/>
              <a:t> para más información.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CB1C6F-97D7-47B6-B140-41078D0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95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0C685-0F0D-4276-81D3-1E0C12CA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5DE78-A302-469B-B4EB-F361E83D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err="1"/>
              <a:t>UpperCasePipe</a:t>
            </a:r>
            <a:endParaRPr lang="es-ES" sz="3200" dirty="0"/>
          </a:p>
          <a:p>
            <a:pPr marL="0" indent="0">
              <a:buNone/>
            </a:pPr>
            <a:r>
              <a:rPr lang="es-ES" sz="3200" dirty="0" err="1"/>
              <a:t>UpperCasePipe</a:t>
            </a:r>
            <a:r>
              <a:rPr lang="es-ES" sz="3200" dirty="0"/>
              <a:t> transforma un texto a mayúsculas.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 err="1"/>
              <a:t>LowerCasePipe</a:t>
            </a:r>
            <a:endParaRPr lang="es-ES" sz="3200" dirty="0"/>
          </a:p>
          <a:p>
            <a:pPr marL="0" indent="0">
              <a:buNone/>
            </a:pPr>
            <a:r>
              <a:rPr lang="es-ES" sz="3200" dirty="0" err="1"/>
              <a:t>LowerCasePipe</a:t>
            </a:r>
            <a:r>
              <a:rPr lang="es-ES" sz="3200" dirty="0"/>
              <a:t> transforma un texto a minúsculas.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F35CD6-2369-4B90-B206-33569CB6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18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E8AC8-F5BE-4618-BB79-0A1C882F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Ejemplo (</a:t>
            </a:r>
            <a:r>
              <a:rPr lang="en-US" sz="3600" dirty="0"/>
              <a:t>Pipes: </a:t>
            </a:r>
            <a:r>
              <a:rPr lang="en-US" sz="3600" dirty="0" err="1"/>
              <a:t>DatePipe,UpperCasePipe</a:t>
            </a:r>
            <a:r>
              <a:rPr lang="en-US" sz="3600" dirty="0"/>
              <a:t> y </a:t>
            </a:r>
            <a:r>
              <a:rPr lang="en-US" sz="3600" dirty="0" err="1"/>
              <a:t>LowerCasePipe</a:t>
            </a:r>
            <a:r>
              <a:rPr lang="es-ES" sz="3600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8F3C3-3AA4-4200-8DB4-ED6D5765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Crearemos el componente a partir del cual realizaremos el ejercicio</a:t>
            </a:r>
          </a:p>
          <a:p>
            <a:pPr marL="0" indent="0">
              <a:buNone/>
            </a:pPr>
            <a:r>
              <a:rPr lang="es-ES" dirty="0"/>
              <a:t>ng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datePipe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2. En app.component.html</a:t>
            </a:r>
          </a:p>
          <a:p>
            <a:pPr marL="0" indent="0">
              <a:buNone/>
            </a:pPr>
            <a:r>
              <a:rPr lang="es-ES" dirty="0"/>
              <a:t>&lt;app-date-pipe&gt;&lt;/app-date-pipe&gt;</a:t>
            </a:r>
          </a:p>
          <a:p>
            <a:pPr marL="0" indent="0">
              <a:buNone/>
            </a:pPr>
            <a:r>
              <a:rPr lang="es-ES" dirty="0"/>
              <a:t>3. En date-</a:t>
            </a:r>
            <a:r>
              <a:rPr lang="es-ES" dirty="0" err="1"/>
              <a:t>pipe.component.ts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D9E81-B1A4-4998-A50E-092FF02A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8AC991-049C-42AD-94D3-BC85C3EC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24" y="4621899"/>
            <a:ext cx="6562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0A532-2806-43BE-ADD4-37832443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9B084C-B6AC-4B4F-915D-5BD3DBD1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85" y="317903"/>
            <a:ext cx="9418803" cy="62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88E8-5701-4438-B2C3-BEC43E26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52CDA-A3EF-42A1-9394-B30FF757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8E2BF-1170-400C-8572-A0867CB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00F3F8-5017-4CCC-8373-0CE6D66B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825625"/>
            <a:ext cx="10182225" cy="2524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089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35CE4-646A-42A1-857B-F1F9ACCD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DecimalPipe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873E4-6410-499D-B858-826F84D9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5151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Nos permite formatear un número como texto. Se usa de la siguiente manera:</a:t>
            </a:r>
          </a:p>
          <a:p>
            <a:pPr marL="0" indent="0">
              <a:buNone/>
            </a:pPr>
            <a:r>
              <a:rPr lang="es-ES" dirty="0"/>
              <a:t>   </a:t>
            </a:r>
          </a:p>
          <a:p>
            <a:pPr marL="0" indent="0">
              <a:buNone/>
            </a:pPr>
            <a:r>
              <a:rPr lang="es-ES" dirty="0" err="1"/>
              <a:t>number_expression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[:</a:t>
            </a:r>
            <a:r>
              <a:rPr lang="es-ES" dirty="0" err="1"/>
              <a:t>digitInfo</a:t>
            </a:r>
            <a:r>
              <a:rPr lang="es-ES" dirty="0"/>
              <a:t>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digitInfo</a:t>
            </a:r>
            <a:r>
              <a:rPr lang="es-ES" dirty="0"/>
              <a:t> es una cadena de texto con el siguiente formato:</a:t>
            </a:r>
          </a:p>
          <a:p>
            <a:pPr marL="0" indent="0">
              <a:buNone/>
            </a:pPr>
            <a:r>
              <a:rPr lang="es-ES" dirty="0"/>
              <a:t>{</a:t>
            </a:r>
            <a:r>
              <a:rPr lang="es-ES" dirty="0" err="1"/>
              <a:t>minIntegerDigits</a:t>
            </a:r>
            <a:r>
              <a:rPr lang="es-ES" dirty="0"/>
              <a:t>}.{</a:t>
            </a:r>
            <a:r>
              <a:rPr lang="es-ES" dirty="0" err="1"/>
              <a:t>minFractionDigits</a:t>
            </a:r>
            <a:r>
              <a:rPr lang="es-ES" dirty="0"/>
              <a:t>}-{</a:t>
            </a:r>
            <a:r>
              <a:rPr lang="es-ES" dirty="0" err="1"/>
              <a:t>maxFractionDigits</a:t>
            </a: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minIntegerDigits</a:t>
            </a:r>
            <a:r>
              <a:rPr lang="es-ES" dirty="0"/>
              <a:t> es el número mínimo de enteros que se van a usar. Por</a:t>
            </a:r>
          </a:p>
          <a:p>
            <a:pPr marL="0" indent="0">
              <a:buNone/>
            </a:pPr>
            <a:r>
              <a:rPr lang="es-ES" dirty="0"/>
              <a:t>defecto vale 1.</a:t>
            </a:r>
          </a:p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minFractionDigits</a:t>
            </a:r>
            <a:r>
              <a:rPr lang="es-ES" dirty="0"/>
              <a:t> es el número mínimo de decimales que se van a usar.</a:t>
            </a:r>
          </a:p>
          <a:p>
            <a:pPr marL="0" indent="0">
              <a:buNone/>
            </a:pPr>
            <a:r>
              <a:rPr lang="es-ES" dirty="0"/>
              <a:t>Por defecto vale 0.</a:t>
            </a:r>
          </a:p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maxFractionDigits</a:t>
            </a:r>
            <a:r>
              <a:rPr lang="es-ES" dirty="0"/>
              <a:t> es el número máximo de decimales que se van a usar.</a:t>
            </a:r>
          </a:p>
          <a:p>
            <a:pPr marL="0" indent="0">
              <a:buNone/>
            </a:pPr>
            <a:r>
              <a:rPr lang="es-ES" dirty="0"/>
              <a:t>Por defecto vale 3.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FA80E-E55F-40BD-84CC-E6733D5B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77A18-ED08-4D43-95AB-6FAEB802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CF98-5614-45F6-85AE-7A6A219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Cuando las aplicaciones muestran datos a los usuarios, raramente los muestran tal y como llegan desde los servicios u otras fuentes. Normalmente, lo que hacen es aplicar algún tipo de transformación antes de visualizarlos. </a:t>
            </a:r>
          </a:p>
          <a:p>
            <a:pPr marL="0" indent="0" algn="just">
              <a:buNone/>
            </a:pPr>
            <a:r>
              <a:rPr lang="es-ES" dirty="0"/>
              <a:t>Por ejemplo, una aplicación normalmente no mostraría una fecha como “</a:t>
            </a:r>
            <a:r>
              <a:rPr lang="es-ES" dirty="0" err="1"/>
              <a:t>Sun</a:t>
            </a:r>
            <a:r>
              <a:rPr lang="es-ES" dirty="0"/>
              <a:t> June 12 1977 00:00:00 GMT+0200 (Central </a:t>
            </a:r>
            <a:r>
              <a:rPr lang="es-ES" dirty="0" err="1"/>
              <a:t>European</a:t>
            </a:r>
            <a:r>
              <a:rPr lang="es-ES" dirty="0"/>
              <a:t> Summer Time)”, sino que lo haría como “June 12, 1977.</a:t>
            </a:r>
          </a:p>
          <a:p>
            <a:pPr marL="0" indent="0" algn="just">
              <a:buNone/>
            </a:pPr>
            <a:r>
              <a:rPr lang="es-ES" dirty="0"/>
              <a:t>Para realizar estas transformaciones tan comunes, Angular ofrece los pipes.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40F85F-451A-4DF5-A7F7-94D249E0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93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7F518-9CD5-4669-8645-0449F715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CurrencyPipe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84CC9-8C13-42B6-A4F9-FFFEA984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/>
              <a:t>Nos permite formatear un número como moneda. Se usa de la siguiente manera:</a:t>
            </a:r>
          </a:p>
          <a:p>
            <a:pPr marL="0" indent="0">
              <a:buNone/>
            </a:pPr>
            <a:r>
              <a:rPr lang="en-US" sz="2400" dirty="0" err="1"/>
              <a:t>number_expression</a:t>
            </a:r>
            <a:r>
              <a:rPr lang="en-US" sz="2400" dirty="0"/>
              <a:t> | currency[:</a:t>
            </a:r>
            <a:r>
              <a:rPr lang="en-US" sz="2400" dirty="0" err="1"/>
              <a:t>currencyCode</a:t>
            </a:r>
            <a:r>
              <a:rPr lang="en-US" sz="2400" dirty="0"/>
              <a:t>[:</a:t>
            </a:r>
            <a:r>
              <a:rPr lang="en-US" sz="2400" dirty="0" err="1"/>
              <a:t>symbolDisplay</a:t>
            </a:r>
            <a:r>
              <a:rPr lang="en-US" sz="2400" dirty="0"/>
              <a:t>[:</a:t>
            </a:r>
            <a:r>
              <a:rPr lang="en-US" sz="2400" dirty="0" err="1"/>
              <a:t>digitInfo</a:t>
            </a:r>
            <a:r>
              <a:rPr lang="en-US" sz="2400" dirty="0"/>
              <a:t>]]]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ES" sz="2400" dirty="0" err="1"/>
              <a:t>currencyCode</a:t>
            </a:r>
            <a:r>
              <a:rPr lang="es-ES" sz="2400" dirty="0"/>
              <a:t> es el código de moneda ISO 4217, como USD para el dólar y</a:t>
            </a:r>
          </a:p>
          <a:p>
            <a:pPr marL="0" indent="0">
              <a:buNone/>
            </a:pPr>
            <a:r>
              <a:rPr lang="es-ES" sz="2400" dirty="0"/>
              <a:t>EUR para el euro</a:t>
            </a:r>
          </a:p>
          <a:p>
            <a:pPr marL="0" indent="0">
              <a:buNone/>
            </a:pPr>
            <a:r>
              <a:rPr lang="es-ES" sz="2400" dirty="0" err="1"/>
              <a:t>symbolDisplay</a:t>
            </a:r>
            <a:r>
              <a:rPr lang="es-ES" sz="2400" dirty="0"/>
              <a:t>: con true visualizaremos el símbolo ($ o €), y con false el</a:t>
            </a:r>
          </a:p>
          <a:p>
            <a:pPr marL="0" indent="0">
              <a:buNone/>
            </a:pPr>
            <a:r>
              <a:rPr lang="es-ES" sz="2400" dirty="0"/>
              <a:t>código (USD o EUR).</a:t>
            </a:r>
          </a:p>
          <a:p>
            <a:pPr marL="0" indent="0">
              <a:buNone/>
            </a:pPr>
            <a:r>
              <a:rPr lang="es-ES" sz="2400" dirty="0"/>
              <a:t>• </a:t>
            </a:r>
            <a:r>
              <a:rPr lang="es-ES" sz="2400" dirty="0" err="1"/>
              <a:t>digitInfo</a:t>
            </a:r>
            <a:r>
              <a:rPr lang="es-ES" sz="2400" dirty="0"/>
              <a:t>: mirar </a:t>
            </a:r>
            <a:r>
              <a:rPr lang="es-ES" sz="2400" dirty="0" err="1"/>
              <a:t>DecimalPipe</a:t>
            </a:r>
            <a:r>
              <a:rPr lang="es-ES" sz="2400" dirty="0"/>
              <a:t> para ver su descripción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0682B7-3E35-4523-9144-03AEE7F5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58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06B9-4E82-4B42-9F84-599F534A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PercentPipe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C7383-A127-4B6E-BC6C-213E1112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Nos permite formatear un número como porcentaje. Se usa de la siguiente manera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number_expression</a:t>
            </a:r>
            <a:r>
              <a:rPr lang="es-ES" dirty="0"/>
              <a:t> | </a:t>
            </a:r>
            <a:r>
              <a:rPr lang="es-ES" dirty="0" err="1"/>
              <a:t>percent</a:t>
            </a:r>
            <a:r>
              <a:rPr lang="es-ES" dirty="0"/>
              <a:t>[:</a:t>
            </a:r>
            <a:r>
              <a:rPr lang="es-ES" dirty="0" err="1"/>
              <a:t>digitInfo</a:t>
            </a:r>
            <a:r>
              <a:rPr lang="es-ES" dirty="0"/>
              <a:t>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digitInfo</a:t>
            </a:r>
            <a:r>
              <a:rPr lang="es-ES" dirty="0"/>
              <a:t>: mirar </a:t>
            </a:r>
            <a:r>
              <a:rPr lang="es-ES" dirty="0" err="1"/>
              <a:t>DecimalPipe</a:t>
            </a:r>
            <a:r>
              <a:rPr lang="es-ES" dirty="0"/>
              <a:t> para ver su descripción.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BA9BA5-DEAA-43A7-BBFE-FB2F23A0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0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5D55-C626-4E66-92E6-0CF92A26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Ejemplo(</a:t>
            </a:r>
            <a:r>
              <a:rPr lang="es-ES" sz="3600" dirty="0" err="1"/>
              <a:t>DecimalPipe,CurrencyPipe</a:t>
            </a:r>
            <a:r>
              <a:rPr lang="es-ES" sz="3600" dirty="0"/>
              <a:t> y </a:t>
            </a:r>
            <a:r>
              <a:rPr lang="es-ES" sz="3600" dirty="0" err="1"/>
              <a:t>PercentPipe</a:t>
            </a:r>
            <a:r>
              <a:rPr lang="es-ES" sz="3600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F67-C41F-4927-9CC0-0DAD406D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Crearemos el componente a partir del cual realizaremos el ejercicio</a:t>
            </a:r>
          </a:p>
          <a:p>
            <a:pPr marL="0" indent="0">
              <a:buNone/>
            </a:pPr>
            <a:r>
              <a:rPr lang="es-ES" dirty="0"/>
              <a:t>ng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numberPipes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2. En app.component.html</a:t>
            </a:r>
          </a:p>
          <a:p>
            <a:pPr marL="0" indent="0">
              <a:buNone/>
            </a:pPr>
            <a:r>
              <a:rPr lang="es-ES" dirty="0"/>
              <a:t>&lt;app-</a:t>
            </a:r>
            <a:r>
              <a:rPr lang="es-ES" dirty="0" err="1"/>
              <a:t>number</a:t>
            </a:r>
            <a:r>
              <a:rPr lang="es-ES" dirty="0"/>
              <a:t>-pipes&gt;&lt;/app-</a:t>
            </a:r>
            <a:r>
              <a:rPr lang="es-ES" dirty="0" err="1"/>
              <a:t>number</a:t>
            </a:r>
            <a:r>
              <a:rPr lang="es-ES" dirty="0"/>
              <a:t>-pipes&gt;</a:t>
            </a:r>
          </a:p>
          <a:p>
            <a:pPr marL="0" indent="0">
              <a:buNone/>
            </a:pPr>
            <a:r>
              <a:rPr lang="es-ES" dirty="0"/>
              <a:t>3. En </a:t>
            </a:r>
            <a:r>
              <a:rPr lang="es-ES" dirty="0" err="1"/>
              <a:t>number-pipe.component.ts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D52862-B727-4DAF-A9D2-9D262C39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3B784-5DFA-4BD9-B323-0B44E587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7" y="4608891"/>
            <a:ext cx="5287725" cy="15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2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ED4D7-5A71-409E-A017-B2A32B61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EA048-E27C-400A-9F22-15BDCFBB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76C895-EF3D-438E-A01C-89A4F075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6438B0-45C8-44C6-8BAD-DE92C58B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89265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2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655F-B9F5-4C05-ABDE-FA95B209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86767-3E8C-4350-B4B5-6D56A8E0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5B0BBA-C80B-4898-988C-1828DEDE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D67A10-8755-40BD-BA1A-C14EDB06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19925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962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1C8A3-8019-415F-AA40-EF36FE7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Guiada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A83F6-EFE4-4B34-99FF-837CAC62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Cree una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angular 17 que </a:t>
            </a:r>
            <a:r>
              <a:rPr lang="en-US" dirty="0" err="1"/>
              <a:t>permita</a:t>
            </a:r>
            <a:r>
              <a:rPr lang="en-US" dirty="0"/>
              <a:t> registrar los </a:t>
            </a:r>
            <a:r>
              <a:rPr lang="en-US" dirty="0" err="1"/>
              <a:t>medicamentos</a:t>
            </a:r>
            <a:r>
              <a:rPr lang="en-US" dirty="0"/>
              <a:t> que </a:t>
            </a:r>
            <a:r>
              <a:rPr lang="en-US" dirty="0" err="1"/>
              <a:t>llegan</a:t>
            </a:r>
            <a:r>
              <a:rPr lang="en-US" dirty="0"/>
              <a:t> a una </a:t>
            </a:r>
            <a:r>
              <a:rPr lang="en-US" dirty="0" err="1"/>
              <a:t>farmacia</a:t>
            </a:r>
            <a:r>
              <a:rPr lang="en-US" dirty="0"/>
              <a:t>.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medicamento</a:t>
            </a:r>
            <a:r>
              <a:rPr lang="en-US" dirty="0"/>
              <a:t> se </a:t>
            </a:r>
            <a:r>
              <a:rPr lang="en-US" dirty="0" err="1"/>
              <a:t>comoce</a:t>
            </a:r>
            <a:r>
              <a:rPr lang="en-US" dirty="0"/>
              <a:t>:</a:t>
            </a:r>
          </a:p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comercial</a:t>
            </a:r>
            <a:endParaRPr lang="en-US" dirty="0"/>
          </a:p>
          <a:p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fabricación</a:t>
            </a:r>
            <a:endParaRPr lang="en-US" dirty="0"/>
          </a:p>
          <a:p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vencimiento</a:t>
            </a:r>
            <a:endParaRPr lang="en-US" dirty="0"/>
          </a:p>
          <a:p>
            <a:r>
              <a:rPr lang="en-US" dirty="0" err="1"/>
              <a:t>Descripción</a:t>
            </a:r>
            <a:endParaRPr lang="en-US" dirty="0"/>
          </a:p>
          <a:p>
            <a:r>
              <a:rPr lang="en-US" dirty="0" err="1"/>
              <a:t>Precio</a:t>
            </a:r>
            <a:r>
              <a:rPr lang="en-US" dirty="0"/>
              <a:t> </a:t>
            </a:r>
          </a:p>
          <a:p>
            <a:r>
              <a:rPr lang="en-US" dirty="0" err="1"/>
              <a:t>Moneda</a:t>
            </a:r>
            <a:r>
              <a:rPr lang="en-US" dirty="0"/>
              <a:t> de </a:t>
            </a:r>
            <a:r>
              <a:rPr lang="en-US" dirty="0" err="1"/>
              <a:t>compra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072464-F0E3-436D-98C0-2E2B2D4E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04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DA4D-9830-4294-AD9E-44A2BFC0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F4751-404A-4DB9-BFD6-4735F6E8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aplicación debe mostrar un listado con el siguiente formato: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(</a:t>
            </a:r>
            <a:r>
              <a:rPr lang="en-US" dirty="0" err="1"/>
              <a:t>mayúsculas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fabricación</a:t>
            </a:r>
            <a:r>
              <a:rPr lang="en-US" dirty="0"/>
              <a:t> (</a:t>
            </a:r>
            <a:r>
              <a:rPr lang="en-US" dirty="0" err="1"/>
              <a:t>shortDate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vencimiento</a:t>
            </a:r>
            <a:r>
              <a:rPr lang="en-US" dirty="0"/>
              <a:t>(</a:t>
            </a:r>
            <a:r>
              <a:rPr lang="en-US" dirty="0" err="1"/>
              <a:t>medium,mayúsculas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Precio</a:t>
            </a:r>
            <a:r>
              <a:rPr lang="en-US" dirty="0"/>
              <a:t>(EUR10)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811247-9843-40D0-956D-96A244D6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68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497BB-FEA7-4EB1-B7DA-4FB6D4B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8F38A-C678-4CB2-A5A4-2D6DC127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aplicaci</a:t>
            </a:r>
            <a:r>
              <a:rPr lang="es-ES" dirty="0" err="1"/>
              <a:t>ón</a:t>
            </a:r>
            <a:r>
              <a:rPr lang="es-ES" dirty="0"/>
              <a:t> farmacia en </a:t>
            </a:r>
            <a:r>
              <a:rPr lang="es-ES" dirty="0">
                <a:hlinkClick r:id="rId2"/>
              </a:rPr>
              <a:t>Angular 17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33D2DE-C4F2-4E7D-9AE8-C5745F6F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63B5F4-DDB0-4934-9CED-1D769713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78" y="2627621"/>
            <a:ext cx="5732628" cy="36842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12240E-FEED-44B0-9B12-AD953782884A}"/>
              </a:ext>
            </a:extLst>
          </p:cNvPr>
          <p:cNvSpPr txBox="1"/>
          <p:nvPr/>
        </p:nvSpPr>
        <p:spPr>
          <a:xfrm>
            <a:off x="6974007" y="4562732"/>
            <a:ext cx="5217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standalone</a:t>
            </a:r>
            <a:r>
              <a:rPr lang="es-ES" dirty="0"/>
              <a:t>=true quiere decir que si queremos utilizar </a:t>
            </a:r>
          </a:p>
          <a:p>
            <a:r>
              <a:rPr lang="es-ES" dirty="0"/>
              <a:t>cualquier componente o módulo dentro de este componente es necesario ponerlo en </a:t>
            </a:r>
          </a:p>
          <a:p>
            <a:r>
              <a:rPr lang="es-ES" dirty="0" err="1"/>
              <a:t>imports</a:t>
            </a:r>
            <a:r>
              <a:rPr lang="es-ES" dirty="0"/>
              <a:t>:[]. </a:t>
            </a:r>
          </a:p>
        </p:txBody>
      </p:sp>
    </p:spTree>
    <p:extLst>
      <p:ext uri="{BB962C8B-B14F-4D97-AF65-F5344CB8AC3E}">
        <p14:creationId xmlns:p14="http://schemas.microsoft.com/office/powerpoint/2010/main" val="425755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2B279-7592-41D9-ADB5-D302C3B9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components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D5D3F-F528-4369-AD41-63B785E4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En Angular, un componente independiente (</a:t>
            </a:r>
            <a:r>
              <a:rPr lang="es-ES" dirty="0" err="1"/>
              <a:t>Standalone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en inglés) es un componente que no está asociado a ningún módulo en particular. A diferencia de los componentes regulares, que se declaran en un módulo y se exportan para su uso en otros módulos, los componentes independientes se pueden usar en cualquier parte de la aplicación sin necesidad de importarlos en un módulo específico. 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Notar que nuestra aplicación no tiene creado el </a:t>
            </a:r>
            <a:r>
              <a:rPr lang="es-ES" dirty="0" err="1"/>
              <a:t>app.modules.ts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6E86C-0B2C-4393-9308-A2EC3883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630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A077C-793D-46F1-B0FC-60AEFFCA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C0205-47FB-40ED-9842-DDAAA6D0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93" y="1690688"/>
            <a:ext cx="2096069" cy="433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2. Crear la clase Medicamento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459E7B-E2A6-44ED-B0CE-7DF60262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6EC791-256D-4863-BF6E-E344D9C4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45" y="0"/>
            <a:ext cx="8334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B24E-8510-4900-9DC9-7388A12D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BDCAB6-736A-421C-A175-6916C921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A875A0-5872-4D29-A454-5CCA0DD8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Los </a:t>
            </a:r>
            <a:r>
              <a:rPr lang="es-ES" i="1" dirty="0"/>
              <a:t>pipes </a:t>
            </a:r>
            <a:r>
              <a:rPr lang="es-ES" dirty="0"/>
              <a:t>son un recurso de Angular que nos permite </a:t>
            </a:r>
            <a:r>
              <a:rPr lang="es-ES" b="1" dirty="0"/>
              <a:t>transformar </a:t>
            </a:r>
            <a:r>
              <a:rPr lang="es-ES" dirty="0"/>
              <a:t>visualmente la información, por ejemplo, cambiar un texto a mayúsculas o minúsculas, o darle formato de fecha y hora.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578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AF96-2987-42F9-83B2-919BEAD1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1C932-BFE7-4538-81CC-988B133B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3. Crear componentes </a:t>
            </a:r>
          </a:p>
          <a:p>
            <a:pPr marL="0" indent="0">
              <a:buNone/>
            </a:pPr>
            <a:r>
              <a:rPr lang="es-ES" dirty="0"/>
              <a:t>ng g c adicionar-medicamentos</a:t>
            </a:r>
          </a:p>
          <a:p>
            <a:pPr marL="0" indent="0">
              <a:buNone/>
            </a:pPr>
            <a:r>
              <a:rPr lang="es-ES" dirty="0"/>
              <a:t>ng g c listar-</a:t>
            </a:r>
            <a:r>
              <a:rPr lang="es-ES" dirty="0" err="1"/>
              <a:t>medicametos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120C2F-AAD6-4FF1-AE6F-EC1C9CE6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09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A32F9-1C29-4B9C-956D-111481E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8952F-DB0B-444F-AD6F-5166C14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/>
              <a:t>Incluir </a:t>
            </a:r>
            <a:r>
              <a:rPr lang="es-ES" sz="2400" dirty="0" err="1"/>
              <a:t>AdicionarmedicamentosComponent</a:t>
            </a:r>
            <a:r>
              <a:rPr lang="es-ES" sz="2400" dirty="0"/>
              <a:t> y </a:t>
            </a:r>
            <a:r>
              <a:rPr lang="es-ES" sz="2400" dirty="0" err="1"/>
              <a:t>ListarMedicamentosComponent</a:t>
            </a:r>
            <a:r>
              <a:rPr lang="es-ES" sz="2400" dirty="0"/>
              <a:t> en </a:t>
            </a:r>
            <a:r>
              <a:rPr lang="es-ES" sz="2400" dirty="0" err="1"/>
              <a:t>app.component.ts</a:t>
            </a:r>
            <a:endParaRPr lang="es-ES" sz="24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39541-32C3-4B0C-8429-9E2EDE73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52EC59-8A89-49F2-A6EE-D6C00F4E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9" y="2682875"/>
            <a:ext cx="8705850" cy="3810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C29CA1E-4A38-457C-9630-4EC7961CF6BA}"/>
              </a:ext>
            </a:extLst>
          </p:cNvPr>
          <p:cNvSpPr/>
          <p:nvPr/>
        </p:nvSpPr>
        <p:spPr>
          <a:xfrm>
            <a:off x="4626591" y="4967785"/>
            <a:ext cx="4312693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8F381C-562B-4904-8680-5A675A540CA2}"/>
              </a:ext>
            </a:extLst>
          </p:cNvPr>
          <p:cNvSpPr/>
          <p:nvPr/>
        </p:nvSpPr>
        <p:spPr>
          <a:xfrm>
            <a:off x="1790130" y="3927168"/>
            <a:ext cx="7328848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55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36F32-AEC5-47D4-B318-802138BD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menú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10826-F9D8-412D-9008-7417E6F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Instalar Bootstrap y agregar los estilos en </a:t>
            </a:r>
            <a:r>
              <a:rPr lang="es-ES" dirty="0" err="1"/>
              <a:t>Angular.json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"</a:t>
            </a:r>
            <a:r>
              <a:rPr lang="es-ES" dirty="0" err="1"/>
              <a:t>styles</a:t>
            </a:r>
            <a:r>
              <a:rPr lang="es-ES" dirty="0"/>
              <a:t>": [</a:t>
            </a:r>
          </a:p>
          <a:p>
            <a:pPr marL="0" indent="0">
              <a:buNone/>
            </a:pPr>
            <a:r>
              <a:rPr lang="es-ES" dirty="0"/>
              <a:t>              "</a:t>
            </a:r>
            <a:r>
              <a:rPr lang="es-ES" dirty="0" err="1"/>
              <a:t>node_modules</a:t>
            </a:r>
            <a:r>
              <a:rPr lang="es-ES" dirty="0"/>
              <a:t>/</a:t>
            </a:r>
            <a:r>
              <a:rPr lang="es-ES" dirty="0" err="1"/>
              <a:t>bootstrap</a:t>
            </a:r>
            <a:r>
              <a:rPr lang="es-ES" dirty="0"/>
              <a:t>/</a:t>
            </a:r>
            <a:r>
              <a:rPr lang="es-ES" dirty="0" err="1"/>
              <a:t>dist</a:t>
            </a:r>
            <a:r>
              <a:rPr lang="es-ES" dirty="0"/>
              <a:t>/</a:t>
            </a:r>
            <a:r>
              <a:rPr lang="es-ES" dirty="0" err="1"/>
              <a:t>css</a:t>
            </a:r>
            <a:r>
              <a:rPr lang="es-ES" dirty="0"/>
              <a:t>/bootstrap.min.css ",</a:t>
            </a:r>
          </a:p>
          <a:p>
            <a:pPr marL="0" indent="0">
              <a:buNone/>
            </a:pPr>
            <a:r>
              <a:rPr lang="es-ES" dirty="0"/>
              <a:t>              "</a:t>
            </a:r>
            <a:r>
              <a:rPr lang="es-ES" dirty="0" err="1"/>
              <a:t>src</a:t>
            </a:r>
            <a:r>
              <a:rPr lang="es-ES" dirty="0"/>
              <a:t>/styles.css",</a:t>
            </a:r>
          </a:p>
          <a:p>
            <a:pPr marL="0" indent="0">
              <a:buNone/>
            </a:pPr>
            <a:r>
              <a:rPr lang="es-ES" dirty="0"/>
              <a:t>            ],</a:t>
            </a:r>
          </a:p>
          <a:p>
            <a:pPr marL="0" indent="0">
              <a:buNone/>
            </a:pPr>
            <a:r>
              <a:rPr lang="es-ES" dirty="0"/>
              <a:t>   "scripts": [</a:t>
            </a:r>
          </a:p>
          <a:p>
            <a:pPr marL="0" indent="0">
              <a:buNone/>
            </a:pPr>
            <a:r>
              <a:rPr lang="es-ES" dirty="0"/>
              <a:t>              "</a:t>
            </a:r>
            <a:r>
              <a:rPr lang="es-ES" dirty="0" err="1"/>
              <a:t>node_modules</a:t>
            </a:r>
            <a:r>
              <a:rPr lang="es-ES" dirty="0"/>
              <a:t>/</a:t>
            </a:r>
            <a:r>
              <a:rPr lang="es-ES" dirty="0" err="1"/>
              <a:t>bootstrap</a:t>
            </a:r>
            <a:r>
              <a:rPr lang="es-ES" dirty="0"/>
              <a:t>/</a:t>
            </a:r>
            <a:r>
              <a:rPr lang="es-ES" dirty="0" err="1"/>
              <a:t>dist</a:t>
            </a:r>
            <a:r>
              <a:rPr lang="es-ES" dirty="0"/>
              <a:t>/</a:t>
            </a:r>
            <a:r>
              <a:rPr lang="es-ES" dirty="0" err="1"/>
              <a:t>js</a:t>
            </a:r>
            <a:r>
              <a:rPr lang="es-ES" dirty="0"/>
              <a:t>/bootstrap.min.js"</a:t>
            </a:r>
          </a:p>
          <a:p>
            <a:pPr marL="0" indent="0">
              <a:buNone/>
            </a:pPr>
            <a:r>
              <a:rPr lang="es-ES" dirty="0"/>
              <a:t>            ]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EF2D4D-BCC2-4F90-912B-A6762BC0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376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DB2E-8F3C-4180-A537-F0E57C47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navegación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854068-0DBD-4DBD-AB30-A9E0A9980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85" y="1700212"/>
            <a:ext cx="5553075" cy="34575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2F62C2-4C49-4F87-B99B-10D23375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479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2DDA0-0EAA-4429-9828-BDEF55C7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las rutas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9F9B7-6953-4BFB-86D6-28431C5F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creamos una aplicación en Angular 17 automáticamente se crea un archivo </a:t>
            </a:r>
            <a:r>
              <a:rPr lang="es-ES" dirty="0" err="1"/>
              <a:t>app.routes.ts</a:t>
            </a:r>
            <a:r>
              <a:rPr lang="es-ES" dirty="0"/>
              <a:t> para la configuración de las rutas.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B752B1-DC94-4BB4-A5D2-0C3D1331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5F0C9-1C1A-48C0-8FDE-FE650E0F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91" y="2895030"/>
            <a:ext cx="9614706" cy="31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8FE4B-A153-447D-A6FC-A4C3250A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Importar</a:t>
            </a:r>
            <a:r>
              <a:rPr lang="en-US" sz="4000" dirty="0"/>
              <a:t> </a:t>
            </a:r>
            <a:r>
              <a:rPr lang="en-US" sz="4000" dirty="0" err="1"/>
              <a:t>providerRouter</a:t>
            </a:r>
            <a:r>
              <a:rPr lang="en-US" sz="4000" dirty="0"/>
              <a:t> from @angular/router</a:t>
            </a:r>
            <a:endParaRPr lang="es-ES" sz="4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F0BC7-B921-47C5-817B-B823F8FE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35</a:t>
            </a:fld>
            <a:endParaRPr lang="es-ES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88AC112-73CB-47BA-8DCC-07B246952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29" y="1690688"/>
            <a:ext cx="7919328" cy="389124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E0BB2FA-2FF8-4429-A372-DCADB846E4EF}"/>
              </a:ext>
            </a:extLst>
          </p:cNvPr>
          <p:cNvSpPr/>
          <p:nvPr/>
        </p:nvSpPr>
        <p:spPr>
          <a:xfrm>
            <a:off x="2115403" y="2906973"/>
            <a:ext cx="4995081" cy="395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4C4D4C-7F36-410C-B12E-972091BAA305}"/>
              </a:ext>
            </a:extLst>
          </p:cNvPr>
          <p:cNvSpPr/>
          <p:nvPr/>
        </p:nvSpPr>
        <p:spPr>
          <a:xfrm>
            <a:off x="2115403" y="3429000"/>
            <a:ext cx="4203510" cy="395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0930124-9A68-4BB3-B4F7-B682C15753BC}"/>
              </a:ext>
            </a:extLst>
          </p:cNvPr>
          <p:cNvSpPr/>
          <p:nvPr/>
        </p:nvSpPr>
        <p:spPr>
          <a:xfrm>
            <a:off x="2265528" y="4653887"/>
            <a:ext cx="6345072" cy="49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1D228F-8262-452A-9772-3A503E620E14}"/>
              </a:ext>
            </a:extLst>
          </p:cNvPr>
          <p:cNvSpPr txBox="1"/>
          <p:nvPr/>
        </p:nvSpPr>
        <p:spPr>
          <a:xfrm>
            <a:off x="838200" y="5979450"/>
            <a:ext cx="953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Esta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configuraci</a:t>
            </a:r>
            <a:r>
              <a:rPr lang="es-ES" dirty="0" err="1">
                <a:solidFill>
                  <a:srgbClr val="FF0000"/>
                </a:solidFill>
              </a:rPr>
              <a:t>ón</a:t>
            </a:r>
            <a:r>
              <a:rPr lang="es-ES" dirty="0">
                <a:solidFill>
                  <a:srgbClr val="FF0000"/>
                </a:solidFill>
              </a:rPr>
              <a:t> aparece por defecto cuando creamos nuestra aplicación con ng new </a:t>
            </a:r>
            <a:r>
              <a:rPr lang="en-US" dirty="0">
                <a:solidFill>
                  <a:srgbClr val="FF0000"/>
                </a:solidFill>
              </a:rPr>
              <a:t> &lt;my-app&gt;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445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B867D-FC4A-4432-8624-D4DFB3A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router-outlet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41A2E-9903-4EF7-9668-84C6A472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Adicionar</a:t>
            </a:r>
            <a:r>
              <a:rPr lang="en-US" dirty="0"/>
              <a:t> la </a:t>
            </a:r>
            <a:r>
              <a:rPr lang="en-US" dirty="0" err="1"/>
              <a:t>directiva</a:t>
            </a:r>
            <a:r>
              <a:rPr lang="en-US" dirty="0"/>
              <a:t> router-outlet </a:t>
            </a:r>
            <a:r>
              <a:rPr lang="en-US" dirty="0" err="1"/>
              <a:t>en</a:t>
            </a:r>
            <a:r>
              <a:rPr lang="en-US" dirty="0"/>
              <a:t> app.component.html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router</a:t>
            </a:r>
            <a:r>
              <a:rPr lang="es-ES" dirty="0"/>
              <a:t>-outlet&gt;&lt;/</a:t>
            </a:r>
            <a:r>
              <a:rPr lang="es-ES" dirty="0" err="1"/>
              <a:t>router</a:t>
            </a:r>
            <a:r>
              <a:rPr lang="es-ES" dirty="0"/>
              <a:t>-outlet&gt;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Adicionar </a:t>
            </a:r>
            <a:r>
              <a:rPr lang="es-ES" dirty="0" err="1"/>
              <a:t>router</a:t>
            </a:r>
            <a:r>
              <a:rPr lang="es-ES" dirty="0"/>
              <a:t>-outlet a la lista de importaciones de </a:t>
            </a:r>
            <a:r>
              <a:rPr lang="es-ES" dirty="0" err="1"/>
              <a:t>AppComponent</a:t>
            </a:r>
            <a:r>
              <a:rPr lang="es-ES" dirty="0"/>
              <a:t> en </a:t>
            </a:r>
            <a:r>
              <a:rPr lang="es-ES" dirty="0" err="1"/>
              <a:t>app.component.ts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imports</a:t>
            </a:r>
            <a:r>
              <a:rPr lang="es-ES" dirty="0"/>
              <a:t>: [</a:t>
            </a:r>
            <a:r>
              <a:rPr lang="es-ES" dirty="0" err="1"/>
              <a:t>RouterOutlet</a:t>
            </a:r>
            <a:r>
              <a:rPr lang="es-ES" dirty="0"/>
              <a:t>],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900" dirty="0">
                <a:solidFill>
                  <a:srgbClr val="FF0000"/>
                </a:solidFill>
              </a:rPr>
              <a:t>Estas configuraciones aparecen por defecto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897069-BAC1-409F-8FD7-89620D7B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280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67656-706A-4C67-990C-BA7B6855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s-ES" dirty="0"/>
              <a:t>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65185-6BD2-44FE-BC9A-D9B64D46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la </a:t>
            </a:r>
            <a:r>
              <a:rPr lang="en-US" dirty="0" err="1"/>
              <a:t>directiva</a:t>
            </a:r>
            <a:r>
              <a:rPr lang="en-US" dirty="0"/>
              <a:t> </a:t>
            </a:r>
            <a:r>
              <a:rPr lang="en-US" dirty="0" err="1"/>
              <a:t>RouterLink</a:t>
            </a:r>
            <a:r>
              <a:rPr lang="en-US" dirty="0"/>
              <a:t> a las </a:t>
            </a:r>
            <a:r>
              <a:rPr lang="en-US" dirty="0" err="1"/>
              <a:t>importaciones</a:t>
            </a:r>
            <a:r>
              <a:rPr lang="en-US" dirty="0"/>
              <a:t> de </a:t>
            </a:r>
            <a:r>
              <a:rPr lang="en-US" dirty="0" err="1"/>
              <a:t>app.component.ts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imports: [</a:t>
            </a:r>
            <a:r>
              <a:rPr lang="en-US" dirty="0" err="1"/>
              <a:t>CommonModule</a:t>
            </a:r>
            <a:r>
              <a:rPr lang="en-US" dirty="0"/>
              <a:t>, RouterOutlet,AdicionarMedicamentosComponent,ListarMedicamentosComponent,</a:t>
            </a:r>
            <a:r>
              <a:rPr lang="en-US" dirty="0">
                <a:solidFill>
                  <a:srgbClr val="FF0000"/>
                </a:solidFill>
              </a:rPr>
              <a:t>RouterLink</a:t>
            </a:r>
            <a:r>
              <a:rPr lang="en-US" dirty="0"/>
              <a:t>],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77547-B946-4720-8036-EC15103C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159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AA3E6-DBFB-4513-B87C-0DBCCEB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app.component.html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33827A-2845-47C9-9279-B52509836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45" y="1690688"/>
            <a:ext cx="9339191" cy="421879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9E600E-288B-4188-82B1-8BC28032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137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0C96D-EBF1-4F18-A988-69C411E7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29884" cy="1325563"/>
          </a:xfrm>
        </p:spPr>
        <p:txBody>
          <a:bodyPr>
            <a:noAutofit/>
          </a:bodyPr>
          <a:lstStyle/>
          <a:p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A1724D-7954-4E62-8514-95A5A4F7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39</a:t>
            </a:fld>
            <a:endParaRPr lang="es-ES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B184A6E0-5FED-4F21-A80C-32F71001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221E6C0-8A54-48E0-877C-8482845F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8188"/>
            <a:ext cx="87249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C34E-AAF2-4D72-8DDC-3F8EA859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9C4C5-D425-4118-A5F9-D854D2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Todos los pipes funcionan de igual manera: dentro de la expresión de interpolación(“{{…}}”), justo después de la propiedad del componente, se añade un operador de  pipe ‘|’ y, a continuación, se añade el tipo de pipe a usar.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{{propiedad| </a:t>
            </a:r>
            <a:r>
              <a:rPr lang="es-ES" dirty="0" err="1"/>
              <a:t>tipo_de_pipe</a:t>
            </a:r>
            <a:r>
              <a:rPr lang="es-ES" dirty="0"/>
              <a:t>}}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83039A-A91D-4625-8E1F-A9A7465F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53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BC73D-A6F1-4350-B48C-59B556C8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452C3D-57C9-4E05-8FC8-FC2E81D7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40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28CAEB0-8140-447F-B28B-A0899B55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608"/>
            <a:ext cx="12192000" cy="35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99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B015C-3327-4CEF-BFB3-7CCA8940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dataService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B9D04-7054-44A2-8216-9F526431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41</a:t>
            </a:fld>
            <a:endParaRPr lang="es-ES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BFBA76F-41AE-45B5-9ED4-0A33C1BF2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305800" cy="44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9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D364-129A-4417-B585-5D8CD50C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Inyectar</a:t>
            </a:r>
            <a:r>
              <a:rPr lang="en-US" sz="3600" dirty="0"/>
              <a:t> el </a:t>
            </a:r>
            <a:r>
              <a:rPr lang="en-US" sz="3600" dirty="0" err="1"/>
              <a:t>servicio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s-ES" sz="3600" dirty="0" err="1"/>
              <a:t>AdicionarMedicamentosComponent</a:t>
            </a:r>
            <a:br>
              <a:rPr lang="es-ES" dirty="0"/>
            </a:b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ED45BE-7E10-4DFD-9280-162ADC8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42</a:t>
            </a:fld>
            <a:endParaRPr lang="es-ES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3C7512A-685F-4D4C-A8D4-4286A5B7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EA34CB-B7C1-46CA-9CA3-C77D7F05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50707" cy="33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2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698FD-026F-4295-833B-A624811F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Crear las variables en adicionar-</a:t>
            </a:r>
            <a:r>
              <a:rPr lang="es-ES" sz="3200" dirty="0" err="1"/>
              <a:t>medicamentos.component.ts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2171E-A67F-44A2-91EF-D313BD42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43</a:t>
            </a:fld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AE79B64-8AF8-416D-8A8F-28D20986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F9BECBB-08F0-41DF-85E3-3DE9351E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600"/>
            <a:ext cx="8896350" cy="52482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F35F05BB-D649-4A42-BBE4-141CF74EE430}"/>
              </a:ext>
            </a:extLst>
          </p:cNvPr>
          <p:cNvSpPr/>
          <p:nvPr/>
        </p:nvSpPr>
        <p:spPr>
          <a:xfrm>
            <a:off x="1596788" y="3429000"/>
            <a:ext cx="3466531" cy="127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6B0688C-BC29-4283-ADBD-F548F9654C94}"/>
              </a:ext>
            </a:extLst>
          </p:cNvPr>
          <p:cNvSpPr/>
          <p:nvPr/>
        </p:nvSpPr>
        <p:spPr>
          <a:xfrm>
            <a:off x="1596788" y="5281684"/>
            <a:ext cx="8038531" cy="103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72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BBB9F-8026-460E-9EA0-AEE988E5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20230-026B-4DB6-BEB4-24CFFC80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DD78D0-5306-4CFE-95D7-C9B96C0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96E4D4-F1E8-4D96-96E4-23C0A3BB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7" y="750163"/>
            <a:ext cx="6477000" cy="48863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EEFEAE7-6874-475A-AAC1-D6BC0C9810D3}"/>
              </a:ext>
            </a:extLst>
          </p:cNvPr>
          <p:cNvSpPr/>
          <p:nvPr/>
        </p:nvSpPr>
        <p:spPr>
          <a:xfrm>
            <a:off x="1135607" y="3749718"/>
            <a:ext cx="2565780" cy="27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1DF5C0-A368-4C22-B3EF-F834428748CA}"/>
              </a:ext>
            </a:extLst>
          </p:cNvPr>
          <p:cNvSpPr/>
          <p:nvPr/>
        </p:nvSpPr>
        <p:spPr>
          <a:xfrm>
            <a:off x="1135607" y="4094328"/>
            <a:ext cx="4817660" cy="27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C849DF5-7B30-4BB7-8AE9-7726F8FFA2F0}"/>
              </a:ext>
            </a:extLst>
          </p:cNvPr>
          <p:cNvSpPr/>
          <p:nvPr/>
        </p:nvSpPr>
        <p:spPr>
          <a:xfrm>
            <a:off x="1262417" y="4684551"/>
            <a:ext cx="4817660" cy="627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6D7D114-ADC7-4D2D-BA19-281D1816A036}"/>
              </a:ext>
            </a:extLst>
          </p:cNvPr>
          <p:cNvCxnSpPr/>
          <p:nvPr/>
        </p:nvCxnSpPr>
        <p:spPr>
          <a:xfrm>
            <a:off x="4380931" y="3862316"/>
            <a:ext cx="3398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680617-70A1-4540-9BEA-CB16695956AE}"/>
              </a:ext>
            </a:extLst>
          </p:cNvPr>
          <p:cNvSpPr txBox="1"/>
          <p:nvPr/>
        </p:nvSpPr>
        <p:spPr>
          <a:xfrm>
            <a:off x="7927563" y="3682929"/>
            <a:ext cx="33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arreglo</a:t>
            </a:r>
            <a:r>
              <a:rPr lang="en-US" dirty="0"/>
              <a:t> de </a:t>
            </a:r>
            <a:r>
              <a:rPr lang="en-US" dirty="0" err="1"/>
              <a:t>medicamentos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A67CD87-790A-4AA3-B54C-997F162F6B60}"/>
              </a:ext>
            </a:extLst>
          </p:cNvPr>
          <p:cNvCxnSpPr/>
          <p:nvPr/>
        </p:nvCxnSpPr>
        <p:spPr>
          <a:xfrm>
            <a:off x="6564573" y="4367283"/>
            <a:ext cx="108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C860F36-B87F-4240-9E3D-FF75B4FB91EB}"/>
              </a:ext>
            </a:extLst>
          </p:cNvPr>
          <p:cNvSpPr txBox="1"/>
          <p:nvPr/>
        </p:nvSpPr>
        <p:spPr>
          <a:xfrm>
            <a:off x="7927563" y="4230805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Inyectar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5897AF9-C6FC-410B-ACC7-DFAD292F1BFB}"/>
              </a:ext>
            </a:extLst>
          </p:cNvPr>
          <p:cNvSpPr txBox="1"/>
          <p:nvPr/>
        </p:nvSpPr>
        <p:spPr>
          <a:xfrm>
            <a:off x="7108953" y="4713158"/>
            <a:ext cx="592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Inicializar</a:t>
            </a:r>
            <a:r>
              <a:rPr lang="en-US" dirty="0"/>
              <a:t> el </a:t>
            </a:r>
            <a:r>
              <a:rPr lang="en-US" dirty="0" err="1"/>
              <a:t>arreglo</a:t>
            </a:r>
            <a:r>
              <a:rPr lang="en-US" dirty="0"/>
              <a:t> con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el m</a:t>
            </a:r>
            <a:r>
              <a:rPr lang="es-ES" dirty="0" err="1"/>
              <a:t>étodo</a:t>
            </a:r>
            <a:r>
              <a:rPr lang="es-ES" dirty="0"/>
              <a:t> </a:t>
            </a:r>
            <a:r>
              <a:rPr lang="es-ES" dirty="0" err="1"/>
              <a:t>getMedicamentos</a:t>
            </a:r>
            <a:endParaRPr lang="es-ES" dirty="0"/>
          </a:p>
          <a:p>
            <a:r>
              <a:rPr lang="es-ES" dirty="0"/>
              <a:t>en </a:t>
            </a:r>
            <a:r>
              <a:rPr lang="es-ES" dirty="0" err="1"/>
              <a:t>DSMedicamentosService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809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E601F-47B9-4B59-9B2A-2F1E5CBA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el </a:t>
            </a:r>
            <a:r>
              <a:rPr lang="es-ES" dirty="0" err="1"/>
              <a:t>dataService</a:t>
            </a:r>
            <a:r>
              <a:rPr lang="es-E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2F9F79-3765-47EC-AC1A-AFF9C457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8963"/>
            <a:ext cx="5362575" cy="42195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FDE3F4-1813-40F2-A0EF-C253BA98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45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47623C-8313-424D-A975-54E6E0E5260F}"/>
              </a:ext>
            </a:extLst>
          </p:cNvPr>
          <p:cNvSpPr/>
          <p:nvPr/>
        </p:nvSpPr>
        <p:spPr>
          <a:xfrm>
            <a:off x="1514901" y="4995080"/>
            <a:ext cx="2920621" cy="655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A90F14F-97B2-46C2-A6D6-28CD21D66DAE}"/>
              </a:ext>
            </a:extLst>
          </p:cNvPr>
          <p:cNvCxnSpPr/>
          <p:nvPr/>
        </p:nvCxnSpPr>
        <p:spPr>
          <a:xfrm>
            <a:off x="4790364" y="5322626"/>
            <a:ext cx="24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E4ACD2A-6551-4D20-BC2C-93DC120D0756}"/>
              </a:ext>
            </a:extLst>
          </p:cNvPr>
          <p:cNvSpPr txBox="1"/>
          <p:nvPr/>
        </p:nvSpPr>
        <p:spPr>
          <a:xfrm>
            <a:off x="7254815" y="5137960"/>
            <a:ext cx="493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Este método devuelve el arreglo de medicamentos</a:t>
            </a:r>
          </a:p>
        </p:txBody>
      </p:sp>
    </p:spTree>
    <p:extLst>
      <p:ext uri="{BB962C8B-B14F-4D97-AF65-F5344CB8AC3E}">
        <p14:creationId xmlns:p14="http://schemas.microsoft.com/office/powerpoint/2010/main" val="4253689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DAEE0-80D7-4BED-8449-ECF02473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69CC2-6175-4A28-AC19-48DD1DCE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4CD78-C492-4518-AE64-BF84703C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E2F5C8-FBE1-4D80-9C77-877E8104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9663"/>
            <a:ext cx="66389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0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07B99-7F41-4A53-9450-5F7B860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F91B30-DB2F-461B-BEEE-97C56DF5D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703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3F499-1196-43DB-B5E6-E14D746A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179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3434-D090-4B2E-A934-85D566C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Estudio</a:t>
            </a:r>
            <a:r>
              <a:rPr lang="en-US" dirty="0"/>
              <a:t> Independiente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8AA74-F08C-489F-BF79-36505C1C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Cree un </a:t>
            </a:r>
            <a:r>
              <a:rPr lang="en-US" dirty="0" err="1"/>
              <a:t>juego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 con 3 </a:t>
            </a:r>
            <a:r>
              <a:rPr lang="en-US" dirty="0" err="1"/>
              <a:t>medicamentos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Incluya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medicamento</a:t>
            </a:r>
            <a:r>
              <a:rPr lang="en-US" dirty="0"/>
              <a:t> </a:t>
            </a:r>
            <a:r>
              <a:rPr lang="es-ES" dirty="0"/>
              <a:t>el tipo de forma farmacéutica(tableta, inyección, crema) y determine el por ciento de medicamentos que hay en la farmacia de acuerdo a este criterio. Para mostrar los resultados utilice </a:t>
            </a:r>
            <a:r>
              <a:rPr lang="es-ES" dirty="0" err="1"/>
              <a:t>PercentPipe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Incluya la imagen del medicamento.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D9D6F3-92DA-474D-8FAB-F351904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3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10627056" cy="1956829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 </a:t>
            </a:r>
            <a:r>
              <a:rPr lang="es-ES" sz="2000" dirty="0">
                <a:hlinkClick r:id="rId3"/>
              </a:rPr>
              <a:t>https://angular.io/start</a:t>
            </a:r>
            <a:endParaRPr lang="es-ES" sz="2000" dirty="0"/>
          </a:p>
          <a:p>
            <a:pPr algn="l"/>
            <a:r>
              <a:rPr lang="es-ES" sz="2000" dirty="0"/>
              <a:t>                   </a:t>
            </a:r>
            <a:r>
              <a:rPr lang="es-ES" sz="2000" dirty="0">
                <a:hlinkClick r:id="rId4"/>
              </a:rPr>
              <a:t> https://cli.angular.io/</a:t>
            </a:r>
            <a:endParaRPr lang="es-ES" sz="2000" dirty="0"/>
          </a:p>
          <a:p>
            <a:r>
              <a:rPr lang="es-ES" sz="2000" dirty="0">
                <a:hlinkClick r:id="rId5"/>
              </a:rPr>
              <a:t>https://www.udemy.com/course/the-complete-guide-to-angular-2/</a:t>
            </a:r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6. Pipes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49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FD1B9-F4A8-444C-906C-9E6C288D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Pipes 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 Angular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80E09-0455-43E3-998E-BC3F9944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DatePipe</a:t>
            </a:r>
            <a:r>
              <a:rPr lang="es-ES" dirty="0"/>
              <a:t> (date) - formatear una fecha</a:t>
            </a:r>
          </a:p>
          <a:p>
            <a:r>
              <a:rPr lang="es-ES" dirty="0" err="1"/>
              <a:t>UpperCasePipe</a:t>
            </a:r>
            <a:r>
              <a:rPr lang="es-ES" dirty="0"/>
              <a:t>(</a:t>
            </a:r>
            <a:r>
              <a:rPr lang="es-ES" dirty="0" err="1"/>
              <a:t>uppercase</a:t>
            </a:r>
            <a:r>
              <a:rPr lang="es-ES" dirty="0"/>
              <a:t>) -formatear texto a mayúscula</a:t>
            </a:r>
          </a:p>
          <a:p>
            <a:r>
              <a:rPr lang="es-ES" dirty="0" err="1"/>
              <a:t>LowerCasePipe</a:t>
            </a:r>
            <a:r>
              <a:rPr lang="es-ES" dirty="0"/>
              <a:t>(</a:t>
            </a:r>
            <a:r>
              <a:rPr lang="es-ES" dirty="0" err="1"/>
              <a:t>lowercase</a:t>
            </a:r>
            <a:r>
              <a:rPr lang="es-ES" dirty="0"/>
              <a:t>)- formatear texto a minúscula</a:t>
            </a:r>
          </a:p>
          <a:p>
            <a:r>
              <a:rPr lang="es-ES" dirty="0" err="1"/>
              <a:t>CurrencyPipe</a:t>
            </a:r>
            <a:r>
              <a:rPr lang="es-ES" dirty="0"/>
              <a:t>(</a:t>
            </a:r>
            <a:r>
              <a:rPr lang="es-ES" dirty="0" err="1"/>
              <a:t>currency</a:t>
            </a:r>
            <a:r>
              <a:rPr lang="es-ES" dirty="0"/>
              <a:t>) - formatear un número como moneda,</a:t>
            </a:r>
          </a:p>
          <a:p>
            <a:r>
              <a:rPr lang="es-ES" dirty="0" err="1"/>
              <a:t>PercentPipe</a:t>
            </a:r>
            <a:r>
              <a:rPr lang="es-ES" dirty="0"/>
              <a:t>(</a:t>
            </a:r>
            <a:r>
              <a:rPr lang="es-ES" dirty="0" err="1"/>
              <a:t>percent</a:t>
            </a:r>
            <a:r>
              <a:rPr lang="es-ES" dirty="0"/>
              <a:t>)- formatear un número como porcentaje. </a:t>
            </a:r>
          </a:p>
          <a:p>
            <a:r>
              <a:rPr lang="es-ES" dirty="0"/>
              <a:t>Pipes personalizados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BBA3A-04E7-4FF9-984B-A3574F16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10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FD44-4E2E-44D5-A067-50CFE061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s-E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1D37781F-49C9-4A98-B164-ABB648EBF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771" y="1825625"/>
            <a:ext cx="5181600" cy="16033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5B7771-1A89-44AA-8EEF-C59F263B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D37E40-1B23-4EA2-ACA1-92FD977F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5567151" cy="33332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DA00E7D-70F4-4D4E-9A1B-4A19E7BC2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65" y="3968750"/>
            <a:ext cx="529590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951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30C0B-7090-4B4A-8143-14F80ED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de par</a:t>
            </a:r>
            <a:r>
              <a:rPr lang="es-ES" dirty="0" err="1"/>
              <a:t>ámetros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DFE75-81A6-4CB6-AF35-91A3221D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Un pipe puede aceptar  parámetros. Estos se pasarán a través  del operador ‘:’. Si el pipe aceptara varios parámetros, los separaríamos con ‘:’</a:t>
            </a:r>
          </a:p>
          <a:p>
            <a:pPr marL="0" indent="0" algn="just">
              <a:buNone/>
            </a:pPr>
            <a:r>
              <a:rPr lang="es-ES" dirty="0"/>
              <a:t>“{{ … | </a:t>
            </a:r>
            <a:r>
              <a:rPr lang="es-ES" dirty="0" err="1"/>
              <a:t>currency</a:t>
            </a:r>
            <a:r>
              <a:rPr lang="es-ES" dirty="0"/>
              <a:t>:’EUR’: ’Euros’}}”   </a:t>
            </a:r>
            <a:r>
              <a:rPr lang="en-US" dirty="0" err="1"/>
              <a:t>Despliega</a:t>
            </a:r>
            <a:r>
              <a:rPr lang="en-US" dirty="0"/>
              <a:t>  el valor de la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precedida</a:t>
            </a:r>
            <a:r>
              <a:rPr lang="en-US" dirty="0"/>
              <a:t> de la </a:t>
            </a:r>
            <a:r>
              <a:rPr lang="en-US" dirty="0" err="1"/>
              <a:t>etiqueta</a:t>
            </a:r>
            <a:r>
              <a:rPr lang="en-US" dirty="0"/>
              <a:t> ‘Euros’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del </a:t>
            </a:r>
            <a:r>
              <a:rPr lang="en-US" dirty="0" err="1"/>
              <a:t>símbolo</a:t>
            </a:r>
            <a:r>
              <a:rPr lang="es-ES" dirty="0"/>
              <a:t>(€) como lo muestra por defecto si se establece solo el primer parámetro.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7B55CE-93A6-4F0E-A250-A8AA4A68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9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7EBB1-4447-4795-93A9-EBAE2CFC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E3AF0-7A02-4D26-9A37-8EAB2237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El valor de un parámetro puede ser una expresión de </a:t>
            </a:r>
            <a:r>
              <a:rPr lang="es-ES" dirty="0" err="1"/>
              <a:t>template</a:t>
            </a:r>
            <a:r>
              <a:rPr lang="es-ES" dirty="0"/>
              <a:t> válida, una cadena de caracteres o una propiedad/función de un componente.</a:t>
            </a:r>
          </a:p>
          <a:p>
            <a:pPr marL="0" indent="0" algn="just">
              <a:buNone/>
            </a:pPr>
            <a:r>
              <a:rPr lang="es-ES" dirty="0"/>
              <a:t> Esto significa que el cambio de formato puede controlarse con data </a:t>
            </a:r>
            <a:r>
              <a:rPr lang="es-ES" dirty="0" err="1"/>
              <a:t>binding</a:t>
            </a:r>
            <a:r>
              <a:rPr lang="es-ES" dirty="0"/>
              <a:t> (mecanismos que permiten la comunicación entre un componente y su </a:t>
            </a:r>
            <a:r>
              <a:rPr lang="es-ES" dirty="0" err="1"/>
              <a:t>template</a:t>
            </a:r>
            <a:r>
              <a:rPr lang="es-ES" dirty="0"/>
              <a:t>) de la misma manera en la que controlábamos “fecha1” en el ejemplo anterior. Veamos un ejemplo: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D21FC-CA5B-4D4B-943F-1F3A5FC4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8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D57E5-C0E3-4007-A9BE-4733FE8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5CA36-BDB6-4F37-9F62-5DAF83CC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En este ejemplo vamos a usar una función de un componente como valor de parámetro de un </a:t>
            </a:r>
            <a:r>
              <a:rPr lang="es-ES" dirty="0" err="1"/>
              <a:t>DatePipe</a:t>
            </a:r>
            <a:r>
              <a:rPr lang="es-ES" dirty="0"/>
              <a:t>. Esta función devolverá </a:t>
            </a:r>
            <a:r>
              <a:rPr lang="es-ES" dirty="0" err="1"/>
              <a:t>ShortDate</a:t>
            </a:r>
            <a:r>
              <a:rPr lang="es-ES" dirty="0"/>
              <a:t> o </a:t>
            </a:r>
            <a:r>
              <a:rPr lang="es-ES" dirty="0" err="1"/>
              <a:t>FullDate</a:t>
            </a:r>
            <a:r>
              <a:rPr lang="es-ES" dirty="0"/>
              <a:t>, parámetros válidos para el </a:t>
            </a:r>
            <a:r>
              <a:rPr lang="es-ES" dirty="0" err="1"/>
              <a:t>DatePipe</a:t>
            </a:r>
            <a:r>
              <a:rPr lang="es-ES" dirty="0"/>
              <a:t>, según el valor de la propiedad “</a:t>
            </a:r>
            <a:r>
              <a:rPr lang="es-ES" dirty="0" err="1"/>
              <a:t>idFormatoFecha</a:t>
            </a:r>
            <a:r>
              <a:rPr lang="es-ES" dirty="0"/>
              <a:t>”, que podremos modificar mediante un botón.</a:t>
            </a:r>
          </a:p>
          <a:p>
            <a:pPr marL="0" indent="0" algn="just">
              <a:buNone/>
            </a:pPr>
            <a:r>
              <a:rPr lang="es-ES" dirty="0"/>
              <a:t>Para ello, añadiremos el siguiente código y lo pondremos a prueba desde el navegador: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769644-0ED5-4C28-94D2-E0C4A75F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777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1693</Words>
  <Application>Microsoft Office PowerPoint</Application>
  <PresentationFormat>Panorámica</PresentationFormat>
  <Paragraphs>233</Paragraphs>
  <Slides>49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de Office</vt:lpstr>
      <vt:lpstr>Módulo 4. Introducción a Angular</vt:lpstr>
      <vt:lpstr>Pipes</vt:lpstr>
      <vt:lpstr>Pipes</vt:lpstr>
      <vt:lpstr>Sintaxis</vt:lpstr>
      <vt:lpstr>Pipes en Angular</vt:lpstr>
      <vt:lpstr>Ejemplo</vt:lpstr>
      <vt:lpstr>Paso de parámetros</vt:lpstr>
      <vt:lpstr>Presentación de PowerPoint</vt:lpstr>
      <vt:lpstr>Presentación de PowerPoint</vt:lpstr>
      <vt:lpstr>Presentación de PowerPoint</vt:lpstr>
      <vt:lpstr>Presentación de PowerPoint</vt:lpstr>
      <vt:lpstr>Encadenamiento</vt:lpstr>
      <vt:lpstr>Presentación de PowerPoint</vt:lpstr>
      <vt:lpstr>DatePipe</vt:lpstr>
      <vt:lpstr>Presentación de PowerPoint</vt:lpstr>
      <vt:lpstr>Ejemplo (Pipes: DatePipe,UpperCasePipe y LowerCasePipe)</vt:lpstr>
      <vt:lpstr>Presentación de PowerPoint</vt:lpstr>
      <vt:lpstr>Presentación de PowerPoint</vt:lpstr>
      <vt:lpstr>DecimalPipe</vt:lpstr>
      <vt:lpstr>CurrencyPipe</vt:lpstr>
      <vt:lpstr>PercentPipe</vt:lpstr>
      <vt:lpstr>Ejemplo(DecimalPipe,CurrencyPipe y PercentPipe)</vt:lpstr>
      <vt:lpstr>Presentación de PowerPoint</vt:lpstr>
      <vt:lpstr>Presentación de PowerPoint</vt:lpstr>
      <vt:lpstr>Práctica Guiada</vt:lpstr>
      <vt:lpstr>Presentación de PowerPoint</vt:lpstr>
      <vt:lpstr>Solución</vt:lpstr>
      <vt:lpstr>Standalone components</vt:lpstr>
      <vt:lpstr>Solución</vt:lpstr>
      <vt:lpstr>Solución</vt:lpstr>
      <vt:lpstr>Solución</vt:lpstr>
      <vt:lpstr>Crear menú de navegación</vt:lpstr>
      <vt:lpstr>Menú de navegación</vt:lpstr>
      <vt:lpstr>Definir las rutas</vt:lpstr>
      <vt:lpstr>Importar providerRouter from @angular/router</vt:lpstr>
      <vt:lpstr>Directive router-outlet</vt:lpstr>
      <vt:lpstr>Configurar navegación</vt:lpstr>
      <vt:lpstr>En app.component.html</vt:lpstr>
      <vt:lpstr>Presentación de PowerPoint</vt:lpstr>
      <vt:lpstr>Presentación de PowerPoint</vt:lpstr>
      <vt:lpstr>Crear dataService</vt:lpstr>
      <vt:lpstr>Inyectar el servicio en AdicionarMedicamentosComponent </vt:lpstr>
      <vt:lpstr>Crear las variables en adicionar-medicamentos.component.ts</vt:lpstr>
      <vt:lpstr>Presentación de PowerPoint</vt:lpstr>
      <vt:lpstr>En el dataService </vt:lpstr>
      <vt:lpstr>Presentación de PowerPoint</vt:lpstr>
      <vt:lpstr>Presentación de PowerPoint</vt:lpstr>
      <vt:lpstr>Estudio Independiente</vt:lpstr>
      <vt:lpstr>Módulo 4. Introducción a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363</cp:revision>
  <dcterms:created xsi:type="dcterms:W3CDTF">2023-10-09T12:02:49Z</dcterms:created>
  <dcterms:modified xsi:type="dcterms:W3CDTF">2023-12-04T17:16:08Z</dcterms:modified>
</cp:coreProperties>
</file>