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6" r:id="rId8"/>
    <p:sldId id="272" r:id="rId9"/>
    <p:sldId id="267" r:id="rId10"/>
    <p:sldId id="269" r:id="rId11"/>
    <p:sldId id="270" r:id="rId12"/>
    <p:sldId id="273" r:id="rId13"/>
    <p:sldId id="275" r:id="rId14"/>
    <p:sldId id="278" r:id="rId15"/>
    <p:sldId id="276" r:id="rId16"/>
    <p:sldId id="277" r:id="rId17"/>
    <p:sldId id="307" r:id="rId18"/>
    <p:sldId id="280" r:id="rId19"/>
    <p:sldId id="281"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8" r:id="rId34"/>
    <p:sldId id="302" r:id="rId35"/>
    <p:sldId id="303" r:id="rId36"/>
    <p:sldId id="297" r:id="rId37"/>
    <p:sldId id="299" r:id="rId38"/>
    <p:sldId id="300" r:id="rId39"/>
    <p:sldId id="304" r:id="rId40"/>
    <p:sldId id="305" r:id="rId41"/>
    <p:sldId id="306" r:id="rId42"/>
    <p:sldId id="301" r:id="rId4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593" autoAdjust="0"/>
  </p:normalViewPr>
  <p:slideViewPr>
    <p:cSldViewPr snapToGrid="0">
      <p:cViewPr varScale="1">
        <p:scale>
          <a:sx n="69" d="100"/>
          <a:sy n="69" d="100"/>
        </p:scale>
        <p:origin x="13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AB0D2-09D6-4140-A8C1-5F9569B9E718}" type="datetimeFigureOut">
              <a:rPr lang="es-ES" smtClean="0"/>
              <a:t>11/12/2023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3DBCC-2E8E-4788-9E62-91FCE6807D97}" type="slidenum">
              <a:rPr lang="es-ES" smtClean="0"/>
              <a:t>‹Nº›</a:t>
            </a:fld>
            <a:endParaRPr lang="es-ES"/>
          </a:p>
        </p:txBody>
      </p:sp>
    </p:spTree>
    <p:extLst>
      <p:ext uri="{BB962C8B-B14F-4D97-AF65-F5344CB8AC3E}">
        <p14:creationId xmlns:p14="http://schemas.microsoft.com/office/powerpoint/2010/main" val="3297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Incluimos un método eliminar en nuestro </a:t>
            </a:r>
            <a:r>
              <a:rPr lang="es-ES" dirty="0" err="1"/>
              <a:t>dataservice</a:t>
            </a:r>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32</a:t>
            </a:fld>
            <a:endParaRPr lang="es-ES"/>
          </a:p>
        </p:txBody>
      </p:sp>
    </p:spTree>
    <p:extLst>
      <p:ext uri="{BB962C8B-B14F-4D97-AF65-F5344CB8AC3E}">
        <p14:creationId xmlns:p14="http://schemas.microsoft.com/office/powerpoint/2010/main" val="194285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4E927-0A6A-40D4-84D2-620675DBF3D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104FBBB-D99B-46D4-BC22-BAF09BBCC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52D77D2-D589-42BF-8521-6CD3F690F9D4}"/>
              </a:ext>
            </a:extLst>
          </p:cNvPr>
          <p:cNvSpPr>
            <a:spLocks noGrp="1"/>
          </p:cNvSpPr>
          <p:nvPr>
            <p:ph type="dt" sz="half" idx="10"/>
          </p:nvPr>
        </p:nvSpPr>
        <p:spPr/>
        <p:txBody>
          <a:bodyPr/>
          <a:lstStyle/>
          <a:p>
            <a:fld id="{9ACB712C-2B2C-427C-AB18-8D6AB0085AC1}" type="datetime1">
              <a:rPr lang="es-ES" smtClean="0"/>
              <a:t>11/12/2023</a:t>
            </a:fld>
            <a:endParaRPr lang="es-ES"/>
          </a:p>
        </p:txBody>
      </p:sp>
      <p:sp>
        <p:nvSpPr>
          <p:cNvPr id="5" name="Marcador de pie de página 4">
            <a:extLst>
              <a:ext uri="{FF2B5EF4-FFF2-40B4-BE49-F238E27FC236}">
                <a16:creationId xmlns:a16="http://schemas.microsoft.com/office/drawing/2014/main" id="{2694FCA1-AA23-4C74-89F4-105DBCD244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4AEFCB-A07A-4151-A548-AAA646260DB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7137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EC033-1F81-4333-B996-F2BD87312DA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7556D55-5CB9-48A4-A742-203F123C7C2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183EA48-EFA9-4611-A689-D0EE28534E93}"/>
              </a:ext>
            </a:extLst>
          </p:cNvPr>
          <p:cNvSpPr>
            <a:spLocks noGrp="1"/>
          </p:cNvSpPr>
          <p:nvPr>
            <p:ph type="dt" sz="half" idx="10"/>
          </p:nvPr>
        </p:nvSpPr>
        <p:spPr/>
        <p:txBody>
          <a:bodyPr/>
          <a:lstStyle/>
          <a:p>
            <a:fld id="{EA54F223-5B03-4E07-AA53-61F27A87CC3D}" type="datetime1">
              <a:rPr lang="es-ES" smtClean="0"/>
              <a:t>11/12/2023</a:t>
            </a:fld>
            <a:endParaRPr lang="es-ES"/>
          </a:p>
        </p:txBody>
      </p:sp>
      <p:sp>
        <p:nvSpPr>
          <p:cNvPr id="5" name="Marcador de pie de página 4">
            <a:extLst>
              <a:ext uri="{FF2B5EF4-FFF2-40B4-BE49-F238E27FC236}">
                <a16:creationId xmlns:a16="http://schemas.microsoft.com/office/drawing/2014/main" id="{FB61AB70-421A-4242-BF83-D57AE5C338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F61B580-0309-4FDF-88FF-D87996632C58}"/>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66716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1B8FD4-91E4-4156-AD78-6E35D5F4FC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BB304FF-216B-4B07-830C-C8F796B918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AA0839-A87B-4D39-ACFE-93FE01877B6A}"/>
              </a:ext>
            </a:extLst>
          </p:cNvPr>
          <p:cNvSpPr>
            <a:spLocks noGrp="1"/>
          </p:cNvSpPr>
          <p:nvPr>
            <p:ph type="dt" sz="half" idx="10"/>
          </p:nvPr>
        </p:nvSpPr>
        <p:spPr/>
        <p:txBody>
          <a:bodyPr/>
          <a:lstStyle/>
          <a:p>
            <a:fld id="{4AD3F64E-4D63-4AE7-8E87-8A7A99280772}" type="datetime1">
              <a:rPr lang="es-ES" smtClean="0"/>
              <a:t>11/12/2023</a:t>
            </a:fld>
            <a:endParaRPr lang="es-ES"/>
          </a:p>
        </p:txBody>
      </p:sp>
      <p:sp>
        <p:nvSpPr>
          <p:cNvPr id="5" name="Marcador de pie de página 4">
            <a:extLst>
              <a:ext uri="{FF2B5EF4-FFF2-40B4-BE49-F238E27FC236}">
                <a16:creationId xmlns:a16="http://schemas.microsoft.com/office/drawing/2014/main" id="{9E647944-468A-4914-A287-AF634612791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EE5585-CCBF-4D73-90AD-BE2185F17DA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93884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021DD-31EB-4F02-93FB-881EF034A3C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8769C7-72EB-4AA7-89C8-20DCCCE3EB5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AD7DA90-0CA4-4D2F-AAE7-16B44762C611}"/>
              </a:ext>
            </a:extLst>
          </p:cNvPr>
          <p:cNvSpPr>
            <a:spLocks noGrp="1"/>
          </p:cNvSpPr>
          <p:nvPr>
            <p:ph type="dt" sz="half" idx="10"/>
          </p:nvPr>
        </p:nvSpPr>
        <p:spPr/>
        <p:txBody>
          <a:bodyPr/>
          <a:lstStyle/>
          <a:p>
            <a:fld id="{09447ED5-3CD5-4C6B-BC80-BD70C5212A30}" type="datetime1">
              <a:rPr lang="es-ES" smtClean="0"/>
              <a:t>11/12/2023</a:t>
            </a:fld>
            <a:endParaRPr lang="es-ES"/>
          </a:p>
        </p:txBody>
      </p:sp>
      <p:sp>
        <p:nvSpPr>
          <p:cNvPr id="5" name="Marcador de pie de página 4">
            <a:extLst>
              <a:ext uri="{FF2B5EF4-FFF2-40B4-BE49-F238E27FC236}">
                <a16:creationId xmlns:a16="http://schemas.microsoft.com/office/drawing/2014/main" id="{91540282-924D-49A2-98AD-89F31FD0F7D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43E1F0-1ECE-4318-B6AC-75727783E1E4}"/>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86704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E0189-A08A-4524-87D2-A42A3FDAC46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CF114B8-145D-48B9-8B02-2F9FCDA0F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9DA478-5C73-4E3A-95B0-C2E8B92E3AF5}"/>
              </a:ext>
            </a:extLst>
          </p:cNvPr>
          <p:cNvSpPr>
            <a:spLocks noGrp="1"/>
          </p:cNvSpPr>
          <p:nvPr>
            <p:ph type="dt" sz="half" idx="10"/>
          </p:nvPr>
        </p:nvSpPr>
        <p:spPr/>
        <p:txBody>
          <a:bodyPr/>
          <a:lstStyle/>
          <a:p>
            <a:fld id="{1D8410A5-1EF9-4903-9501-40633301A653}" type="datetime1">
              <a:rPr lang="es-ES" smtClean="0"/>
              <a:t>11/12/2023</a:t>
            </a:fld>
            <a:endParaRPr lang="es-ES"/>
          </a:p>
        </p:txBody>
      </p:sp>
      <p:sp>
        <p:nvSpPr>
          <p:cNvPr id="5" name="Marcador de pie de página 4">
            <a:extLst>
              <a:ext uri="{FF2B5EF4-FFF2-40B4-BE49-F238E27FC236}">
                <a16:creationId xmlns:a16="http://schemas.microsoft.com/office/drawing/2014/main" id="{49B191DD-A45C-4B1B-A0ED-6BD9EBF4EEB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C32210-46F0-42DB-8F75-8BDAC310343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51205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17310-C041-473C-A341-A69C2FD04D5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F8FF63E-9155-40ED-AB15-89B93C8B2D0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F88BBA4-2833-4412-B1C0-C2B048A5F5C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4E83C30-1935-4422-B8BA-AB01FF7FA69C}"/>
              </a:ext>
            </a:extLst>
          </p:cNvPr>
          <p:cNvSpPr>
            <a:spLocks noGrp="1"/>
          </p:cNvSpPr>
          <p:nvPr>
            <p:ph type="dt" sz="half" idx="10"/>
          </p:nvPr>
        </p:nvSpPr>
        <p:spPr/>
        <p:txBody>
          <a:bodyPr/>
          <a:lstStyle/>
          <a:p>
            <a:fld id="{798AA0BA-13B9-460A-A354-D416F640081C}" type="datetime1">
              <a:rPr lang="es-ES" smtClean="0"/>
              <a:t>11/12/2023</a:t>
            </a:fld>
            <a:endParaRPr lang="es-ES"/>
          </a:p>
        </p:txBody>
      </p:sp>
      <p:sp>
        <p:nvSpPr>
          <p:cNvPr id="6" name="Marcador de pie de página 5">
            <a:extLst>
              <a:ext uri="{FF2B5EF4-FFF2-40B4-BE49-F238E27FC236}">
                <a16:creationId xmlns:a16="http://schemas.microsoft.com/office/drawing/2014/main" id="{B9363B09-8CC0-4D9B-A060-8854D00ADCD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468F284-0ADE-48F6-A449-DA38BECF92D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06546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B537F-CC1A-4330-B0A1-7A09F0B25F9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6F0A82-B733-47BD-B6EF-9058C2E1A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2A41E72-A032-48DE-BF0D-F9581F22AF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C7F5214-5D46-41A9-B7E4-96ECC7AB8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5AD4CC7-5EBA-49A0-8881-AEDBD71FBF7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085C5D1-9E7A-40B8-85AF-3924B1523EC5}"/>
              </a:ext>
            </a:extLst>
          </p:cNvPr>
          <p:cNvSpPr>
            <a:spLocks noGrp="1"/>
          </p:cNvSpPr>
          <p:nvPr>
            <p:ph type="dt" sz="half" idx="10"/>
          </p:nvPr>
        </p:nvSpPr>
        <p:spPr/>
        <p:txBody>
          <a:bodyPr/>
          <a:lstStyle/>
          <a:p>
            <a:fld id="{4FDF2639-24C2-4CDF-A92F-03EBBE0CBE80}" type="datetime1">
              <a:rPr lang="es-ES" smtClean="0"/>
              <a:t>11/12/2023</a:t>
            </a:fld>
            <a:endParaRPr lang="es-ES"/>
          </a:p>
        </p:txBody>
      </p:sp>
      <p:sp>
        <p:nvSpPr>
          <p:cNvPr id="8" name="Marcador de pie de página 7">
            <a:extLst>
              <a:ext uri="{FF2B5EF4-FFF2-40B4-BE49-F238E27FC236}">
                <a16:creationId xmlns:a16="http://schemas.microsoft.com/office/drawing/2014/main" id="{FC263037-9A41-40D9-834E-C903D4F559A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1C863C-8A9D-42D6-955E-DBED9C5CB0A6}"/>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7246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29E57-4B8C-45D9-967B-91C235A7845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076E1DC-B0FA-424C-8752-88794AF279CD}"/>
              </a:ext>
            </a:extLst>
          </p:cNvPr>
          <p:cNvSpPr>
            <a:spLocks noGrp="1"/>
          </p:cNvSpPr>
          <p:nvPr>
            <p:ph type="dt" sz="half" idx="10"/>
          </p:nvPr>
        </p:nvSpPr>
        <p:spPr/>
        <p:txBody>
          <a:bodyPr/>
          <a:lstStyle/>
          <a:p>
            <a:fld id="{63B76E98-8F63-4EC8-8497-4D0BEEC3324F}" type="datetime1">
              <a:rPr lang="es-ES" smtClean="0"/>
              <a:t>11/12/2023</a:t>
            </a:fld>
            <a:endParaRPr lang="es-ES"/>
          </a:p>
        </p:txBody>
      </p:sp>
      <p:sp>
        <p:nvSpPr>
          <p:cNvPr id="4" name="Marcador de pie de página 3">
            <a:extLst>
              <a:ext uri="{FF2B5EF4-FFF2-40B4-BE49-F238E27FC236}">
                <a16:creationId xmlns:a16="http://schemas.microsoft.com/office/drawing/2014/main" id="{3C4CF889-4A2D-42AC-A561-A211971CAFD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F9C6179-6E28-4A82-95DE-5ACDA843B0E9}"/>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31478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F253BA-D88D-4E8B-9B29-9B2CA240E43B}"/>
              </a:ext>
            </a:extLst>
          </p:cNvPr>
          <p:cNvSpPr>
            <a:spLocks noGrp="1"/>
          </p:cNvSpPr>
          <p:nvPr>
            <p:ph type="dt" sz="half" idx="10"/>
          </p:nvPr>
        </p:nvSpPr>
        <p:spPr/>
        <p:txBody>
          <a:bodyPr/>
          <a:lstStyle/>
          <a:p>
            <a:fld id="{DEB86036-855D-4E70-BD70-3426B0849F82}" type="datetime1">
              <a:rPr lang="es-ES" smtClean="0"/>
              <a:t>11/12/2023</a:t>
            </a:fld>
            <a:endParaRPr lang="es-ES"/>
          </a:p>
        </p:txBody>
      </p:sp>
      <p:sp>
        <p:nvSpPr>
          <p:cNvPr id="3" name="Marcador de pie de página 2">
            <a:extLst>
              <a:ext uri="{FF2B5EF4-FFF2-40B4-BE49-F238E27FC236}">
                <a16:creationId xmlns:a16="http://schemas.microsoft.com/office/drawing/2014/main" id="{5C62D31C-EE66-4843-965B-13432BCF9E5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FA931F7-0459-47EC-8718-C79B23C71673}"/>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43022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B07C2-2235-46CE-B504-09DAA5F469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07086B-0C15-4F09-A943-7EF8006E9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524E6A5-EF42-4267-B25F-C0B6F9647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255B75-9172-4B81-ADDF-96341FBB2020}"/>
              </a:ext>
            </a:extLst>
          </p:cNvPr>
          <p:cNvSpPr>
            <a:spLocks noGrp="1"/>
          </p:cNvSpPr>
          <p:nvPr>
            <p:ph type="dt" sz="half" idx="10"/>
          </p:nvPr>
        </p:nvSpPr>
        <p:spPr/>
        <p:txBody>
          <a:bodyPr/>
          <a:lstStyle/>
          <a:p>
            <a:fld id="{AE85ED0E-CFD7-4487-8558-3582E7B032DC}" type="datetime1">
              <a:rPr lang="es-ES" smtClean="0"/>
              <a:t>11/12/2023</a:t>
            </a:fld>
            <a:endParaRPr lang="es-ES"/>
          </a:p>
        </p:txBody>
      </p:sp>
      <p:sp>
        <p:nvSpPr>
          <p:cNvPr id="6" name="Marcador de pie de página 5">
            <a:extLst>
              <a:ext uri="{FF2B5EF4-FFF2-40B4-BE49-F238E27FC236}">
                <a16:creationId xmlns:a16="http://schemas.microsoft.com/office/drawing/2014/main" id="{B2BDDCEF-63C6-4EF7-B6B1-2212EF832D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CC64331-9EA4-4397-BBEE-1AAFEEAA637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1239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0B42B-FABF-4471-876F-287BBD8803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2D2B9D0-E089-4B0B-9E75-83C0899E85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224ADD2-9543-4751-AC8D-F12D06B49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B25058-02C3-4C57-873D-59F1AD56DDFF}"/>
              </a:ext>
            </a:extLst>
          </p:cNvPr>
          <p:cNvSpPr>
            <a:spLocks noGrp="1"/>
          </p:cNvSpPr>
          <p:nvPr>
            <p:ph type="dt" sz="half" idx="10"/>
          </p:nvPr>
        </p:nvSpPr>
        <p:spPr/>
        <p:txBody>
          <a:bodyPr/>
          <a:lstStyle/>
          <a:p>
            <a:fld id="{4EAD0BB9-4C83-4DED-9CE1-A5BC474BE1AB}" type="datetime1">
              <a:rPr lang="es-ES" smtClean="0"/>
              <a:t>11/12/2023</a:t>
            </a:fld>
            <a:endParaRPr lang="es-ES"/>
          </a:p>
        </p:txBody>
      </p:sp>
      <p:sp>
        <p:nvSpPr>
          <p:cNvPr id="6" name="Marcador de pie de página 5">
            <a:extLst>
              <a:ext uri="{FF2B5EF4-FFF2-40B4-BE49-F238E27FC236}">
                <a16:creationId xmlns:a16="http://schemas.microsoft.com/office/drawing/2014/main" id="{74CE14C5-4E49-4F0A-B04C-24D9074389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6C90BC3-98D9-447F-9FF6-460BCA351DF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78796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EB0FC8-AF0A-4723-BBD3-39D8C9A2E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6CF9CC2-7481-4384-B064-4F1D9F419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B1AF787-B8E8-4919-B302-473820B8F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25077-D350-4202-BB3A-6E149B5733D4}" type="datetime1">
              <a:rPr lang="es-ES" smtClean="0"/>
              <a:t>11/12/2023</a:t>
            </a:fld>
            <a:endParaRPr lang="es-ES"/>
          </a:p>
        </p:txBody>
      </p:sp>
      <p:sp>
        <p:nvSpPr>
          <p:cNvPr id="5" name="Marcador de pie de página 4">
            <a:extLst>
              <a:ext uri="{FF2B5EF4-FFF2-40B4-BE49-F238E27FC236}">
                <a16:creationId xmlns:a16="http://schemas.microsoft.com/office/drawing/2014/main" id="{07A4E0B2-E0D0-4247-8FBC-02DA4A784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1EE0C7B-311B-452D-9C83-B342EE742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952E3-DA43-4FE4-B797-0AD175EBA12D}" type="slidenum">
              <a:rPr lang="es-ES" smtClean="0"/>
              <a:t>‹Nº›</a:t>
            </a:fld>
            <a:endParaRPr lang="es-ES"/>
          </a:p>
        </p:txBody>
      </p:sp>
    </p:spTree>
    <p:extLst>
      <p:ext uri="{BB962C8B-B14F-4D97-AF65-F5344CB8AC3E}">
        <p14:creationId xmlns:p14="http://schemas.microsoft.com/office/powerpoint/2010/main" val="289284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hyperlink" Target="https://www.udemy.com/course/the-complete-guide-to-angular-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hyperlink" Target="https://www.udemy.com/course/the-complete-guide-to-angular-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1D04F-2060-4927-B510-76F904233039}"/>
              </a:ext>
            </a:extLst>
          </p:cNvPr>
          <p:cNvSpPr>
            <a:spLocks noGrp="1"/>
          </p:cNvSpPr>
          <p:nvPr>
            <p:ph type="ctrTitle"/>
          </p:nvPr>
        </p:nvSpPr>
        <p:spPr/>
        <p:txBody>
          <a:bodyPr/>
          <a:lstStyle/>
          <a:p>
            <a:r>
              <a:rPr lang="es-ES" dirty="0"/>
              <a:t>Módulo 4. Introducción a Angular</a:t>
            </a:r>
          </a:p>
        </p:txBody>
      </p:sp>
      <p:sp>
        <p:nvSpPr>
          <p:cNvPr id="3" name="Subtítulo 2">
            <a:extLst>
              <a:ext uri="{FF2B5EF4-FFF2-40B4-BE49-F238E27FC236}">
                <a16:creationId xmlns:a16="http://schemas.microsoft.com/office/drawing/2014/main" id="{17922223-2597-4E3E-AF3E-66D7E6214DED}"/>
              </a:ext>
            </a:extLst>
          </p:cNvPr>
          <p:cNvSpPr>
            <a:spLocks noGrp="1"/>
          </p:cNvSpPr>
          <p:nvPr>
            <p:ph type="subTitle" idx="1"/>
          </p:nvPr>
        </p:nvSpPr>
        <p:spPr>
          <a:xfrm>
            <a:off x="1524000" y="4715690"/>
            <a:ext cx="10627056" cy="1956829"/>
          </a:xfrm>
        </p:spPr>
        <p:txBody>
          <a:bodyPr>
            <a:normAutofit/>
          </a:bodyPr>
          <a:lstStyle/>
          <a:p>
            <a:pPr algn="l"/>
            <a:r>
              <a:rPr lang="es-ES" sz="2000" dirty="0"/>
              <a:t>Recursos: </a:t>
            </a:r>
            <a:r>
              <a:rPr lang="es-ES" sz="2000" dirty="0">
                <a:hlinkClick r:id="rId2"/>
              </a:rPr>
              <a:t>https://angular.io/start</a:t>
            </a:r>
            <a:endParaRPr lang="es-ES" sz="2000" dirty="0"/>
          </a:p>
          <a:p>
            <a:pPr algn="l"/>
            <a:r>
              <a:rPr lang="es-ES" sz="2000" dirty="0"/>
              <a:t>                   </a:t>
            </a:r>
            <a:r>
              <a:rPr lang="es-ES" sz="2000" dirty="0">
                <a:hlinkClick r:id="rId3"/>
              </a:rPr>
              <a:t> https://cli.angular.io/</a:t>
            </a:r>
            <a:endParaRPr lang="es-ES" sz="2000" dirty="0"/>
          </a:p>
          <a:p>
            <a:pPr algn="l"/>
            <a:r>
              <a:rPr lang="es-ES" sz="2000" dirty="0">
                <a:hlinkClick r:id="rId4"/>
              </a:rPr>
              <a:t>                    https://www.udemy.com/course/the-complete-guide-to-angular-2/</a:t>
            </a:r>
            <a:endParaRPr lang="es-ES" sz="2000" dirty="0"/>
          </a:p>
        </p:txBody>
      </p:sp>
      <p:sp>
        <p:nvSpPr>
          <p:cNvPr id="5" name="CuadroTexto 4">
            <a:extLst>
              <a:ext uri="{FF2B5EF4-FFF2-40B4-BE49-F238E27FC236}">
                <a16:creationId xmlns:a16="http://schemas.microsoft.com/office/drawing/2014/main" id="{C2989817-3BD6-4050-8ABF-F838C2E7A286}"/>
              </a:ext>
            </a:extLst>
          </p:cNvPr>
          <p:cNvSpPr txBox="1"/>
          <p:nvPr/>
        </p:nvSpPr>
        <p:spPr>
          <a:xfrm>
            <a:off x="1524000" y="3881994"/>
            <a:ext cx="8573589" cy="461665"/>
          </a:xfrm>
          <a:prstGeom prst="rect">
            <a:avLst/>
          </a:prstGeom>
          <a:noFill/>
        </p:spPr>
        <p:txBody>
          <a:bodyPr wrap="square" rtlCol="0">
            <a:spAutoFit/>
          </a:bodyPr>
          <a:lstStyle/>
          <a:p>
            <a:pPr algn="ctr"/>
            <a:r>
              <a:rPr lang="es-ES" sz="2400" dirty="0"/>
              <a:t>Tema 9. Componentes: Ciclo de vida (</a:t>
            </a:r>
            <a:r>
              <a:rPr lang="es-ES" sz="2400" dirty="0" err="1"/>
              <a:t>Lifecycle</a:t>
            </a:r>
            <a:r>
              <a:rPr lang="es-ES" sz="2400" dirty="0"/>
              <a:t> </a:t>
            </a:r>
            <a:r>
              <a:rPr lang="es-ES" sz="2400" dirty="0" err="1"/>
              <a:t>hooks</a:t>
            </a:r>
            <a:r>
              <a:rPr lang="es-ES" sz="2400" dirty="0"/>
              <a:t>)</a:t>
            </a:r>
          </a:p>
        </p:txBody>
      </p:sp>
      <p:sp>
        <p:nvSpPr>
          <p:cNvPr id="6" name="Marcador de número de diapositiva 5">
            <a:extLst>
              <a:ext uri="{FF2B5EF4-FFF2-40B4-BE49-F238E27FC236}">
                <a16:creationId xmlns:a16="http://schemas.microsoft.com/office/drawing/2014/main" id="{0AA73E69-B78C-4A2C-BE62-C69565373922}"/>
              </a:ext>
            </a:extLst>
          </p:cNvPr>
          <p:cNvSpPr>
            <a:spLocks noGrp="1"/>
          </p:cNvSpPr>
          <p:nvPr>
            <p:ph type="sldNum" sz="quarter" idx="12"/>
          </p:nvPr>
        </p:nvSpPr>
        <p:spPr/>
        <p:txBody>
          <a:bodyPr/>
          <a:lstStyle/>
          <a:p>
            <a:fld id="{1A5952E3-DA43-4FE4-B797-0AD175EBA12D}" type="slidenum">
              <a:rPr lang="es-ES" smtClean="0"/>
              <a:t>1</a:t>
            </a:fld>
            <a:endParaRPr lang="es-ES"/>
          </a:p>
        </p:txBody>
      </p:sp>
      <p:pic>
        <p:nvPicPr>
          <p:cNvPr id="7" name="Imagen 6">
            <a:extLst>
              <a:ext uri="{FF2B5EF4-FFF2-40B4-BE49-F238E27FC236}">
                <a16:creationId xmlns:a16="http://schemas.microsoft.com/office/drawing/2014/main" id="{F73E21C1-CCE9-4F12-8794-BD422D053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1227" y="40944"/>
            <a:ext cx="1349829" cy="1345584"/>
          </a:xfrm>
          <a:prstGeom prst="rect">
            <a:avLst/>
          </a:prstGeom>
        </p:spPr>
      </p:pic>
    </p:spTree>
    <p:extLst>
      <p:ext uri="{BB962C8B-B14F-4D97-AF65-F5344CB8AC3E}">
        <p14:creationId xmlns:p14="http://schemas.microsoft.com/office/powerpoint/2010/main" val="114752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E0365-C77F-4AD5-7F3C-8F5556E2DBCA}"/>
              </a:ext>
            </a:extLst>
          </p:cNvPr>
          <p:cNvSpPr>
            <a:spLocks noGrp="1"/>
          </p:cNvSpPr>
          <p:nvPr>
            <p:ph type="title"/>
          </p:nvPr>
        </p:nvSpPr>
        <p:spPr/>
        <p:txBody>
          <a:bodyPr/>
          <a:lstStyle/>
          <a:p>
            <a:r>
              <a:rPr lang="es-ES" dirty="0" err="1"/>
              <a:t>app.component.ts</a:t>
            </a:r>
            <a:endParaRPr lang="es-ES" dirty="0"/>
          </a:p>
        </p:txBody>
      </p:sp>
      <p:sp>
        <p:nvSpPr>
          <p:cNvPr id="3" name="Marcador de contenido 2">
            <a:extLst>
              <a:ext uri="{FF2B5EF4-FFF2-40B4-BE49-F238E27FC236}">
                <a16:creationId xmlns:a16="http://schemas.microsoft.com/office/drawing/2014/main" id="{4C9D9E86-464D-1FF3-37B4-34BF775EB538}"/>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CBD15F81-931A-8587-C8C1-04CFB1D3C04D}"/>
              </a:ext>
            </a:extLst>
          </p:cNvPr>
          <p:cNvSpPr>
            <a:spLocks noGrp="1"/>
          </p:cNvSpPr>
          <p:nvPr>
            <p:ph type="sldNum" sz="quarter" idx="12"/>
          </p:nvPr>
        </p:nvSpPr>
        <p:spPr/>
        <p:txBody>
          <a:bodyPr/>
          <a:lstStyle/>
          <a:p>
            <a:fld id="{1A5952E3-DA43-4FE4-B797-0AD175EBA12D}" type="slidenum">
              <a:rPr lang="es-ES" smtClean="0"/>
              <a:t>10</a:t>
            </a:fld>
            <a:endParaRPr lang="es-ES" dirty="0"/>
          </a:p>
        </p:txBody>
      </p:sp>
      <p:pic>
        <p:nvPicPr>
          <p:cNvPr id="6" name="Imagen 5">
            <a:extLst>
              <a:ext uri="{FF2B5EF4-FFF2-40B4-BE49-F238E27FC236}">
                <a16:creationId xmlns:a16="http://schemas.microsoft.com/office/drawing/2014/main" id="{11A13393-CF0E-F5C2-34FA-B48A027F1623}"/>
              </a:ext>
            </a:extLst>
          </p:cNvPr>
          <p:cNvPicPr>
            <a:picLocks noChangeAspect="1"/>
          </p:cNvPicPr>
          <p:nvPr/>
        </p:nvPicPr>
        <p:blipFill>
          <a:blip r:embed="rId2"/>
          <a:stretch>
            <a:fillRect/>
          </a:stretch>
        </p:blipFill>
        <p:spPr>
          <a:xfrm>
            <a:off x="280122" y="1262856"/>
            <a:ext cx="7781925" cy="5476875"/>
          </a:xfrm>
          <a:prstGeom prst="rect">
            <a:avLst/>
          </a:prstGeom>
        </p:spPr>
      </p:pic>
      <p:sp>
        <p:nvSpPr>
          <p:cNvPr id="9" name="CuadroTexto 8">
            <a:extLst>
              <a:ext uri="{FF2B5EF4-FFF2-40B4-BE49-F238E27FC236}">
                <a16:creationId xmlns:a16="http://schemas.microsoft.com/office/drawing/2014/main" id="{A557DBDE-3746-B1BD-056F-40B8F5E41B3C}"/>
              </a:ext>
            </a:extLst>
          </p:cNvPr>
          <p:cNvSpPr txBox="1"/>
          <p:nvPr/>
        </p:nvSpPr>
        <p:spPr>
          <a:xfrm>
            <a:off x="8174182" y="4146920"/>
            <a:ext cx="3920836" cy="2031325"/>
          </a:xfrm>
          <a:prstGeom prst="rect">
            <a:avLst/>
          </a:prstGeom>
          <a:noFill/>
        </p:spPr>
        <p:txBody>
          <a:bodyPr wrap="square" rtlCol="0">
            <a:spAutoFit/>
          </a:bodyPr>
          <a:lstStyle/>
          <a:p>
            <a:r>
              <a:rPr lang="en-US" dirty="0"/>
              <a:t>El m</a:t>
            </a:r>
            <a:r>
              <a:rPr lang="es-ES" dirty="0"/>
              <a:t>é</a:t>
            </a:r>
            <a:r>
              <a:rPr lang="en-US" dirty="0" err="1"/>
              <a:t>todo</a:t>
            </a:r>
            <a:r>
              <a:rPr lang="en-US" dirty="0"/>
              <a:t> </a:t>
            </a:r>
            <a:r>
              <a:rPr lang="en-US" dirty="0" err="1"/>
              <a:t>ngOnchanges</a:t>
            </a:r>
            <a:r>
              <a:rPr lang="en-US" dirty="0"/>
              <a:t> no se </a:t>
            </a:r>
            <a:r>
              <a:rPr lang="en-US" dirty="0" err="1"/>
              <a:t>ejecuta</a:t>
            </a:r>
            <a:r>
              <a:rPr lang="en-US" dirty="0"/>
              <a:t> </a:t>
            </a:r>
            <a:r>
              <a:rPr lang="en-US" dirty="0" err="1"/>
              <a:t>pues</a:t>
            </a:r>
            <a:r>
              <a:rPr lang="en-US" dirty="0"/>
              <a:t> no se </a:t>
            </a:r>
            <a:r>
              <a:rPr lang="en-US" dirty="0" err="1"/>
              <a:t>detectan</a:t>
            </a:r>
            <a:r>
              <a:rPr lang="en-US" dirty="0"/>
              <a:t> </a:t>
            </a:r>
            <a:r>
              <a:rPr lang="en-US" dirty="0" err="1"/>
              <a:t>cambios</a:t>
            </a:r>
            <a:r>
              <a:rPr lang="en-US" dirty="0"/>
              <a:t> </a:t>
            </a:r>
            <a:r>
              <a:rPr lang="en-US" dirty="0" err="1"/>
              <a:t>en</a:t>
            </a:r>
            <a:r>
              <a:rPr lang="en-US" dirty="0"/>
              <a:t> la </a:t>
            </a:r>
            <a:r>
              <a:rPr lang="en-US" dirty="0" err="1"/>
              <a:t>propiedades</a:t>
            </a:r>
            <a:r>
              <a:rPr lang="en-US" dirty="0"/>
              <a:t> de entrada.</a:t>
            </a:r>
          </a:p>
          <a:p>
            <a:endParaRPr lang="en-US" dirty="0"/>
          </a:p>
          <a:p>
            <a:r>
              <a:rPr lang="en-US" dirty="0"/>
              <a:t>El m</a:t>
            </a:r>
            <a:r>
              <a:rPr lang="es-ES" dirty="0" err="1"/>
              <a:t>étodo</a:t>
            </a:r>
            <a:r>
              <a:rPr lang="es-ES" dirty="0"/>
              <a:t> </a:t>
            </a:r>
            <a:r>
              <a:rPr lang="es-ES" dirty="0" err="1"/>
              <a:t>ngOnDestroy</a:t>
            </a:r>
            <a:r>
              <a:rPr lang="es-ES" dirty="0"/>
              <a:t>  no se ejecuta mientras el componente se visualice en pantalla.</a:t>
            </a:r>
          </a:p>
        </p:txBody>
      </p:sp>
      <p:pic>
        <p:nvPicPr>
          <p:cNvPr id="13" name="Imagen 12">
            <a:extLst>
              <a:ext uri="{FF2B5EF4-FFF2-40B4-BE49-F238E27FC236}">
                <a16:creationId xmlns:a16="http://schemas.microsoft.com/office/drawing/2014/main" id="{ED138D4B-180F-9721-3AB9-6988F960BF38}"/>
              </a:ext>
            </a:extLst>
          </p:cNvPr>
          <p:cNvPicPr>
            <a:picLocks noChangeAspect="1"/>
          </p:cNvPicPr>
          <p:nvPr/>
        </p:nvPicPr>
        <p:blipFill>
          <a:blip r:embed="rId3"/>
          <a:stretch>
            <a:fillRect/>
          </a:stretch>
        </p:blipFill>
        <p:spPr>
          <a:xfrm>
            <a:off x="8610600" y="2078182"/>
            <a:ext cx="2667000" cy="962025"/>
          </a:xfrm>
          <a:prstGeom prst="rect">
            <a:avLst/>
          </a:prstGeom>
          <a:ln>
            <a:solidFill>
              <a:schemeClr val="accent1"/>
            </a:solidFill>
          </a:ln>
        </p:spPr>
      </p:pic>
    </p:spTree>
    <p:extLst>
      <p:ext uri="{BB962C8B-B14F-4D97-AF65-F5344CB8AC3E}">
        <p14:creationId xmlns:p14="http://schemas.microsoft.com/office/powerpoint/2010/main" val="259343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4D311-B31F-A651-F611-3DE9AD537D73}"/>
              </a:ext>
            </a:extLst>
          </p:cNvPr>
          <p:cNvSpPr>
            <a:spLocks noGrp="1"/>
          </p:cNvSpPr>
          <p:nvPr>
            <p:ph type="title"/>
          </p:nvPr>
        </p:nvSpPr>
        <p:spPr/>
        <p:txBody>
          <a:bodyPr/>
          <a:lstStyle/>
          <a:p>
            <a:r>
              <a:rPr lang="en-US" dirty="0"/>
              <a:t>Si </a:t>
            </a:r>
            <a:r>
              <a:rPr lang="en-US" dirty="0" err="1"/>
              <a:t>cambiamos</a:t>
            </a:r>
            <a:r>
              <a:rPr lang="en-US" dirty="0"/>
              <a:t> </a:t>
            </a:r>
            <a:r>
              <a:rPr lang="en-US" dirty="0" err="1"/>
              <a:t>el</a:t>
            </a:r>
            <a:r>
              <a:rPr lang="en-US" dirty="0"/>
              <a:t> </a:t>
            </a:r>
            <a:r>
              <a:rPr lang="en-US" dirty="0" err="1"/>
              <a:t>orden</a:t>
            </a:r>
            <a:r>
              <a:rPr lang="en-US" dirty="0"/>
              <a:t> de </a:t>
            </a:r>
            <a:r>
              <a:rPr lang="en-US" dirty="0" err="1"/>
              <a:t>los</a:t>
            </a:r>
            <a:r>
              <a:rPr lang="en-US" dirty="0"/>
              <a:t> </a:t>
            </a:r>
            <a:r>
              <a:rPr lang="en-US" dirty="0" err="1"/>
              <a:t>métodos</a:t>
            </a:r>
            <a:endParaRPr lang="es-ES" dirty="0"/>
          </a:p>
        </p:txBody>
      </p:sp>
      <p:sp>
        <p:nvSpPr>
          <p:cNvPr id="3" name="Marcador de contenido 2">
            <a:extLst>
              <a:ext uri="{FF2B5EF4-FFF2-40B4-BE49-F238E27FC236}">
                <a16:creationId xmlns:a16="http://schemas.microsoft.com/office/drawing/2014/main" id="{A930F470-4C20-F7E4-17B8-8821DB71353A}"/>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41A7408A-64C7-79C7-5BE0-73CC9073455F}"/>
              </a:ext>
            </a:extLst>
          </p:cNvPr>
          <p:cNvSpPr>
            <a:spLocks noGrp="1"/>
          </p:cNvSpPr>
          <p:nvPr>
            <p:ph type="sldNum" sz="quarter" idx="12"/>
          </p:nvPr>
        </p:nvSpPr>
        <p:spPr/>
        <p:txBody>
          <a:bodyPr/>
          <a:lstStyle/>
          <a:p>
            <a:fld id="{1A5952E3-DA43-4FE4-B797-0AD175EBA12D}" type="slidenum">
              <a:rPr lang="es-ES" smtClean="0"/>
              <a:t>11</a:t>
            </a:fld>
            <a:endParaRPr lang="es-ES"/>
          </a:p>
        </p:txBody>
      </p:sp>
      <p:pic>
        <p:nvPicPr>
          <p:cNvPr id="10" name="Imagen 9">
            <a:extLst>
              <a:ext uri="{FF2B5EF4-FFF2-40B4-BE49-F238E27FC236}">
                <a16:creationId xmlns:a16="http://schemas.microsoft.com/office/drawing/2014/main" id="{FD22F703-BAE3-6C8E-62E1-FBF7532F73EE}"/>
              </a:ext>
            </a:extLst>
          </p:cNvPr>
          <p:cNvPicPr>
            <a:picLocks noChangeAspect="1"/>
          </p:cNvPicPr>
          <p:nvPr/>
        </p:nvPicPr>
        <p:blipFill>
          <a:blip r:embed="rId2"/>
          <a:stretch>
            <a:fillRect/>
          </a:stretch>
        </p:blipFill>
        <p:spPr>
          <a:xfrm>
            <a:off x="752475" y="1286669"/>
            <a:ext cx="7858125" cy="5429250"/>
          </a:xfrm>
          <a:prstGeom prst="rect">
            <a:avLst/>
          </a:prstGeom>
        </p:spPr>
      </p:pic>
      <p:pic>
        <p:nvPicPr>
          <p:cNvPr id="13" name="Imagen 12">
            <a:extLst>
              <a:ext uri="{FF2B5EF4-FFF2-40B4-BE49-F238E27FC236}">
                <a16:creationId xmlns:a16="http://schemas.microsoft.com/office/drawing/2014/main" id="{E1FF16F5-10BE-16A0-5ED0-06E04A660C9A}"/>
              </a:ext>
            </a:extLst>
          </p:cNvPr>
          <p:cNvPicPr>
            <a:picLocks noChangeAspect="1"/>
          </p:cNvPicPr>
          <p:nvPr/>
        </p:nvPicPr>
        <p:blipFill>
          <a:blip r:embed="rId3"/>
          <a:stretch>
            <a:fillRect/>
          </a:stretch>
        </p:blipFill>
        <p:spPr>
          <a:xfrm>
            <a:off x="8696325" y="2133600"/>
            <a:ext cx="2667000" cy="962025"/>
          </a:xfrm>
          <a:prstGeom prst="rect">
            <a:avLst/>
          </a:prstGeom>
          <a:ln>
            <a:solidFill>
              <a:schemeClr val="accent1"/>
            </a:solidFill>
          </a:ln>
        </p:spPr>
      </p:pic>
    </p:spTree>
    <p:extLst>
      <p:ext uri="{BB962C8B-B14F-4D97-AF65-F5344CB8AC3E}">
        <p14:creationId xmlns:p14="http://schemas.microsoft.com/office/powerpoint/2010/main" val="239370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5441DF-F3D6-34A2-78E9-FE948F21C49F}"/>
              </a:ext>
            </a:extLst>
          </p:cNvPr>
          <p:cNvSpPr>
            <a:spLocks noGrp="1"/>
          </p:cNvSpPr>
          <p:nvPr>
            <p:ph type="title"/>
          </p:nvPr>
        </p:nvSpPr>
        <p:spPr/>
        <p:txBody>
          <a:bodyPr/>
          <a:lstStyle/>
          <a:p>
            <a:r>
              <a:rPr lang="es-ES" dirty="0"/>
              <a:t>Ejemplo2</a:t>
            </a:r>
          </a:p>
        </p:txBody>
      </p:sp>
      <p:sp>
        <p:nvSpPr>
          <p:cNvPr id="3" name="Marcador de contenido 2">
            <a:extLst>
              <a:ext uri="{FF2B5EF4-FFF2-40B4-BE49-F238E27FC236}">
                <a16:creationId xmlns:a16="http://schemas.microsoft.com/office/drawing/2014/main" id="{904BC0DA-24D5-E975-87B2-7010AF7CEC89}"/>
              </a:ext>
            </a:extLst>
          </p:cNvPr>
          <p:cNvSpPr>
            <a:spLocks noGrp="1"/>
          </p:cNvSpPr>
          <p:nvPr>
            <p:ph idx="1"/>
          </p:nvPr>
        </p:nvSpPr>
        <p:spPr/>
        <p:txBody>
          <a:bodyPr>
            <a:normAutofit fontScale="92500" lnSpcReduction="10000"/>
          </a:bodyPr>
          <a:lstStyle/>
          <a:p>
            <a:pPr marL="0" indent="0" algn="just">
              <a:buNone/>
            </a:pPr>
            <a:r>
              <a:rPr lang="en-US" dirty="0"/>
              <a:t>La </a:t>
            </a:r>
            <a:r>
              <a:rPr lang="en-US" dirty="0" err="1"/>
              <a:t>siguiente</a:t>
            </a:r>
            <a:r>
              <a:rPr lang="en-US" dirty="0"/>
              <a:t> </a:t>
            </a:r>
            <a:r>
              <a:rPr lang="en-US" dirty="0" err="1"/>
              <a:t>aplicación</a:t>
            </a:r>
            <a:r>
              <a:rPr lang="en-US" dirty="0"/>
              <a:t> </a:t>
            </a:r>
            <a:r>
              <a:rPr lang="en-US" dirty="0" err="1"/>
              <a:t>permite</a:t>
            </a:r>
            <a:r>
              <a:rPr lang="en-US" dirty="0"/>
              <a:t> registrar </a:t>
            </a:r>
            <a:r>
              <a:rPr lang="en-US" dirty="0" err="1"/>
              <a:t>los</a:t>
            </a:r>
            <a:r>
              <a:rPr lang="en-US" dirty="0"/>
              <a:t> </a:t>
            </a:r>
            <a:r>
              <a:rPr lang="en-US" dirty="0" err="1"/>
              <a:t>medicamentos</a:t>
            </a:r>
            <a:r>
              <a:rPr lang="en-US" dirty="0"/>
              <a:t> que </a:t>
            </a:r>
            <a:r>
              <a:rPr lang="en-US" dirty="0" err="1"/>
              <a:t>llegan</a:t>
            </a:r>
            <a:r>
              <a:rPr lang="en-US" dirty="0"/>
              <a:t> a </a:t>
            </a:r>
            <a:r>
              <a:rPr lang="en-US" dirty="0" err="1"/>
              <a:t>una</a:t>
            </a:r>
            <a:r>
              <a:rPr lang="en-US" dirty="0"/>
              <a:t> </a:t>
            </a:r>
            <a:r>
              <a:rPr lang="en-US" dirty="0" err="1"/>
              <a:t>farmacia</a:t>
            </a:r>
            <a:r>
              <a:rPr lang="en-US" dirty="0"/>
              <a:t>. De </a:t>
            </a:r>
            <a:r>
              <a:rPr lang="en-US" dirty="0" err="1"/>
              <a:t>cada</a:t>
            </a:r>
            <a:r>
              <a:rPr lang="en-US" dirty="0"/>
              <a:t> </a:t>
            </a:r>
            <a:r>
              <a:rPr lang="en-US" dirty="0" err="1"/>
              <a:t>medicamento</a:t>
            </a:r>
            <a:r>
              <a:rPr lang="en-US" dirty="0"/>
              <a:t> se </a:t>
            </a:r>
            <a:r>
              <a:rPr lang="en-US" dirty="0" err="1"/>
              <a:t>conoce</a:t>
            </a:r>
            <a:r>
              <a:rPr lang="en-US" dirty="0"/>
              <a:t> </a:t>
            </a:r>
          </a:p>
          <a:p>
            <a:r>
              <a:rPr lang="en-US" dirty="0" err="1"/>
              <a:t>Nombre</a:t>
            </a:r>
            <a:r>
              <a:rPr lang="en-US" dirty="0"/>
              <a:t> </a:t>
            </a:r>
            <a:r>
              <a:rPr lang="en-US" dirty="0" err="1"/>
              <a:t>comercial</a:t>
            </a:r>
            <a:endParaRPr lang="en-US" dirty="0"/>
          </a:p>
          <a:p>
            <a:r>
              <a:rPr lang="en-US" dirty="0" err="1"/>
              <a:t>Fecha</a:t>
            </a:r>
            <a:r>
              <a:rPr lang="en-US" dirty="0"/>
              <a:t> de </a:t>
            </a:r>
            <a:r>
              <a:rPr lang="en-US" dirty="0" err="1"/>
              <a:t>fabricación</a:t>
            </a:r>
            <a:endParaRPr lang="en-US" dirty="0"/>
          </a:p>
          <a:p>
            <a:r>
              <a:rPr lang="en-US" dirty="0" err="1"/>
              <a:t>Fecha</a:t>
            </a:r>
            <a:r>
              <a:rPr lang="en-US" dirty="0"/>
              <a:t> de </a:t>
            </a:r>
            <a:r>
              <a:rPr lang="en-US" dirty="0" err="1"/>
              <a:t>vencimiento</a:t>
            </a:r>
            <a:endParaRPr lang="en-US" dirty="0"/>
          </a:p>
          <a:p>
            <a:r>
              <a:rPr lang="en-US" dirty="0" err="1"/>
              <a:t>Descripción</a:t>
            </a:r>
            <a:endParaRPr lang="en-US" dirty="0"/>
          </a:p>
          <a:p>
            <a:r>
              <a:rPr lang="en-US" dirty="0" err="1"/>
              <a:t>Precio</a:t>
            </a:r>
            <a:r>
              <a:rPr lang="en-US" dirty="0"/>
              <a:t> </a:t>
            </a:r>
          </a:p>
          <a:p>
            <a:r>
              <a:rPr lang="en-US" dirty="0" err="1"/>
              <a:t>Moneda</a:t>
            </a:r>
            <a:r>
              <a:rPr lang="en-US" dirty="0"/>
              <a:t> de </a:t>
            </a:r>
            <a:r>
              <a:rPr lang="en-US" dirty="0" err="1"/>
              <a:t>compra</a:t>
            </a:r>
            <a:endParaRPr lang="en-US" dirty="0"/>
          </a:p>
          <a:p>
            <a:pPr marL="0" indent="0">
              <a:buNone/>
            </a:pPr>
            <a:r>
              <a:rPr lang="en-US" dirty="0" err="1"/>
              <a:t>Analice</a:t>
            </a:r>
            <a:r>
              <a:rPr lang="en-US" dirty="0"/>
              <a:t> </a:t>
            </a:r>
            <a:r>
              <a:rPr lang="en-US" dirty="0" err="1"/>
              <a:t>el</a:t>
            </a:r>
            <a:r>
              <a:rPr lang="en-US" dirty="0"/>
              <a:t> </a:t>
            </a:r>
            <a:r>
              <a:rPr lang="en-US" dirty="0" err="1"/>
              <a:t>ciclo</a:t>
            </a:r>
            <a:r>
              <a:rPr lang="en-US" dirty="0"/>
              <a:t> de </a:t>
            </a:r>
            <a:r>
              <a:rPr lang="en-US" dirty="0" err="1"/>
              <a:t>vida</a:t>
            </a:r>
            <a:r>
              <a:rPr lang="en-US" dirty="0"/>
              <a:t> del </a:t>
            </a:r>
            <a:r>
              <a:rPr lang="en-US" dirty="0" err="1"/>
              <a:t>componente</a:t>
            </a:r>
            <a:r>
              <a:rPr lang="en-US" dirty="0"/>
              <a:t> que </a:t>
            </a:r>
            <a:r>
              <a:rPr lang="en-US" dirty="0" err="1"/>
              <a:t>realiza</a:t>
            </a:r>
            <a:r>
              <a:rPr lang="en-US" dirty="0"/>
              <a:t> </a:t>
            </a:r>
            <a:r>
              <a:rPr lang="en-US" dirty="0" err="1"/>
              <a:t>esta</a:t>
            </a:r>
            <a:r>
              <a:rPr lang="en-US" dirty="0"/>
              <a:t> </a:t>
            </a:r>
            <a:r>
              <a:rPr lang="en-US" dirty="0" err="1"/>
              <a:t>funcionalidad</a:t>
            </a:r>
            <a:r>
              <a:rPr lang="en-US" dirty="0"/>
              <a:t> </a:t>
            </a:r>
            <a:r>
              <a:rPr lang="en-US" dirty="0" err="1"/>
              <a:t>teniendo</a:t>
            </a:r>
            <a:r>
              <a:rPr lang="en-US" dirty="0"/>
              <a:t> </a:t>
            </a:r>
            <a:r>
              <a:rPr lang="en-US" dirty="0" err="1"/>
              <a:t>en</a:t>
            </a:r>
            <a:r>
              <a:rPr lang="en-US" dirty="0"/>
              <a:t> </a:t>
            </a:r>
            <a:r>
              <a:rPr lang="en-US" dirty="0" err="1"/>
              <a:t>cuenta</a:t>
            </a:r>
            <a:r>
              <a:rPr lang="en-US" dirty="0"/>
              <a:t> </a:t>
            </a:r>
            <a:r>
              <a:rPr lang="en-US" dirty="0" err="1"/>
              <a:t>los</a:t>
            </a:r>
            <a:r>
              <a:rPr lang="en-US" dirty="0"/>
              <a:t> </a:t>
            </a:r>
            <a:r>
              <a:rPr lang="en-US" dirty="0" err="1"/>
              <a:t>eventos</a:t>
            </a:r>
            <a:r>
              <a:rPr lang="en-US" dirty="0"/>
              <a:t> </a:t>
            </a:r>
            <a:r>
              <a:rPr lang="en-US" dirty="0" err="1"/>
              <a:t>prinicpales</a:t>
            </a:r>
            <a:r>
              <a:rPr lang="en-US" dirty="0"/>
              <a:t>.</a:t>
            </a:r>
            <a:endParaRPr lang="es-ES" dirty="0"/>
          </a:p>
        </p:txBody>
      </p:sp>
      <p:sp>
        <p:nvSpPr>
          <p:cNvPr id="4" name="Marcador de número de diapositiva 3">
            <a:extLst>
              <a:ext uri="{FF2B5EF4-FFF2-40B4-BE49-F238E27FC236}">
                <a16:creationId xmlns:a16="http://schemas.microsoft.com/office/drawing/2014/main" id="{17473F3E-A6C0-789E-52DB-91EFF5EBC35F}"/>
              </a:ext>
            </a:extLst>
          </p:cNvPr>
          <p:cNvSpPr>
            <a:spLocks noGrp="1"/>
          </p:cNvSpPr>
          <p:nvPr>
            <p:ph type="sldNum" sz="quarter" idx="12"/>
          </p:nvPr>
        </p:nvSpPr>
        <p:spPr/>
        <p:txBody>
          <a:bodyPr/>
          <a:lstStyle/>
          <a:p>
            <a:fld id="{1A5952E3-DA43-4FE4-B797-0AD175EBA12D}" type="slidenum">
              <a:rPr lang="es-ES" smtClean="0"/>
              <a:t>12</a:t>
            </a:fld>
            <a:endParaRPr lang="es-ES"/>
          </a:p>
        </p:txBody>
      </p:sp>
    </p:spTree>
    <p:extLst>
      <p:ext uri="{BB962C8B-B14F-4D97-AF65-F5344CB8AC3E}">
        <p14:creationId xmlns:p14="http://schemas.microsoft.com/office/powerpoint/2010/main" val="204800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7D24CE-1F19-1231-0F24-A35F59423D7E}"/>
              </a:ext>
            </a:extLst>
          </p:cNvPr>
          <p:cNvSpPr>
            <a:spLocks noGrp="1"/>
          </p:cNvSpPr>
          <p:nvPr>
            <p:ph type="title"/>
          </p:nvPr>
        </p:nvSpPr>
        <p:spPr/>
        <p:txBody>
          <a:bodyPr/>
          <a:lstStyle/>
          <a:p>
            <a:r>
              <a:rPr lang="es-ES" b="0" dirty="0" err="1">
                <a:solidFill>
                  <a:srgbClr val="4EC9B0"/>
                </a:solidFill>
                <a:effectLst/>
                <a:latin typeface="Consolas" panose="020B0609020204030204" pitchFamily="49" charset="0"/>
              </a:rPr>
              <a:t>AdicionarMedicamentosComponent</a:t>
            </a:r>
            <a:br>
              <a:rPr lang="es-ES" b="0" dirty="0">
                <a:solidFill>
                  <a:srgbClr val="CCCCCC"/>
                </a:solidFill>
                <a:effectLst/>
                <a:latin typeface="Consolas" panose="020B0609020204030204" pitchFamily="49" charset="0"/>
              </a:rPr>
            </a:br>
            <a:endParaRPr lang="es-ES" dirty="0"/>
          </a:p>
        </p:txBody>
      </p:sp>
      <p:pic>
        <p:nvPicPr>
          <p:cNvPr id="6" name="Marcador de contenido 5">
            <a:extLst>
              <a:ext uri="{FF2B5EF4-FFF2-40B4-BE49-F238E27FC236}">
                <a16:creationId xmlns:a16="http://schemas.microsoft.com/office/drawing/2014/main" id="{F4F083B4-7489-E555-A49F-DE41C72F600A}"/>
              </a:ext>
            </a:extLst>
          </p:cNvPr>
          <p:cNvPicPr>
            <a:picLocks noGrp="1" noChangeAspect="1"/>
          </p:cNvPicPr>
          <p:nvPr>
            <p:ph idx="1"/>
          </p:nvPr>
        </p:nvPicPr>
        <p:blipFill>
          <a:blip r:embed="rId2"/>
          <a:stretch>
            <a:fillRect/>
          </a:stretch>
        </p:blipFill>
        <p:spPr>
          <a:xfrm>
            <a:off x="838200" y="1690688"/>
            <a:ext cx="10515600" cy="4012634"/>
          </a:xfrm>
          <a:ln>
            <a:solidFill>
              <a:schemeClr val="accent1"/>
            </a:solidFill>
          </a:ln>
        </p:spPr>
      </p:pic>
      <p:sp>
        <p:nvSpPr>
          <p:cNvPr id="4" name="Marcador de número de diapositiva 3">
            <a:extLst>
              <a:ext uri="{FF2B5EF4-FFF2-40B4-BE49-F238E27FC236}">
                <a16:creationId xmlns:a16="http://schemas.microsoft.com/office/drawing/2014/main" id="{AC7B3844-C3FB-4C6E-C304-5A15E52FF003}"/>
              </a:ext>
            </a:extLst>
          </p:cNvPr>
          <p:cNvSpPr>
            <a:spLocks noGrp="1"/>
          </p:cNvSpPr>
          <p:nvPr>
            <p:ph type="sldNum" sz="quarter" idx="12"/>
          </p:nvPr>
        </p:nvSpPr>
        <p:spPr/>
        <p:txBody>
          <a:bodyPr/>
          <a:lstStyle/>
          <a:p>
            <a:fld id="{1A5952E3-DA43-4FE4-B797-0AD175EBA12D}" type="slidenum">
              <a:rPr lang="es-ES" smtClean="0"/>
              <a:t>13</a:t>
            </a:fld>
            <a:endParaRPr lang="es-ES"/>
          </a:p>
        </p:txBody>
      </p:sp>
    </p:spTree>
    <p:extLst>
      <p:ext uri="{BB962C8B-B14F-4D97-AF65-F5344CB8AC3E}">
        <p14:creationId xmlns:p14="http://schemas.microsoft.com/office/powerpoint/2010/main" val="318348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3550C-F9CD-9E59-93E4-9EB6A6481EA1}"/>
              </a:ext>
            </a:extLst>
          </p:cNvPr>
          <p:cNvSpPr>
            <a:spLocks noGrp="1"/>
          </p:cNvSpPr>
          <p:nvPr>
            <p:ph type="title"/>
          </p:nvPr>
        </p:nvSpPr>
        <p:spPr/>
        <p:txBody>
          <a:bodyPr>
            <a:normAutofit/>
          </a:bodyPr>
          <a:lstStyle/>
          <a:p>
            <a:pPr marL="0" indent="0" algn="just">
              <a:buNone/>
            </a:pPr>
            <a:r>
              <a:rPr lang="es-ES" sz="3600" dirty="0"/>
              <a:t>Para el análisis del ciclo de vida de un componente Angular ofrece las implementaciones de las interfaces.</a:t>
            </a:r>
          </a:p>
        </p:txBody>
      </p:sp>
      <p:sp>
        <p:nvSpPr>
          <p:cNvPr id="4" name="Marcador de número de diapositiva 3">
            <a:extLst>
              <a:ext uri="{FF2B5EF4-FFF2-40B4-BE49-F238E27FC236}">
                <a16:creationId xmlns:a16="http://schemas.microsoft.com/office/drawing/2014/main" id="{25E9B05F-FAD5-79FF-40D8-D480BE382C00}"/>
              </a:ext>
            </a:extLst>
          </p:cNvPr>
          <p:cNvSpPr>
            <a:spLocks noGrp="1"/>
          </p:cNvSpPr>
          <p:nvPr>
            <p:ph type="sldNum" sz="quarter" idx="12"/>
          </p:nvPr>
        </p:nvSpPr>
        <p:spPr/>
        <p:txBody>
          <a:bodyPr/>
          <a:lstStyle/>
          <a:p>
            <a:fld id="{1A5952E3-DA43-4FE4-B797-0AD175EBA12D}" type="slidenum">
              <a:rPr lang="es-ES" smtClean="0"/>
              <a:t>14</a:t>
            </a:fld>
            <a:endParaRPr lang="es-ES"/>
          </a:p>
        </p:txBody>
      </p:sp>
      <p:sp>
        <p:nvSpPr>
          <p:cNvPr id="10" name="Marcador de contenido 9">
            <a:extLst>
              <a:ext uri="{FF2B5EF4-FFF2-40B4-BE49-F238E27FC236}">
                <a16:creationId xmlns:a16="http://schemas.microsoft.com/office/drawing/2014/main" id="{8D55A9EC-1F1C-8702-C900-1E8BAFDB49F4}"/>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A357E3C5-BE2C-4804-4C9E-835DBF4E8CBE}"/>
              </a:ext>
            </a:extLst>
          </p:cNvPr>
          <p:cNvPicPr>
            <a:picLocks noChangeAspect="1"/>
          </p:cNvPicPr>
          <p:nvPr/>
        </p:nvPicPr>
        <p:blipFill>
          <a:blip r:embed="rId2"/>
          <a:stretch>
            <a:fillRect/>
          </a:stretch>
        </p:blipFill>
        <p:spPr>
          <a:xfrm>
            <a:off x="838200" y="1905794"/>
            <a:ext cx="6477000" cy="4191000"/>
          </a:xfrm>
          <a:prstGeom prst="rect">
            <a:avLst/>
          </a:prstGeom>
        </p:spPr>
      </p:pic>
    </p:spTree>
    <p:extLst>
      <p:ext uri="{BB962C8B-B14F-4D97-AF65-F5344CB8AC3E}">
        <p14:creationId xmlns:p14="http://schemas.microsoft.com/office/powerpoint/2010/main" val="2513691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2BAA6-2B0F-FA88-1529-671F4B97879C}"/>
              </a:ext>
            </a:extLst>
          </p:cNvPr>
          <p:cNvSpPr>
            <a:spLocks noGrp="1"/>
          </p:cNvSpPr>
          <p:nvPr>
            <p:ph type="title"/>
          </p:nvPr>
        </p:nvSpPr>
        <p:spPr/>
        <p:txBody>
          <a:bodyPr/>
          <a:lstStyle/>
          <a:p>
            <a:r>
              <a:rPr lang="en-US" dirty="0"/>
              <a:t>An</a:t>
            </a:r>
            <a:r>
              <a:rPr lang="es-ES" dirty="0" err="1"/>
              <a:t>álisis</a:t>
            </a:r>
            <a:r>
              <a:rPr lang="es-ES" dirty="0"/>
              <a:t> del ciclo de vida del componente</a:t>
            </a:r>
          </a:p>
        </p:txBody>
      </p:sp>
      <p:sp>
        <p:nvSpPr>
          <p:cNvPr id="3" name="Marcador de contenido 2">
            <a:extLst>
              <a:ext uri="{FF2B5EF4-FFF2-40B4-BE49-F238E27FC236}">
                <a16:creationId xmlns:a16="http://schemas.microsoft.com/office/drawing/2014/main" id="{AAB095FD-C923-9C3B-988B-653CB1523B9E}"/>
              </a:ext>
            </a:extLst>
          </p:cNvPr>
          <p:cNvSpPr>
            <a:spLocks noGrp="1"/>
          </p:cNvSpPr>
          <p:nvPr>
            <p:ph idx="1"/>
          </p:nvPr>
        </p:nvSpPr>
        <p:spPr/>
        <p:txBody>
          <a:bodyPr/>
          <a:lstStyle/>
          <a:p>
            <a:pPr marL="0" indent="0">
              <a:buNone/>
            </a:pPr>
            <a:r>
              <a:rPr lang="en-US" dirty="0" err="1"/>
              <a:t>Cuando</a:t>
            </a:r>
            <a:r>
              <a:rPr lang="en-US" dirty="0"/>
              <a:t> </a:t>
            </a:r>
            <a:r>
              <a:rPr lang="en-US" dirty="0" err="1"/>
              <a:t>cargamos</a:t>
            </a:r>
            <a:r>
              <a:rPr lang="en-US" dirty="0"/>
              <a:t> </a:t>
            </a:r>
            <a:r>
              <a:rPr lang="en-US" dirty="0" err="1"/>
              <a:t>el</a:t>
            </a:r>
            <a:r>
              <a:rPr lang="en-US" dirty="0"/>
              <a:t>  </a:t>
            </a:r>
            <a:r>
              <a:rPr lang="en-US" dirty="0" err="1"/>
              <a:t>componente</a:t>
            </a:r>
            <a:r>
              <a:rPr lang="es-ES" dirty="0"/>
              <a:t> se ejecutan:</a:t>
            </a:r>
          </a:p>
          <a:p>
            <a:pPr marL="0" indent="0">
              <a:buNone/>
            </a:pPr>
            <a:r>
              <a:rPr lang="es-ES" dirty="0"/>
              <a:t>Constructor</a:t>
            </a:r>
          </a:p>
          <a:p>
            <a:pPr marL="0" indent="0">
              <a:buNone/>
            </a:pPr>
            <a:r>
              <a:rPr lang="es-ES" dirty="0" err="1"/>
              <a:t>ngOnInit</a:t>
            </a:r>
            <a:endParaRPr lang="es-ES" dirty="0"/>
          </a:p>
          <a:p>
            <a:pPr marL="0" indent="0">
              <a:buNone/>
            </a:pPr>
            <a:r>
              <a:rPr lang="es-ES" dirty="0" err="1"/>
              <a:t>DoCheck</a:t>
            </a:r>
            <a:r>
              <a:rPr lang="es-ES" dirty="0"/>
              <a:t>: cuando se carga por primera vez el componente Angular detecta que el componente tuvo una modificación</a:t>
            </a:r>
          </a:p>
        </p:txBody>
      </p:sp>
      <p:sp>
        <p:nvSpPr>
          <p:cNvPr id="4" name="Marcador de número de diapositiva 3">
            <a:extLst>
              <a:ext uri="{FF2B5EF4-FFF2-40B4-BE49-F238E27FC236}">
                <a16:creationId xmlns:a16="http://schemas.microsoft.com/office/drawing/2014/main" id="{25D7B1F5-9E05-1027-F449-C0A9D704DE26}"/>
              </a:ext>
            </a:extLst>
          </p:cNvPr>
          <p:cNvSpPr>
            <a:spLocks noGrp="1"/>
          </p:cNvSpPr>
          <p:nvPr>
            <p:ph type="sldNum" sz="quarter" idx="12"/>
          </p:nvPr>
        </p:nvSpPr>
        <p:spPr/>
        <p:txBody>
          <a:bodyPr/>
          <a:lstStyle/>
          <a:p>
            <a:fld id="{1A5952E3-DA43-4FE4-B797-0AD175EBA12D}" type="slidenum">
              <a:rPr lang="es-ES" smtClean="0"/>
              <a:t>15</a:t>
            </a:fld>
            <a:endParaRPr lang="es-ES"/>
          </a:p>
        </p:txBody>
      </p:sp>
    </p:spTree>
    <p:extLst>
      <p:ext uri="{BB962C8B-B14F-4D97-AF65-F5344CB8AC3E}">
        <p14:creationId xmlns:p14="http://schemas.microsoft.com/office/powerpoint/2010/main" val="135794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7A135-43EF-C82C-C8CA-5A1D3B7C9BD5}"/>
              </a:ext>
            </a:extLst>
          </p:cNvPr>
          <p:cNvSpPr>
            <a:spLocks noGrp="1"/>
          </p:cNvSpPr>
          <p:nvPr>
            <p:ph type="title"/>
          </p:nvPr>
        </p:nvSpPr>
        <p:spPr/>
        <p:txBody>
          <a:bodyPr/>
          <a:lstStyle/>
          <a:p>
            <a:endParaRPr lang="es-ES"/>
          </a:p>
        </p:txBody>
      </p:sp>
      <p:pic>
        <p:nvPicPr>
          <p:cNvPr id="6" name="Marcador de contenido 5">
            <a:extLst>
              <a:ext uri="{FF2B5EF4-FFF2-40B4-BE49-F238E27FC236}">
                <a16:creationId xmlns:a16="http://schemas.microsoft.com/office/drawing/2014/main" id="{5E05A865-2918-2CFA-826C-C6A7CBE76B5E}"/>
              </a:ext>
            </a:extLst>
          </p:cNvPr>
          <p:cNvPicPr>
            <a:picLocks noGrp="1" noChangeAspect="1"/>
          </p:cNvPicPr>
          <p:nvPr>
            <p:ph idx="1"/>
          </p:nvPr>
        </p:nvPicPr>
        <p:blipFill>
          <a:blip r:embed="rId2"/>
          <a:stretch>
            <a:fillRect/>
          </a:stretch>
        </p:blipFill>
        <p:spPr>
          <a:xfrm>
            <a:off x="838200" y="1766888"/>
            <a:ext cx="5554299" cy="4351338"/>
          </a:xfrm>
          <a:ln>
            <a:solidFill>
              <a:schemeClr val="accent1"/>
            </a:solidFill>
          </a:ln>
        </p:spPr>
      </p:pic>
      <p:sp>
        <p:nvSpPr>
          <p:cNvPr id="4" name="Marcador de número de diapositiva 3">
            <a:extLst>
              <a:ext uri="{FF2B5EF4-FFF2-40B4-BE49-F238E27FC236}">
                <a16:creationId xmlns:a16="http://schemas.microsoft.com/office/drawing/2014/main" id="{6C269626-A524-5D1B-2099-7683B50EB22E}"/>
              </a:ext>
            </a:extLst>
          </p:cNvPr>
          <p:cNvSpPr>
            <a:spLocks noGrp="1"/>
          </p:cNvSpPr>
          <p:nvPr>
            <p:ph type="sldNum" sz="quarter" idx="12"/>
          </p:nvPr>
        </p:nvSpPr>
        <p:spPr/>
        <p:txBody>
          <a:bodyPr/>
          <a:lstStyle/>
          <a:p>
            <a:fld id="{1A5952E3-DA43-4FE4-B797-0AD175EBA12D}" type="slidenum">
              <a:rPr lang="es-ES" smtClean="0"/>
              <a:t>16</a:t>
            </a:fld>
            <a:endParaRPr lang="es-ES"/>
          </a:p>
        </p:txBody>
      </p:sp>
      <p:pic>
        <p:nvPicPr>
          <p:cNvPr id="10" name="Imagen 9">
            <a:extLst>
              <a:ext uri="{FF2B5EF4-FFF2-40B4-BE49-F238E27FC236}">
                <a16:creationId xmlns:a16="http://schemas.microsoft.com/office/drawing/2014/main" id="{24520586-73F2-741B-E29C-D4272F631D1E}"/>
              </a:ext>
            </a:extLst>
          </p:cNvPr>
          <p:cNvPicPr>
            <a:picLocks noChangeAspect="1"/>
          </p:cNvPicPr>
          <p:nvPr/>
        </p:nvPicPr>
        <p:blipFill>
          <a:blip r:embed="rId3"/>
          <a:stretch>
            <a:fillRect/>
          </a:stretch>
        </p:blipFill>
        <p:spPr>
          <a:xfrm>
            <a:off x="838200" y="365125"/>
            <a:ext cx="8382000" cy="1352550"/>
          </a:xfrm>
          <a:prstGeom prst="rect">
            <a:avLst/>
          </a:prstGeom>
          <a:ln>
            <a:solidFill>
              <a:schemeClr val="accent1"/>
            </a:solidFill>
          </a:ln>
        </p:spPr>
      </p:pic>
    </p:spTree>
    <p:extLst>
      <p:ext uri="{BB962C8B-B14F-4D97-AF65-F5344CB8AC3E}">
        <p14:creationId xmlns:p14="http://schemas.microsoft.com/office/powerpoint/2010/main" val="143457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3CA53-24BB-FF01-DDEB-B6509F08E5F8}"/>
              </a:ext>
            </a:extLst>
          </p:cNvPr>
          <p:cNvSpPr>
            <a:spLocks noGrp="1"/>
          </p:cNvSpPr>
          <p:nvPr>
            <p:ph type="title"/>
          </p:nvPr>
        </p:nvSpPr>
        <p:spPr/>
        <p:txBody>
          <a:bodyPr/>
          <a:lstStyle/>
          <a:p>
            <a:r>
              <a:rPr lang="es-ES" dirty="0"/>
              <a:t>Si agregamos </a:t>
            </a:r>
            <a:r>
              <a:rPr lang="es-ES" dirty="0" err="1"/>
              <a:t>ngAfterViewInit</a:t>
            </a:r>
            <a:endParaRPr lang="es-ES" dirty="0"/>
          </a:p>
        </p:txBody>
      </p:sp>
      <p:sp>
        <p:nvSpPr>
          <p:cNvPr id="4" name="Marcador de número de diapositiva 3">
            <a:extLst>
              <a:ext uri="{FF2B5EF4-FFF2-40B4-BE49-F238E27FC236}">
                <a16:creationId xmlns:a16="http://schemas.microsoft.com/office/drawing/2014/main" id="{3E6F956C-9934-5046-3409-960BE7BCEB74}"/>
              </a:ext>
            </a:extLst>
          </p:cNvPr>
          <p:cNvSpPr>
            <a:spLocks noGrp="1"/>
          </p:cNvSpPr>
          <p:nvPr>
            <p:ph type="sldNum" sz="quarter" idx="12"/>
          </p:nvPr>
        </p:nvSpPr>
        <p:spPr/>
        <p:txBody>
          <a:bodyPr/>
          <a:lstStyle/>
          <a:p>
            <a:fld id="{1A5952E3-DA43-4FE4-B797-0AD175EBA12D}" type="slidenum">
              <a:rPr lang="es-ES" smtClean="0"/>
              <a:t>17</a:t>
            </a:fld>
            <a:endParaRPr lang="es-ES"/>
          </a:p>
        </p:txBody>
      </p:sp>
      <p:pic>
        <p:nvPicPr>
          <p:cNvPr id="5" name="Marcador de contenido 4">
            <a:extLst>
              <a:ext uri="{FF2B5EF4-FFF2-40B4-BE49-F238E27FC236}">
                <a16:creationId xmlns:a16="http://schemas.microsoft.com/office/drawing/2014/main" id="{E570C2A3-B498-A222-8AF4-FA3EFA4753A8}"/>
              </a:ext>
            </a:extLst>
          </p:cNvPr>
          <p:cNvPicPr>
            <a:picLocks noGrp="1" noChangeAspect="1"/>
          </p:cNvPicPr>
          <p:nvPr>
            <p:ph idx="1"/>
          </p:nvPr>
        </p:nvPicPr>
        <p:blipFill>
          <a:blip r:embed="rId2"/>
          <a:stretch>
            <a:fillRect/>
          </a:stretch>
        </p:blipFill>
        <p:spPr>
          <a:xfrm>
            <a:off x="838200" y="1847850"/>
            <a:ext cx="6705340" cy="4351338"/>
          </a:xfrm>
          <a:prstGeom prst="rect">
            <a:avLst/>
          </a:prstGeom>
        </p:spPr>
      </p:pic>
    </p:spTree>
    <p:extLst>
      <p:ext uri="{BB962C8B-B14F-4D97-AF65-F5344CB8AC3E}">
        <p14:creationId xmlns:p14="http://schemas.microsoft.com/office/powerpoint/2010/main" val="3363723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FDF22-9C20-9ADC-E474-4F55E5C6AC3C}"/>
              </a:ext>
            </a:extLst>
          </p:cNvPr>
          <p:cNvSpPr>
            <a:spLocks noGrp="1"/>
          </p:cNvSpPr>
          <p:nvPr>
            <p:ph type="title"/>
          </p:nvPr>
        </p:nvSpPr>
        <p:spPr/>
        <p:txBody>
          <a:bodyPr/>
          <a:lstStyle/>
          <a:p>
            <a:r>
              <a:rPr lang="en-US" dirty="0"/>
              <a:t>n</a:t>
            </a:r>
            <a:r>
              <a:rPr lang="es-ES" dirty="0" err="1"/>
              <a:t>gAfterViewInit</a:t>
            </a:r>
            <a:br>
              <a:rPr lang="es-ES" b="0" dirty="0">
                <a:solidFill>
                  <a:srgbClr val="CCCCCC"/>
                </a:solidFill>
                <a:effectLst/>
                <a:latin typeface="Consolas" panose="020B0609020204030204" pitchFamily="49" charset="0"/>
              </a:rPr>
            </a:br>
            <a:endParaRPr lang="es-ES" dirty="0"/>
          </a:p>
        </p:txBody>
      </p:sp>
      <p:sp>
        <p:nvSpPr>
          <p:cNvPr id="3" name="Marcador de contenido 2">
            <a:extLst>
              <a:ext uri="{FF2B5EF4-FFF2-40B4-BE49-F238E27FC236}">
                <a16:creationId xmlns:a16="http://schemas.microsoft.com/office/drawing/2014/main" id="{AA1F8E82-4944-A658-DF50-04A5521C410D}"/>
              </a:ext>
            </a:extLst>
          </p:cNvPr>
          <p:cNvSpPr>
            <a:spLocks noGrp="1"/>
          </p:cNvSpPr>
          <p:nvPr>
            <p:ph idx="1"/>
          </p:nvPr>
        </p:nvSpPr>
        <p:spPr/>
        <p:txBody>
          <a:bodyPr/>
          <a:lstStyle/>
          <a:p>
            <a:pPr marL="0" indent="0">
              <a:buNone/>
            </a:pPr>
            <a:r>
              <a:rPr lang="en-US" dirty="0"/>
              <a:t> </a:t>
            </a:r>
            <a:endParaRPr lang="es-ES" dirty="0"/>
          </a:p>
        </p:txBody>
      </p:sp>
      <p:sp>
        <p:nvSpPr>
          <p:cNvPr id="4" name="Marcador de número de diapositiva 3">
            <a:extLst>
              <a:ext uri="{FF2B5EF4-FFF2-40B4-BE49-F238E27FC236}">
                <a16:creationId xmlns:a16="http://schemas.microsoft.com/office/drawing/2014/main" id="{1E9C7F55-CCB2-68AA-FD0F-BFBDFDD446BF}"/>
              </a:ext>
            </a:extLst>
          </p:cNvPr>
          <p:cNvSpPr>
            <a:spLocks noGrp="1"/>
          </p:cNvSpPr>
          <p:nvPr>
            <p:ph type="sldNum" sz="quarter" idx="12"/>
          </p:nvPr>
        </p:nvSpPr>
        <p:spPr/>
        <p:txBody>
          <a:bodyPr/>
          <a:lstStyle/>
          <a:p>
            <a:fld id="{1A5952E3-DA43-4FE4-B797-0AD175EBA12D}" type="slidenum">
              <a:rPr lang="es-ES" smtClean="0"/>
              <a:t>18</a:t>
            </a:fld>
            <a:endParaRPr lang="es-ES" dirty="0"/>
          </a:p>
        </p:txBody>
      </p:sp>
      <p:pic>
        <p:nvPicPr>
          <p:cNvPr id="6" name="Imagen 5">
            <a:extLst>
              <a:ext uri="{FF2B5EF4-FFF2-40B4-BE49-F238E27FC236}">
                <a16:creationId xmlns:a16="http://schemas.microsoft.com/office/drawing/2014/main" id="{FD40EA75-544A-ECD0-8FAB-880C1C5B2E8C}"/>
              </a:ext>
            </a:extLst>
          </p:cNvPr>
          <p:cNvPicPr>
            <a:picLocks noChangeAspect="1"/>
          </p:cNvPicPr>
          <p:nvPr/>
        </p:nvPicPr>
        <p:blipFill>
          <a:blip r:embed="rId2"/>
          <a:stretch>
            <a:fillRect/>
          </a:stretch>
        </p:blipFill>
        <p:spPr>
          <a:xfrm>
            <a:off x="962891" y="2355849"/>
            <a:ext cx="6505575" cy="4219575"/>
          </a:xfrm>
          <a:prstGeom prst="rect">
            <a:avLst/>
          </a:prstGeom>
          <a:ln>
            <a:solidFill>
              <a:schemeClr val="accent1"/>
            </a:solidFill>
          </a:ln>
        </p:spPr>
      </p:pic>
      <p:pic>
        <p:nvPicPr>
          <p:cNvPr id="8" name="Imagen 7">
            <a:extLst>
              <a:ext uri="{FF2B5EF4-FFF2-40B4-BE49-F238E27FC236}">
                <a16:creationId xmlns:a16="http://schemas.microsoft.com/office/drawing/2014/main" id="{BC27023B-BCAF-55F4-9CB1-AEB7CD5E25B0}"/>
              </a:ext>
            </a:extLst>
          </p:cNvPr>
          <p:cNvPicPr>
            <a:picLocks noChangeAspect="1"/>
          </p:cNvPicPr>
          <p:nvPr/>
        </p:nvPicPr>
        <p:blipFill>
          <a:blip r:embed="rId3"/>
          <a:stretch>
            <a:fillRect/>
          </a:stretch>
        </p:blipFill>
        <p:spPr>
          <a:xfrm>
            <a:off x="962891" y="1076325"/>
            <a:ext cx="8429625" cy="1228725"/>
          </a:xfrm>
          <a:prstGeom prst="rect">
            <a:avLst/>
          </a:prstGeom>
          <a:ln>
            <a:solidFill>
              <a:schemeClr val="accent1"/>
            </a:solidFill>
          </a:ln>
        </p:spPr>
      </p:pic>
      <p:sp>
        <p:nvSpPr>
          <p:cNvPr id="9" name="CuadroTexto 8">
            <a:extLst>
              <a:ext uri="{FF2B5EF4-FFF2-40B4-BE49-F238E27FC236}">
                <a16:creationId xmlns:a16="http://schemas.microsoft.com/office/drawing/2014/main" id="{5BDF8183-8E1F-BA8E-9C2C-5CC4DDE28ABD}"/>
              </a:ext>
            </a:extLst>
          </p:cNvPr>
          <p:cNvSpPr txBox="1"/>
          <p:nvPr/>
        </p:nvSpPr>
        <p:spPr>
          <a:xfrm>
            <a:off x="7593158" y="3441977"/>
            <a:ext cx="4030806" cy="923330"/>
          </a:xfrm>
          <a:prstGeom prst="rect">
            <a:avLst/>
          </a:prstGeom>
          <a:noFill/>
        </p:spPr>
        <p:txBody>
          <a:bodyPr wrap="square" rtlCol="0">
            <a:spAutoFit/>
          </a:bodyPr>
          <a:lstStyle/>
          <a:p>
            <a:pPr algn="just"/>
            <a:r>
              <a:rPr lang="en-US" dirty="0" err="1"/>
              <a:t>Cuando</a:t>
            </a:r>
            <a:r>
              <a:rPr lang="en-US" dirty="0"/>
              <a:t> las vistas del </a:t>
            </a:r>
            <a:r>
              <a:rPr lang="en-US" dirty="0" err="1"/>
              <a:t>componente</a:t>
            </a:r>
            <a:r>
              <a:rPr lang="en-US" dirty="0"/>
              <a:t> se </a:t>
            </a:r>
            <a:r>
              <a:rPr lang="en-US" dirty="0" err="1"/>
              <a:t>inicializan</a:t>
            </a:r>
            <a:r>
              <a:rPr lang="en-US" dirty="0"/>
              <a:t>, </a:t>
            </a:r>
            <a:r>
              <a:rPr lang="en-US" dirty="0" err="1"/>
              <a:t>esto</a:t>
            </a:r>
            <a:r>
              <a:rPr lang="en-US" dirty="0"/>
              <a:t> genera un nuevo </a:t>
            </a:r>
            <a:r>
              <a:rPr lang="en-US" dirty="0" err="1"/>
              <a:t>cambio</a:t>
            </a:r>
            <a:r>
              <a:rPr lang="en-US" dirty="0"/>
              <a:t> , </a:t>
            </a:r>
            <a:r>
              <a:rPr lang="en-US" dirty="0" err="1"/>
              <a:t>por</a:t>
            </a:r>
            <a:r>
              <a:rPr lang="en-US" dirty="0"/>
              <a:t> tanto se </a:t>
            </a:r>
            <a:r>
              <a:rPr lang="en-US" dirty="0" err="1"/>
              <a:t>ejecuta</a:t>
            </a:r>
            <a:r>
              <a:rPr lang="en-US" dirty="0"/>
              <a:t> </a:t>
            </a:r>
            <a:r>
              <a:rPr lang="en-US" dirty="0" err="1"/>
              <a:t>ngDoCheck</a:t>
            </a:r>
            <a:endParaRPr lang="es-ES" dirty="0"/>
          </a:p>
        </p:txBody>
      </p:sp>
    </p:spTree>
    <p:extLst>
      <p:ext uri="{BB962C8B-B14F-4D97-AF65-F5344CB8AC3E}">
        <p14:creationId xmlns:p14="http://schemas.microsoft.com/office/powerpoint/2010/main" val="108976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1C225-6B7F-C0B1-AC42-E78098C7CFE0}"/>
              </a:ext>
            </a:extLst>
          </p:cNvPr>
          <p:cNvSpPr>
            <a:spLocks noGrp="1"/>
          </p:cNvSpPr>
          <p:nvPr>
            <p:ph type="title"/>
          </p:nvPr>
        </p:nvSpPr>
        <p:spPr/>
        <p:txBody>
          <a:bodyPr/>
          <a:lstStyle/>
          <a:p>
            <a:r>
              <a:rPr lang="en-US" dirty="0" err="1"/>
              <a:t>ngOnDestroy</a:t>
            </a:r>
            <a:endParaRPr lang="es-ES" dirty="0"/>
          </a:p>
        </p:txBody>
      </p:sp>
      <p:sp>
        <p:nvSpPr>
          <p:cNvPr id="3" name="Marcador de contenido 2">
            <a:extLst>
              <a:ext uri="{FF2B5EF4-FFF2-40B4-BE49-F238E27FC236}">
                <a16:creationId xmlns:a16="http://schemas.microsoft.com/office/drawing/2014/main" id="{B24FBAF2-879D-4925-A20D-4AE5E660FC58}"/>
              </a:ext>
            </a:extLst>
          </p:cNvPr>
          <p:cNvSpPr>
            <a:spLocks noGrp="1"/>
          </p:cNvSpPr>
          <p:nvPr>
            <p:ph idx="1"/>
          </p:nvPr>
        </p:nvSpPr>
        <p:spPr/>
        <p:txBody>
          <a:bodyPr/>
          <a:lstStyle/>
          <a:p>
            <a:pPr marL="0" indent="0">
              <a:buNone/>
            </a:pPr>
            <a:r>
              <a:rPr lang="en-US" dirty="0"/>
              <a:t>El </a:t>
            </a:r>
            <a:r>
              <a:rPr lang="en-US" dirty="0" err="1"/>
              <a:t>componente</a:t>
            </a:r>
            <a:r>
              <a:rPr lang="en-US" dirty="0"/>
              <a:t> se </a:t>
            </a:r>
            <a:r>
              <a:rPr lang="en-US" dirty="0" err="1"/>
              <a:t>destruye</a:t>
            </a:r>
            <a:r>
              <a:rPr lang="en-US" dirty="0"/>
              <a:t> </a:t>
            </a:r>
            <a:r>
              <a:rPr lang="en-US" dirty="0" err="1"/>
              <a:t>cuando</a:t>
            </a:r>
            <a:r>
              <a:rPr lang="en-US" dirty="0"/>
              <a:t> se </a:t>
            </a:r>
            <a:r>
              <a:rPr lang="en-US" dirty="0" err="1"/>
              <a:t>cierra</a:t>
            </a:r>
            <a:r>
              <a:rPr lang="en-US" dirty="0"/>
              <a:t>, es </a:t>
            </a:r>
            <a:r>
              <a:rPr lang="en-US" dirty="0" err="1"/>
              <a:t>decir</a:t>
            </a:r>
            <a:r>
              <a:rPr lang="en-US" dirty="0"/>
              <a:t> </a:t>
            </a:r>
            <a:r>
              <a:rPr lang="en-US" dirty="0" err="1"/>
              <a:t>si</a:t>
            </a:r>
            <a:r>
              <a:rPr lang="en-US" dirty="0"/>
              <a:t> </a:t>
            </a:r>
            <a:r>
              <a:rPr lang="en-US" dirty="0" err="1"/>
              <a:t>cambiamos</a:t>
            </a:r>
            <a:r>
              <a:rPr lang="en-US" dirty="0"/>
              <a:t> a </a:t>
            </a:r>
            <a:r>
              <a:rPr lang="en-US" dirty="0" err="1"/>
              <a:t>otro</a:t>
            </a:r>
            <a:r>
              <a:rPr lang="en-US" dirty="0"/>
              <a:t> </a:t>
            </a:r>
            <a:r>
              <a:rPr lang="en-US" dirty="0" err="1"/>
              <a:t>componente</a:t>
            </a:r>
            <a:r>
              <a:rPr lang="en-US" dirty="0"/>
              <a:t>.</a:t>
            </a:r>
          </a:p>
          <a:p>
            <a:pPr marL="0" indent="0">
              <a:buNone/>
            </a:pPr>
            <a:endParaRPr lang="en-US" dirty="0"/>
          </a:p>
          <a:p>
            <a:pPr marL="0" indent="0">
              <a:buNone/>
            </a:pPr>
            <a:r>
              <a:rPr lang="en-US" dirty="0"/>
              <a:t>   </a:t>
            </a:r>
          </a:p>
          <a:p>
            <a:pPr marL="0" indent="0">
              <a:buNone/>
            </a:pPr>
            <a:endParaRPr lang="es-ES" dirty="0"/>
          </a:p>
        </p:txBody>
      </p:sp>
      <p:sp>
        <p:nvSpPr>
          <p:cNvPr id="4" name="Marcador de número de diapositiva 3">
            <a:extLst>
              <a:ext uri="{FF2B5EF4-FFF2-40B4-BE49-F238E27FC236}">
                <a16:creationId xmlns:a16="http://schemas.microsoft.com/office/drawing/2014/main" id="{24F625B3-A157-97BE-E93C-A6AFC36EF8D3}"/>
              </a:ext>
            </a:extLst>
          </p:cNvPr>
          <p:cNvSpPr>
            <a:spLocks noGrp="1"/>
          </p:cNvSpPr>
          <p:nvPr>
            <p:ph type="sldNum" sz="quarter" idx="12"/>
          </p:nvPr>
        </p:nvSpPr>
        <p:spPr/>
        <p:txBody>
          <a:bodyPr/>
          <a:lstStyle/>
          <a:p>
            <a:fld id="{1A5952E3-DA43-4FE4-B797-0AD175EBA12D}" type="slidenum">
              <a:rPr lang="es-ES" smtClean="0"/>
              <a:t>19</a:t>
            </a:fld>
            <a:endParaRPr lang="es-ES"/>
          </a:p>
        </p:txBody>
      </p:sp>
      <p:pic>
        <p:nvPicPr>
          <p:cNvPr id="8" name="Imagen 7">
            <a:extLst>
              <a:ext uri="{FF2B5EF4-FFF2-40B4-BE49-F238E27FC236}">
                <a16:creationId xmlns:a16="http://schemas.microsoft.com/office/drawing/2014/main" id="{93CD10F3-0027-53DF-46F8-EB86EEDF7B52}"/>
              </a:ext>
            </a:extLst>
          </p:cNvPr>
          <p:cNvPicPr>
            <a:picLocks noChangeAspect="1"/>
          </p:cNvPicPr>
          <p:nvPr/>
        </p:nvPicPr>
        <p:blipFill>
          <a:blip r:embed="rId2"/>
          <a:stretch>
            <a:fillRect/>
          </a:stretch>
        </p:blipFill>
        <p:spPr>
          <a:xfrm>
            <a:off x="1004887" y="3301206"/>
            <a:ext cx="10182225" cy="2462285"/>
          </a:xfrm>
          <a:prstGeom prst="rect">
            <a:avLst/>
          </a:prstGeom>
          <a:ln>
            <a:solidFill>
              <a:schemeClr val="accent1"/>
            </a:solidFill>
          </a:ln>
        </p:spPr>
      </p:pic>
      <p:sp>
        <p:nvSpPr>
          <p:cNvPr id="9" name="Rectángulo 8">
            <a:extLst>
              <a:ext uri="{FF2B5EF4-FFF2-40B4-BE49-F238E27FC236}">
                <a16:creationId xmlns:a16="http://schemas.microsoft.com/office/drawing/2014/main" id="{4431D27D-C0A4-12DF-1457-34040EE8E092}"/>
              </a:ext>
            </a:extLst>
          </p:cNvPr>
          <p:cNvSpPr/>
          <p:nvPr/>
        </p:nvSpPr>
        <p:spPr>
          <a:xfrm>
            <a:off x="1233055" y="5403273"/>
            <a:ext cx="1205345"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5038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EA088-9D91-98CC-53EC-0F6DB538A729}"/>
              </a:ext>
            </a:extLst>
          </p:cNvPr>
          <p:cNvSpPr>
            <a:spLocks noGrp="1"/>
          </p:cNvSpPr>
          <p:nvPr>
            <p:ph type="title"/>
          </p:nvPr>
        </p:nvSpPr>
        <p:spPr/>
        <p:txBody>
          <a:bodyPr/>
          <a:lstStyle/>
          <a:p>
            <a:r>
              <a:rPr lang="es-ES" dirty="0"/>
              <a:t>Componentes: Ciclo de vida (</a:t>
            </a:r>
            <a:r>
              <a:rPr lang="es-ES" dirty="0" err="1"/>
              <a:t>Lifecycle</a:t>
            </a:r>
            <a:r>
              <a:rPr lang="es-ES" dirty="0"/>
              <a:t> </a:t>
            </a:r>
            <a:r>
              <a:rPr lang="es-ES" dirty="0" err="1"/>
              <a:t>hooks</a:t>
            </a:r>
            <a:r>
              <a:rPr lang="es-ES" dirty="0"/>
              <a:t>)</a:t>
            </a:r>
          </a:p>
        </p:txBody>
      </p:sp>
      <p:sp>
        <p:nvSpPr>
          <p:cNvPr id="3" name="Marcador de contenido 2">
            <a:extLst>
              <a:ext uri="{FF2B5EF4-FFF2-40B4-BE49-F238E27FC236}">
                <a16:creationId xmlns:a16="http://schemas.microsoft.com/office/drawing/2014/main" id="{85F65B9A-8784-23A3-625F-B464EF038D57}"/>
              </a:ext>
            </a:extLst>
          </p:cNvPr>
          <p:cNvSpPr>
            <a:spLocks noGrp="1"/>
          </p:cNvSpPr>
          <p:nvPr>
            <p:ph idx="1"/>
          </p:nvPr>
        </p:nvSpPr>
        <p:spPr/>
        <p:txBody>
          <a:bodyPr>
            <a:normAutofit/>
          </a:bodyPr>
          <a:lstStyle/>
          <a:p>
            <a:pPr marL="0" indent="0" algn="just">
              <a:buNone/>
            </a:pPr>
            <a:r>
              <a:rPr lang="es-ES" dirty="0"/>
              <a:t>En Angular los componentes poseen un ciclo de vida que representa cada una de las etapas por las que atraviesa. </a:t>
            </a:r>
          </a:p>
          <a:p>
            <a:pPr marL="0" indent="0" algn="just">
              <a:buNone/>
            </a:pPr>
            <a:r>
              <a:rPr lang="es-ES" dirty="0"/>
              <a:t>Los componentes se crean </a:t>
            </a:r>
            <a:r>
              <a:rPr lang="es-ES" dirty="0" err="1"/>
              <a:t>crean</a:t>
            </a:r>
            <a:r>
              <a:rPr lang="es-ES" dirty="0"/>
              <a:t>, se actualizan y finalmente se destruyen. </a:t>
            </a:r>
          </a:p>
          <a:p>
            <a:pPr marL="0" indent="0" algn="just">
              <a:buNone/>
            </a:pPr>
            <a:r>
              <a:rPr lang="es-ES" dirty="0"/>
              <a:t>Angular ofrece los </a:t>
            </a:r>
            <a:r>
              <a:rPr lang="es-ES" b="1" dirty="0" err="1"/>
              <a:t>lifecycle</a:t>
            </a:r>
            <a:r>
              <a:rPr lang="es-ES" b="1" dirty="0"/>
              <a:t> </a:t>
            </a:r>
            <a:r>
              <a:rPr lang="es-ES" b="1" dirty="0" err="1"/>
              <a:t>hooks</a:t>
            </a:r>
            <a:r>
              <a:rPr lang="es-ES" dirty="0"/>
              <a:t> (o “ganchos” del ciclo de vida) para que los desarrolladores puedan aprovecharlos por mediación de interfaces cuyo nombre es idéntico al evento producido, pero anteponiéndole el prefijo ng . </a:t>
            </a:r>
          </a:p>
          <a:p>
            <a:pPr marL="0" indent="0" algn="just">
              <a:buNone/>
            </a:pPr>
            <a:endParaRPr lang="es-ES" dirty="0"/>
          </a:p>
        </p:txBody>
      </p:sp>
      <p:sp>
        <p:nvSpPr>
          <p:cNvPr id="4" name="Marcador de número de diapositiva 3">
            <a:extLst>
              <a:ext uri="{FF2B5EF4-FFF2-40B4-BE49-F238E27FC236}">
                <a16:creationId xmlns:a16="http://schemas.microsoft.com/office/drawing/2014/main" id="{977BDE3C-96C2-5798-6C1A-3F69F94ED8EE}"/>
              </a:ext>
            </a:extLst>
          </p:cNvPr>
          <p:cNvSpPr>
            <a:spLocks noGrp="1"/>
          </p:cNvSpPr>
          <p:nvPr>
            <p:ph type="sldNum" sz="quarter" idx="12"/>
          </p:nvPr>
        </p:nvSpPr>
        <p:spPr/>
        <p:txBody>
          <a:bodyPr/>
          <a:lstStyle/>
          <a:p>
            <a:fld id="{1A5952E3-DA43-4FE4-B797-0AD175EBA12D}" type="slidenum">
              <a:rPr lang="es-ES" smtClean="0"/>
              <a:t>2</a:t>
            </a:fld>
            <a:endParaRPr lang="es-ES"/>
          </a:p>
        </p:txBody>
      </p:sp>
    </p:spTree>
    <p:extLst>
      <p:ext uri="{BB962C8B-B14F-4D97-AF65-F5344CB8AC3E}">
        <p14:creationId xmlns:p14="http://schemas.microsoft.com/office/powerpoint/2010/main" val="3266915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C3442-F118-1536-437C-7530FA8EAE86}"/>
              </a:ext>
            </a:extLst>
          </p:cNvPr>
          <p:cNvSpPr>
            <a:spLocks noGrp="1"/>
          </p:cNvSpPr>
          <p:nvPr>
            <p:ph type="title"/>
          </p:nvPr>
        </p:nvSpPr>
        <p:spPr/>
        <p:txBody>
          <a:bodyPr/>
          <a:lstStyle/>
          <a:p>
            <a:r>
              <a:rPr lang="en-US" dirty="0" err="1"/>
              <a:t>Ejercicio</a:t>
            </a:r>
            <a:endParaRPr lang="es-ES" dirty="0"/>
          </a:p>
        </p:txBody>
      </p:sp>
      <p:sp>
        <p:nvSpPr>
          <p:cNvPr id="3" name="Marcador de contenido 2">
            <a:extLst>
              <a:ext uri="{FF2B5EF4-FFF2-40B4-BE49-F238E27FC236}">
                <a16:creationId xmlns:a16="http://schemas.microsoft.com/office/drawing/2014/main" id="{1EFB8391-9633-B22D-2594-0AE0421B9EC3}"/>
              </a:ext>
            </a:extLst>
          </p:cNvPr>
          <p:cNvSpPr>
            <a:spLocks noGrp="1"/>
          </p:cNvSpPr>
          <p:nvPr>
            <p:ph idx="1"/>
          </p:nvPr>
        </p:nvSpPr>
        <p:spPr>
          <a:xfrm>
            <a:off x="838200" y="1847850"/>
            <a:ext cx="10515600" cy="4351338"/>
          </a:xfrm>
        </p:spPr>
        <p:txBody>
          <a:bodyPr/>
          <a:lstStyle/>
          <a:p>
            <a:pPr marL="0" indent="0">
              <a:buNone/>
            </a:pPr>
            <a:r>
              <a:rPr lang="en-US" dirty="0" err="1"/>
              <a:t>Agregar</a:t>
            </a:r>
            <a:r>
              <a:rPr lang="en-US" dirty="0"/>
              <a:t> las </a:t>
            </a:r>
            <a:r>
              <a:rPr lang="en-US" dirty="0" err="1"/>
              <a:t>siguientes</a:t>
            </a:r>
            <a:r>
              <a:rPr lang="en-US" dirty="0"/>
              <a:t> </a:t>
            </a:r>
            <a:r>
              <a:rPr lang="en-US" dirty="0" err="1"/>
              <a:t>funcionalidades</a:t>
            </a:r>
            <a:r>
              <a:rPr lang="en-US" dirty="0"/>
              <a:t> al </a:t>
            </a:r>
            <a:r>
              <a:rPr lang="en-US" dirty="0" err="1"/>
              <a:t>libro</a:t>
            </a:r>
            <a:r>
              <a:rPr lang="en-US" dirty="0"/>
              <a:t> de </a:t>
            </a:r>
            <a:r>
              <a:rPr lang="en-US" dirty="0" err="1"/>
              <a:t>recetas</a:t>
            </a:r>
            <a:r>
              <a:rPr lang="es-ES" dirty="0"/>
              <a:t>:</a:t>
            </a:r>
          </a:p>
          <a:p>
            <a:r>
              <a:rPr lang="es-ES" dirty="0"/>
              <a:t>Adicionar receta</a:t>
            </a:r>
          </a:p>
          <a:p>
            <a:r>
              <a:rPr lang="es-ES" dirty="0"/>
              <a:t>Editar receta(modificar y eliminar)</a:t>
            </a:r>
          </a:p>
          <a:p>
            <a:r>
              <a:rPr lang="es-ES" dirty="0"/>
              <a:t>Filtrar por ingredientes y receta.</a:t>
            </a:r>
          </a:p>
          <a:p>
            <a:endParaRPr lang="es-ES" dirty="0"/>
          </a:p>
          <a:p>
            <a:pPr marL="0" indent="0">
              <a:buNone/>
            </a:pPr>
            <a:r>
              <a:rPr lang="es-ES" dirty="0"/>
              <a:t>Subir los cambios al repositorio remoto.</a:t>
            </a:r>
          </a:p>
          <a:p>
            <a:pPr marL="0" indent="0">
              <a:buNone/>
            </a:pPr>
            <a:r>
              <a:rPr lang="es-ES" dirty="0"/>
              <a:t>Analizar el ciclo de vida del componente en el cual se modifica la receta.</a:t>
            </a:r>
          </a:p>
          <a:p>
            <a:endParaRPr lang="es-ES" dirty="0"/>
          </a:p>
        </p:txBody>
      </p:sp>
      <p:sp>
        <p:nvSpPr>
          <p:cNvPr id="4" name="Marcador de número de diapositiva 3">
            <a:extLst>
              <a:ext uri="{FF2B5EF4-FFF2-40B4-BE49-F238E27FC236}">
                <a16:creationId xmlns:a16="http://schemas.microsoft.com/office/drawing/2014/main" id="{A51A78A7-B92E-0B92-C409-91FB38D0FE8A}"/>
              </a:ext>
            </a:extLst>
          </p:cNvPr>
          <p:cNvSpPr>
            <a:spLocks noGrp="1"/>
          </p:cNvSpPr>
          <p:nvPr>
            <p:ph type="sldNum" sz="quarter" idx="12"/>
          </p:nvPr>
        </p:nvSpPr>
        <p:spPr/>
        <p:txBody>
          <a:bodyPr/>
          <a:lstStyle/>
          <a:p>
            <a:fld id="{1A5952E3-DA43-4FE4-B797-0AD175EBA12D}" type="slidenum">
              <a:rPr lang="es-ES" smtClean="0"/>
              <a:t>20</a:t>
            </a:fld>
            <a:endParaRPr lang="es-ES"/>
          </a:p>
        </p:txBody>
      </p:sp>
    </p:spTree>
    <p:extLst>
      <p:ext uri="{BB962C8B-B14F-4D97-AF65-F5344CB8AC3E}">
        <p14:creationId xmlns:p14="http://schemas.microsoft.com/office/powerpoint/2010/main" val="3612797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4CB3C-B0A2-8123-B90B-B95A8899B98D}"/>
              </a:ext>
            </a:extLst>
          </p:cNvPr>
          <p:cNvSpPr>
            <a:spLocks noGrp="1"/>
          </p:cNvSpPr>
          <p:nvPr>
            <p:ph type="title"/>
          </p:nvPr>
        </p:nvSpPr>
        <p:spPr/>
        <p:txBody>
          <a:bodyPr/>
          <a:lstStyle/>
          <a:p>
            <a:r>
              <a:rPr lang="en-US" dirty="0" err="1"/>
              <a:t>Estructura</a:t>
            </a:r>
            <a:r>
              <a:rPr lang="en-US" dirty="0"/>
              <a:t> de la </a:t>
            </a:r>
            <a:r>
              <a:rPr lang="en-US" dirty="0" err="1"/>
              <a:t>aplicaci</a:t>
            </a:r>
            <a:r>
              <a:rPr lang="es-ES" dirty="0" err="1"/>
              <a:t>ón</a:t>
            </a:r>
            <a:endParaRPr lang="es-ES" dirty="0"/>
          </a:p>
        </p:txBody>
      </p:sp>
      <p:sp>
        <p:nvSpPr>
          <p:cNvPr id="4" name="Marcador de número de diapositiva 3">
            <a:extLst>
              <a:ext uri="{FF2B5EF4-FFF2-40B4-BE49-F238E27FC236}">
                <a16:creationId xmlns:a16="http://schemas.microsoft.com/office/drawing/2014/main" id="{357A135B-9325-2211-7924-5AF620451BA0}"/>
              </a:ext>
            </a:extLst>
          </p:cNvPr>
          <p:cNvSpPr>
            <a:spLocks noGrp="1"/>
          </p:cNvSpPr>
          <p:nvPr>
            <p:ph type="sldNum" sz="quarter" idx="12"/>
          </p:nvPr>
        </p:nvSpPr>
        <p:spPr/>
        <p:txBody>
          <a:bodyPr/>
          <a:lstStyle/>
          <a:p>
            <a:fld id="{1A5952E3-DA43-4FE4-B797-0AD175EBA12D}" type="slidenum">
              <a:rPr lang="es-ES" smtClean="0"/>
              <a:t>21</a:t>
            </a:fld>
            <a:endParaRPr lang="es-ES"/>
          </a:p>
        </p:txBody>
      </p:sp>
      <p:sp>
        <p:nvSpPr>
          <p:cNvPr id="7" name="Rectángulo: esquinas redondeadas 6">
            <a:extLst>
              <a:ext uri="{FF2B5EF4-FFF2-40B4-BE49-F238E27FC236}">
                <a16:creationId xmlns:a16="http://schemas.microsoft.com/office/drawing/2014/main" id="{C8611353-E676-A58D-C865-BBEA079001CD}"/>
              </a:ext>
            </a:extLst>
          </p:cNvPr>
          <p:cNvSpPr/>
          <p:nvPr/>
        </p:nvSpPr>
        <p:spPr>
          <a:xfrm>
            <a:off x="838200" y="1433983"/>
            <a:ext cx="4225636" cy="2452218"/>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600" dirty="0"/>
              <a:t>App</a:t>
            </a:r>
          </a:p>
        </p:txBody>
      </p:sp>
      <p:sp>
        <p:nvSpPr>
          <p:cNvPr id="8" name="Rectángulo: esquinas redondeadas 7">
            <a:extLst>
              <a:ext uri="{FF2B5EF4-FFF2-40B4-BE49-F238E27FC236}">
                <a16:creationId xmlns:a16="http://schemas.microsoft.com/office/drawing/2014/main" id="{A86FF7BD-64D3-5762-F25E-B5B430FC35BE}"/>
              </a:ext>
            </a:extLst>
          </p:cNvPr>
          <p:cNvSpPr/>
          <p:nvPr/>
        </p:nvSpPr>
        <p:spPr>
          <a:xfrm>
            <a:off x="838200" y="3172546"/>
            <a:ext cx="3796145" cy="1701945"/>
          </a:xfrm>
          <a:prstGeom prst="roundRect">
            <a:avLst/>
          </a:prstGeom>
          <a:ln>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sz="2800" dirty="0"/>
              <a:t>Lista-Recetas</a:t>
            </a:r>
          </a:p>
        </p:txBody>
      </p:sp>
      <p:sp>
        <p:nvSpPr>
          <p:cNvPr id="9" name="Rectángulo: esquinas redondeadas 8">
            <a:extLst>
              <a:ext uri="{FF2B5EF4-FFF2-40B4-BE49-F238E27FC236}">
                <a16:creationId xmlns:a16="http://schemas.microsoft.com/office/drawing/2014/main" id="{724FEAA5-5543-7B1B-ACFB-84C4F3BAA19B}"/>
              </a:ext>
            </a:extLst>
          </p:cNvPr>
          <p:cNvSpPr/>
          <p:nvPr/>
        </p:nvSpPr>
        <p:spPr>
          <a:xfrm>
            <a:off x="838200" y="4388105"/>
            <a:ext cx="3380509" cy="1133908"/>
          </a:xfrm>
          <a:prstGeom prst="roundRect">
            <a:avLst/>
          </a:prstGeom>
          <a:ln>
            <a:solidFill>
              <a:srgbClr val="92D05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 sz="2800" dirty="0"/>
              <a:t>Receta</a:t>
            </a:r>
          </a:p>
        </p:txBody>
      </p:sp>
      <p:sp>
        <p:nvSpPr>
          <p:cNvPr id="10" name="CuadroTexto 9">
            <a:extLst>
              <a:ext uri="{FF2B5EF4-FFF2-40B4-BE49-F238E27FC236}">
                <a16:creationId xmlns:a16="http://schemas.microsoft.com/office/drawing/2014/main" id="{8B03AF8C-95A2-7332-675D-DE80FFB90358}"/>
              </a:ext>
            </a:extLst>
          </p:cNvPr>
          <p:cNvSpPr txBox="1"/>
          <p:nvPr/>
        </p:nvSpPr>
        <p:spPr>
          <a:xfrm>
            <a:off x="5638800" y="2971800"/>
            <a:ext cx="914400" cy="914400"/>
          </a:xfrm>
          <a:prstGeom prst="rect">
            <a:avLst/>
          </a:prstGeom>
          <a:noFill/>
        </p:spPr>
        <p:txBody>
          <a:bodyPr wrap="square" rtlCol="0">
            <a:spAutoFit/>
          </a:bodyPr>
          <a:lstStyle/>
          <a:p>
            <a:endParaRPr lang="es-ES" dirty="0"/>
          </a:p>
        </p:txBody>
      </p:sp>
      <p:pic>
        <p:nvPicPr>
          <p:cNvPr id="11" name="Marcador de contenido 10">
            <a:extLst>
              <a:ext uri="{FF2B5EF4-FFF2-40B4-BE49-F238E27FC236}">
                <a16:creationId xmlns:a16="http://schemas.microsoft.com/office/drawing/2014/main" id="{74DE591D-BA9F-6A09-FB3A-5DB5707EDA09}"/>
              </a:ext>
            </a:extLst>
          </p:cNvPr>
          <p:cNvPicPr>
            <a:picLocks noGrp="1" noChangeAspect="1"/>
          </p:cNvPicPr>
          <p:nvPr>
            <p:ph idx="1"/>
          </p:nvPr>
        </p:nvPicPr>
        <p:blipFill>
          <a:blip r:embed="rId2"/>
          <a:stretch>
            <a:fillRect/>
          </a:stretch>
        </p:blipFill>
        <p:spPr>
          <a:xfrm>
            <a:off x="6360534" y="4929187"/>
            <a:ext cx="4238625" cy="1609725"/>
          </a:xfrm>
          <a:prstGeom prst="rect">
            <a:avLst/>
          </a:prstGeom>
        </p:spPr>
      </p:pic>
      <p:pic>
        <p:nvPicPr>
          <p:cNvPr id="13" name="Imagen 12">
            <a:extLst>
              <a:ext uri="{FF2B5EF4-FFF2-40B4-BE49-F238E27FC236}">
                <a16:creationId xmlns:a16="http://schemas.microsoft.com/office/drawing/2014/main" id="{679E6753-58D3-0F47-AC9F-BFD0E20B2BF9}"/>
              </a:ext>
            </a:extLst>
          </p:cNvPr>
          <p:cNvPicPr>
            <a:picLocks noChangeAspect="1"/>
          </p:cNvPicPr>
          <p:nvPr/>
        </p:nvPicPr>
        <p:blipFill>
          <a:blip r:embed="rId3"/>
          <a:stretch>
            <a:fillRect/>
          </a:stretch>
        </p:blipFill>
        <p:spPr>
          <a:xfrm>
            <a:off x="4781550" y="4455069"/>
            <a:ext cx="1314450" cy="1247775"/>
          </a:xfrm>
          <a:prstGeom prst="rect">
            <a:avLst/>
          </a:prstGeom>
        </p:spPr>
      </p:pic>
    </p:spTree>
    <p:extLst>
      <p:ext uri="{BB962C8B-B14F-4D97-AF65-F5344CB8AC3E}">
        <p14:creationId xmlns:p14="http://schemas.microsoft.com/office/powerpoint/2010/main" val="3883345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87885-FD4A-4CDC-9F89-96D3398E3C95}"/>
              </a:ext>
            </a:extLst>
          </p:cNvPr>
          <p:cNvSpPr>
            <a:spLocks noGrp="1"/>
          </p:cNvSpPr>
          <p:nvPr>
            <p:ph type="title"/>
          </p:nvPr>
        </p:nvSpPr>
        <p:spPr/>
        <p:txBody>
          <a:bodyPr/>
          <a:lstStyle/>
          <a:p>
            <a:r>
              <a:rPr lang="es-ES" dirty="0"/>
              <a:t>app.component.html</a:t>
            </a:r>
          </a:p>
        </p:txBody>
      </p:sp>
      <p:pic>
        <p:nvPicPr>
          <p:cNvPr id="6" name="Marcador de contenido 5">
            <a:extLst>
              <a:ext uri="{FF2B5EF4-FFF2-40B4-BE49-F238E27FC236}">
                <a16:creationId xmlns:a16="http://schemas.microsoft.com/office/drawing/2014/main" id="{82A77EB7-E1C5-B0C5-2766-0346ED19CD55}"/>
              </a:ext>
            </a:extLst>
          </p:cNvPr>
          <p:cNvPicPr>
            <a:picLocks noGrp="1" noChangeAspect="1"/>
          </p:cNvPicPr>
          <p:nvPr>
            <p:ph idx="1"/>
          </p:nvPr>
        </p:nvPicPr>
        <p:blipFill>
          <a:blip r:embed="rId2"/>
          <a:stretch>
            <a:fillRect/>
          </a:stretch>
        </p:blipFill>
        <p:spPr>
          <a:xfrm>
            <a:off x="838200" y="1690688"/>
            <a:ext cx="7772400" cy="3790950"/>
          </a:xfrm>
        </p:spPr>
      </p:pic>
      <p:sp>
        <p:nvSpPr>
          <p:cNvPr id="4" name="Marcador de número de diapositiva 3">
            <a:extLst>
              <a:ext uri="{FF2B5EF4-FFF2-40B4-BE49-F238E27FC236}">
                <a16:creationId xmlns:a16="http://schemas.microsoft.com/office/drawing/2014/main" id="{05158259-6283-1A0A-4E59-2912487FA16C}"/>
              </a:ext>
            </a:extLst>
          </p:cNvPr>
          <p:cNvSpPr>
            <a:spLocks noGrp="1"/>
          </p:cNvSpPr>
          <p:nvPr>
            <p:ph type="sldNum" sz="quarter" idx="12"/>
          </p:nvPr>
        </p:nvSpPr>
        <p:spPr/>
        <p:txBody>
          <a:bodyPr/>
          <a:lstStyle/>
          <a:p>
            <a:fld id="{1A5952E3-DA43-4FE4-B797-0AD175EBA12D}" type="slidenum">
              <a:rPr lang="es-ES" smtClean="0"/>
              <a:t>22</a:t>
            </a:fld>
            <a:endParaRPr lang="es-ES"/>
          </a:p>
        </p:txBody>
      </p:sp>
    </p:spTree>
    <p:extLst>
      <p:ext uri="{BB962C8B-B14F-4D97-AF65-F5344CB8AC3E}">
        <p14:creationId xmlns:p14="http://schemas.microsoft.com/office/powerpoint/2010/main" val="1969507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C5F5E-9625-A010-F6F7-DB04B23F23D2}"/>
              </a:ext>
            </a:extLst>
          </p:cNvPr>
          <p:cNvSpPr>
            <a:spLocks noGrp="1"/>
          </p:cNvSpPr>
          <p:nvPr>
            <p:ph type="title"/>
          </p:nvPr>
        </p:nvSpPr>
        <p:spPr/>
        <p:txBody>
          <a:bodyPr/>
          <a:lstStyle/>
          <a:p>
            <a:r>
              <a:rPr lang="es-ES" dirty="0" err="1"/>
              <a:t>DataService</a:t>
            </a:r>
            <a:endParaRPr lang="es-ES" dirty="0"/>
          </a:p>
        </p:txBody>
      </p:sp>
      <p:pic>
        <p:nvPicPr>
          <p:cNvPr id="6" name="Marcador de contenido 5">
            <a:extLst>
              <a:ext uri="{FF2B5EF4-FFF2-40B4-BE49-F238E27FC236}">
                <a16:creationId xmlns:a16="http://schemas.microsoft.com/office/drawing/2014/main" id="{BC56AD48-3AFC-4D18-5F3D-74093B787218}"/>
              </a:ext>
            </a:extLst>
          </p:cNvPr>
          <p:cNvPicPr>
            <a:picLocks noGrp="1" noChangeAspect="1"/>
          </p:cNvPicPr>
          <p:nvPr>
            <p:ph idx="1"/>
          </p:nvPr>
        </p:nvPicPr>
        <p:blipFill>
          <a:blip r:embed="rId2"/>
          <a:stretch>
            <a:fillRect/>
          </a:stretch>
        </p:blipFill>
        <p:spPr>
          <a:xfrm>
            <a:off x="838200" y="1690688"/>
            <a:ext cx="6505952" cy="4351338"/>
          </a:xfrm>
        </p:spPr>
      </p:pic>
      <p:sp>
        <p:nvSpPr>
          <p:cNvPr id="4" name="Marcador de número de diapositiva 3">
            <a:extLst>
              <a:ext uri="{FF2B5EF4-FFF2-40B4-BE49-F238E27FC236}">
                <a16:creationId xmlns:a16="http://schemas.microsoft.com/office/drawing/2014/main" id="{4A970D85-EA8C-090D-170A-54D06D460A43}"/>
              </a:ext>
            </a:extLst>
          </p:cNvPr>
          <p:cNvSpPr>
            <a:spLocks noGrp="1"/>
          </p:cNvSpPr>
          <p:nvPr>
            <p:ph type="sldNum" sz="quarter" idx="12"/>
          </p:nvPr>
        </p:nvSpPr>
        <p:spPr/>
        <p:txBody>
          <a:bodyPr/>
          <a:lstStyle/>
          <a:p>
            <a:fld id="{1A5952E3-DA43-4FE4-B797-0AD175EBA12D}" type="slidenum">
              <a:rPr lang="es-ES" smtClean="0"/>
              <a:t>23</a:t>
            </a:fld>
            <a:endParaRPr lang="es-ES"/>
          </a:p>
        </p:txBody>
      </p:sp>
      <p:pic>
        <p:nvPicPr>
          <p:cNvPr id="10" name="Imagen 9">
            <a:extLst>
              <a:ext uri="{FF2B5EF4-FFF2-40B4-BE49-F238E27FC236}">
                <a16:creationId xmlns:a16="http://schemas.microsoft.com/office/drawing/2014/main" id="{7CECF19F-8C86-052E-D2A5-44F0D88D812C}"/>
              </a:ext>
            </a:extLst>
          </p:cNvPr>
          <p:cNvPicPr>
            <a:picLocks noChangeAspect="1"/>
          </p:cNvPicPr>
          <p:nvPr/>
        </p:nvPicPr>
        <p:blipFill>
          <a:blip r:embed="rId3"/>
          <a:stretch>
            <a:fillRect/>
          </a:stretch>
        </p:blipFill>
        <p:spPr>
          <a:xfrm>
            <a:off x="7578436" y="2314141"/>
            <a:ext cx="3962400" cy="2867025"/>
          </a:xfrm>
          <a:prstGeom prst="rect">
            <a:avLst/>
          </a:prstGeom>
        </p:spPr>
      </p:pic>
    </p:spTree>
    <p:extLst>
      <p:ext uri="{BB962C8B-B14F-4D97-AF65-F5344CB8AC3E}">
        <p14:creationId xmlns:p14="http://schemas.microsoft.com/office/powerpoint/2010/main" val="971639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AEC06-0AB8-3438-8F94-8EE5306516EB}"/>
              </a:ext>
            </a:extLst>
          </p:cNvPr>
          <p:cNvSpPr>
            <a:spLocks noGrp="1"/>
          </p:cNvSpPr>
          <p:nvPr>
            <p:ph type="title"/>
          </p:nvPr>
        </p:nvSpPr>
        <p:spPr/>
        <p:txBody>
          <a:bodyPr/>
          <a:lstStyle/>
          <a:p>
            <a:r>
              <a:rPr lang="es-ES" dirty="0"/>
              <a:t>Lista-de-</a:t>
            </a:r>
            <a:r>
              <a:rPr lang="es-ES" dirty="0" err="1"/>
              <a:t>recetas.component.ts</a:t>
            </a:r>
            <a:endParaRPr lang="es-ES" dirty="0"/>
          </a:p>
        </p:txBody>
      </p:sp>
      <p:pic>
        <p:nvPicPr>
          <p:cNvPr id="6" name="Marcador de contenido 5">
            <a:extLst>
              <a:ext uri="{FF2B5EF4-FFF2-40B4-BE49-F238E27FC236}">
                <a16:creationId xmlns:a16="http://schemas.microsoft.com/office/drawing/2014/main" id="{EE1F7A51-9399-666D-32B7-960D10D55E23}"/>
              </a:ext>
            </a:extLst>
          </p:cNvPr>
          <p:cNvPicPr>
            <a:picLocks noGrp="1" noChangeAspect="1"/>
          </p:cNvPicPr>
          <p:nvPr>
            <p:ph idx="1"/>
          </p:nvPr>
        </p:nvPicPr>
        <p:blipFill>
          <a:blip r:embed="rId2"/>
          <a:stretch>
            <a:fillRect/>
          </a:stretch>
        </p:blipFill>
        <p:spPr>
          <a:xfrm>
            <a:off x="1049794" y="1847850"/>
            <a:ext cx="5298739" cy="4351338"/>
          </a:xfrm>
        </p:spPr>
      </p:pic>
      <p:sp>
        <p:nvSpPr>
          <p:cNvPr id="4" name="Marcador de número de diapositiva 3">
            <a:extLst>
              <a:ext uri="{FF2B5EF4-FFF2-40B4-BE49-F238E27FC236}">
                <a16:creationId xmlns:a16="http://schemas.microsoft.com/office/drawing/2014/main" id="{D132D44D-1FCD-5B2C-8796-7D860039C133}"/>
              </a:ext>
            </a:extLst>
          </p:cNvPr>
          <p:cNvSpPr>
            <a:spLocks noGrp="1"/>
          </p:cNvSpPr>
          <p:nvPr>
            <p:ph type="sldNum" sz="quarter" idx="12"/>
          </p:nvPr>
        </p:nvSpPr>
        <p:spPr/>
        <p:txBody>
          <a:bodyPr/>
          <a:lstStyle/>
          <a:p>
            <a:fld id="{1A5952E3-DA43-4FE4-B797-0AD175EBA12D}" type="slidenum">
              <a:rPr lang="es-ES" smtClean="0"/>
              <a:t>24</a:t>
            </a:fld>
            <a:endParaRPr lang="es-ES"/>
          </a:p>
        </p:txBody>
      </p:sp>
    </p:spTree>
    <p:extLst>
      <p:ext uri="{BB962C8B-B14F-4D97-AF65-F5344CB8AC3E}">
        <p14:creationId xmlns:p14="http://schemas.microsoft.com/office/powerpoint/2010/main" val="3932475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59E5FA-8307-9E0F-FB14-B16E7893ABEF}"/>
              </a:ext>
            </a:extLst>
          </p:cNvPr>
          <p:cNvSpPr>
            <a:spLocks noGrp="1"/>
          </p:cNvSpPr>
          <p:nvPr>
            <p:ph type="title"/>
          </p:nvPr>
        </p:nvSpPr>
        <p:spPr/>
        <p:txBody>
          <a:bodyPr/>
          <a:lstStyle/>
          <a:p>
            <a:r>
              <a:rPr lang="es-ES" dirty="0"/>
              <a:t>lista-de-recetas.component.html</a:t>
            </a:r>
          </a:p>
        </p:txBody>
      </p:sp>
      <p:sp>
        <p:nvSpPr>
          <p:cNvPr id="4" name="Marcador de número de diapositiva 3">
            <a:extLst>
              <a:ext uri="{FF2B5EF4-FFF2-40B4-BE49-F238E27FC236}">
                <a16:creationId xmlns:a16="http://schemas.microsoft.com/office/drawing/2014/main" id="{A362BF33-1890-6D90-E18A-031FE524D5E7}"/>
              </a:ext>
            </a:extLst>
          </p:cNvPr>
          <p:cNvSpPr>
            <a:spLocks noGrp="1"/>
          </p:cNvSpPr>
          <p:nvPr>
            <p:ph type="sldNum" sz="quarter" idx="12"/>
          </p:nvPr>
        </p:nvSpPr>
        <p:spPr/>
        <p:txBody>
          <a:bodyPr/>
          <a:lstStyle/>
          <a:p>
            <a:fld id="{1A5952E3-DA43-4FE4-B797-0AD175EBA12D}" type="slidenum">
              <a:rPr lang="es-ES" smtClean="0"/>
              <a:t>25</a:t>
            </a:fld>
            <a:endParaRPr lang="es-ES"/>
          </a:p>
        </p:txBody>
      </p:sp>
      <p:sp>
        <p:nvSpPr>
          <p:cNvPr id="10" name="Marcador de contenido 9">
            <a:extLst>
              <a:ext uri="{FF2B5EF4-FFF2-40B4-BE49-F238E27FC236}">
                <a16:creationId xmlns:a16="http://schemas.microsoft.com/office/drawing/2014/main" id="{042B6D61-D9DF-6964-FECF-3819059DBCD7}"/>
              </a:ext>
            </a:extLst>
          </p:cNvPr>
          <p:cNvSpPr>
            <a:spLocks noGrp="1"/>
          </p:cNvSpPr>
          <p:nvPr>
            <p:ph idx="1"/>
          </p:nvPr>
        </p:nvSpPr>
        <p:spPr/>
        <p:txBody>
          <a:bodyPr/>
          <a:lstStyle/>
          <a:p>
            <a:endParaRPr lang="es-ES" dirty="0"/>
          </a:p>
          <a:p>
            <a:endParaRPr lang="es-ES" dirty="0"/>
          </a:p>
        </p:txBody>
      </p:sp>
      <p:pic>
        <p:nvPicPr>
          <p:cNvPr id="12" name="Imagen 11">
            <a:extLst>
              <a:ext uri="{FF2B5EF4-FFF2-40B4-BE49-F238E27FC236}">
                <a16:creationId xmlns:a16="http://schemas.microsoft.com/office/drawing/2014/main" id="{15E2C808-F433-22D0-ED41-06EF2846B095}"/>
              </a:ext>
            </a:extLst>
          </p:cNvPr>
          <p:cNvPicPr>
            <a:picLocks noChangeAspect="1"/>
          </p:cNvPicPr>
          <p:nvPr/>
        </p:nvPicPr>
        <p:blipFill>
          <a:blip r:embed="rId2"/>
          <a:stretch>
            <a:fillRect/>
          </a:stretch>
        </p:blipFill>
        <p:spPr>
          <a:xfrm>
            <a:off x="110837" y="1825625"/>
            <a:ext cx="12192000" cy="4062557"/>
          </a:xfrm>
          <a:prstGeom prst="rect">
            <a:avLst/>
          </a:prstGeom>
        </p:spPr>
      </p:pic>
    </p:spTree>
    <p:extLst>
      <p:ext uri="{BB962C8B-B14F-4D97-AF65-F5344CB8AC3E}">
        <p14:creationId xmlns:p14="http://schemas.microsoft.com/office/powerpoint/2010/main" val="1280960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3DFC72-5B38-E33C-522C-82367F419C87}"/>
              </a:ext>
            </a:extLst>
          </p:cNvPr>
          <p:cNvSpPr>
            <a:spLocks noGrp="1"/>
          </p:cNvSpPr>
          <p:nvPr>
            <p:ph type="title"/>
          </p:nvPr>
        </p:nvSpPr>
        <p:spPr/>
        <p:txBody>
          <a:bodyPr/>
          <a:lstStyle/>
          <a:p>
            <a:r>
              <a:rPr lang="es-ES" dirty="0" err="1"/>
              <a:t>receta.component.ts</a:t>
            </a:r>
            <a:endParaRPr lang="es-ES" dirty="0"/>
          </a:p>
        </p:txBody>
      </p:sp>
      <p:pic>
        <p:nvPicPr>
          <p:cNvPr id="6" name="Marcador de contenido 5">
            <a:extLst>
              <a:ext uri="{FF2B5EF4-FFF2-40B4-BE49-F238E27FC236}">
                <a16:creationId xmlns:a16="http://schemas.microsoft.com/office/drawing/2014/main" id="{006585DB-8CF1-198F-8F95-1C80BF92FBC6}"/>
              </a:ext>
            </a:extLst>
          </p:cNvPr>
          <p:cNvPicPr>
            <a:picLocks noGrp="1" noChangeAspect="1"/>
          </p:cNvPicPr>
          <p:nvPr>
            <p:ph idx="1"/>
          </p:nvPr>
        </p:nvPicPr>
        <p:blipFill>
          <a:blip r:embed="rId2"/>
          <a:stretch>
            <a:fillRect/>
          </a:stretch>
        </p:blipFill>
        <p:spPr>
          <a:xfrm>
            <a:off x="954232" y="1690688"/>
            <a:ext cx="5905500" cy="4267200"/>
          </a:xfrm>
        </p:spPr>
      </p:pic>
      <p:sp>
        <p:nvSpPr>
          <p:cNvPr id="4" name="Marcador de número de diapositiva 3">
            <a:extLst>
              <a:ext uri="{FF2B5EF4-FFF2-40B4-BE49-F238E27FC236}">
                <a16:creationId xmlns:a16="http://schemas.microsoft.com/office/drawing/2014/main" id="{A547D73E-4EC4-D9E2-2C0C-E1C835A9C24F}"/>
              </a:ext>
            </a:extLst>
          </p:cNvPr>
          <p:cNvSpPr>
            <a:spLocks noGrp="1"/>
          </p:cNvSpPr>
          <p:nvPr>
            <p:ph type="sldNum" sz="quarter" idx="12"/>
          </p:nvPr>
        </p:nvSpPr>
        <p:spPr/>
        <p:txBody>
          <a:bodyPr/>
          <a:lstStyle/>
          <a:p>
            <a:fld id="{1A5952E3-DA43-4FE4-B797-0AD175EBA12D}" type="slidenum">
              <a:rPr lang="es-ES" smtClean="0"/>
              <a:t>26</a:t>
            </a:fld>
            <a:endParaRPr lang="es-ES"/>
          </a:p>
        </p:txBody>
      </p:sp>
    </p:spTree>
    <p:extLst>
      <p:ext uri="{BB962C8B-B14F-4D97-AF65-F5344CB8AC3E}">
        <p14:creationId xmlns:p14="http://schemas.microsoft.com/office/powerpoint/2010/main" val="1734234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A21A8-1250-B257-0FA2-B1C03E85A874}"/>
              </a:ext>
            </a:extLst>
          </p:cNvPr>
          <p:cNvSpPr>
            <a:spLocks noGrp="1"/>
          </p:cNvSpPr>
          <p:nvPr>
            <p:ph type="title"/>
          </p:nvPr>
        </p:nvSpPr>
        <p:spPr/>
        <p:txBody>
          <a:bodyPr/>
          <a:lstStyle/>
          <a:p>
            <a:r>
              <a:rPr lang="es-ES" dirty="0"/>
              <a:t>receta.component.html</a:t>
            </a:r>
          </a:p>
        </p:txBody>
      </p:sp>
      <p:pic>
        <p:nvPicPr>
          <p:cNvPr id="6" name="Marcador de contenido 5">
            <a:extLst>
              <a:ext uri="{FF2B5EF4-FFF2-40B4-BE49-F238E27FC236}">
                <a16:creationId xmlns:a16="http://schemas.microsoft.com/office/drawing/2014/main" id="{8CF0E898-92C1-1316-B318-C67D50F3D2CD}"/>
              </a:ext>
            </a:extLst>
          </p:cNvPr>
          <p:cNvPicPr>
            <a:picLocks noGrp="1" noChangeAspect="1"/>
          </p:cNvPicPr>
          <p:nvPr>
            <p:ph idx="1"/>
          </p:nvPr>
        </p:nvPicPr>
        <p:blipFill>
          <a:blip r:embed="rId2"/>
          <a:stretch>
            <a:fillRect/>
          </a:stretch>
        </p:blipFill>
        <p:spPr>
          <a:xfrm>
            <a:off x="967652" y="1885950"/>
            <a:ext cx="4714875" cy="3086100"/>
          </a:xfrm>
        </p:spPr>
      </p:pic>
      <p:sp>
        <p:nvSpPr>
          <p:cNvPr id="4" name="Marcador de número de diapositiva 3">
            <a:extLst>
              <a:ext uri="{FF2B5EF4-FFF2-40B4-BE49-F238E27FC236}">
                <a16:creationId xmlns:a16="http://schemas.microsoft.com/office/drawing/2014/main" id="{57F270F8-8661-242E-0188-FF3634192D05}"/>
              </a:ext>
            </a:extLst>
          </p:cNvPr>
          <p:cNvSpPr>
            <a:spLocks noGrp="1"/>
          </p:cNvSpPr>
          <p:nvPr>
            <p:ph type="sldNum" sz="quarter" idx="12"/>
          </p:nvPr>
        </p:nvSpPr>
        <p:spPr/>
        <p:txBody>
          <a:bodyPr/>
          <a:lstStyle/>
          <a:p>
            <a:fld id="{1A5952E3-DA43-4FE4-B797-0AD175EBA12D}" type="slidenum">
              <a:rPr lang="es-ES" smtClean="0"/>
              <a:t>27</a:t>
            </a:fld>
            <a:endParaRPr lang="es-ES"/>
          </a:p>
        </p:txBody>
      </p:sp>
    </p:spTree>
    <p:extLst>
      <p:ext uri="{BB962C8B-B14F-4D97-AF65-F5344CB8AC3E}">
        <p14:creationId xmlns:p14="http://schemas.microsoft.com/office/powerpoint/2010/main" val="3522352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C57E7-F834-D4F5-1FF6-7A5811C6226D}"/>
              </a:ext>
            </a:extLst>
          </p:cNvPr>
          <p:cNvSpPr>
            <a:spLocks noGrp="1"/>
          </p:cNvSpPr>
          <p:nvPr>
            <p:ph type="title"/>
          </p:nvPr>
        </p:nvSpPr>
        <p:spPr/>
        <p:txBody>
          <a:bodyPr/>
          <a:lstStyle/>
          <a:p>
            <a:r>
              <a:rPr lang="es-ES" b="0" dirty="0" err="1">
                <a:solidFill>
                  <a:srgbClr val="4EC9B0"/>
                </a:solidFill>
                <a:effectLst/>
                <a:latin typeface="Consolas" panose="020B0609020204030204" pitchFamily="49" charset="0"/>
              </a:rPr>
              <a:t>DetallesRecetaComponent</a:t>
            </a:r>
            <a:br>
              <a:rPr lang="es-ES" b="0" dirty="0">
                <a:solidFill>
                  <a:srgbClr val="CCCCCC"/>
                </a:solidFill>
                <a:effectLst/>
                <a:latin typeface="Consolas" panose="020B0609020204030204" pitchFamily="49" charset="0"/>
              </a:rPr>
            </a:br>
            <a:endParaRPr lang="es-ES" dirty="0"/>
          </a:p>
        </p:txBody>
      </p:sp>
      <p:sp>
        <p:nvSpPr>
          <p:cNvPr id="3" name="Marcador de contenido 2">
            <a:extLst>
              <a:ext uri="{FF2B5EF4-FFF2-40B4-BE49-F238E27FC236}">
                <a16:creationId xmlns:a16="http://schemas.microsoft.com/office/drawing/2014/main" id="{8461B68E-D411-0A10-F628-4DF9056A11D6}"/>
              </a:ext>
            </a:extLst>
          </p:cNvPr>
          <p:cNvSpPr>
            <a:spLocks noGrp="1"/>
          </p:cNvSpPr>
          <p:nvPr>
            <p:ph idx="1"/>
          </p:nvPr>
        </p:nvSpPr>
        <p:spPr/>
        <p:txBody>
          <a:bodyPr/>
          <a:lstStyle/>
          <a:p>
            <a:pPr marL="0" indent="0">
              <a:buNone/>
            </a:pPr>
            <a:r>
              <a:rPr lang="es-ES" dirty="0"/>
              <a:t>La aplicación inicialmente nos pedía que al seleccionar una receta se mostraran los detalles de la receta, por lo cual creamos otro componente, al cual le asignamos una ruta.</a:t>
            </a:r>
          </a:p>
          <a:p>
            <a:pPr marL="0" indent="0">
              <a:buNone/>
            </a:pPr>
            <a:endParaRPr lang="es-ES" dirty="0"/>
          </a:p>
        </p:txBody>
      </p:sp>
      <p:sp>
        <p:nvSpPr>
          <p:cNvPr id="4" name="Marcador de número de diapositiva 3">
            <a:extLst>
              <a:ext uri="{FF2B5EF4-FFF2-40B4-BE49-F238E27FC236}">
                <a16:creationId xmlns:a16="http://schemas.microsoft.com/office/drawing/2014/main" id="{5146FF23-34C1-6137-7970-60BD187D7863}"/>
              </a:ext>
            </a:extLst>
          </p:cNvPr>
          <p:cNvSpPr>
            <a:spLocks noGrp="1"/>
          </p:cNvSpPr>
          <p:nvPr>
            <p:ph type="sldNum" sz="quarter" idx="12"/>
          </p:nvPr>
        </p:nvSpPr>
        <p:spPr/>
        <p:txBody>
          <a:bodyPr/>
          <a:lstStyle/>
          <a:p>
            <a:fld id="{1A5952E3-DA43-4FE4-B797-0AD175EBA12D}" type="slidenum">
              <a:rPr lang="es-ES" smtClean="0"/>
              <a:t>28</a:t>
            </a:fld>
            <a:endParaRPr lang="es-ES"/>
          </a:p>
        </p:txBody>
      </p:sp>
    </p:spTree>
    <p:extLst>
      <p:ext uri="{BB962C8B-B14F-4D97-AF65-F5344CB8AC3E}">
        <p14:creationId xmlns:p14="http://schemas.microsoft.com/office/powerpoint/2010/main" val="1718885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4337D-25C3-55C9-C788-86A68AFFB7FE}"/>
              </a:ext>
            </a:extLst>
          </p:cNvPr>
          <p:cNvSpPr>
            <a:spLocks noGrp="1"/>
          </p:cNvSpPr>
          <p:nvPr>
            <p:ph type="title"/>
          </p:nvPr>
        </p:nvSpPr>
        <p:spPr/>
        <p:txBody>
          <a:bodyPr/>
          <a:lstStyle/>
          <a:p>
            <a:r>
              <a:rPr lang="es-ES" dirty="0"/>
              <a:t>Configuración de rutas</a:t>
            </a:r>
          </a:p>
        </p:txBody>
      </p:sp>
      <p:pic>
        <p:nvPicPr>
          <p:cNvPr id="6" name="Marcador de contenido 5">
            <a:extLst>
              <a:ext uri="{FF2B5EF4-FFF2-40B4-BE49-F238E27FC236}">
                <a16:creationId xmlns:a16="http://schemas.microsoft.com/office/drawing/2014/main" id="{ACFBCC51-603A-D21C-2338-9D0673C0D5C3}"/>
              </a:ext>
            </a:extLst>
          </p:cNvPr>
          <p:cNvPicPr>
            <a:picLocks noGrp="1" noChangeAspect="1"/>
          </p:cNvPicPr>
          <p:nvPr>
            <p:ph idx="1"/>
          </p:nvPr>
        </p:nvPicPr>
        <p:blipFill>
          <a:blip r:embed="rId2"/>
          <a:stretch>
            <a:fillRect/>
          </a:stretch>
        </p:blipFill>
        <p:spPr>
          <a:xfrm>
            <a:off x="1040389" y="1861199"/>
            <a:ext cx="7229475" cy="3476625"/>
          </a:xfrm>
        </p:spPr>
      </p:pic>
      <p:sp>
        <p:nvSpPr>
          <p:cNvPr id="4" name="Marcador de número de diapositiva 3">
            <a:extLst>
              <a:ext uri="{FF2B5EF4-FFF2-40B4-BE49-F238E27FC236}">
                <a16:creationId xmlns:a16="http://schemas.microsoft.com/office/drawing/2014/main" id="{1AF8475C-D3B4-952A-AF94-D06E7343A183}"/>
              </a:ext>
            </a:extLst>
          </p:cNvPr>
          <p:cNvSpPr>
            <a:spLocks noGrp="1"/>
          </p:cNvSpPr>
          <p:nvPr>
            <p:ph type="sldNum" sz="quarter" idx="12"/>
          </p:nvPr>
        </p:nvSpPr>
        <p:spPr/>
        <p:txBody>
          <a:bodyPr/>
          <a:lstStyle/>
          <a:p>
            <a:fld id="{1A5952E3-DA43-4FE4-B797-0AD175EBA12D}" type="slidenum">
              <a:rPr lang="es-ES" smtClean="0"/>
              <a:t>29</a:t>
            </a:fld>
            <a:endParaRPr lang="es-ES"/>
          </a:p>
        </p:txBody>
      </p:sp>
      <p:sp>
        <p:nvSpPr>
          <p:cNvPr id="7" name="Rectángulo 6">
            <a:extLst>
              <a:ext uri="{FF2B5EF4-FFF2-40B4-BE49-F238E27FC236}">
                <a16:creationId xmlns:a16="http://schemas.microsoft.com/office/drawing/2014/main" id="{95A36F86-6AD2-BF47-9662-6639E49DA15F}"/>
              </a:ext>
            </a:extLst>
          </p:cNvPr>
          <p:cNvSpPr/>
          <p:nvPr/>
        </p:nvSpPr>
        <p:spPr>
          <a:xfrm>
            <a:off x="1745673" y="4017818"/>
            <a:ext cx="4641272" cy="20781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7902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CCC64-BD7E-37CA-F223-270BA31E772D}"/>
              </a:ext>
            </a:extLst>
          </p:cNvPr>
          <p:cNvSpPr>
            <a:spLocks noGrp="1"/>
          </p:cNvSpPr>
          <p:nvPr>
            <p:ph type="title"/>
          </p:nvPr>
        </p:nvSpPr>
        <p:spPr/>
        <p:txBody>
          <a:bodyPr/>
          <a:lstStyle/>
          <a:p>
            <a:r>
              <a:rPr lang="es-ES" dirty="0"/>
              <a:t>Los </a:t>
            </a:r>
            <a:r>
              <a:rPr lang="es-ES" dirty="0" err="1"/>
              <a:t>Lifecycle</a:t>
            </a:r>
            <a:r>
              <a:rPr lang="es-ES" dirty="0"/>
              <a:t> </a:t>
            </a:r>
            <a:r>
              <a:rPr lang="es-ES" dirty="0" err="1"/>
              <a:t>hooks</a:t>
            </a:r>
            <a:r>
              <a:rPr lang="es-ES" dirty="0"/>
              <a:t> son los siguiente</a:t>
            </a:r>
          </a:p>
        </p:txBody>
      </p:sp>
      <p:sp>
        <p:nvSpPr>
          <p:cNvPr id="4" name="Marcador de número de diapositiva 3">
            <a:extLst>
              <a:ext uri="{FF2B5EF4-FFF2-40B4-BE49-F238E27FC236}">
                <a16:creationId xmlns:a16="http://schemas.microsoft.com/office/drawing/2014/main" id="{1A3C1D2F-6F6A-F478-6823-DD1CB3CBC117}"/>
              </a:ext>
            </a:extLst>
          </p:cNvPr>
          <p:cNvSpPr>
            <a:spLocks noGrp="1"/>
          </p:cNvSpPr>
          <p:nvPr>
            <p:ph type="sldNum" sz="quarter" idx="12"/>
          </p:nvPr>
        </p:nvSpPr>
        <p:spPr/>
        <p:txBody>
          <a:bodyPr/>
          <a:lstStyle/>
          <a:p>
            <a:fld id="{1A5952E3-DA43-4FE4-B797-0AD175EBA12D}" type="slidenum">
              <a:rPr lang="es-ES" smtClean="0"/>
              <a:t>3</a:t>
            </a:fld>
            <a:endParaRPr lang="es-ES"/>
          </a:p>
        </p:txBody>
      </p:sp>
      <p:pic>
        <p:nvPicPr>
          <p:cNvPr id="12" name="Imagen 11">
            <a:extLst>
              <a:ext uri="{FF2B5EF4-FFF2-40B4-BE49-F238E27FC236}">
                <a16:creationId xmlns:a16="http://schemas.microsoft.com/office/drawing/2014/main" id="{B2481A0B-D069-4B7E-7DAC-C1DCD1605B7A}"/>
              </a:ext>
            </a:extLst>
          </p:cNvPr>
          <p:cNvPicPr>
            <a:picLocks noChangeAspect="1"/>
          </p:cNvPicPr>
          <p:nvPr/>
        </p:nvPicPr>
        <p:blipFill>
          <a:blip r:embed="rId2"/>
          <a:stretch>
            <a:fillRect/>
          </a:stretch>
        </p:blipFill>
        <p:spPr>
          <a:xfrm>
            <a:off x="0" y="1635126"/>
            <a:ext cx="6715125" cy="4857749"/>
          </a:xfrm>
          <a:prstGeom prst="rect">
            <a:avLst/>
          </a:prstGeom>
        </p:spPr>
      </p:pic>
      <p:sp>
        <p:nvSpPr>
          <p:cNvPr id="14" name="CuadroTexto 13">
            <a:extLst>
              <a:ext uri="{FF2B5EF4-FFF2-40B4-BE49-F238E27FC236}">
                <a16:creationId xmlns:a16="http://schemas.microsoft.com/office/drawing/2014/main" id="{657B68BF-1424-4F6B-323B-7E9980118AC0}"/>
              </a:ext>
            </a:extLst>
          </p:cNvPr>
          <p:cNvSpPr txBox="1"/>
          <p:nvPr/>
        </p:nvSpPr>
        <p:spPr>
          <a:xfrm>
            <a:off x="7301346" y="1898072"/>
            <a:ext cx="4214380" cy="2585323"/>
          </a:xfrm>
          <a:prstGeom prst="rect">
            <a:avLst/>
          </a:prstGeom>
          <a:noFill/>
        </p:spPr>
        <p:txBody>
          <a:bodyPr wrap="square" rtlCol="0">
            <a:spAutoFit/>
          </a:bodyPr>
          <a:lstStyle/>
          <a:p>
            <a:pPr algn="just"/>
            <a:r>
              <a:rPr lang="es-ES" dirty="0"/>
              <a:t>El constructor de la clase del componente se ejecuta primero, antes de la ejecución de cualquier otro </a:t>
            </a:r>
            <a:r>
              <a:rPr lang="es-ES" dirty="0" err="1"/>
              <a:t>lifecycle</a:t>
            </a:r>
            <a:r>
              <a:rPr lang="es-ES" dirty="0"/>
              <a:t> </a:t>
            </a:r>
            <a:r>
              <a:rPr lang="es-ES" dirty="0" err="1"/>
              <a:t>hook</a:t>
            </a:r>
            <a:r>
              <a:rPr lang="es-ES" dirty="0"/>
              <a:t>. Si necesitamos inyectar dependencias en el componente, el constructor es el mejor lugar para hacerlo. Después de ejecutar el constructor, Angular ejecuta sus métodos de enganche de ciclo de vida en un orden específico.</a:t>
            </a:r>
          </a:p>
        </p:txBody>
      </p:sp>
    </p:spTree>
    <p:extLst>
      <p:ext uri="{BB962C8B-B14F-4D97-AF65-F5344CB8AC3E}">
        <p14:creationId xmlns:p14="http://schemas.microsoft.com/office/powerpoint/2010/main" val="39027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32992-9203-E4CB-E2E9-37E497203B84}"/>
              </a:ext>
            </a:extLst>
          </p:cNvPr>
          <p:cNvSpPr>
            <a:spLocks noGrp="1"/>
          </p:cNvSpPr>
          <p:nvPr>
            <p:ph type="title"/>
          </p:nvPr>
        </p:nvSpPr>
        <p:spPr/>
        <p:txBody>
          <a:bodyPr/>
          <a:lstStyle/>
          <a:p>
            <a:r>
              <a:rPr lang="es-ES" dirty="0"/>
              <a:t>detalles-</a:t>
            </a:r>
            <a:r>
              <a:rPr lang="es-ES" dirty="0" err="1"/>
              <a:t>receta.component.ts</a:t>
            </a:r>
            <a:endParaRPr lang="es-ES" dirty="0"/>
          </a:p>
        </p:txBody>
      </p:sp>
      <p:sp>
        <p:nvSpPr>
          <p:cNvPr id="3" name="Marcador de contenido 2">
            <a:extLst>
              <a:ext uri="{FF2B5EF4-FFF2-40B4-BE49-F238E27FC236}">
                <a16:creationId xmlns:a16="http://schemas.microsoft.com/office/drawing/2014/main" id="{909FD744-27B9-EA9D-934A-7656BD51DE3E}"/>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648D5D4E-CCDE-7180-BF4E-5C02ACC65655}"/>
              </a:ext>
            </a:extLst>
          </p:cNvPr>
          <p:cNvSpPr>
            <a:spLocks noGrp="1"/>
          </p:cNvSpPr>
          <p:nvPr>
            <p:ph type="sldNum" sz="quarter" idx="12"/>
          </p:nvPr>
        </p:nvSpPr>
        <p:spPr/>
        <p:txBody>
          <a:bodyPr/>
          <a:lstStyle/>
          <a:p>
            <a:fld id="{1A5952E3-DA43-4FE4-B797-0AD175EBA12D}" type="slidenum">
              <a:rPr lang="es-ES" smtClean="0"/>
              <a:t>30</a:t>
            </a:fld>
            <a:endParaRPr lang="es-ES"/>
          </a:p>
        </p:txBody>
      </p:sp>
      <p:pic>
        <p:nvPicPr>
          <p:cNvPr id="6" name="Imagen 5">
            <a:extLst>
              <a:ext uri="{FF2B5EF4-FFF2-40B4-BE49-F238E27FC236}">
                <a16:creationId xmlns:a16="http://schemas.microsoft.com/office/drawing/2014/main" id="{A35B91F4-27F0-5B5A-A132-B074D97A539E}"/>
              </a:ext>
            </a:extLst>
          </p:cNvPr>
          <p:cNvPicPr>
            <a:picLocks noChangeAspect="1"/>
          </p:cNvPicPr>
          <p:nvPr/>
        </p:nvPicPr>
        <p:blipFill>
          <a:blip r:embed="rId2"/>
          <a:stretch>
            <a:fillRect/>
          </a:stretch>
        </p:blipFill>
        <p:spPr>
          <a:xfrm>
            <a:off x="838200" y="1652588"/>
            <a:ext cx="8477250" cy="4524375"/>
          </a:xfrm>
          <a:prstGeom prst="rect">
            <a:avLst/>
          </a:prstGeom>
        </p:spPr>
      </p:pic>
    </p:spTree>
    <p:extLst>
      <p:ext uri="{BB962C8B-B14F-4D97-AF65-F5344CB8AC3E}">
        <p14:creationId xmlns:p14="http://schemas.microsoft.com/office/powerpoint/2010/main" val="2901626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733B2-780B-AE4D-DF7B-58F06774B1F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B5CE8B37-8B82-3B27-76EC-D0ABCCEF9B8A}"/>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88620DAC-85E6-2479-D152-207417270930}"/>
              </a:ext>
            </a:extLst>
          </p:cNvPr>
          <p:cNvSpPr>
            <a:spLocks noGrp="1"/>
          </p:cNvSpPr>
          <p:nvPr>
            <p:ph type="sldNum" sz="quarter" idx="12"/>
          </p:nvPr>
        </p:nvSpPr>
        <p:spPr/>
        <p:txBody>
          <a:bodyPr/>
          <a:lstStyle/>
          <a:p>
            <a:fld id="{1A5952E3-DA43-4FE4-B797-0AD175EBA12D}" type="slidenum">
              <a:rPr lang="es-ES" smtClean="0"/>
              <a:t>31</a:t>
            </a:fld>
            <a:endParaRPr lang="es-ES"/>
          </a:p>
        </p:txBody>
      </p:sp>
      <p:pic>
        <p:nvPicPr>
          <p:cNvPr id="8" name="Imagen 7">
            <a:extLst>
              <a:ext uri="{FF2B5EF4-FFF2-40B4-BE49-F238E27FC236}">
                <a16:creationId xmlns:a16="http://schemas.microsoft.com/office/drawing/2014/main" id="{9534C319-C246-8E74-C24F-743F2FF51D97}"/>
              </a:ext>
            </a:extLst>
          </p:cNvPr>
          <p:cNvPicPr>
            <a:picLocks noChangeAspect="1"/>
          </p:cNvPicPr>
          <p:nvPr/>
        </p:nvPicPr>
        <p:blipFill>
          <a:blip r:embed="rId2"/>
          <a:stretch>
            <a:fillRect/>
          </a:stretch>
        </p:blipFill>
        <p:spPr>
          <a:xfrm>
            <a:off x="673678" y="95250"/>
            <a:ext cx="6438900" cy="6667500"/>
          </a:xfrm>
          <a:prstGeom prst="rect">
            <a:avLst/>
          </a:prstGeom>
        </p:spPr>
      </p:pic>
    </p:spTree>
    <p:extLst>
      <p:ext uri="{BB962C8B-B14F-4D97-AF65-F5344CB8AC3E}">
        <p14:creationId xmlns:p14="http://schemas.microsoft.com/office/powerpoint/2010/main" val="4246876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FF86B-6898-BD5D-BB39-FFF350AEF3A2}"/>
              </a:ext>
            </a:extLst>
          </p:cNvPr>
          <p:cNvSpPr>
            <a:spLocks noGrp="1"/>
          </p:cNvSpPr>
          <p:nvPr>
            <p:ph type="title"/>
          </p:nvPr>
        </p:nvSpPr>
        <p:spPr/>
        <p:txBody>
          <a:bodyPr/>
          <a:lstStyle/>
          <a:p>
            <a:r>
              <a:rPr lang="es-ES" dirty="0"/>
              <a:t>Para modificar una receta</a:t>
            </a:r>
          </a:p>
        </p:txBody>
      </p:sp>
      <p:sp>
        <p:nvSpPr>
          <p:cNvPr id="3" name="Marcador de contenido 2">
            <a:extLst>
              <a:ext uri="{FF2B5EF4-FFF2-40B4-BE49-F238E27FC236}">
                <a16:creationId xmlns:a16="http://schemas.microsoft.com/office/drawing/2014/main" id="{2A074994-92BA-58FC-210A-1DAFA07F0FE7}"/>
              </a:ext>
            </a:extLst>
          </p:cNvPr>
          <p:cNvSpPr>
            <a:spLocks noGrp="1"/>
          </p:cNvSpPr>
          <p:nvPr>
            <p:ph idx="1"/>
          </p:nvPr>
        </p:nvSpPr>
        <p:spPr/>
        <p:txBody>
          <a:bodyPr/>
          <a:lstStyle/>
          <a:p>
            <a:r>
              <a:rPr lang="es-ES" dirty="0"/>
              <a:t>Crear un componente</a:t>
            </a:r>
          </a:p>
          <a:p>
            <a:pPr marL="0" indent="0">
              <a:buNone/>
            </a:pPr>
            <a:r>
              <a:rPr lang="es-ES" dirty="0"/>
              <a:t>  ng g c modificar-receta</a:t>
            </a:r>
          </a:p>
          <a:p>
            <a:pPr marL="0" indent="0">
              <a:buNone/>
            </a:pPr>
            <a:endParaRPr lang="es-ES" dirty="0"/>
          </a:p>
          <a:p>
            <a:r>
              <a:rPr lang="es-ES" dirty="0"/>
              <a:t>Configurar la ruta para este componente</a:t>
            </a:r>
          </a:p>
          <a:p>
            <a:endParaRPr lang="es-ES" dirty="0"/>
          </a:p>
        </p:txBody>
      </p:sp>
      <p:sp>
        <p:nvSpPr>
          <p:cNvPr id="4" name="Marcador de número de diapositiva 3">
            <a:extLst>
              <a:ext uri="{FF2B5EF4-FFF2-40B4-BE49-F238E27FC236}">
                <a16:creationId xmlns:a16="http://schemas.microsoft.com/office/drawing/2014/main" id="{03198795-1952-DB80-2B6D-B653D1DE935C}"/>
              </a:ext>
            </a:extLst>
          </p:cNvPr>
          <p:cNvSpPr>
            <a:spLocks noGrp="1"/>
          </p:cNvSpPr>
          <p:nvPr>
            <p:ph type="sldNum" sz="quarter" idx="12"/>
          </p:nvPr>
        </p:nvSpPr>
        <p:spPr/>
        <p:txBody>
          <a:bodyPr/>
          <a:lstStyle/>
          <a:p>
            <a:fld id="{1A5952E3-DA43-4FE4-B797-0AD175EBA12D}" type="slidenum">
              <a:rPr lang="es-ES" smtClean="0"/>
              <a:t>32</a:t>
            </a:fld>
            <a:endParaRPr lang="es-ES"/>
          </a:p>
        </p:txBody>
      </p:sp>
      <p:sp>
        <p:nvSpPr>
          <p:cNvPr id="11" name="CuadroTexto 10">
            <a:extLst>
              <a:ext uri="{FF2B5EF4-FFF2-40B4-BE49-F238E27FC236}">
                <a16:creationId xmlns:a16="http://schemas.microsoft.com/office/drawing/2014/main" id="{109B5E35-ECBD-00F9-5932-567180588427}"/>
              </a:ext>
            </a:extLst>
          </p:cNvPr>
          <p:cNvSpPr txBox="1"/>
          <p:nvPr/>
        </p:nvSpPr>
        <p:spPr>
          <a:xfrm>
            <a:off x="1205344" y="4052903"/>
            <a:ext cx="9005455" cy="369332"/>
          </a:xfrm>
          <a:prstGeom prst="rect">
            <a:avLst/>
          </a:prstGeom>
          <a:noFill/>
        </p:spPr>
        <p:txBody>
          <a:bodyPr wrap="square">
            <a:spAutoFit/>
          </a:bodyPr>
          <a:lstStyle/>
          <a:p>
            <a:r>
              <a:rPr lang="es-ES" b="0" dirty="0">
                <a:effectLst/>
                <a:latin typeface="Consolas" panose="020B0609020204030204" pitchFamily="49" charset="0"/>
              </a:rPr>
              <a:t>{</a:t>
            </a:r>
            <a:r>
              <a:rPr lang="es-ES" b="0" dirty="0" err="1">
                <a:effectLst/>
                <a:latin typeface="Consolas" panose="020B0609020204030204" pitchFamily="49" charset="0"/>
              </a:rPr>
              <a:t>path</a:t>
            </a:r>
            <a:r>
              <a:rPr lang="es-ES" b="0" dirty="0">
                <a:effectLst/>
                <a:latin typeface="Consolas" panose="020B0609020204030204" pitchFamily="49" charset="0"/>
              </a:rPr>
              <a:t>:'</a:t>
            </a:r>
            <a:r>
              <a:rPr lang="es-ES" b="0" dirty="0" err="1">
                <a:effectLst/>
                <a:latin typeface="Consolas" panose="020B0609020204030204" pitchFamily="49" charset="0"/>
              </a:rPr>
              <a:t>modificarReceta</a:t>
            </a:r>
            <a:r>
              <a:rPr lang="es-ES" b="0" dirty="0">
                <a:effectLst/>
                <a:latin typeface="Consolas" panose="020B0609020204030204" pitchFamily="49" charset="0"/>
              </a:rPr>
              <a:t>/:id',</a:t>
            </a:r>
            <a:r>
              <a:rPr lang="es-ES" b="0" dirty="0" err="1">
                <a:effectLst/>
                <a:latin typeface="Consolas" panose="020B0609020204030204" pitchFamily="49" charset="0"/>
              </a:rPr>
              <a:t>component:ModificarRecetaComponent</a:t>
            </a:r>
            <a:r>
              <a:rPr lang="es-ES" b="0" dirty="0">
                <a:effectLst/>
                <a:latin typeface="Consolas" panose="020B0609020204030204" pitchFamily="49" charset="0"/>
              </a:rPr>
              <a:t>}, </a:t>
            </a:r>
          </a:p>
        </p:txBody>
      </p:sp>
    </p:spTree>
    <p:extLst>
      <p:ext uri="{BB962C8B-B14F-4D97-AF65-F5344CB8AC3E}">
        <p14:creationId xmlns:p14="http://schemas.microsoft.com/office/powerpoint/2010/main" val="1003642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1B9819-AC29-BDDB-40FA-55FE050E2889}"/>
              </a:ext>
            </a:extLst>
          </p:cNvPr>
          <p:cNvSpPr>
            <a:spLocks noGrp="1"/>
          </p:cNvSpPr>
          <p:nvPr>
            <p:ph idx="1"/>
          </p:nvPr>
        </p:nvSpPr>
        <p:spPr>
          <a:xfrm>
            <a:off x="838200" y="1177636"/>
            <a:ext cx="10515600" cy="4999327"/>
          </a:xfrm>
        </p:spPr>
        <p:txBody>
          <a:bodyPr>
            <a:normAutofit/>
          </a:bodyPr>
          <a:lstStyle/>
          <a:p>
            <a:pPr marL="0" indent="0">
              <a:lnSpc>
                <a:spcPct val="100000"/>
              </a:lnSpc>
              <a:buNone/>
            </a:pPr>
            <a:r>
              <a:rPr lang="es-ES" dirty="0"/>
              <a:t>Este componente va a recibir el id de la receta , en este caso viene de </a:t>
            </a:r>
            <a:r>
              <a:rPr lang="es-ES" dirty="0" err="1"/>
              <a:t>DetallesRecetaComponent</a:t>
            </a:r>
            <a:r>
              <a:rPr lang="es-ES" dirty="0"/>
              <a:t> a través del método </a:t>
            </a:r>
            <a:r>
              <a:rPr lang="es-ES" dirty="0" err="1"/>
              <a:t>ModificarReceta</a:t>
            </a:r>
            <a:r>
              <a:rPr lang="es-ES" dirty="0"/>
              <a:t>().Este método se ejecuta al dar </a:t>
            </a:r>
            <a:r>
              <a:rPr lang="es-ES" dirty="0" err="1"/>
              <a:t>click</a:t>
            </a:r>
            <a:r>
              <a:rPr lang="es-ES" dirty="0"/>
              <a:t> en el botón Modificar que debemos incluir en detalles-receta-component.html.</a:t>
            </a:r>
          </a:p>
          <a:p>
            <a:pPr marL="0" indent="0">
              <a:buNone/>
            </a:pPr>
            <a:endParaRPr lang="es-ES" dirty="0"/>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modificarReceta</a:t>
            </a:r>
            <a:r>
              <a:rPr lang="es-ES" sz="2400" b="0" dirty="0">
                <a:effectLst/>
                <a:latin typeface="Consolas" panose="020B0609020204030204" pitchFamily="49" charset="0"/>
              </a:rPr>
              <a:t>():</a:t>
            </a:r>
            <a:r>
              <a:rPr lang="es-ES" sz="2400" b="0" dirty="0" err="1">
                <a:effectLst/>
                <a:latin typeface="Consolas" panose="020B0609020204030204" pitchFamily="49" charset="0"/>
              </a:rPr>
              <a:t>void</a:t>
            </a:r>
            <a:r>
              <a:rPr lang="es-ES" sz="2400" b="0" dirty="0">
                <a:effectLst/>
                <a:latin typeface="Consolas" panose="020B0609020204030204" pitchFamily="49" charset="0"/>
              </a:rPr>
              <a:t>{</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this.router.navigate</a:t>
            </a:r>
            <a:r>
              <a:rPr lang="es-ES" sz="2400" b="0" dirty="0">
                <a:effectLst/>
                <a:latin typeface="Consolas" panose="020B0609020204030204" pitchFamily="49" charset="0"/>
              </a:rPr>
              <a:t>(['</a:t>
            </a:r>
            <a:r>
              <a:rPr lang="es-ES" sz="2400" b="0" dirty="0" err="1">
                <a:effectLst/>
                <a:latin typeface="Consolas" panose="020B0609020204030204" pitchFamily="49" charset="0"/>
              </a:rPr>
              <a:t>modificarReceta</a:t>
            </a:r>
            <a:r>
              <a:rPr lang="es-ES" sz="2400" b="0" dirty="0">
                <a:effectLst/>
                <a:latin typeface="Consolas" panose="020B0609020204030204" pitchFamily="49" charset="0"/>
              </a:rPr>
              <a:t>',</a:t>
            </a:r>
            <a:r>
              <a:rPr lang="es-ES" sz="2400" b="0" dirty="0" err="1">
                <a:effectLst/>
                <a:latin typeface="Consolas" panose="020B0609020204030204" pitchFamily="49" charset="0"/>
              </a:rPr>
              <a:t>this.indice</a:t>
            </a:r>
            <a:r>
              <a:rPr lang="es-ES" sz="2400" b="0" dirty="0">
                <a:effectLst/>
                <a:latin typeface="Consolas" panose="020B0609020204030204" pitchFamily="49" charset="0"/>
              </a:rPr>
              <a:t>]);</a:t>
            </a:r>
          </a:p>
          <a:p>
            <a:pPr marL="0" indent="0">
              <a:buNone/>
            </a:pPr>
            <a:r>
              <a:rPr lang="es-ES" sz="2400" b="0" dirty="0">
                <a:effectLst/>
                <a:latin typeface="Consolas" panose="020B0609020204030204" pitchFamily="49" charset="0"/>
              </a:rPr>
              <a:t>   } </a:t>
            </a:r>
          </a:p>
          <a:p>
            <a:pPr marL="0" indent="0">
              <a:buNone/>
            </a:pPr>
            <a:endParaRPr lang="es-ES" dirty="0"/>
          </a:p>
        </p:txBody>
      </p:sp>
      <p:sp>
        <p:nvSpPr>
          <p:cNvPr id="4" name="Marcador de número de diapositiva 3">
            <a:extLst>
              <a:ext uri="{FF2B5EF4-FFF2-40B4-BE49-F238E27FC236}">
                <a16:creationId xmlns:a16="http://schemas.microsoft.com/office/drawing/2014/main" id="{B0E3CFFA-F36E-C8B5-C264-79B31AD5EA69}"/>
              </a:ext>
            </a:extLst>
          </p:cNvPr>
          <p:cNvSpPr>
            <a:spLocks noGrp="1"/>
          </p:cNvSpPr>
          <p:nvPr>
            <p:ph type="sldNum" sz="quarter" idx="12"/>
          </p:nvPr>
        </p:nvSpPr>
        <p:spPr/>
        <p:txBody>
          <a:bodyPr/>
          <a:lstStyle/>
          <a:p>
            <a:fld id="{1A5952E3-DA43-4FE4-B797-0AD175EBA12D}" type="slidenum">
              <a:rPr lang="es-ES" smtClean="0"/>
              <a:t>33</a:t>
            </a:fld>
            <a:endParaRPr lang="es-ES"/>
          </a:p>
        </p:txBody>
      </p:sp>
    </p:spTree>
    <p:extLst>
      <p:ext uri="{BB962C8B-B14F-4D97-AF65-F5344CB8AC3E}">
        <p14:creationId xmlns:p14="http://schemas.microsoft.com/office/powerpoint/2010/main" val="3691464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86D53-95F8-329A-B58C-7DD988FA447D}"/>
              </a:ext>
            </a:extLst>
          </p:cNvPr>
          <p:cNvSpPr>
            <a:spLocks noGrp="1"/>
          </p:cNvSpPr>
          <p:nvPr>
            <p:ph type="title"/>
          </p:nvPr>
        </p:nvSpPr>
        <p:spPr/>
        <p:txBody>
          <a:bodyPr/>
          <a:lstStyle/>
          <a:p>
            <a:endParaRPr lang="es-ES" dirty="0"/>
          </a:p>
        </p:txBody>
      </p:sp>
      <p:sp>
        <p:nvSpPr>
          <p:cNvPr id="4" name="Marcador de número de diapositiva 3">
            <a:extLst>
              <a:ext uri="{FF2B5EF4-FFF2-40B4-BE49-F238E27FC236}">
                <a16:creationId xmlns:a16="http://schemas.microsoft.com/office/drawing/2014/main" id="{8CE5A9E8-95A0-7BEA-5F22-4DBA21FDB1F4}"/>
              </a:ext>
            </a:extLst>
          </p:cNvPr>
          <p:cNvSpPr>
            <a:spLocks noGrp="1"/>
          </p:cNvSpPr>
          <p:nvPr>
            <p:ph type="sldNum" sz="quarter" idx="12"/>
          </p:nvPr>
        </p:nvSpPr>
        <p:spPr/>
        <p:txBody>
          <a:bodyPr/>
          <a:lstStyle/>
          <a:p>
            <a:fld id="{1A5952E3-DA43-4FE4-B797-0AD175EBA12D}" type="slidenum">
              <a:rPr lang="es-ES" smtClean="0"/>
              <a:t>34</a:t>
            </a:fld>
            <a:endParaRPr lang="es-ES"/>
          </a:p>
        </p:txBody>
      </p:sp>
      <p:sp>
        <p:nvSpPr>
          <p:cNvPr id="8" name="Marcador de contenido 7">
            <a:extLst>
              <a:ext uri="{FF2B5EF4-FFF2-40B4-BE49-F238E27FC236}">
                <a16:creationId xmlns:a16="http://schemas.microsoft.com/office/drawing/2014/main" id="{DD978173-0B10-87B3-4C87-C9B8869C21C5}"/>
              </a:ext>
            </a:extLst>
          </p:cNvPr>
          <p:cNvSpPr>
            <a:spLocks noGrp="1"/>
          </p:cNvSpPr>
          <p:nvPr>
            <p:ph idx="1"/>
          </p:nvPr>
        </p:nvSpPr>
        <p:spPr/>
        <p:txBody>
          <a:bodyPr/>
          <a:lstStyle/>
          <a:p>
            <a:endParaRPr lang="es-ES"/>
          </a:p>
        </p:txBody>
      </p:sp>
      <p:pic>
        <p:nvPicPr>
          <p:cNvPr id="12" name="Imagen 11">
            <a:extLst>
              <a:ext uri="{FF2B5EF4-FFF2-40B4-BE49-F238E27FC236}">
                <a16:creationId xmlns:a16="http://schemas.microsoft.com/office/drawing/2014/main" id="{49A517FC-7648-4C9F-E211-5A294A2FC89A}"/>
              </a:ext>
            </a:extLst>
          </p:cNvPr>
          <p:cNvPicPr>
            <a:picLocks noChangeAspect="1"/>
          </p:cNvPicPr>
          <p:nvPr/>
        </p:nvPicPr>
        <p:blipFill>
          <a:blip r:embed="rId2"/>
          <a:stretch>
            <a:fillRect/>
          </a:stretch>
        </p:blipFill>
        <p:spPr>
          <a:xfrm>
            <a:off x="982280" y="0"/>
            <a:ext cx="10227439" cy="6858000"/>
          </a:xfrm>
          <a:prstGeom prst="rect">
            <a:avLst/>
          </a:prstGeom>
        </p:spPr>
      </p:pic>
    </p:spTree>
    <p:extLst>
      <p:ext uri="{BB962C8B-B14F-4D97-AF65-F5344CB8AC3E}">
        <p14:creationId xmlns:p14="http://schemas.microsoft.com/office/powerpoint/2010/main" val="1761819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30CF0A-6DEE-C5FA-0229-6485D271CB0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54A12875-0FAA-E2B7-5A38-BC536060EE45}"/>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39FAD495-A134-F21C-E4DE-307BCB06F864}"/>
              </a:ext>
            </a:extLst>
          </p:cNvPr>
          <p:cNvSpPr>
            <a:spLocks noGrp="1"/>
          </p:cNvSpPr>
          <p:nvPr>
            <p:ph type="sldNum" sz="quarter" idx="12"/>
          </p:nvPr>
        </p:nvSpPr>
        <p:spPr/>
        <p:txBody>
          <a:bodyPr/>
          <a:lstStyle/>
          <a:p>
            <a:fld id="{1A5952E3-DA43-4FE4-B797-0AD175EBA12D}" type="slidenum">
              <a:rPr lang="es-ES" smtClean="0"/>
              <a:t>35</a:t>
            </a:fld>
            <a:endParaRPr lang="es-ES"/>
          </a:p>
        </p:txBody>
      </p:sp>
      <p:pic>
        <p:nvPicPr>
          <p:cNvPr id="6" name="Imagen 5">
            <a:extLst>
              <a:ext uri="{FF2B5EF4-FFF2-40B4-BE49-F238E27FC236}">
                <a16:creationId xmlns:a16="http://schemas.microsoft.com/office/drawing/2014/main" id="{2E25D60F-2F63-0A36-5CBC-04C4A7CDE1EF}"/>
              </a:ext>
            </a:extLst>
          </p:cNvPr>
          <p:cNvPicPr>
            <a:picLocks noChangeAspect="1"/>
          </p:cNvPicPr>
          <p:nvPr/>
        </p:nvPicPr>
        <p:blipFill>
          <a:blip r:embed="rId2"/>
          <a:stretch>
            <a:fillRect/>
          </a:stretch>
        </p:blipFill>
        <p:spPr>
          <a:xfrm>
            <a:off x="0" y="224012"/>
            <a:ext cx="12192000" cy="6409975"/>
          </a:xfrm>
          <a:prstGeom prst="rect">
            <a:avLst/>
          </a:prstGeom>
        </p:spPr>
      </p:pic>
    </p:spTree>
    <p:extLst>
      <p:ext uri="{BB962C8B-B14F-4D97-AF65-F5344CB8AC3E}">
        <p14:creationId xmlns:p14="http://schemas.microsoft.com/office/powerpoint/2010/main" val="666491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A7807-BBEC-0FBB-C7BF-426D286D703E}"/>
              </a:ext>
            </a:extLst>
          </p:cNvPr>
          <p:cNvSpPr>
            <a:spLocks noGrp="1"/>
          </p:cNvSpPr>
          <p:nvPr>
            <p:ph type="title"/>
          </p:nvPr>
        </p:nvSpPr>
        <p:spPr/>
        <p:txBody>
          <a:bodyPr/>
          <a:lstStyle/>
          <a:p>
            <a:r>
              <a:rPr lang="es-ES" dirty="0"/>
              <a:t>modificar-receta-</a:t>
            </a:r>
            <a:r>
              <a:rPr lang="es-ES" dirty="0" err="1"/>
              <a:t>component.ts</a:t>
            </a:r>
            <a:endParaRPr lang="es-ES" dirty="0"/>
          </a:p>
        </p:txBody>
      </p:sp>
      <p:pic>
        <p:nvPicPr>
          <p:cNvPr id="6" name="Marcador de contenido 5">
            <a:extLst>
              <a:ext uri="{FF2B5EF4-FFF2-40B4-BE49-F238E27FC236}">
                <a16:creationId xmlns:a16="http://schemas.microsoft.com/office/drawing/2014/main" id="{2BB35104-1FF2-C716-AFAE-E8E03231B86A}"/>
              </a:ext>
            </a:extLst>
          </p:cNvPr>
          <p:cNvPicPr>
            <a:picLocks noGrp="1" noChangeAspect="1"/>
          </p:cNvPicPr>
          <p:nvPr>
            <p:ph idx="1"/>
          </p:nvPr>
        </p:nvPicPr>
        <p:blipFill>
          <a:blip r:embed="rId2"/>
          <a:stretch>
            <a:fillRect/>
          </a:stretch>
        </p:blipFill>
        <p:spPr>
          <a:xfrm>
            <a:off x="728917" y="1847850"/>
            <a:ext cx="8323474" cy="4351338"/>
          </a:xfrm>
        </p:spPr>
      </p:pic>
      <p:sp>
        <p:nvSpPr>
          <p:cNvPr id="4" name="Marcador de número de diapositiva 3">
            <a:extLst>
              <a:ext uri="{FF2B5EF4-FFF2-40B4-BE49-F238E27FC236}">
                <a16:creationId xmlns:a16="http://schemas.microsoft.com/office/drawing/2014/main" id="{D1B2C2BC-699F-B387-CCF7-668A998847ED}"/>
              </a:ext>
            </a:extLst>
          </p:cNvPr>
          <p:cNvSpPr>
            <a:spLocks noGrp="1"/>
          </p:cNvSpPr>
          <p:nvPr>
            <p:ph type="sldNum" sz="quarter" idx="12"/>
          </p:nvPr>
        </p:nvSpPr>
        <p:spPr/>
        <p:txBody>
          <a:bodyPr/>
          <a:lstStyle/>
          <a:p>
            <a:fld id="{1A5952E3-DA43-4FE4-B797-0AD175EBA12D}" type="slidenum">
              <a:rPr lang="es-ES" smtClean="0"/>
              <a:t>36</a:t>
            </a:fld>
            <a:endParaRPr lang="es-ES"/>
          </a:p>
        </p:txBody>
      </p:sp>
    </p:spTree>
    <p:extLst>
      <p:ext uri="{BB962C8B-B14F-4D97-AF65-F5344CB8AC3E}">
        <p14:creationId xmlns:p14="http://schemas.microsoft.com/office/powerpoint/2010/main" val="1837442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C6F489-8F1F-A10F-59B4-2B75F8EB6E20}"/>
              </a:ext>
            </a:extLst>
          </p:cNvPr>
          <p:cNvSpPr>
            <a:spLocks noGrp="1"/>
          </p:cNvSpPr>
          <p:nvPr>
            <p:ph type="title"/>
          </p:nvPr>
        </p:nvSpPr>
        <p:spPr/>
        <p:txBody>
          <a:bodyPr/>
          <a:lstStyle/>
          <a:p>
            <a:r>
              <a:rPr lang="es-ES" dirty="0"/>
              <a:t>En el </a:t>
            </a:r>
            <a:r>
              <a:rPr lang="es-ES" dirty="0" err="1"/>
              <a:t>dataService</a:t>
            </a:r>
            <a:endParaRPr lang="es-ES" dirty="0"/>
          </a:p>
        </p:txBody>
      </p:sp>
      <p:sp>
        <p:nvSpPr>
          <p:cNvPr id="3" name="Marcador de contenido 2">
            <a:extLst>
              <a:ext uri="{FF2B5EF4-FFF2-40B4-BE49-F238E27FC236}">
                <a16:creationId xmlns:a16="http://schemas.microsoft.com/office/drawing/2014/main" id="{98F991F2-2127-28C9-E232-42078FEE40CA}"/>
              </a:ext>
            </a:extLst>
          </p:cNvPr>
          <p:cNvSpPr>
            <a:spLocks noGrp="1"/>
          </p:cNvSpPr>
          <p:nvPr>
            <p:ph idx="1"/>
          </p:nvPr>
        </p:nvSpPr>
        <p:spPr>
          <a:xfrm>
            <a:off x="838200" y="2743199"/>
            <a:ext cx="10515600" cy="3433763"/>
          </a:xfrm>
        </p:spPr>
        <p:txBody>
          <a:bodyPr/>
          <a:lstStyle/>
          <a:p>
            <a:pPr marL="0" indent="0" algn="just">
              <a:buNone/>
            </a:pPr>
            <a:r>
              <a:rPr lang="es-ES" sz="2400" b="0" dirty="0">
                <a:effectLst/>
                <a:latin typeface="Consolas" panose="020B0609020204030204" pitchFamily="49" charset="0"/>
              </a:rPr>
              <a:t>  </a:t>
            </a:r>
            <a:r>
              <a:rPr lang="es-ES" sz="2400" b="0" dirty="0" err="1">
                <a:effectLst/>
                <a:latin typeface="Consolas" panose="020B0609020204030204" pitchFamily="49" charset="0"/>
              </a:rPr>
              <a:t>actualizarRecetaServicio</a:t>
            </a:r>
            <a:r>
              <a:rPr lang="es-ES" sz="2400" b="0" dirty="0">
                <a:effectLst/>
                <a:latin typeface="Consolas" panose="020B0609020204030204" pitchFamily="49" charset="0"/>
              </a:rPr>
              <a:t>(</a:t>
            </a:r>
            <a:r>
              <a:rPr lang="es-ES" sz="2400" b="0" dirty="0" err="1">
                <a:effectLst/>
                <a:latin typeface="Consolas" panose="020B0609020204030204" pitchFamily="49" charset="0"/>
              </a:rPr>
              <a:t>index:number,receta:Receta</a:t>
            </a:r>
            <a:r>
              <a:rPr lang="es-ES" sz="2400" b="0" dirty="0">
                <a:effectLst/>
                <a:latin typeface="Consolas" panose="020B0609020204030204" pitchFamily="49" charset="0"/>
              </a:rPr>
              <a:t>):</a:t>
            </a:r>
            <a:r>
              <a:rPr lang="es-ES" sz="2400" b="0" dirty="0" err="1">
                <a:effectLst/>
                <a:latin typeface="Consolas" panose="020B0609020204030204" pitchFamily="49" charset="0"/>
              </a:rPr>
              <a:t>void</a:t>
            </a:r>
            <a:r>
              <a:rPr lang="es-ES" sz="2400" b="0" dirty="0">
                <a:effectLst/>
                <a:latin typeface="Consolas" panose="020B0609020204030204" pitchFamily="49" charset="0"/>
              </a:rPr>
              <a:t>{</a:t>
            </a:r>
          </a:p>
          <a:p>
            <a:pPr marL="0" indent="0" algn="just">
              <a:buNone/>
            </a:pPr>
            <a:r>
              <a:rPr lang="es-ES" sz="2400" b="0" dirty="0">
                <a:effectLst/>
                <a:latin typeface="Consolas" panose="020B0609020204030204" pitchFamily="49" charset="0"/>
              </a:rPr>
              <a:t>    </a:t>
            </a:r>
            <a:r>
              <a:rPr lang="es-ES" sz="2400" b="0" dirty="0" err="1">
                <a:effectLst/>
                <a:latin typeface="Consolas" panose="020B0609020204030204" pitchFamily="49" charset="0"/>
              </a:rPr>
              <a:t>this.recetas</a:t>
            </a:r>
            <a:r>
              <a:rPr lang="es-ES" sz="2400" b="0" dirty="0">
                <a:effectLst/>
                <a:latin typeface="Consolas" panose="020B0609020204030204" pitchFamily="49" charset="0"/>
              </a:rPr>
              <a:t>[</a:t>
            </a:r>
            <a:r>
              <a:rPr lang="es-ES" sz="2400" b="0" dirty="0" err="1">
                <a:effectLst/>
                <a:latin typeface="Consolas" panose="020B0609020204030204" pitchFamily="49" charset="0"/>
              </a:rPr>
              <a:t>index</a:t>
            </a:r>
            <a:r>
              <a:rPr lang="es-ES" sz="2400" b="0" dirty="0">
                <a:effectLst/>
                <a:latin typeface="Consolas" panose="020B0609020204030204" pitchFamily="49" charset="0"/>
              </a:rPr>
              <a:t>]=receta;</a:t>
            </a:r>
          </a:p>
          <a:p>
            <a:pPr marL="0" indent="0" algn="just">
              <a:buNone/>
            </a:pPr>
            <a:r>
              <a:rPr lang="es-ES" sz="2400" b="0" dirty="0">
                <a:effectLst/>
                <a:latin typeface="Consolas" panose="020B0609020204030204" pitchFamily="49" charset="0"/>
              </a:rPr>
              <a:t>   }</a:t>
            </a:r>
          </a:p>
          <a:p>
            <a:pPr marL="0" indent="0">
              <a:buNone/>
            </a:pPr>
            <a:endParaRPr lang="es-ES" b="0" dirty="0">
              <a:solidFill>
                <a:srgbClr val="CCCCCC"/>
              </a:solidFill>
              <a:effectLst/>
              <a:latin typeface="Consolas" panose="020B0609020204030204" pitchFamily="49" charset="0"/>
            </a:endParaRPr>
          </a:p>
        </p:txBody>
      </p:sp>
      <p:sp>
        <p:nvSpPr>
          <p:cNvPr id="4" name="Marcador de número de diapositiva 3">
            <a:extLst>
              <a:ext uri="{FF2B5EF4-FFF2-40B4-BE49-F238E27FC236}">
                <a16:creationId xmlns:a16="http://schemas.microsoft.com/office/drawing/2014/main" id="{DD1E4685-AEE5-DA57-8968-0BD17440B621}"/>
              </a:ext>
            </a:extLst>
          </p:cNvPr>
          <p:cNvSpPr>
            <a:spLocks noGrp="1"/>
          </p:cNvSpPr>
          <p:nvPr>
            <p:ph type="sldNum" sz="quarter" idx="12"/>
          </p:nvPr>
        </p:nvSpPr>
        <p:spPr/>
        <p:txBody>
          <a:bodyPr/>
          <a:lstStyle/>
          <a:p>
            <a:fld id="{1A5952E3-DA43-4FE4-B797-0AD175EBA12D}" type="slidenum">
              <a:rPr lang="es-ES" smtClean="0"/>
              <a:t>37</a:t>
            </a:fld>
            <a:endParaRPr lang="es-ES"/>
          </a:p>
        </p:txBody>
      </p:sp>
    </p:spTree>
    <p:extLst>
      <p:ext uri="{BB962C8B-B14F-4D97-AF65-F5344CB8AC3E}">
        <p14:creationId xmlns:p14="http://schemas.microsoft.com/office/powerpoint/2010/main" val="2478141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9012A-5986-02E6-6893-225888ACFC31}"/>
              </a:ext>
            </a:extLst>
          </p:cNvPr>
          <p:cNvSpPr>
            <a:spLocks noGrp="1"/>
          </p:cNvSpPr>
          <p:nvPr>
            <p:ph type="title"/>
          </p:nvPr>
        </p:nvSpPr>
        <p:spPr/>
        <p:txBody>
          <a:bodyPr/>
          <a:lstStyle/>
          <a:p>
            <a:r>
              <a:rPr lang="es-ES" dirty="0"/>
              <a:t>modificar-receta.component.html</a:t>
            </a:r>
          </a:p>
        </p:txBody>
      </p:sp>
      <p:sp>
        <p:nvSpPr>
          <p:cNvPr id="3" name="Marcador de contenido 2">
            <a:extLst>
              <a:ext uri="{FF2B5EF4-FFF2-40B4-BE49-F238E27FC236}">
                <a16:creationId xmlns:a16="http://schemas.microsoft.com/office/drawing/2014/main" id="{CF5C86C0-76D8-26C9-6C25-2964EC95CB0A}"/>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B5AE9545-D1A6-0C98-3091-44183F4ED3B1}"/>
              </a:ext>
            </a:extLst>
          </p:cNvPr>
          <p:cNvSpPr>
            <a:spLocks noGrp="1"/>
          </p:cNvSpPr>
          <p:nvPr>
            <p:ph type="sldNum" sz="quarter" idx="12"/>
          </p:nvPr>
        </p:nvSpPr>
        <p:spPr/>
        <p:txBody>
          <a:bodyPr/>
          <a:lstStyle/>
          <a:p>
            <a:fld id="{1A5952E3-DA43-4FE4-B797-0AD175EBA12D}" type="slidenum">
              <a:rPr lang="es-ES" smtClean="0"/>
              <a:t>38</a:t>
            </a:fld>
            <a:endParaRPr lang="es-ES"/>
          </a:p>
        </p:txBody>
      </p:sp>
      <p:pic>
        <p:nvPicPr>
          <p:cNvPr id="8" name="Imagen 7">
            <a:extLst>
              <a:ext uri="{FF2B5EF4-FFF2-40B4-BE49-F238E27FC236}">
                <a16:creationId xmlns:a16="http://schemas.microsoft.com/office/drawing/2014/main" id="{F67EED6D-B9E6-3665-F8B0-830CB330C74B}"/>
              </a:ext>
            </a:extLst>
          </p:cNvPr>
          <p:cNvPicPr>
            <a:picLocks noChangeAspect="1"/>
          </p:cNvPicPr>
          <p:nvPr/>
        </p:nvPicPr>
        <p:blipFill>
          <a:blip r:embed="rId2"/>
          <a:stretch>
            <a:fillRect/>
          </a:stretch>
        </p:blipFill>
        <p:spPr>
          <a:xfrm>
            <a:off x="838200" y="1825625"/>
            <a:ext cx="9972675" cy="4029075"/>
          </a:xfrm>
          <a:prstGeom prst="rect">
            <a:avLst/>
          </a:prstGeom>
        </p:spPr>
      </p:pic>
      <p:sp>
        <p:nvSpPr>
          <p:cNvPr id="9" name="CuadroTexto 8">
            <a:extLst>
              <a:ext uri="{FF2B5EF4-FFF2-40B4-BE49-F238E27FC236}">
                <a16:creationId xmlns:a16="http://schemas.microsoft.com/office/drawing/2014/main" id="{BF83D111-B9A9-FAF4-0DFE-3842F7B8958B}"/>
              </a:ext>
            </a:extLst>
          </p:cNvPr>
          <p:cNvSpPr txBox="1"/>
          <p:nvPr/>
        </p:nvSpPr>
        <p:spPr>
          <a:xfrm>
            <a:off x="631299" y="5968763"/>
            <a:ext cx="10929402" cy="369332"/>
          </a:xfrm>
          <a:prstGeom prst="rect">
            <a:avLst/>
          </a:prstGeom>
          <a:noFill/>
        </p:spPr>
        <p:txBody>
          <a:bodyPr wrap="none" rtlCol="0">
            <a:spAutoFit/>
          </a:bodyPr>
          <a:lstStyle/>
          <a:p>
            <a:r>
              <a:rPr lang="es-ES" dirty="0"/>
              <a:t>Si presionamos el botón aceptar se invoca al método </a:t>
            </a:r>
            <a:r>
              <a:rPr lang="es-ES" dirty="0" err="1"/>
              <a:t>actualizarReceta</a:t>
            </a:r>
            <a:r>
              <a:rPr lang="es-ES" dirty="0"/>
              <a:t>() y se modifican las propiedades de la receta.</a:t>
            </a:r>
          </a:p>
        </p:txBody>
      </p:sp>
    </p:spTree>
    <p:extLst>
      <p:ext uri="{BB962C8B-B14F-4D97-AF65-F5344CB8AC3E}">
        <p14:creationId xmlns:p14="http://schemas.microsoft.com/office/powerpoint/2010/main" val="3048049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55011-B7F0-D6A2-2AC8-D2B7D709A0F3}"/>
              </a:ext>
            </a:extLst>
          </p:cNvPr>
          <p:cNvSpPr>
            <a:spLocks noGrp="1"/>
          </p:cNvSpPr>
          <p:nvPr>
            <p:ph type="title"/>
          </p:nvPr>
        </p:nvSpPr>
        <p:spPr/>
        <p:txBody>
          <a:bodyPr/>
          <a:lstStyle/>
          <a:p>
            <a:r>
              <a:rPr lang="es-ES" dirty="0"/>
              <a:t>Eliminar una receta</a:t>
            </a:r>
          </a:p>
        </p:txBody>
      </p:sp>
      <p:pic>
        <p:nvPicPr>
          <p:cNvPr id="6" name="Marcador de contenido 5">
            <a:extLst>
              <a:ext uri="{FF2B5EF4-FFF2-40B4-BE49-F238E27FC236}">
                <a16:creationId xmlns:a16="http://schemas.microsoft.com/office/drawing/2014/main" id="{4077141E-0322-4434-895F-2B9850CC33F4}"/>
              </a:ext>
            </a:extLst>
          </p:cNvPr>
          <p:cNvPicPr>
            <a:picLocks noGrp="1" noChangeAspect="1"/>
          </p:cNvPicPr>
          <p:nvPr>
            <p:ph idx="1"/>
          </p:nvPr>
        </p:nvPicPr>
        <p:blipFill>
          <a:blip r:embed="rId2"/>
          <a:stretch>
            <a:fillRect/>
          </a:stretch>
        </p:blipFill>
        <p:spPr>
          <a:xfrm>
            <a:off x="981036" y="1469015"/>
            <a:ext cx="7629564" cy="4351338"/>
          </a:xfrm>
          <a:ln>
            <a:solidFill>
              <a:schemeClr val="accent1">
                <a:shade val="15000"/>
              </a:schemeClr>
            </a:solidFill>
          </a:ln>
        </p:spPr>
      </p:pic>
      <p:sp>
        <p:nvSpPr>
          <p:cNvPr id="4" name="Marcador de número de diapositiva 3">
            <a:extLst>
              <a:ext uri="{FF2B5EF4-FFF2-40B4-BE49-F238E27FC236}">
                <a16:creationId xmlns:a16="http://schemas.microsoft.com/office/drawing/2014/main" id="{64BAA903-1E57-FED9-BBB6-1AE92718C726}"/>
              </a:ext>
            </a:extLst>
          </p:cNvPr>
          <p:cNvSpPr>
            <a:spLocks noGrp="1"/>
          </p:cNvSpPr>
          <p:nvPr>
            <p:ph type="sldNum" sz="quarter" idx="12"/>
          </p:nvPr>
        </p:nvSpPr>
        <p:spPr/>
        <p:txBody>
          <a:bodyPr/>
          <a:lstStyle/>
          <a:p>
            <a:fld id="{1A5952E3-DA43-4FE4-B797-0AD175EBA12D}" type="slidenum">
              <a:rPr lang="es-ES" smtClean="0"/>
              <a:t>39</a:t>
            </a:fld>
            <a:endParaRPr lang="es-ES"/>
          </a:p>
        </p:txBody>
      </p:sp>
      <p:sp>
        <p:nvSpPr>
          <p:cNvPr id="8" name="CuadroTexto 7">
            <a:extLst>
              <a:ext uri="{FF2B5EF4-FFF2-40B4-BE49-F238E27FC236}">
                <a16:creationId xmlns:a16="http://schemas.microsoft.com/office/drawing/2014/main" id="{62CF9E8C-4E01-E19F-0D0C-593D92F87303}"/>
              </a:ext>
            </a:extLst>
          </p:cNvPr>
          <p:cNvSpPr txBox="1"/>
          <p:nvPr/>
        </p:nvSpPr>
        <p:spPr>
          <a:xfrm>
            <a:off x="241672" y="6031210"/>
            <a:ext cx="11708655" cy="923330"/>
          </a:xfrm>
          <a:prstGeom prst="rect">
            <a:avLst/>
          </a:prstGeom>
          <a:noFill/>
        </p:spPr>
        <p:txBody>
          <a:bodyPr wrap="none" rtlCol="0">
            <a:spAutoFit/>
          </a:bodyPr>
          <a:lstStyle/>
          <a:p>
            <a:pPr marL="0" indent="0">
              <a:buNone/>
            </a:pPr>
            <a:r>
              <a:rPr lang="en-US" b="0" dirty="0">
                <a:effectLst/>
                <a:latin typeface="Consolas" panose="020B0609020204030204" pitchFamily="49" charset="0"/>
              </a:rPr>
              <a:t>&lt;button type="button" class="</a:t>
            </a:r>
            <a:r>
              <a:rPr lang="en-US" b="0" dirty="0" err="1">
                <a:effectLst/>
                <a:latin typeface="Consolas" panose="020B0609020204030204" pitchFamily="49" charset="0"/>
              </a:rPr>
              <a:t>btn</a:t>
            </a:r>
            <a:r>
              <a:rPr lang="en-US" b="0" dirty="0">
                <a:effectLst/>
                <a:latin typeface="Consolas" panose="020B0609020204030204" pitchFamily="49" charset="0"/>
              </a:rPr>
              <a:t> </a:t>
            </a:r>
            <a:r>
              <a:rPr lang="en-US" b="0" dirty="0" err="1">
                <a:effectLst/>
                <a:latin typeface="Consolas" panose="020B0609020204030204" pitchFamily="49" charset="0"/>
              </a:rPr>
              <a:t>btn</a:t>
            </a:r>
            <a:r>
              <a:rPr lang="en-US" b="0" dirty="0">
                <a:effectLst/>
                <a:latin typeface="Consolas" panose="020B0609020204030204" pitchFamily="49" charset="0"/>
              </a:rPr>
              <a:t>-primary" (click)="</a:t>
            </a:r>
            <a:r>
              <a:rPr lang="en-US" b="0" dirty="0" err="1">
                <a:effectLst/>
                <a:latin typeface="Consolas" panose="020B0609020204030204" pitchFamily="49" charset="0"/>
              </a:rPr>
              <a:t>eliminarReceta</a:t>
            </a:r>
            <a:r>
              <a:rPr lang="en-US" b="0" dirty="0">
                <a:effectLst/>
                <a:latin typeface="Consolas" panose="020B0609020204030204" pitchFamily="49" charset="0"/>
              </a:rPr>
              <a:t>()"&gt;</a:t>
            </a:r>
            <a:r>
              <a:rPr lang="en-US" b="0" dirty="0" err="1">
                <a:effectLst/>
                <a:latin typeface="Consolas" panose="020B0609020204030204" pitchFamily="49" charset="0"/>
              </a:rPr>
              <a:t>Eliminar</a:t>
            </a:r>
            <a:r>
              <a:rPr lang="en-US" b="0" dirty="0">
                <a:effectLst/>
                <a:latin typeface="Consolas" panose="020B0609020204030204" pitchFamily="49" charset="0"/>
              </a:rPr>
              <a:t>&lt;/button&gt; </a:t>
            </a:r>
          </a:p>
          <a:p>
            <a:pPr marL="0" indent="0">
              <a:buNone/>
            </a:pPr>
            <a:endParaRPr lang="es-ES" dirty="0"/>
          </a:p>
          <a:p>
            <a:endParaRPr lang="es-ES" dirty="0"/>
          </a:p>
        </p:txBody>
      </p:sp>
    </p:spTree>
    <p:extLst>
      <p:ext uri="{BB962C8B-B14F-4D97-AF65-F5344CB8AC3E}">
        <p14:creationId xmlns:p14="http://schemas.microsoft.com/office/powerpoint/2010/main" val="1494976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C9FAD-FA96-166B-63EC-A8570D666FBF}"/>
              </a:ext>
            </a:extLst>
          </p:cNvPr>
          <p:cNvSpPr>
            <a:spLocks noGrp="1"/>
          </p:cNvSpPr>
          <p:nvPr>
            <p:ph type="title"/>
          </p:nvPr>
        </p:nvSpPr>
        <p:spPr/>
        <p:txBody>
          <a:bodyPr/>
          <a:lstStyle/>
          <a:p>
            <a:r>
              <a:rPr lang="es-ES" dirty="0" err="1"/>
              <a:t>ngOnChanges</a:t>
            </a:r>
            <a:endParaRPr lang="es-ES" dirty="0"/>
          </a:p>
        </p:txBody>
      </p:sp>
      <p:sp>
        <p:nvSpPr>
          <p:cNvPr id="3" name="Marcador de contenido 2">
            <a:extLst>
              <a:ext uri="{FF2B5EF4-FFF2-40B4-BE49-F238E27FC236}">
                <a16:creationId xmlns:a16="http://schemas.microsoft.com/office/drawing/2014/main" id="{13949EB8-AD04-8744-307F-B1B71130370E}"/>
              </a:ext>
            </a:extLst>
          </p:cNvPr>
          <p:cNvSpPr>
            <a:spLocks noGrp="1"/>
          </p:cNvSpPr>
          <p:nvPr>
            <p:ph idx="1"/>
          </p:nvPr>
        </p:nvSpPr>
        <p:spPr/>
        <p:txBody>
          <a:bodyPr/>
          <a:lstStyle/>
          <a:p>
            <a:pPr marL="0" indent="0">
              <a:buNone/>
            </a:pPr>
            <a:r>
              <a:rPr lang="es-ES" dirty="0"/>
              <a:t>Cuando se detectan cambios en las propiedades de entrada. El método recibe un objeto  </a:t>
            </a:r>
            <a:r>
              <a:rPr lang="es-ES" b="1" dirty="0" err="1"/>
              <a:t>SimpleChanges</a:t>
            </a:r>
            <a:r>
              <a:rPr lang="es-ES" dirty="0"/>
              <a:t> de los valores de propiedad actuales y</a:t>
            </a:r>
          </a:p>
          <a:p>
            <a:pPr marL="0" indent="0">
              <a:buNone/>
            </a:pPr>
            <a:r>
              <a:rPr lang="es-ES" dirty="0"/>
              <a:t>anteriores. Se ejecuta cuando el input o output del </a:t>
            </a:r>
            <a:r>
              <a:rPr lang="es-ES" dirty="0" err="1"/>
              <a:t>binding</a:t>
            </a:r>
            <a:r>
              <a:rPr lang="es-ES" dirty="0"/>
              <a:t> cambian.</a:t>
            </a:r>
          </a:p>
        </p:txBody>
      </p:sp>
      <p:sp>
        <p:nvSpPr>
          <p:cNvPr id="4" name="Marcador de número de diapositiva 3">
            <a:extLst>
              <a:ext uri="{FF2B5EF4-FFF2-40B4-BE49-F238E27FC236}">
                <a16:creationId xmlns:a16="http://schemas.microsoft.com/office/drawing/2014/main" id="{31A6B0E9-BBA6-2706-463A-539640BDCB6F}"/>
              </a:ext>
            </a:extLst>
          </p:cNvPr>
          <p:cNvSpPr>
            <a:spLocks noGrp="1"/>
          </p:cNvSpPr>
          <p:nvPr>
            <p:ph type="sldNum" sz="quarter" idx="12"/>
          </p:nvPr>
        </p:nvSpPr>
        <p:spPr/>
        <p:txBody>
          <a:bodyPr/>
          <a:lstStyle/>
          <a:p>
            <a:fld id="{1A5952E3-DA43-4FE4-B797-0AD175EBA12D}" type="slidenum">
              <a:rPr lang="es-ES" smtClean="0"/>
              <a:t>4</a:t>
            </a:fld>
            <a:endParaRPr lang="es-ES"/>
          </a:p>
        </p:txBody>
      </p:sp>
    </p:spTree>
    <p:extLst>
      <p:ext uri="{BB962C8B-B14F-4D97-AF65-F5344CB8AC3E}">
        <p14:creationId xmlns:p14="http://schemas.microsoft.com/office/powerpoint/2010/main" val="3133765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A8A73D-E754-55B9-7B1D-54CD07AE8365}"/>
              </a:ext>
            </a:extLst>
          </p:cNvPr>
          <p:cNvSpPr>
            <a:spLocks noGrp="1"/>
          </p:cNvSpPr>
          <p:nvPr>
            <p:ph type="title"/>
          </p:nvPr>
        </p:nvSpPr>
        <p:spPr/>
        <p:txBody>
          <a:bodyPr/>
          <a:lstStyle/>
          <a:p>
            <a:r>
              <a:rPr lang="es-ES" dirty="0"/>
              <a:t>detalles-</a:t>
            </a:r>
            <a:r>
              <a:rPr lang="es-ES" dirty="0" err="1"/>
              <a:t>receta.component.ts</a:t>
            </a:r>
            <a:endParaRPr lang="es-ES" dirty="0"/>
          </a:p>
        </p:txBody>
      </p:sp>
      <p:sp>
        <p:nvSpPr>
          <p:cNvPr id="3" name="Marcador de contenido 2">
            <a:extLst>
              <a:ext uri="{FF2B5EF4-FFF2-40B4-BE49-F238E27FC236}">
                <a16:creationId xmlns:a16="http://schemas.microsoft.com/office/drawing/2014/main" id="{269162AA-935C-5781-D53A-402762CB0820}"/>
              </a:ext>
            </a:extLst>
          </p:cNvPr>
          <p:cNvSpPr>
            <a:spLocks noGrp="1"/>
          </p:cNvSpPr>
          <p:nvPr>
            <p:ph idx="1"/>
          </p:nvPr>
        </p:nvSpPr>
        <p:spPr/>
        <p:txBody>
          <a:bodyPr>
            <a:normAutofit/>
          </a:bodyPr>
          <a:lstStyle/>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eliminarReceta</a:t>
            </a:r>
            <a:r>
              <a:rPr lang="es-ES" sz="2400" b="0" dirty="0">
                <a:effectLst/>
                <a:latin typeface="Consolas" panose="020B0609020204030204" pitchFamily="49" charset="0"/>
              </a:rPr>
              <a:t>():</a:t>
            </a:r>
            <a:r>
              <a:rPr lang="es-ES" sz="2400" b="0" dirty="0" err="1">
                <a:effectLst/>
                <a:latin typeface="Consolas" panose="020B0609020204030204" pitchFamily="49" charset="0"/>
              </a:rPr>
              <a:t>void</a:t>
            </a:r>
            <a:r>
              <a:rPr lang="es-ES" sz="2400" b="0" dirty="0">
                <a:effectLst/>
                <a:latin typeface="Consolas" panose="020B0609020204030204" pitchFamily="49" charset="0"/>
              </a:rPr>
              <a:t>{</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this.recetas.eliminarRecetaServicio</a:t>
            </a:r>
            <a:r>
              <a:rPr lang="es-ES" sz="2400" b="0" dirty="0">
                <a:effectLst/>
                <a:latin typeface="Consolas" panose="020B0609020204030204" pitchFamily="49" charset="0"/>
              </a:rPr>
              <a:t>(</a:t>
            </a:r>
            <a:r>
              <a:rPr lang="es-ES" sz="2400" b="0" dirty="0" err="1">
                <a:effectLst/>
                <a:latin typeface="Consolas" panose="020B0609020204030204" pitchFamily="49" charset="0"/>
              </a:rPr>
              <a:t>this.indice</a:t>
            </a:r>
            <a:r>
              <a:rPr lang="es-ES" sz="2400" b="0" dirty="0">
                <a:effectLst/>
                <a:latin typeface="Consolas" panose="020B0609020204030204" pitchFamily="49" charset="0"/>
              </a:rPr>
              <a:t>);</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this.router.navigate</a:t>
            </a:r>
            <a:r>
              <a:rPr lang="es-ES" sz="2400" b="0" dirty="0">
                <a:effectLst/>
                <a:latin typeface="Consolas" panose="020B0609020204030204" pitchFamily="49" charset="0"/>
              </a:rPr>
              <a:t>(['']);</a:t>
            </a:r>
          </a:p>
          <a:p>
            <a:pPr marL="0" indent="0">
              <a:buNone/>
            </a:pPr>
            <a:r>
              <a:rPr lang="es-ES" sz="2400" b="0" dirty="0">
                <a:effectLst/>
                <a:latin typeface="Consolas" panose="020B0609020204030204" pitchFamily="49" charset="0"/>
              </a:rPr>
              <a:t>   }</a:t>
            </a:r>
          </a:p>
          <a:p>
            <a:pPr marL="0" indent="0">
              <a:buNone/>
            </a:pPr>
            <a:endParaRPr lang="es-ES" dirty="0"/>
          </a:p>
          <a:p>
            <a:br>
              <a:rPr lang="es-ES" b="0" dirty="0">
                <a:solidFill>
                  <a:srgbClr val="CCCCCC"/>
                </a:solidFill>
                <a:effectLst/>
                <a:latin typeface="Consolas" panose="020B0609020204030204" pitchFamily="49" charset="0"/>
              </a:rPr>
            </a:br>
            <a:endParaRPr lang="es-ES" b="0" dirty="0">
              <a:solidFill>
                <a:srgbClr val="CCCCCC"/>
              </a:solidFill>
              <a:effectLst/>
              <a:latin typeface="Consolas" panose="020B0609020204030204" pitchFamily="49" charset="0"/>
            </a:endParaRPr>
          </a:p>
          <a:p>
            <a:pPr marL="0" indent="0">
              <a:buNone/>
            </a:pPr>
            <a:endParaRPr lang="es-ES" dirty="0"/>
          </a:p>
        </p:txBody>
      </p:sp>
      <p:sp>
        <p:nvSpPr>
          <p:cNvPr id="4" name="Marcador de número de diapositiva 3">
            <a:extLst>
              <a:ext uri="{FF2B5EF4-FFF2-40B4-BE49-F238E27FC236}">
                <a16:creationId xmlns:a16="http://schemas.microsoft.com/office/drawing/2014/main" id="{20633D60-5CD9-1063-D2A4-80DA886E3979}"/>
              </a:ext>
            </a:extLst>
          </p:cNvPr>
          <p:cNvSpPr>
            <a:spLocks noGrp="1"/>
          </p:cNvSpPr>
          <p:nvPr>
            <p:ph type="sldNum" sz="quarter" idx="12"/>
          </p:nvPr>
        </p:nvSpPr>
        <p:spPr/>
        <p:txBody>
          <a:bodyPr/>
          <a:lstStyle/>
          <a:p>
            <a:fld id="{1A5952E3-DA43-4FE4-B797-0AD175EBA12D}" type="slidenum">
              <a:rPr lang="es-ES" smtClean="0"/>
              <a:t>40</a:t>
            </a:fld>
            <a:endParaRPr lang="es-ES"/>
          </a:p>
        </p:txBody>
      </p:sp>
    </p:spTree>
    <p:extLst>
      <p:ext uri="{BB962C8B-B14F-4D97-AF65-F5344CB8AC3E}">
        <p14:creationId xmlns:p14="http://schemas.microsoft.com/office/powerpoint/2010/main" val="3297867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7FB51-95D2-CCDF-3F07-89C7F3197361}"/>
              </a:ext>
            </a:extLst>
          </p:cNvPr>
          <p:cNvSpPr>
            <a:spLocks noGrp="1"/>
          </p:cNvSpPr>
          <p:nvPr>
            <p:ph type="title"/>
          </p:nvPr>
        </p:nvSpPr>
        <p:spPr/>
        <p:txBody>
          <a:bodyPr/>
          <a:lstStyle/>
          <a:p>
            <a:r>
              <a:rPr lang="es-ES" dirty="0" err="1"/>
              <a:t>DataService</a:t>
            </a:r>
            <a:endParaRPr lang="es-ES" dirty="0"/>
          </a:p>
        </p:txBody>
      </p:sp>
      <p:sp>
        <p:nvSpPr>
          <p:cNvPr id="3" name="Marcador de contenido 2">
            <a:extLst>
              <a:ext uri="{FF2B5EF4-FFF2-40B4-BE49-F238E27FC236}">
                <a16:creationId xmlns:a16="http://schemas.microsoft.com/office/drawing/2014/main" id="{4E8C3661-25AC-F184-BBE4-65A2EF1C94D2}"/>
              </a:ext>
            </a:extLst>
          </p:cNvPr>
          <p:cNvSpPr>
            <a:spLocks noGrp="1"/>
          </p:cNvSpPr>
          <p:nvPr>
            <p:ph idx="1"/>
          </p:nvPr>
        </p:nvSpPr>
        <p:spPr/>
        <p:txBody>
          <a:bodyPr/>
          <a:lstStyle/>
          <a:p>
            <a:pPr marL="0" indent="0">
              <a:lnSpc>
                <a:spcPct val="100000"/>
              </a:lnSpc>
              <a:buNone/>
            </a:pPr>
            <a:r>
              <a:rPr lang="es-ES" sz="2800" dirty="0">
                <a:latin typeface="Consolas" panose="020B0609020204030204" pitchFamily="49" charset="0"/>
              </a:rPr>
              <a:t> </a:t>
            </a:r>
            <a:r>
              <a:rPr lang="es-ES" sz="2800" dirty="0" err="1">
                <a:latin typeface="Consolas" panose="020B0609020204030204" pitchFamily="49" charset="0"/>
              </a:rPr>
              <a:t>eliminarRecetaServicio</a:t>
            </a:r>
            <a:r>
              <a:rPr lang="es-ES" sz="2800" dirty="0">
                <a:latin typeface="Consolas" panose="020B0609020204030204" pitchFamily="49" charset="0"/>
              </a:rPr>
              <a:t>(</a:t>
            </a:r>
            <a:r>
              <a:rPr lang="es-ES" sz="2800" dirty="0" err="1">
                <a:latin typeface="Consolas" panose="020B0609020204030204" pitchFamily="49" charset="0"/>
              </a:rPr>
              <a:t>index:number</a:t>
            </a:r>
            <a:r>
              <a:rPr lang="es-ES" sz="2800" dirty="0">
                <a:latin typeface="Consolas" panose="020B0609020204030204" pitchFamily="49" charset="0"/>
              </a:rPr>
              <a:t>):</a:t>
            </a:r>
            <a:r>
              <a:rPr lang="es-ES" sz="2800" dirty="0" err="1">
                <a:latin typeface="Consolas" panose="020B0609020204030204" pitchFamily="49" charset="0"/>
              </a:rPr>
              <a:t>void</a:t>
            </a:r>
            <a:r>
              <a:rPr lang="es-ES" sz="2800" dirty="0">
                <a:latin typeface="Consolas" panose="020B0609020204030204" pitchFamily="49" charset="0"/>
              </a:rPr>
              <a:t>{</a:t>
            </a:r>
          </a:p>
          <a:p>
            <a:pPr marL="0" indent="0">
              <a:lnSpc>
                <a:spcPct val="100000"/>
              </a:lnSpc>
              <a:buNone/>
            </a:pPr>
            <a:r>
              <a:rPr lang="es-ES" sz="2800" dirty="0">
                <a:latin typeface="Consolas" panose="020B0609020204030204" pitchFamily="49" charset="0"/>
              </a:rPr>
              <a:t>         </a:t>
            </a:r>
            <a:r>
              <a:rPr lang="es-ES" sz="2800" dirty="0" err="1">
                <a:latin typeface="Consolas" panose="020B0609020204030204" pitchFamily="49" charset="0"/>
              </a:rPr>
              <a:t>this.recetas.splice</a:t>
            </a:r>
            <a:r>
              <a:rPr lang="es-ES" sz="2800" dirty="0">
                <a:latin typeface="Consolas" panose="020B0609020204030204" pitchFamily="49" charset="0"/>
              </a:rPr>
              <a:t>(index,1);</a:t>
            </a:r>
          </a:p>
          <a:p>
            <a:pPr marL="0" indent="0">
              <a:lnSpc>
                <a:spcPct val="100000"/>
              </a:lnSpc>
              <a:buNone/>
            </a:pPr>
            <a:r>
              <a:rPr lang="es-ES" sz="2800" dirty="0">
                <a:latin typeface="Consolas" panose="020B0609020204030204" pitchFamily="49" charset="0"/>
              </a:rPr>
              <a:t>  }</a:t>
            </a:r>
          </a:p>
          <a:p>
            <a:endParaRPr lang="es-ES" dirty="0"/>
          </a:p>
        </p:txBody>
      </p:sp>
      <p:sp>
        <p:nvSpPr>
          <p:cNvPr id="4" name="Marcador de número de diapositiva 3">
            <a:extLst>
              <a:ext uri="{FF2B5EF4-FFF2-40B4-BE49-F238E27FC236}">
                <a16:creationId xmlns:a16="http://schemas.microsoft.com/office/drawing/2014/main" id="{7553BC6E-2E4D-03A7-AC30-67ABD45CBC04}"/>
              </a:ext>
            </a:extLst>
          </p:cNvPr>
          <p:cNvSpPr>
            <a:spLocks noGrp="1"/>
          </p:cNvSpPr>
          <p:nvPr>
            <p:ph type="sldNum" sz="quarter" idx="12"/>
          </p:nvPr>
        </p:nvSpPr>
        <p:spPr/>
        <p:txBody>
          <a:bodyPr/>
          <a:lstStyle/>
          <a:p>
            <a:fld id="{1A5952E3-DA43-4FE4-B797-0AD175EBA12D}" type="slidenum">
              <a:rPr lang="es-ES" smtClean="0"/>
              <a:t>41</a:t>
            </a:fld>
            <a:endParaRPr lang="es-ES"/>
          </a:p>
        </p:txBody>
      </p:sp>
    </p:spTree>
    <p:extLst>
      <p:ext uri="{BB962C8B-B14F-4D97-AF65-F5344CB8AC3E}">
        <p14:creationId xmlns:p14="http://schemas.microsoft.com/office/powerpoint/2010/main" val="3394890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1D04F-2060-4927-B510-76F904233039}"/>
              </a:ext>
            </a:extLst>
          </p:cNvPr>
          <p:cNvSpPr>
            <a:spLocks noGrp="1"/>
          </p:cNvSpPr>
          <p:nvPr>
            <p:ph type="ctrTitle"/>
          </p:nvPr>
        </p:nvSpPr>
        <p:spPr/>
        <p:txBody>
          <a:bodyPr/>
          <a:lstStyle/>
          <a:p>
            <a:r>
              <a:rPr lang="es-ES" dirty="0"/>
              <a:t>Módulo 4. Introducción a Angular</a:t>
            </a:r>
          </a:p>
        </p:txBody>
      </p:sp>
      <p:sp>
        <p:nvSpPr>
          <p:cNvPr id="3" name="Subtítulo 2">
            <a:extLst>
              <a:ext uri="{FF2B5EF4-FFF2-40B4-BE49-F238E27FC236}">
                <a16:creationId xmlns:a16="http://schemas.microsoft.com/office/drawing/2014/main" id="{17922223-2597-4E3E-AF3E-66D7E6214DED}"/>
              </a:ext>
            </a:extLst>
          </p:cNvPr>
          <p:cNvSpPr>
            <a:spLocks noGrp="1"/>
          </p:cNvSpPr>
          <p:nvPr>
            <p:ph type="subTitle" idx="1"/>
          </p:nvPr>
        </p:nvSpPr>
        <p:spPr>
          <a:xfrm>
            <a:off x="1524000" y="4715690"/>
            <a:ext cx="10627056" cy="1956829"/>
          </a:xfrm>
        </p:spPr>
        <p:txBody>
          <a:bodyPr>
            <a:normAutofit/>
          </a:bodyPr>
          <a:lstStyle/>
          <a:p>
            <a:pPr algn="l"/>
            <a:r>
              <a:rPr lang="es-ES" sz="2000" dirty="0"/>
              <a:t>Recursos: </a:t>
            </a:r>
            <a:r>
              <a:rPr lang="es-ES" sz="2000" dirty="0">
                <a:hlinkClick r:id="rId2"/>
              </a:rPr>
              <a:t>https://angular.io/start</a:t>
            </a:r>
            <a:endParaRPr lang="es-ES" sz="2000" dirty="0"/>
          </a:p>
          <a:p>
            <a:pPr algn="l"/>
            <a:r>
              <a:rPr lang="es-ES" sz="2000" dirty="0"/>
              <a:t>                   </a:t>
            </a:r>
            <a:r>
              <a:rPr lang="es-ES" sz="2000" dirty="0">
                <a:hlinkClick r:id="rId3"/>
              </a:rPr>
              <a:t> https://cli.angular.io/</a:t>
            </a:r>
            <a:endParaRPr lang="es-ES" sz="2000" dirty="0"/>
          </a:p>
          <a:p>
            <a:r>
              <a:rPr lang="es-ES" sz="2000" dirty="0">
                <a:hlinkClick r:id="rId4"/>
              </a:rPr>
              <a:t>https://www.udemy.com/course/the-complete-guide-to-angular-2/</a:t>
            </a:r>
            <a:endParaRPr lang="es-ES" sz="2000" dirty="0"/>
          </a:p>
        </p:txBody>
      </p:sp>
      <p:sp>
        <p:nvSpPr>
          <p:cNvPr id="5" name="CuadroTexto 4">
            <a:extLst>
              <a:ext uri="{FF2B5EF4-FFF2-40B4-BE49-F238E27FC236}">
                <a16:creationId xmlns:a16="http://schemas.microsoft.com/office/drawing/2014/main" id="{C2989817-3BD6-4050-8ABF-F838C2E7A286}"/>
              </a:ext>
            </a:extLst>
          </p:cNvPr>
          <p:cNvSpPr txBox="1"/>
          <p:nvPr/>
        </p:nvSpPr>
        <p:spPr>
          <a:xfrm>
            <a:off x="1524000" y="3881994"/>
            <a:ext cx="8573589" cy="461665"/>
          </a:xfrm>
          <a:prstGeom prst="rect">
            <a:avLst/>
          </a:prstGeom>
          <a:noFill/>
        </p:spPr>
        <p:txBody>
          <a:bodyPr wrap="square" rtlCol="0">
            <a:spAutoFit/>
          </a:bodyPr>
          <a:lstStyle/>
          <a:p>
            <a:pPr algn="ctr"/>
            <a:r>
              <a:rPr lang="es-ES" sz="2400" dirty="0"/>
              <a:t>Tema 9. Componentes: Ciclo de vida (</a:t>
            </a:r>
            <a:r>
              <a:rPr lang="es-ES" sz="2400" dirty="0" err="1"/>
              <a:t>Lifecycle</a:t>
            </a:r>
            <a:r>
              <a:rPr lang="es-ES" sz="2400" dirty="0"/>
              <a:t> </a:t>
            </a:r>
            <a:r>
              <a:rPr lang="es-ES" sz="2400" dirty="0" err="1"/>
              <a:t>hooks</a:t>
            </a:r>
            <a:r>
              <a:rPr lang="es-ES" sz="2400" dirty="0"/>
              <a:t>)</a:t>
            </a:r>
          </a:p>
        </p:txBody>
      </p:sp>
      <p:sp>
        <p:nvSpPr>
          <p:cNvPr id="6" name="Marcador de número de diapositiva 5">
            <a:extLst>
              <a:ext uri="{FF2B5EF4-FFF2-40B4-BE49-F238E27FC236}">
                <a16:creationId xmlns:a16="http://schemas.microsoft.com/office/drawing/2014/main" id="{0AA73E69-B78C-4A2C-BE62-C69565373922}"/>
              </a:ext>
            </a:extLst>
          </p:cNvPr>
          <p:cNvSpPr>
            <a:spLocks noGrp="1"/>
          </p:cNvSpPr>
          <p:nvPr>
            <p:ph type="sldNum" sz="quarter" idx="12"/>
          </p:nvPr>
        </p:nvSpPr>
        <p:spPr/>
        <p:txBody>
          <a:bodyPr/>
          <a:lstStyle/>
          <a:p>
            <a:fld id="{1A5952E3-DA43-4FE4-B797-0AD175EBA12D}" type="slidenum">
              <a:rPr lang="es-ES" smtClean="0"/>
              <a:t>42</a:t>
            </a:fld>
            <a:endParaRPr lang="es-ES"/>
          </a:p>
        </p:txBody>
      </p:sp>
      <p:pic>
        <p:nvPicPr>
          <p:cNvPr id="7" name="Imagen 6">
            <a:extLst>
              <a:ext uri="{FF2B5EF4-FFF2-40B4-BE49-F238E27FC236}">
                <a16:creationId xmlns:a16="http://schemas.microsoft.com/office/drawing/2014/main" id="{F73E21C1-CCE9-4F12-8794-BD422D053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1227" y="40944"/>
            <a:ext cx="1349829" cy="1345584"/>
          </a:xfrm>
          <a:prstGeom prst="rect">
            <a:avLst/>
          </a:prstGeom>
        </p:spPr>
      </p:pic>
    </p:spTree>
    <p:extLst>
      <p:ext uri="{BB962C8B-B14F-4D97-AF65-F5344CB8AC3E}">
        <p14:creationId xmlns:p14="http://schemas.microsoft.com/office/powerpoint/2010/main" val="74570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9108D5-FEBD-E934-116E-DD61AD3AE7CF}"/>
              </a:ext>
            </a:extLst>
          </p:cNvPr>
          <p:cNvSpPr>
            <a:spLocks noGrp="1"/>
          </p:cNvSpPr>
          <p:nvPr>
            <p:ph type="title"/>
          </p:nvPr>
        </p:nvSpPr>
        <p:spPr/>
        <p:txBody>
          <a:bodyPr/>
          <a:lstStyle/>
          <a:p>
            <a:r>
              <a:rPr lang="es-ES" dirty="0" err="1"/>
              <a:t>ngOnInit</a:t>
            </a:r>
            <a:endParaRPr lang="es-ES" dirty="0"/>
          </a:p>
        </p:txBody>
      </p:sp>
      <p:sp>
        <p:nvSpPr>
          <p:cNvPr id="3" name="Marcador de contenido 2">
            <a:extLst>
              <a:ext uri="{FF2B5EF4-FFF2-40B4-BE49-F238E27FC236}">
                <a16:creationId xmlns:a16="http://schemas.microsoft.com/office/drawing/2014/main" id="{BC591F8D-DB5F-66D4-B6BC-988BD55817C6}"/>
              </a:ext>
            </a:extLst>
          </p:cNvPr>
          <p:cNvSpPr>
            <a:spLocks noGrp="1"/>
          </p:cNvSpPr>
          <p:nvPr>
            <p:ph idx="1"/>
          </p:nvPr>
        </p:nvSpPr>
        <p:spPr/>
        <p:txBody>
          <a:bodyPr/>
          <a:lstStyle/>
          <a:p>
            <a:r>
              <a:rPr lang="es-ES" dirty="0"/>
              <a:t>Se ejecuta tras la primera ejecución de </a:t>
            </a:r>
            <a:r>
              <a:rPr lang="es-ES" dirty="0" err="1"/>
              <a:t>ngOnChanges</a:t>
            </a:r>
            <a:r>
              <a:rPr lang="es-ES" dirty="0"/>
              <a:t>.</a:t>
            </a:r>
          </a:p>
          <a:p>
            <a:r>
              <a:rPr lang="es-ES" dirty="0"/>
              <a:t>Se llama solo una vez cuando se crea el componente.</a:t>
            </a:r>
          </a:p>
          <a:p>
            <a:r>
              <a:rPr lang="es-ES" dirty="0"/>
              <a:t>Usamos este método para realizar inicializaciones justo después de la construcción del componente.</a:t>
            </a:r>
          </a:p>
          <a:p>
            <a:r>
              <a:rPr lang="es-ES" dirty="0"/>
              <a:t> Es un buen lugar para cargar datos.</a:t>
            </a:r>
          </a:p>
        </p:txBody>
      </p:sp>
      <p:sp>
        <p:nvSpPr>
          <p:cNvPr id="4" name="Marcador de número de diapositiva 3">
            <a:extLst>
              <a:ext uri="{FF2B5EF4-FFF2-40B4-BE49-F238E27FC236}">
                <a16:creationId xmlns:a16="http://schemas.microsoft.com/office/drawing/2014/main" id="{81DC6DA3-5DDD-6E4B-CD76-A286929ECFA8}"/>
              </a:ext>
            </a:extLst>
          </p:cNvPr>
          <p:cNvSpPr>
            <a:spLocks noGrp="1"/>
          </p:cNvSpPr>
          <p:nvPr>
            <p:ph type="sldNum" sz="quarter" idx="12"/>
          </p:nvPr>
        </p:nvSpPr>
        <p:spPr/>
        <p:txBody>
          <a:bodyPr/>
          <a:lstStyle/>
          <a:p>
            <a:fld id="{1A5952E3-DA43-4FE4-B797-0AD175EBA12D}" type="slidenum">
              <a:rPr lang="es-ES" smtClean="0"/>
              <a:t>5</a:t>
            </a:fld>
            <a:endParaRPr lang="es-ES"/>
          </a:p>
        </p:txBody>
      </p:sp>
    </p:spTree>
    <p:extLst>
      <p:ext uri="{BB962C8B-B14F-4D97-AF65-F5344CB8AC3E}">
        <p14:creationId xmlns:p14="http://schemas.microsoft.com/office/powerpoint/2010/main" val="251378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84CDA7-F965-A599-C53C-975D316B7364}"/>
              </a:ext>
            </a:extLst>
          </p:cNvPr>
          <p:cNvSpPr>
            <a:spLocks noGrp="1"/>
          </p:cNvSpPr>
          <p:nvPr>
            <p:ph idx="1"/>
          </p:nvPr>
        </p:nvSpPr>
        <p:spPr>
          <a:xfrm>
            <a:off x="838200" y="1108364"/>
            <a:ext cx="10515600" cy="5068599"/>
          </a:xfrm>
        </p:spPr>
        <p:txBody>
          <a:bodyPr>
            <a:normAutofit fontScale="92500" lnSpcReduction="20000"/>
          </a:bodyPr>
          <a:lstStyle/>
          <a:p>
            <a:pPr marL="0" indent="0" algn="just">
              <a:buNone/>
            </a:pPr>
            <a:r>
              <a:rPr lang="es-ES" b="1" dirty="0" err="1"/>
              <a:t>ngDoCheck</a:t>
            </a:r>
            <a:r>
              <a:rPr lang="es-ES" dirty="0"/>
              <a:t>: Se ejecuta cuando el componente sufre algún cambio.</a:t>
            </a:r>
          </a:p>
          <a:p>
            <a:pPr marL="0" indent="0" algn="just">
              <a:buNone/>
            </a:pPr>
            <a:endParaRPr lang="es-ES" dirty="0"/>
          </a:p>
          <a:p>
            <a:pPr marL="0" indent="0" algn="just">
              <a:buNone/>
            </a:pPr>
            <a:r>
              <a:rPr lang="es-ES" b="1" dirty="0" err="1"/>
              <a:t>ngAfterContentInit</a:t>
            </a:r>
            <a:r>
              <a:rPr lang="es-ES" dirty="0"/>
              <a:t>: Se ejecuta después de inicializar el contenido del componente. </a:t>
            </a:r>
          </a:p>
          <a:p>
            <a:pPr marL="0" indent="0" algn="just">
              <a:buNone/>
            </a:pPr>
            <a:endParaRPr lang="es-ES" dirty="0"/>
          </a:p>
          <a:p>
            <a:pPr marL="0" indent="0" algn="just">
              <a:buNone/>
            </a:pPr>
            <a:r>
              <a:rPr lang="es-ES" b="1" dirty="0" err="1"/>
              <a:t>ngAfterContentChecked</a:t>
            </a:r>
            <a:r>
              <a:rPr lang="es-ES" dirty="0"/>
              <a:t>: Se ejecuta tras cada comprobación del contenido del componente. </a:t>
            </a:r>
          </a:p>
          <a:p>
            <a:pPr marL="0" indent="0" algn="just">
              <a:buNone/>
            </a:pPr>
            <a:endParaRPr lang="es-ES" dirty="0"/>
          </a:p>
          <a:p>
            <a:pPr marL="0" indent="0" algn="just">
              <a:buNone/>
            </a:pPr>
            <a:r>
              <a:rPr lang="es-ES" b="1" dirty="0" err="1"/>
              <a:t>ngAfterViewInit</a:t>
            </a:r>
            <a:r>
              <a:rPr lang="es-ES" dirty="0"/>
              <a:t>: Se ejecuta después de que las vistas del componente se inicialicen y después de </a:t>
            </a:r>
            <a:r>
              <a:rPr lang="es-ES" dirty="0" err="1"/>
              <a:t>ngAfterContentChecked</a:t>
            </a:r>
            <a:r>
              <a:rPr lang="es-ES" dirty="0"/>
              <a:t>.</a:t>
            </a:r>
          </a:p>
          <a:p>
            <a:pPr marL="0" indent="0" algn="just">
              <a:buNone/>
            </a:pPr>
            <a:endParaRPr lang="es-ES" dirty="0"/>
          </a:p>
          <a:p>
            <a:pPr marL="0" indent="0" algn="just">
              <a:buNone/>
            </a:pPr>
            <a:r>
              <a:rPr lang="es-ES" b="1" dirty="0" err="1"/>
              <a:t>ngAfterViewChecked</a:t>
            </a:r>
            <a:r>
              <a:rPr lang="es-ES" dirty="0" err="1"/>
              <a:t>:Se</a:t>
            </a:r>
            <a:r>
              <a:rPr lang="es-ES" dirty="0"/>
              <a:t> ejecuta después de cada comprobación de la vista de un componente. Se llama después de </a:t>
            </a:r>
            <a:r>
              <a:rPr lang="es-ES" dirty="0" err="1"/>
              <a:t>ngAfterViewInit</a:t>
            </a:r>
            <a:r>
              <a:rPr lang="es-ES" dirty="0"/>
              <a:t> y de cada </a:t>
            </a:r>
            <a:r>
              <a:rPr lang="es-ES" dirty="0" err="1"/>
              <a:t>ngAfterContentChecked</a:t>
            </a:r>
            <a:r>
              <a:rPr lang="es-ES" dirty="0"/>
              <a:t>.</a:t>
            </a:r>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p:txBody>
      </p:sp>
      <p:sp>
        <p:nvSpPr>
          <p:cNvPr id="4" name="Marcador de número de diapositiva 3">
            <a:extLst>
              <a:ext uri="{FF2B5EF4-FFF2-40B4-BE49-F238E27FC236}">
                <a16:creationId xmlns:a16="http://schemas.microsoft.com/office/drawing/2014/main" id="{E3B733BD-00F2-6534-DB7F-D6C7154D5630}"/>
              </a:ext>
            </a:extLst>
          </p:cNvPr>
          <p:cNvSpPr>
            <a:spLocks noGrp="1"/>
          </p:cNvSpPr>
          <p:nvPr>
            <p:ph type="sldNum" sz="quarter" idx="12"/>
          </p:nvPr>
        </p:nvSpPr>
        <p:spPr/>
        <p:txBody>
          <a:bodyPr/>
          <a:lstStyle/>
          <a:p>
            <a:fld id="{1A5952E3-DA43-4FE4-B797-0AD175EBA12D}" type="slidenum">
              <a:rPr lang="es-ES" smtClean="0"/>
              <a:t>6</a:t>
            </a:fld>
            <a:endParaRPr lang="es-ES"/>
          </a:p>
        </p:txBody>
      </p:sp>
    </p:spTree>
    <p:extLst>
      <p:ext uri="{BB962C8B-B14F-4D97-AF65-F5344CB8AC3E}">
        <p14:creationId xmlns:p14="http://schemas.microsoft.com/office/powerpoint/2010/main" val="131669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F1B1E-8516-369C-40A3-178B08BEAD3A}"/>
              </a:ext>
            </a:extLst>
          </p:cNvPr>
          <p:cNvSpPr>
            <a:spLocks noGrp="1"/>
          </p:cNvSpPr>
          <p:nvPr>
            <p:ph type="title"/>
          </p:nvPr>
        </p:nvSpPr>
        <p:spPr/>
        <p:txBody>
          <a:bodyPr/>
          <a:lstStyle/>
          <a:p>
            <a:r>
              <a:rPr lang="es-ES" dirty="0"/>
              <a:t> </a:t>
            </a:r>
            <a:r>
              <a:rPr lang="es-ES" dirty="0" err="1"/>
              <a:t>ngOnDestroy</a:t>
            </a:r>
            <a:endParaRPr lang="es-ES" dirty="0"/>
          </a:p>
        </p:txBody>
      </p:sp>
      <p:sp>
        <p:nvSpPr>
          <p:cNvPr id="3" name="Marcador de contenido 2">
            <a:extLst>
              <a:ext uri="{FF2B5EF4-FFF2-40B4-BE49-F238E27FC236}">
                <a16:creationId xmlns:a16="http://schemas.microsoft.com/office/drawing/2014/main" id="{A011EFE9-0A6D-C428-E734-B7B35E629A5A}"/>
              </a:ext>
            </a:extLst>
          </p:cNvPr>
          <p:cNvSpPr>
            <a:spLocks noGrp="1"/>
          </p:cNvSpPr>
          <p:nvPr>
            <p:ph idx="1"/>
          </p:nvPr>
        </p:nvSpPr>
        <p:spPr/>
        <p:txBody>
          <a:bodyPr>
            <a:normAutofit/>
          </a:bodyPr>
          <a:lstStyle/>
          <a:p>
            <a:pPr marL="0" indent="0" algn="just">
              <a:buNone/>
            </a:pPr>
            <a:r>
              <a:rPr lang="es-ES" dirty="0"/>
              <a:t> Se ejecuta antes de destruir el componente. Usamos   este método para realizar la limpieza de recursos que Angular no realiza automáticamente y es un buen lugar para avisar a otros componentes de que el componente en curso se va a destruir</a:t>
            </a:r>
          </a:p>
        </p:txBody>
      </p:sp>
      <p:sp>
        <p:nvSpPr>
          <p:cNvPr id="4" name="Marcador de número de diapositiva 3">
            <a:extLst>
              <a:ext uri="{FF2B5EF4-FFF2-40B4-BE49-F238E27FC236}">
                <a16:creationId xmlns:a16="http://schemas.microsoft.com/office/drawing/2014/main" id="{562E3D8F-13A2-3547-C58A-BDDD451DFC8D}"/>
              </a:ext>
            </a:extLst>
          </p:cNvPr>
          <p:cNvSpPr>
            <a:spLocks noGrp="1"/>
          </p:cNvSpPr>
          <p:nvPr>
            <p:ph type="sldNum" sz="quarter" idx="12"/>
          </p:nvPr>
        </p:nvSpPr>
        <p:spPr/>
        <p:txBody>
          <a:bodyPr/>
          <a:lstStyle/>
          <a:p>
            <a:fld id="{1A5952E3-DA43-4FE4-B797-0AD175EBA12D}" type="slidenum">
              <a:rPr lang="es-ES" smtClean="0"/>
              <a:t>7</a:t>
            </a:fld>
            <a:endParaRPr lang="es-ES"/>
          </a:p>
        </p:txBody>
      </p:sp>
    </p:spTree>
    <p:extLst>
      <p:ext uri="{BB962C8B-B14F-4D97-AF65-F5344CB8AC3E}">
        <p14:creationId xmlns:p14="http://schemas.microsoft.com/office/powerpoint/2010/main" val="1891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1826B8-1FAE-8FC6-43C8-45725D4EE6C4}"/>
              </a:ext>
            </a:extLst>
          </p:cNvPr>
          <p:cNvSpPr>
            <a:spLocks noGrp="1"/>
          </p:cNvSpPr>
          <p:nvPr>
            <p:ph type="title"/>
          </p:nvPr>
        </p:nvSpPr>
        <p:spPr/>
        <p:txBody>
          <a:bodyPr/>
          <a:lstStyle/>
          <a:p>
            <a:r>
              <a:rPr lang="en-US" dirty="0"/>
              <a:t>Los m</a:t>
            </a:r>
            <a:r>
              <a:rPr lang="es-ES" dirty="0" err="1"/>
              <a:t>ás</a:t>
            </a:r>
            <a:r>
              <a:rPr lang="es-ES" dirty="0"/>
              <a:t> utilizados</a:t>
            </a:r>
          </a:p>
        </p:txBody>
      </p:sp>
      <p:sp>
        <p:nvSpPr>
          <p:cNvPr id="3" name="Marcador de contenido 2">
            <a:extLst>
              <a:ext uri="{FF2B5EF4-FFF2-40B4-BE49-F238E27FC236}">
                <a16:creationId xmlns:a16="http://schemas.microsoft.com/office/drawing/2014/main" id="{5F0CB1E9-654D-3EF3-D4C7-9681AC90AD28}"/>
              </a:ext>
            </a:extLst>
          </p:cNvPr>
          <p:cNvSpPr>
            <a:spLocks noGrp="1"/>
          </p:cNvSpPr>
          <p:nvPr>
            <p:ph idx="1"/>
          </p:nvPr>
        </p:nvSpPr>
        <p:spPr/>
        <p:txBody>
          <a:bodyPr/>
          <a:lstStyle/>
          <a:p>
            <a:r>
              <a:rPr lang="es-ES" b="1" dirty="0"/>
              <a:t>Constructor</a:t>
            </a:r>
          </a:p>
          <a:p>
            <a:r>
              <a:rPr lang="es-ES" b="1" dirty="0" err="1"/>
              <a:t>ngOnChanges</a:t>
            </a:r>
            <a:endParaRPr lang="es-ES" b="1" dirty="0"/>
          </a:p>
          <a:p>
            <a:r>
              <a:rPr lang="es-ES" b="1" dirty="0" err="1"/>
              <a:t>ngOnInit</a:t>
            </a:r>
            <a:endParaRPr lang="es-ES" b="1" dirty="0"/>
          </a:p>
          <a:p>
            <a:r>
              <a:rPr lang="es-ES" b="1" dirty="0" err="1"/>
              <a:t>ngAfterViewInit</a:t>
            </a:r>
            <a:endParaRPr lang="es-ES" b="1" dirty="0"/>
          </a:p>
          <a:p>
            <a:r>
              <a:rPr lang="es-ES" b="1" dirty="0" err="1"/>
              <a:t>ngOnDestroy</a:t>
            </a:r>
            <a:endParaRPr lang="es-ES" b="1" dirty="0"/>
          </a:p>
          <a:p>
            <a:endParaRPr lang="es-ES" dirty="0"/>
          </a:p>
        </p:txBody>
      </p:sp>
      <p:sp>
        <p:nvSpPr>
          <p:cNvPr id="4" name="Marcador de número de diapositiva 3">
            <a:extLst>
              <a:ext uri="{FF2B5EF4-FFF2-40B4-BE49-F238E27FC236}">
                <a16:creationId xmlns:a16="http://schemas.microsoft.com/office/drawing/2014/main" id="{B4CBD365-6F03-75B0-3062-804D3928B720}"/>
              </a:ext>
            </a:extLst>
          </p:cNvPr>
          <p:cNvSpPr>
            <a:spLocks noGrp="1"/>
          </p:cNvSpPr>
          <p:nvPr>
            <p:ph type="sldNum" sz="quarter" idx="12"/>
          </p:nvPr>
        </p:nvSpPr>
        <p:spPr/>
        <p:txBody>
          <a:bodyPr/>
          <a:lstStyle/>
          <a:p>
            <a:fld id="{1A5952E3-DA43-4FE4-B797-0AD175EBA12D}" type="slidenum">
              <a:rPr lang="es-ES" smtClean="0"/>
              <a:t>8</a:t>
            </a:fld>
            <a:endParaRPr lang="es-ES"/>
          </a:p>
        </p:txBody>
      </p:sp>
    </p:spTree>
    <p:extLst>
      <p:ext uri="{BB962C8B-B14F-4D97-AF65-F5344CB8AC3E}">
        <p14:creationId xmlns:p14="http://schemas.microsoft.com/office/powerpoint/2010/main" val="406407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1E20F-5BC5-B76B-61CF-8C41AB18A979}"/>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66143CA0-F712-72A4-F73C-94CACBB1DFF0}"/>
              </a:ext>
            </a:extLst>
          </p:cNvPr>
          <p:cNvSpPr>
            <a:spLocks noGrp="1"/>
          </p:cNvSpPr>
          <p:nvPr>
            <p:ph idx="1"/>
          </p:nvPr>
        </p:nvSpPr>
        <p:spPr>
          <a:xfrm>
            <a:off x="838200" y="1690688"/>
            <a:ext cx="10515600" cy="4351338"/>
          </a:xfrm>
        </p:spPr>
        <p:txBody>
          <a:bodyPr>
            <a:normAutofit/>
          </a:bodyPr>
          <a:lstStyle/>
          <a:p>
            <a:pPr marL="0" indent="0">
              <a:buNone/>
            </a:pPr>
            <a:r>
              <a:rPr lang="es-ES" dirty="0"/>
              <a:t>En el siguiente ejemplo realizaremos una pequeña aplicación en la que generaremos una traza de forma que podamos monitorizar cuál es la secuencia en la que sucede cada uno de estos momentos del ciclo de vida de un componente mediante la consola del navegador. Vamos a trabajar con el componente app únicamente.</a:t>
            </a:r>
          </a:p>
          <a:p>
            <a:pPr marL="0" indent="0">
              <a:buNone/>
            </a:pPr>
            <a:endParaRPr lang="es-ES" dirty="0"/>
          </a:p>
          <a:p>
            <a:r>
              <a:rPr lang="es-ES" dirty="0"/>
              <a:t>Crear la aplicación</a:t>
            </a:r>
          </a:p>
          <a:p>
            <a:pPr marL="0" indent="0">
              <a:buNone/>
            </a:pPr>
            <a:r>
              <a:rPr lang="es-ES" dirty="0"/>
              <a:t>   ng new </a:t>
            </a:r>
            <a:r>
              <a:rPr lang="es-ES" dirty="0" err="1"/>
              <a:t>CicloDeVidaApp</a:t>
            </a:r>
            <a:endParaRPr lang="es-ES" dirty="0"/>
          </a:p>
          <a:p>
            <a:pPr marL="0" indent="0">
              <a:buNone/>
            </a:pPr>
            <a:endParaRPr lang="es-ES" dirty="0"/>
          </a:p>
        </p:txBody>
      </p:sp>
      <p:sp>
        <p:nvSpPr>
          <p:cNvPr id="4" name="Marcador de número de diapositiva 3">
            <a:extLst>
              <a:ext uri="{FF2B5EF4-FFF2-40B4-BE49-F238E27FC236}">
                <a16:creationId xmlns:a16="http://schemas.microsoft.com/office/drawing/2014/main" id="{215945AC-0BAC-3FA3-E030-479C2126BE5B}"/>
              </a:ext>
            </a:extLst>
          </p:cNvPr>
          <p:cNvSpPr>
            <a:spLocks noGrp="1"/>
          </p:cNvSpPr>
          <p:nvPr>
            <p:ph type="sldNum" sz="quarter" idx="12"/>
          </p:nvPr>
        </p:nvSpPr>
        <p:spPr/>
        <p:txBody>
          <a:bodyPr/>
          <a:lstStyle/>
          <a:p>
            <a:fld id="{1A5952E3-DA43-4FE4-B797-0AD175EBA12D}" type="slidenum">
              <a:rPr lang="es-ES" smtClean="0"/>
              <a:t>9</a:t>
            </a:fld>
            <a:endParaRPr lang="es-ES"/>
          </a:p>
        </p:txBody>
      </p:sp>
    </p:spTree>
    <p:extLst>
      <p:ext uri="{BB962C8B-B14F-4D97-AF65-F5344CB8AC3E}">
        <p14:creationId xmlns:p14="http://schemas.microsoft.com/office/powerpoint/2010/main" val="10442081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3985</TotalTime>
  <Words>1109</Words>
  <Application>Microsoft Office PowerPoint</Application>
  <PresentationFormat>Panorámica</PresentationFormat>
  <Paragraphs>176</Paragraphs>
  <Slides>42</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42</vt:i4>
      </vt:variant>
    </vt:vector>
  </HeadingPairs>
  <TitlesOfParts>
    <vt:vector size="47" baseType="lpstr">
      <vt:lpstr>Arial</vt:lpstr>
      <vt:lpstr>Calibri</vt:lpstr>
      <vt:lpstr>Calibri Light</vt:lpstr>
      <vt:lpstr>Consolas</vt:lpstr>
      <vt:lpstr>Tema de Office</vt:lpstr>
      <vt:lpstr>Módulo 4. Introducción a Angular</vt:lpstr>
      <vt:lpstr>Componentes: Ciclo de vida (Lifecycle hooks)</vt:lpstr>
      <vt:lpstr>Los Lifecycle hooks son los siguiente</vt:lpstr>
      <vt:lpstr>ngOnChanges</vt:lpstr>
      <vt:lpstr>ngOnInit</vt:lpstr>
      <vt:lpstr>Presentación de PowerPoint</vt:lpstr>
      <vt:lpstr> ngOnDestroy</vt:lpstr>
      <vt:lpstr>Los más utilizados</vt:lpstr>
      <vt:lpstr>Presentación de PowerPoint</vt:lpstr>
      <vt:lpstr>app.component.ts</vt:lpstr>
      <vt:lpstr>Si cambiamos el orden de los métodos</vt:lpstr>
      <vt:lpstr>Ejemplo2</vt:lpstr>
      <vt:lpstr>AdicionarMedicamentosComponent </vt:lpstr>
      <vt:lpstr>Para el análisis del ciclo de vida de un componente Angular ofrece las implementaciones de las interfaces.</vt:lpstr>
      <vt:lpstr>Análisis del ciclo de vida del componente</vt:lpstr>
      <vt:lpstr>Presentación de PowerPoint</vt:lpstr>
      <vt:lpstr>Si agregamos ngAfterViewInit</vt:lpstr>
      <vt:lpstr>ngAfterViewInit </vt:lpstr>
      <vt:lpstr>ngOnDestroy</vt:lpstr>
      <vt:lpstr>Ejercicio</vt:lpstr>
      <vt:lpstr>Estructura de la aplicación</vt:lpstr>
      <vt:lpstr>app.component.html</vt:lpstr>
      <vt:lpstr>DataService</vt:lpstr>
      <vt:lpstr>Lista-de-recetas.component.ts</vt:lpstr>
      <vt:lpstr>lista-de-recetas.component.html</vt:lpstr>
      <vt:lpstr>receta.component.ts</vt:lpstr>
      <vt:lpstr>receta.component.html</vt:lpstr>
      <vt:lpstr>DetallesRecetaComponent </vt:lpstr>
      <vt:lpstr>Configuración de rutas</vt:lpstr>
      <vt:lpstr>detalles-receta.component.ts</vt:lpstr>
      <vt:lpstr>Presentación de PowerPoint</vt:lpstr>
      <vt:lpstr>Para modificar una receta</vt:lpstr>
      <vt:lpstr>Presentación de PowerPoint</vt:lpstr>
      <vt:lpstr>Presentación de PowerPoint</vt:lpstr>
      <vt:lpstr>Presentación de PowerPoint</vt:lpstr>
      <vt:lpstr>modificar-receta-component.ts</vt:lpstr>
      <vt:lpstr>En el dataService</vt:lpstr>
      <vt:lpstr>modificar-receta.component.html</vt:lpstr>
      <vt:lpstr>Eliminar una receta</vt:lpstr>
      <vt:lpstr>detalles-receta.component.ts</vt:lpstr>
      <vt:lpstr>DataService</vt:lpstr>
      <vt:lpstr>Módulo 4. Introducción a Angular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4. Introducción a Angular</dc:title>
  <dc:creator>Marina</dc:creator>
  <cp:lastModifiedBy>Marina</cp:lastModifiedBy>
  <cp:revision>278</cp:revision>
  <dcterms:created xsi:type="dcterms:W3CDTF">2023-10-09T12:02:49Z</dcterms:created>
  <dcterms:modified xsi:type="dcterms:W3CDTF">2023-12-12T01:23:24Z</dcterms:modified>
</cp:coreProperties>
</file>