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0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0" r:id="rId9"/>
    <p:sldId id="264" r:id="rId10"/>
    <p:sldId id="265" r:id="rId11"/>
    <p:sldId id="266" r:id="rId12"/>
    <p:sldId id="267" r:id="rId13"/>
    <p:sldId id="270" r:id="rId14"/>
    <p:sldId id="268" r:id="rId15"/>
    <p:sldId id="269" r:id="rId16"/>
    <p:sldId id="271" r:id="rId17"/>
    <p:sldId id="272" r:id="rId18"/>
    <p:sldId id="273" r:id="rId19"/>
    <p:sldId id="274" r:id="rId20"/>
    <p:sldId id="279" r:id="rId21"/>
    <p:sldId id="275" r:id="rId22"/>
    <p:sldId id="276" r:id="rId23"/>
    <p:sldId id="277" r:id="rId24"/>
    <p:sldId id="278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4" r:id="rId45"/>
    <p:sldId id="300" r:id="rId46"/>
    <p:sldId id="301" r:id="rId47"/>
    <p:sldId id="302" r:id="rId48"/>
    <p:sldId id="305" r:id="rId49"/>
    <p:sldId id="308" r:id="rId50"/>
    <p:sldId id="307" r:id="rId51"/>
    <p:sldId id="309" r:id="rId52"/>
    <p:sldId id="310" r:id="rId53"/>
    <p:sldId id="311" r:id="rId54"/>
    <p:sldId id="312" r:id="rId55"/>
    <p:sldId id="314" r:id="rId56"/>
    <p:sldId id="313" r:id="rId57"/>
    <p:sldId id="315" r:id="rId58"/>
    <p:sldId id="316" r:id="rId59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80593" autoAdjust="0"/>
  </p:normalViewPr>
  <p:slideViewPr>
    <p:cSldViewPr snapToGrid="0">
      <p:cViewPr varScale="1">
        <p:scale>
          <a:sx n="73" d="100"/>
          <a:sy n="73" d="100"/>
        </p:scale>
        <p:origin x="12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921B44E-9B9A-4AD8-B199-58629F69D8DB}" type="doc">
      <dgm:prSet loTypeId="urn:microsoft.com/office/officeart/2005/8/layout/hierarchy4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4AA3276B-CB7C-496B-B51A-CD4D6B38C740}" type="pres">
      <dgm:prSet presAssocID="{3921B44E-9B9A-4AD8-B199-58629F69D8DB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</dgm:ptLst>
  <dgm:cxnLst>
    <dgm:cxn modelId="{17865BB1-CB6E-4CEB-99EE-D5E82F3AB616}" type="presOf" srcId="{3921B44E-9B9A-4AD8-B199-58629F69D8DB}" destId="{4AA3276B-CB7C-496B-B51A-CD4D6B38C740}" srcOrd="0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3B3C50D-5EB0-420F-9B6F-B7AE54B60B8C}" type="doc">
      <dgm:prSet loTypeId="urn:microsoft.com/office/officeart/2005/8/layout/hierarchy4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79CFE41F-F8A9-4556-AF29-CB521538080D}">
      <dgm:prSet phldrT="[Texto]" custT="1"/>
      <dgm:spPr/>
      <dgm:t>
        <a:bodyPr/>
        <a:lstStyle/>
        <a:p>
          <a:r>
            <a:rPr lang="es-ES" sz="4400" dirty="0"/>
            <a:t>Proyecto</a:t>
          </a:r>
        </a:p>
      </dgm:t>
    </dgm:pt>
    <dgm:pt modelId="{BB29BBF6-7FDD-42C2-9AE2-72F975FAD274}" type="parTrans" cxnId="{A8D5DC42-1886-4639-9706-E10282E5A960}">
      <dgm:prSet/>
      <dgm:spPr/>
      <dgm:t>
        <a:bodyPr/>
        <a:lstStyle/>
        <a:p>
          <a:endParaRPr lang="es-ES"/>
        </a:p>
      </dgm:t>
    </dgm:pt>
    <dgm:pt modelId="{F687E3CD-4FAA-470E-9733-3636CC136A50}" type="sibTrans" cxnId="{A8D5DC42-1886-4639-9706-E10282E5A960}">
      <dgm:prSet/>
      <dgm:spPr/>
      <dgm:t>
        <a:bodyPr/>
        <a:lstStyle/>
        <a:p>
          <a:endParaRPr lang="es-ES"/>
        </a:p>
      </dgm:t>
    </dgm:pt>
    <dgm:pt modelId="{C3DE1203-6C0C-4C9D-9F74-11BF65A3AF10}">
      <dgm:prSet phldrT="[Texto]" custT="1"/>
      <dgm:spPr>
        <a:solidFill>
          <a:schemeClr val="tx2">
            <a:lumMod val="75000"/>
          </a:schemeClr>
        </a:solidFill>
      </dgm:spPr>
      <dgm:t>
        <a:bodyPr/>
        <a:lstStyle/>
        <a:p>
          <a:r>
            <a:rPr lang="es-ES" sz="4000" dirty="0"/>
            <a:t>Angular</a:t>
          </a:r>
          <a:r>
            <a:rPr lang="es-ES" sz="5000" dirty="0"/>
            <a:t> </a:t>
          </a:r>
          <a:r>
            <a:rPr lang="es-ES" sz="4000" dirty="0"/>
            <a:t>material</a:t>
          </a:r>
        </a:p>
      </dgm:t>
    </dgm:pt>
    <dgm:pt modelId="{C231AD18-B9F7-4DF2-8A37-78EF07B18425}" type="parTrans" cxnId="{DD2631EC-F1AF-4A27-B829-C7E4CC30DBE0}">
      <dgm:prSet/>
      <dgm:spPr/>
      <dgm:t>
        <a:bodyPr/>
        <a:lstStyle/>
        <a:p>
          <a:endParaRPr lang="es-ES"/>
        </a:p>
      </dgm:t>
    </dgm:pt>
    <dgm:pt modelId="{46024FF0-928B-444B-AD27-4390CB38EF51}" type="sibTrans" cxnId="{DD2631EC-F1AF-4A27-B829-C7E4CC30DBE0}">
      <dgm:prSet/>
      <dgm:spPr/>
      <dgm:t>
        <a:bodyPr/>
        <a:lstStyle/>
        <a:p>
          <a:endParaRPr lang="es-ES"/>
        </a:p>
      </dgm:t>
    </dgm:pt>
    <dgm:pt modelId="{C2BC24B3-B319-46CF-91DA-BA69541A327A}">
      <dgm:prSet phldrT="[Texto]"/>
      <dgm:spPr>
        <a:solidFill>
          <a:schemeClr val="tx2">
            <a:lumMod val="75000"/>
          </a:schemeClr>
        </a:solidFill>
      </dgm:spPr>
      <dgm:t>
        <a:bodyPr/>
        <a:lstStyle/>
        <a:p>
          <a:r>
            <a:rPr lang="es-ES" dirty="0"/>
            <a:t>módulos que exportan componentes ajustables a nuestro proyecto </a:t>
          </a:r>
        </a:p>
      </dgm:t>
    </dgm:pt>
    <dgm:pt modelId="{061F03C4-EE93-4656-A4B8-AFE4379C7787}" type="parTrans" cxnId="{F2186CEC-DD7D-4956-9457-EAF26EFA507C}">
      <dgm:prSet/>
      <dgm:spPr/>
      <dgm:t>
        <a:bodyPr/>
        <a:lstStyle/>
        <a:p>
          <a:endParaRPr lang="es-ES"/>
        </a:p>
      </dgm:t>
    </dgm:pt>
    <dgm:pt modelId="{88EA4FD4-3A46-4068-A7BA-5EB6830ECB10}" type="sibTrans" cxnId="{F2186CEC-DD7D-4956-9457-EAF26EFA507C}">
      <dgm:prSet/>
      <dgm:spPr/>
      <dgm:t>
        <a:bodyPr/>
        <a:lstStyle/>
        <a:p>
          <a:endParaRPr lang="es-ES"/>
        </a:p>
      </dgm:t>
    </dgm:pt>
    <dgm:pt modelId="{D112CDE4-9E44-4A4E-81A6-09A342BF0F7B}">
      <dgm:prSet phldrT="[Texto]" custT="1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s-ES" sz="4000" dirty="0"/>
            <a:t>Bootstrap</a:t>
          </a:r>
        </a:p>
      </dgm:t>
    </dgm:pt>
    <dgm:pt modelId="{BE1F056F-5C23-486B-9925-89499E8B1CB5}" type="parTrans" cxnId="{C7DDA08F-3B7E-4F3E-AE10-F5233880BFC1}">
      <dgm:prSet/>
      <dgm:spPr/>
      <dgm:t>
        <a:bodyPr/>
        <a:lstStyle/>
        <a:p>
          <a:endParaRPr lang="es-ES"/>
        </a:p>
      </dgm:t>
    </dgm:pt>
    <dgm:pt modelId="{A05C1029-9771-4D8B-B0E6-CBC982CAE938}" type="sibTrans" cxnId="{C7DDA08F-3B7E-4F3E-AE10-F5233880BFC1}">
      <dgm:prSet/>
      <dgm:spPr/>
      <dgm:t>
        <a:bodyPr/>
        <a:lstStyle/>
        <a:p>
          <a:endParaRPr lang="es-ES"/>
        </a:p>
      </dgm:t>
    </dgm:pt>
    <dgm:pt modelId="{8F8ECDB0-AE43-483C-AEBD-624108E2B9FC}">
      <dgm:prSet phldrT="[Texto]" custT="1"/>
      <dgm:spPr>
        <a:solidFill>
          <a:schemeClr val="accent1">
            <a:lumMod val="50000"/>
          </a:schemeClr>
        </a:solidFill>
      </dgm:spPr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s-ES" sz="4000" dirty="0" err="1"/>
            <a:t>clases,css,archivos</a:t>
          </a:r>
          <a:r>
            <a:rPr lang="es-ES" sz="4000" dirty="0"/>
            <a:t> </a:t>
          </a:r>
          <a:r>
            <a:rPr lang="es-ES" sz="4000" dirty="0" err="1"/>
            <a:t>js</a:t>
          </a:r>
          <a:endParaRPr lang="es-ES" sz="4000" dirty="0"/>
        </a:p>
      </dgm:t>
    </dgm:pt>
    <dgm:pt modelId="{F5C61635-9781-4F43-8B83-838EA7D730AF}" type="parTrans" cxnId="{746D42EA-47B6-40B9-B22E-CA3C0CF482D6}">
      <dgm:prSet/>
      <dgm:spPr/>
      <dgm:t>
        <a:bodyPr/>
        <a:lstStyle/>
        <a:p>
          <a:endParaRPr lang="es-ES"/>
        </a:p>
      </dgm:t>
    </dgm:pt>
    <dgm:pt modelId="{8B452936-1AE6-4311-98D3-296180861612}" type="sibTrans" cxnId="{746D42EA-47B6-40B9-B22E-CA3C0CF482D6}">
      <dgm:prSet/>
      <dgm:spPr/>
      <dgm:t>
        <a:bodyPr/>
        <a:lstStyle/>
        <a:p>
          <a:endParaRPr lang="es-ES"/>
        </a:p>
      </dgm:t>
    </dgm:pt>
    <dgm:pt modelId="{7479B585-7F5A-437B-8A0B-181CBBE2B755}" type="pres">
      <dgm:prSet presAssocID="{D3B3C50D-5EB0-420F-9B6F-B7AE54B60B8C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7B6F9AA-27B9-4165-B89E-E670E2278B63}" type="pres">
      <dgm:prSet presAssocID="{79CFE41F-F8A9-4556-AF29-CB521538080D}" presName="vertOne" presStyleCnt="0"/>
      <dgm:spPr/>
    </dgm:pt>
    <dgm:pt modelId="{304D4885-BD3F-4B79-845E-3A70EB6CCFB4}" type="pres">
      <dgm:prSet presAssocID="{79CFE41F-F8A9-4556-AF29-CB521538080D}" presName="txOne" presStyleLbl="node0" presStyleIdx="0" presStyleCnt="1">
        <dgm:presLayoutVars>
          <dgm:chPref val="3"/>
        </dgm:presLayoutVars>
      </dgm:prSet>
      <dgm:spPr/>
    </dgm:pt>
    <dgm:pt modelId="{7F53E524-6B92-4F62-8BE1-1C0BD349ED7E}" type="pres">
      <dgm:prSet presAssocID="{79CFE41F-F8A9-4556-AF29-CB521538080D}" presName="parTransOne" presStyleCnt="0"/>
      <dgm:spPr/>
    </dgm:pt>
    <dgm:pt modelId="{46A1FA1E-DE30-4EEC-9438-A42645950CB7}" type="pres">
      <dgm:prSet presAssocID="{79CFE41F-F8A9-4556-AF29-CB521538080D}" presName="horzOne" presStyleCnt="0"/>
      <dgm:spPr/>
    </dgm:pt>
    <dgm:pt modelId="{67658255-2897-49D8-9DA3-4A9CC678ABAA}" type="pres">
      <dgm:prSet presAssocID="{C3DE1203-6C0C-4C9D-9F74-11BF65A3AF10}" presName="vertTwo" presStyleCnt="0"/>
      <dgm:spPr/>
    </dgm:pt>
    <dgm:pt modelId="{6F437CF6-95AF-4A31-877B-B2C2CB444326}" type="pres">
      <dgm:prSet presAssocID="{C3DE1203-6C0C-4C9D-9F74-11BF65A3AF10}" presName="txTwo" presStyleLbl="node2" presStyleIdx="0" presStyleCnt="2">
        <dgm:presLayoutVars>
          <dgm:chPref val="3"/>
        </dgm:presLayoutVars>
      </dgm:prSet>
      <dgm:spPr/>
    </dgm:pt>
    <dgm:pt modelId="{CAD53C8E-1ADD-4437-8F1A-ED8214C84A42}" type="pres">
      <dgm:prSet presAssocID="{C3DE1203-6C0C-4C9D-9F74-11BF65A3AF10}" presName="parTransTwo" presStyleCnt="0"/>
      <dgm:spPr/>
    </dgm:pt>
    <dgm:pt modelId="{1D3E86F3-5A21-43CB-9894-A476CA97F50E}" type="pres">
      <dgm:prSet presAssocID="{C3DE1203-6C0C-4C9D-9F74-11BF65A3AF10}" presName="horzTwo" presStyleCnt="0"/>
      <dgm:spPr/>
    </dgm:pt>
    <dgm:pt modelId="{80C9A395-DBB5-4FD3-A758-4F31DD680615}" type="pres">
      <dgm:prSet presAssocID="{C2BC24B3-B319-46CF-91DA-BA69541A327A}" presName="vertThree" presStyleCnt="0"/>
      <dgm:spPr/>
    </dgm:pt>
    <dgm:pt modelId="{338E3D47-4939-431D-BA68-D1263218A9EF}" type="pres">
      <dgm:prSet presAssocID="{C2BC24B3-B319-46CF-91DA-BA69541A327A}" presName="txThree" presStyleLbl="node3" presStyleIdx="0" presStyleCnt="2">
        <dgm:presLayoutVars>
          <dgm:chPref val="3"/>
        </dgm:presLayoutVars>
      </dgm:prSet>
      <dgm:spPr/>
    </dgm:pt>
    <dgm:pt modelId="{0CBDDBB2-0D16-49CF-A608-0129A2043204}" type="pres">
      <dgm:prSet presAssocID="{C2BC24B3-B319-46CF-91DA-BA69541A327A}" presName="horzThree" presStyleCnt="0"/>
      <dgm:spPr/>
    </dgm:pt>
    <dgm:pt modelId="{B7CD5EB4-BD0B-45FC-BC9C-DF3F5A54A21F}" type="pres">
      <dgm:prSet presAssocID="{46024FF0-928B-444B-AD27-4390CB38EF51}" presName="sibSpaceTwo" presStyleCnt="0"/>
      <dgm:spPr/>
    </dgm:pt>
    <dgm:pt modelId="{B745FCB8-07D8-4B9D-8E99-E98BF3A7632A}" type="pres">
      <dgm:prSet presAssocID="{D112CDE4-9E44-4A4E-81A6-09A342BF0F7B}" presName="vertTwo" presStyleCnt="0"/>
      <dgm:spPr/>
    </dgm:pt>
    <dgm:pt modelId="{21E4DBFA-14B2-4060-A993-92655ADF4E0D}" type="pres">
      <dgm:prSet presAssocID="{D112CDE4-9E44-4A4E-81A6-09A342BF0F7B}" presName="txTwo" presStyleLbl="node2" presStyleIdx="1" presStyleCnt="2">
        <dgm:presLayoutVars>
          <dgm:chPref val="3"/>
        </dgm:presLayoutVars>
      </dgm:prSet>
      <dgm:spPr/>
    </dgm:pt>
    <dgm:pt modelId="{0DF2ECFB-49F5-4C52-9EA3-B048A12FD6AA}" type="pres">
      <dgm:prSet presAssocID="{D112CDE4-9E44-4A4E-81A6-09A342BF0F7B}" presName="parTransTwo" presStyleCnt="0"/>
      <dgm:spPr/>
    </dgm:pt>
    <dgm:pt modelId="{EC598A8C-8C36-4C41-8584-6803337B574C}" type="pres">
      <dgm:prSet presAssocID="{D112CDE4-9E44-4A4E-81A6-09A342BF0F7B}" presName="horzTwo" presStyleCnt="0"/>
      <dgm:spPr/>
    </dgm:pt>
    <dgm:pt modelId="{C682E83C-94C9-4D1D-9919-8381508BC4BE}" type="pres">
      <dgm:prSet presAssocID="{8F8ECDB0-AE43-483C-AEBD-624108E2B9FC}" presName="vertThree" presStyleCnt="0"/>
      <dgm:spPr/>
    </dgm:pt>
    <dgm:pt modelId="{53E36B05-E722-41BA-A04F-4125178F13F5}" type="pres">
      <dgm:prSet presAssocID="{8F8ECDB0-AE43-483C-AEBD-624108E2B9FC}" presName="txThree" presStyleLbl="node3" presStyleIdx="1" presStyleCnt="2">
        <dgm:presLayoutVars>
          <dgm:chPref val="3"/>
        </dgm:presLayoutVars>
      </dgm:prSet>
      <dgm:spPr/>
    </dgm:pt>
    <dgm:pt modelId="{519F3881-821E-4978-A7AF-9B56AC32DFEB}" type="pres">
      <dgm:prSet presAssocID="{8F8ECDB0-AE43-483C-AEBD-624108E2B9FC}" presName="horzThree" presStyleCnt="0"/>
      <dgm:spPr/>
    </dgm:pt>
  </dgm:ptLst>
  <dgm:cxnLst>
    <dgm:cxn modelId="{A8D5DC42-1886-4639-9706-E10282E5A960}" srcId="{D3B3C50D-5EB0-420F-9B6F-B7AE54B60B8C}" destId="{79CFE41F-F8A9-4556-AF29-CB521538080D}" srcOrd="0" destOrd="0" parTransId="{BB29BBF6-7FDD-42C2-9AE2-72F975FAD274}" sibTransId="{F687E3CD-4FAA-470E-9733-3636CC136A50}"/>
    <dgm:cxn modelId="{AA74BF68-213D-4B19-B476-1A2502C0BEC1}" type="presOf" srcId="{D3B3C50D-5EB0-420F-9B6F-B7AE54B60B8C}" destId="{7479B585-7F5A-437B-8A0B-181CBBE2B755}" srcOrd="0" destOrd="0" presId="urn:microsoft.com/office/officeart/2005/8/layout/hierarchy4"/>
    <dgm:cxn modelId="{AFE0847A-C68B-4928-B040-192702D82F8A}" type="presOf" srcId="{D112CDE4-9E44-4A4E-81A6-09A342BF0F7B}" destId="{21E4DBFA-14B2-4060-A993-92655ADF4E0D}" srcOrd="0" destOrd="0" presId="urn:microsoft.com/office/officeart/2005/8/layout/hierarchy4"/>
    <dgm:cxn modelId="{C7DDA08F-3B7E-4F3E-AE10-F5233880BFC1}" srcId="{79CFE41F-F8A9-4556-AF29-CB521538080D}" destId="{D112CDE4-9E44-4A4E-81A6-09A342BF0F7B}" srcOrd="1" destOrd="0" parTransId="{BE1F056F-5C23-486B-9925-89499E8B1CB5}" sibTransId="{A05C1029-9771-4D8B-B0E6-CBC982CAE938}"/>
    <dgm:cxn modelId="{35C82BB8-6A53-4430-A41D-B51F508D09CC}" type="presOf" srcId="{C2BC24B3-B319-46CF-91DA-BA69541A327A}" destId="{338E3D47-4939-431D-BA68-D1263218A9EF}" srcOrd="0" destOrd="0" presId="urn:microsoft.com/office/officeart/2005/8/layout/hierarchy4"/>
    <dgm:cxn modelId="{3D8ADBDD-FE43-4E98-9C56-E1A73217B250}" type="presOf" srcId="{79CFE41F-F8A9-4556-AF29-CB521538080D}" destId="{304D4885-BD3F-4B79-845E-3A70EB6CCFB4}" srcOrd="0" destOrd="0" presId="urn:microsoft.com/office/officeart/2005/8/layout/hierarchy4"/>
    <dgm:cxn modelId="{746D42EA-47B6-40B9-B22E-CA3C0CF482D6}" srcId="{D112CDE4-9E44-4A4E-81A6-09A342BF0F7B}" destId="{8F8ECDB0-AE43-483C-AEBD-624108E2B9FC}" srcOrd="0" destOrd="0" parTransId="{F5C61635-9781-4F43-8B83-838EA7D730AF}" sibTransId="{8B452936-1AE6-4311-98D3-296180861612}"/>
    <dgm:cxn modelId="{DD2631EC-F1AF-4A27-B829-C7E4CC30DBE0}" srcId="{79CFE41F-F8A9-4556-AF29-CB521538080D}" destId="{C3DE1203-6C0C-4C9D-9F74-11BF65A3AF10}" srcOrd="0" destOrd="0" parTransId="{C231AD18-B9F7-4DF2-8A37-78EF07B18425}" sibTransId="{46024FF0-928B-444B-AD27-4390CB38EF51}"/>
    <dgm:cxn modelId="{F2186CEC-DD7D-4956-9457-EAF26EFA507C}" srcId="{C3DE1203-6C0C-4C9D-9F74-11BF65A3AF10}" destId="{C2BC24B3-B319-46CF-91DA-BA69541A327A}" srcOrd="0" destOrd="0" parTransId="{061F03C4-EE93-4656-A4B8-AFE4379C7787}" sibTransId="{88EA4FD4-3A46-4068-A7BA-5EB6830ECB10}"/>
    <dgm:cxn modelId="{4700B0EE-EC8E-4D60-A6F1-6E07092858C0}" type="presOf" srcId="{C3DE1203-6C0C-4C9D-9F74-11BF65A3AF10}" destId="{6F437CF6-95AF-4A31-877B-B2C2CB444326}" srcOrd="0" destOrd="0" presId="urn:microsoft.com/office/officeart/2005/8/layout/hierarchy4"/>
    <dgm:cxn modelId="{06DDC1FB-2655-4010-8B99-68289824F494}" type="presOf" srcId="{8F8ECDB0-AE43-483C-AEBD-624108E2B9FC}" destId="{53E36B05-E722-41BA-A04F-4125178F13F5}" srcOrd="0" destOrd="0" presId="urn:microsoft.com/office/officeart/2005/8/layout/hierarchy4"/>
    <dgm:cxn modelId="{027D5D9C-68B6-4899-8D31-2A916234209F}" type="presParOf" srcId="{7479B585-7F5A-437B-8A0B-181CBBE2B755}" destId="{F7B6F9AA-27B9-4165-B89E-E670E2278B63}" srcOrd="0" destOrd="0" presId="urn:microsoft.com/office/officeart/2005/8/layout/hierarchy4"/>
    <dgm:cxn modelId="{E4E300B8-D885-441D-84B5-8AA9424FD6CD}" type="presParOf" srcId="{F7B6F9AA-27B9-4165-B89E-E670E2278B63}" destId="{304D4885-BD3F-4B79-845E-3A70EB6CCFB4}" srcOrd="0" destOrd="0" presId="urn:microsoft.com/office/officeart/2005/8/layout/hierarchy4"/>
    <dgm:cxn modelId="{7C5515B6-7D58-4006-8FBA-B16EEDA5C058}" type="presParOf" srcId="{F7B6F9AA-27B9-4165-B89E-E670E2278B63}" destId="{7F53E524-6B92-4F62-8BE1-1C0BD349ED7E}" srcOrd="1" destOrd="0" presId="urn:microsoft.com/office/officeart/2005/8/layout/hierarchy4"/>
    <dgm:cxn modelId="{E8680280-22FF-4D9D-8A62-167FDD4F00E0}" type="presParOf" srcId="{F7B6F9AA-27B9-4165-B89E-E670E2278B63}" destId="{46A1FA1E-DE30-4EEC-9438-A42645950CB7}" srcOrd="2" destOrd="0" presId="urn:microsoft.com/office/officeart/2005/8/layout/hierarchy4"/>
    <dgm:cxn modelId="{4FA08F73-654C-49D0-99E1-9BD5C894C6D6}" type="presParOf" srcId="{46A1FA1E-DE30-4EEC-9438-A42645950CB7}" destId="{67658255-2897-49D8-9DA3-4A9CC678ABAA}" srcOrd="0" destOrd="0" presId="urn:microsoft.com/office/officeart/2005/8/layout/hierarchy4"/>
    <dgm:cxn modelId="{D1D12461-D943-4D08-B5C1-043BFD33E199}" type="presParOf" srcId="{67658255-2897-49D8-9DA3-4A9CC678ABAA}" destId="{6F437CF6-95AF-4A31-877B-B2C2CB444326}" srcOrd="0" destOrd="0" presId="urn:microsoft.com/office/officeart/2005/8/layout/hierarchy4"/>
    <dgm:cxn modelId="{E980DD96-58C7-447C-A4E6-1E78D7FD141B}" type="presParOf" srcId="{67658255-2897-49D8-9DA3-4A9CC678ABAA}" destId="{CAD53C8E-1ADD-4437-8F1A-ED8214C84A42}" srcOrd="1" destOrd="0" presId="urn:microsoft.com/office/officeart/2005/8/layout/hierarchy4"/>
    <dgm:cxn modelId="{EF84EFE9-4E37-40D0-93CD-393E698278BA}" type="presParOf" srcId="{67658255-2897-49D8-9DA3-4A9CC678ABAA}" destId="{1D3E86F3-5A21-43CB-9894-A476CA97F50E}" srcOrd="2" destOrd="0" presId="urn:microsoft.com/office/officeart/2005/8/layout/hierarchy4"/>
    <dgm:cxn modelId="{F1686900-141D-45C7-910E-EB331244C895}" type="presParOf" srcId="{1D3E86F3-5A21-43CB-9894-A476CA97F50E}" destId="{80C9A395-DBB5-4FD3-A758-4F31DD680615}" srcOrd="0" destOrd="0" presId="urn:microsoft.com/office/officeart/2005/8/layout/hierarchy4"/>
    <dgm:cxn modelId="{41D0D44C-A95D-4B8A-9D7C-6431CC507874}" type="presParOf" srcId="{80C9A395-DBB5-4FD3-A758-4F31DD680615}" destId="{338E3D47-4939-431D-BA68-D1263218A9EF}" srcOrd="0" destOrd="0" presId="urn:microsoft.com/office/officeart/2005/8/layout/hierarchy4"/>
    <dgm:cxn modelId="{05484346-1200-4F22-B690-DF4BEBAC68E3}" type="presParOf" srcId="{80C9A395-DBB5-4FD3-A758-4F31DD680615}" destId="{0CBDDBB2-0D16-49CF-A608-0129A2043204}" srcOrd="1" destOrd="0" presId="urn:microsoft.com/office/officeart/2005/8/layout/hierarchy4"/>
    <dgm:cxn modelId="{BCC58346-1E92-4EB4-B5D1-7F7016DC61FE}" type="presParOf" srcId="{46A1FA1E-DE30-4EEC-9438-A42645950CB7}" destId="{B7CD5EB4-BD0B-45FC-BC9C-DF3F5A54A21F}" srcOrd="1" destOrd="0" presId="urn:microsoft.com/office/officeart/2005/8/layout/hierarchy4"/>
    <dgm:cxn modelId="{000FF22D-195D-41C4-8389-99313F44E2C3}" type="presParOf" srcId="{46A1FA1E-DE30-4EEC-9438-A42645950CB7}" destId="{B745FCB8-07D8-4B9D-8E99-E98BF3A7632A}" srcOrd="2" destOrd="0" presId="urn:microsoft.com/office/officeart/2005/8/layout/hierarchy4"/>
    <dgm:cxn modelId="{D06582D9-F7BC-4D29-9654-FF3CE445C573}" type="presParOf" srcId="{B745FCB8-07D8-4B9D-8E99-E98BF3A7632A}" destId="{21E4DBFA-14B2-4060-A993-92655ADF4E0D}" srcOrd="0" destOrd="0" presId="urn:microsoft.com/office/officeart/2005/8/layout/hierarchy4"/>
    <dgm:cxn modelId="{95DB3E3F-B8BD-4DBB-B0D0-F5AE5AADE39D}" type="presParOf" srcId="{B745FCB8-07D8-4B9D-8E99-E98BF3A7632A}" destId="{0DF2ECFB-49F5-4C52-9EA3-B048A12FD6AA}" srcOrd="1" destOrd="0" presId="urn:microsoft.com/office/officeart/2005/8/layout/hierarchy4"/>
    <dgm:cxn modelId="{5D50EA10-2379-4656-812A-60B43AB03909}" type="presParOf" srcId="{B745FCB8-07D8-4B9D-8E99-E98BF3A7632A}" destId="{EC598A8C-8C36-4C41-8584-6803337B574C}" srcOrd="2" destOrd="0" presId="urn:microsoft.com/office/officeart/2005/8/layout/hierarchy4"/>
    <dgm:cxn modelId="{F8936B50-0AFF-4913-8978-1B4B82E54D13}" type="presParOf" srcId="{EC598A8C-8C36-4C41-8584-6803337B574C}" destId="{C682E83C-94C9-4D1D-9919-8381508BC4BE}" srcOrd="0" destOrd="0" presId="urn:microsoft.com/office/officeart/2005/8/layout/hierarchy4"/>
    <dgm:cxn modelId="{B44A5AE6-2F68-417A-A33B-C16CC888AEB8}" type="presParOf" srcId="{C682E83C-94C9-4D1D-9919-8381508BC4BE}" destId="{53E36B05-E722-41BA-A04F-4125178F13F5}" srcOrd="0" destOrd="0" presId="urn:microsoft.com/office/officeart/2005/8/layout/hierarchy4"/>
    <dgm:cxn modelId="{98DB32ED-24DD-4151-A5B3-047A7A965501}" type="presParOf" srcId="{C682E83C-94C9-4D1D-9919-8381508BC4BE}" destId="{519F3881-821E-4978-A7AF-9B56AC32DFEB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4D4885-BD3F-4B79-845E-3A70EB6CCFB4}">
      <dsp:nvSpPr>
        <dsp:cNvPr id="0" name=""/>
        <dsp:cNvSpPr/>
      </dsp:nvSpPr>
      <dsp:spPr>
        <a:xfrm>
          <a:off x="3730" y="993"/>
          <a:ext cx="10097120" cy="16880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4400" kern="1200" dirty="0"/>
            <a:t>Proyecto</a:t>
          </a:r>
        </a:p>
      </dsp:txBody>
      <dsp:txXfrm>
        <a:off x="53171" y="50434"/>
        <a:ext cx="9998238" cy="1589159"/>
      </dsp:txXfrm>
    </dsp:sp>
    <dsp:sp modelId="{6F437CF6-95AF-4A31-877B-B2C2CB444326}">
      <dsp:nvSpPr>
        <dsp:cNvPr id="0" name=""/>
        <dsp:cNvSpPr/>
      </dsp:nvSpPr>
      <dsp:spPr>
        <a:xfrm>
          <a:off x="3730" y="1865312"/>
          <a:ext cx="4845067" cy="1688041"/>
        </a:xfrm>
        <a:prstGeom prst="roundRect">
          <a:avLst>
            <a:gd name="adj" fmla="val 10000"/>
          </a:avLst>
        </a:prstGeom>
        <a:solidFill>
          <a:schemeClr val="tx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4000" kern="1200" dirty="0"/>
            <a:t>Angular</a:t>
          </a:r>
          <a:r>
            <a:rPr lang="es-ES" sz="5000" kern="1200" dirty="0"/>
            <a:t> </a:t>
          </a:r>
          <a:r>
            <a:rPr lang="es-ES" sz="4000" kern="1200" dirty="0"/>
            <a:t>material</a:t>
          </a:r>
        </a:p>
      </dsp:txBody>
      <dsp:txXfrm>
        <a:off x="53171" y="1914753"/>
        <a:ext cx="4746185" cy="1589159"/>
      </dsp:txXfrm>
    </dsp:sp>
    <dsp:sp modelId="{338E3D47-4939-431D-BA68-D1263218A9EF}">
      <dsp:nvSpPr>
        <dsp:cNvPr id="0" name=""/>
        <dsp:cNvSpPr/>
      </dsp:nvSpPr>
      <dsp:spPr>
        <a:xfrm>
          <a:off x="3730" y="3729631"/>
          <a:ext cx="4845067" cy="1688041"/>
        </a:xfrm>
        <a:prstGeom prst="roundRect">
          <a:avLst>
            <a:gd name="adj" fmla="val 10000"/>
          </a:avLst>
        </a:prstGeom>
        <a:solidFill>
          <a:schemeClr val="tx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200" kern="1200" dirty="0"/>
            <a:t>módulos que exportan componentes ajustables a nuestro proyecto </a:t>
          </a:r>
        </a:p>
      </dsp:txBody>
      <dsp:txXfrm>
        <a:off x="53171" y="3779072"/>
        <a:ext cx="4746185" cy="1589159"/>
      </dsp:txXfrm>
    </dsp:sp>
    <dsp:sp modelId="{21E4DBFA-14B2-4060-A993-92655ADF4E0D}">
      <dsp:nvSpPr>
        <dsp:cNvPr id="0" name=""/>
        <dsp:cNvSpPr/>
      </dsp:nvSpPr>
      <dsp:spPr>
        <a:xfrm>
          <a:off x="5255783" y="1865312"/>
          <a:ext cx="4845067" cy="1688041"/>
        </a:xfrm>
        <a:prstGeom prst="roundRect">
          <a:avLst>
            <a:gd name="adj" fmla="val 10000"/>
          </a:avLst>
        </a:prstGeom>
        <a:solidFill>
          <a:schemeClr val="accent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4000" kern="1200" dirty="0"/>
            <a:t>Bootstrap</a:t>
          </a:r>
        </a:p>
      </dsp:txBody>
      <dsp:txXfrm>
        <a:off x="5305224" y="1914753"/>
        <a:ext cx="4746185" cy="1589159"/>
      </dsp:txXfrm>
    </dsp:sp>
    <dsp:sp modelId="{53E36B05-E722-41BA-A04F-4125178F13F5}">
      <dsp:nvSpPr>
        <dsp:cNvPr id="0" name=""/>
        <dsp:cNvSpPr/>
      </dsp:nvSpPr>
      <dsp:spPr>
        <a:xfrm>
          <a:off x="5255783" y="3729631"/>
          <a:ext cx="4845067" cy="1688041"/>
        </a:xfrm>
        <a:prstGeom prst="roundRect">
          <a:avLst>
            <a:gd name="adj" fmla="val 10000"/>
          </a:avLst>
        </a:prstGeom>
        <a:solidFill>
          <a:schemeClr val="accent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s-ES" sz="4000" kern="1200" dirty="0" err="1"/>
            <a:t>clases,css,archivos</a:t>
          </a:r>
          <a:r>
            <a:rPr lang="es-ES" sz="4000" kern="1200" dirty="0"/>
            <a:t> </a:t>
          </a:r>
          <a:r>
            <a:rPr lang="es-ES" sz="4000" kern="1200" dirty="0" err="1"/>
            <a:t>js</a:t>
          </a:r>
          <a:endParaRPr lang="es-ES" sz="4000" kern="1200" dirty="0"/>
        </a:p>
      </dsp:txBody>
      <dsp:txXfrm>
        <a:off x="5305224" y="3779072"/>
        <a:ext cx="4746185" cy="15891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BAB0D2-09D6-4140-A8C1-5F9569B9E718}" type="datetimeFigureOut">
              <a:rPr lang="es-ES" smtClean="0"/>
              <a:t>08/01/2024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53DBCC-2E8E-4788-9E62-91FCE6807D9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9741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Cuando incluimos angular material en un proyecto estamos haciendo algo parecido a cuando incluimos Bootstrap, con la diferencia de que con Bootstrap estamos trabajando con  clases, </a:t>
            </a:r>
            <a:r>
              <a:rPr lang="es-ES" dirty="0" err="1"/>
              <a:t>css</a:t>
            </a:r>
            <a:r>
              <a:rPr lang="es-ES" dirty="0"/>
              <a:t> y archivos </a:t>
            </a:r>
            <a:r>
              <a:rPr lang="es-ES" dirty="0" err="1"/>
              <a:t>javascript</a:t>
            </a:r>
            <a:r>
              <a:rPr lang="es-ES" dirty="0"/>
              <a:t>  </a:t>
            </a:r>
            <a:r>
              <a:rPr lang="es-ES" dirty="0" err="1"/>
              <a:t>prinicpalmente</a:t>
            </a:r>
            <a:r>
              <a:rPr lang="es-ES" dirty="0"/>
              <a:t> para animaciones y algún tipo de transición. Cuando incorporamos Angular Material lo que estamos trayendo son módulos que aportan componentes que son totalmente ajustables pasándole </a:t>
            </a:r>
            <a:r>
              <a:rPr lang="en-US" dirty="0"/>
              <a:t>@</a:t>
            </a:r>
            <a:r>
              <a:rPr lang="es-ES" dirty="0"/>
              <a:t>inputs, gestionar @Outputs, podemos usarlos como componentes que hayamos desarrollado nosotros mismos.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53DBCC-2E8E-4788-9E62-91FCE6807D97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439329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53DBCC-2E8E-4788-9E62-91FCE6807D97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241147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53DBCC-2E8E-4788-9E62-91FCE6807D97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097996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 no  </a:t>
            </a:r>
            <a:r>
              <a:rPr lang="en-US" dirty="0" err="1"/>
              <a:t>funcionaba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popup menu, </a:t>
            </a:r>
            <a:r>
              <a:rPr lang="en-US" dirty="0" err="1"/>
              <a:t>tenemos</a:t>
            </a:r>
            <a:r>
              <a:rPr lang="en-US" dirty="0"/>
              <a:t> que </a:t>
            </a:r>
            <a:r>
              <a:rPr lang="en-US" dirty="0" err="1"/>
              <a:t>poner</a:t>
            </a:r>
            <a:r>
              <a:rPr lang="en-US" dirty="0"/>
              <a:t> &lt;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mat-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datepicker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-toggle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matPreffix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style=“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float:right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”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[for]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picker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mat-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datepicker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-toggle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53DBCC-2E8E-4788-9E62-91FCE6807D97}" type="slidenum">
              <a:rPr lang="es-ES" smtClean="0"/>
              <a:t>34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44112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53DBCC-2E8E-4788-9E62-91FCE6807D97}" type="slidenum">
              <a:rPr lang="es-ES" smtClean="0"/>
              <a:t>43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587572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D4E927-0A6A-40D4-84D2-620675DBF3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104FBBB-D99B-46D4-BC22-BAF09BBCC6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52D77D2-D589-42BF-8521-6CD3F690F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B712C-2B2C-427C-AB18-8D6AB0085AC1}" type="datetime1">
              <a:rPr lang="es-ES" smtClean="0"/>
              <a:t>08/01/2024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694FCA1-AA23-4C74-89F4-105DBCD24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E4AEFCB-A07A-4151-A548-AAA646260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952E3-DA43-4FE4-B797-0AD175EBA12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13790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3EC033-1F81-4333-B996-F2BD87312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7556D55-5CB9-48A4-A742-203F123C7C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183EA48-EFA9-4611-A689-D0EE28534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4F223-5B03-4E07-AA53-61F27A87CC3D}" type="datetime1">
              <a:rPr lang="es-ES" smtClean="0"/>
              <a:t>08/01/2024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B61AB70-421A-4242-BF83-D57AE5C33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F61B580-0309-4FDF-88FF-D87996632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952E3-DA43-4FE4-B797-0AD175EBA12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67169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51B8FD4-91E4-4156-AD78-6E35D5F4FC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BB304FF-216B-4B07-830C-C8F796B918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0AA0839-A87B-4D39-ACFE-93FE01877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3F64E-4D63-4AE7-8E87-8A7A99280772}" type="datetime1">
              <a:rPr lang="es-ES" smtClean="0"/>
              <a:t>08/01/2024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E647944-468A-4914-A287-AF6346127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CEE5585-CCBF-4D73-90AD-BE2185F17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952E3-DA43-4FE4-B797-0AD175EBA12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38841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D021DD-31EB-4F02-93FB-881EF034A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08769C7-72EB-4AA7-89C8-20DCCCE3EB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AD7DA90-0CA4-4D2F-AAE7-16B44762C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47ED5-3CD5-4C6B-BC80-BD70C5212A30}" type="datetime1">
              <a:rPr lang="es-ES" smtClean="0"/>
              <a:t>08/01/2024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1540282-924D-49A2-98AD-89F31FD0F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943E1F0-1ECE-4318-B6AC-75727783E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952E3-DA43-4FE4-B797-0AD175EBA12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67046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8E0189-A08A-4524-87D2-A42A3FDAC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CF114B8-145D-48B9-8B02-2F9FCDA0F7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89DA478-5C73-4E3A-95B0-C2E8B92E3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410A5-1EF9-4903-9501-40633301A653}" type="datetime1">
              <a:rPr lang="es-ES" smtClean="0"/>
              <a:t>08/01/2024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9B191DD-A45C-4B1B-A0ED-6BD9EBF4E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1C32210-46F0-42DB-8F75-8BDAC3103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952E3-DA43-4FE4-B797-0AD175EBA12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12051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617310-C041-473C-A341-A69C2FD04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F8FF63E-9155-40ED-AB15-89B93C8B2D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F88BBA4-2833-4412-B1C0-C2B048A5F5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4E83C30-1935-4422-B8BA-AB01FF7FA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AA0BA-13B9-460A-A354-D416F640081C}" type="datetime1">
              <a:rPr lang="es-ES" smtClean="0"/>
              <a:t>08/01/2024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9363B09-8CC0-4D9B-A060-8854D00AD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468F284-0ADE-48F6-A449-DA38BECF9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952E3-DA43-4FE4-B797-0AD175EBA12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65467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5B537F-CC1A-4330-B0A1-7A09F0B25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B6F0A82-B733-47BD-B6EF-9058C2E1A5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2A41E72-A032-48DE-BF0D-F9581F22AF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C7F5214-5D46-41A9-B7E4-96ECC7AB85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5AD4CC7-5EBA-49A0-8881-AEDBD71FBF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085C5D1-9E7A-40B8-85AF-3924B1523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F2639-24C2-4CDF-A92F-03EBBE0CBE80}" type="datetime1">
              <a:rPr lang="es-ES" smtClean="0"/>
              <a:t>08/01/2024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C263037-9A41-40D9-834E-C903D4F55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A1C863C-8A9D-42D6-955E-DBED9C5CB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952E3-DA43-4FE4-B797-0AD175EBA12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72460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629E57-4B8C-45D9-967B-91C235A78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076E1DC-B0FA-424C-8752-88794AF27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76E98-8F63-4EC8-8497-4D0BEEC3324F}" type="datetime1">
              <a:rPr lang="es-ES" smtClean="0"/>
              <a:t>08/01/2024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C4CF889-4A2D-42AC-A561-A211971CA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F9C6179-6E28-4A82-95DE-5ACDA843B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952E3-DA43-4FE4-B797-0AD175EBA12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14786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EF253BA-D88D-4E8B-9B29-9B2CA240E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86036-855D-4E70-BD70-3426B0849F82}" type="datetime1">
              <a:rPr lang="es-ES" smtClean="0"/>
              <a:t>08/01/2024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C62D31C-EE66-4843-965B-13432BCF9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FA931F7-0459-47EC-8718-C79B23C71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952E3-DA43-4FE4-B797-0AD175EBA12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30224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7B07C2-2235-46CE-B504-09DAA5F46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807086B-0C15-4F09-A943-7EF8006E9F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524E6A5-EF42-4267-B25F-C0B6F96477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3255B75-9172-4B81-ADDF-96341FBB2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5ED0E-CFD7-4487-8558-3582E7B032DC}" type="datetime1">
              <a:rPr lang="es-ES" smtClean="0"/>
              <a:t>08/01/2024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2BDDCEF-63C6-4EF7-B6B1-2212EF832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CC64331-9EA4-4397-BBEE-1AAFEEAA6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952E3-DA43-4FE4-B797-0AD175EBA12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2390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F0B42B-FABF-4471-876F-287BBD880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2D2B9D0-E089-4B0B-9E75-83C0899E85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224ADD2-9543-4751-AC8D-F12D06B49F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4B25058-02C3-4C57-873D-59F1AD56D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D0BB9-4C83-4DED-9CE1-A5BC474BE1AB}" type="datetime1">
              <a:rPr lang="es-ES" smtClean="0"/>
              <a:t>08/01/2024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4CE14C5-4E49-4F0A-B04C-24D907438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6C90BC3-98D9-447F-9FF6-460BCA351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952E3-DA43-4FE4-B797-0AD175EBA12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87968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AEB0FC8-AF0A-4723-BBD3-39D8C9A2E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6CF9CC2-7481-4384-B064-4F1D9F4195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B1AF787-B8E8-4919-B302-473820B8FD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025077-D350-4202-BB3A-6E149B5733D4}" type="datetime1">
              <a:rPr lang="es-ES" smtClean="0"/>
              <a:t>08/01/2024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7A4E0B2-E0D0-4247-8FBC-02DA4A7848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1EE0C7B-311B-452D-9C83-B342EE742B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5952E3-DA43-4FE4-B797-0AD175EBA12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92844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material.angular.io/" TargetMode="External"/><Relationship Id="rId2" Type="http://schemas.openxmlformats.org/officeDocument/2006/relationships/hyperlink" Target="https://www.youtube.com/watch?v=fNLTunQFrVA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material.angular.io/components/datepicker/api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material.angular.io/components/datepicker/api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material.angular.io/components/datepicker/overview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material.angular.io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fonts.google.com/icons?icon.query=key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aterial.angular.io/components/datepicker/examples" TargetMode="Externa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marketplace.visualstudio.com/items?itemName=Mikael.Angular-BeastCode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material.angular.io/components/categories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hyperlink" Target="https://material.angular.io/components/input/overview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material.angular.io/components/table/overview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material.angular.io/components/button/overview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material.angular.io/?theme=purple-green" TargetMode="External"/><Relationship Id="rId4" Type="http://schemas.openxmlformats.org/officeDocument/2006/relationships/hyperlink" Target="https://material.angular.io/?theme=pink-bluegrey" TargetMode="Externa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hyperlink" Target="https://material.angular.io/guide/schematics" TargetMode="Externa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hyperlink" Target="https://material.angular.io/" TargetMode="External"/><Relationship Id="rId2" Type="http://schemas.openxmlformats.org/officeDocument/2006/relationships/hyperlink" Target="https://www.youtube.com/watch?v=fNLTunQFrVA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51D04F-2060-4927-B510-76F9042330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Módulo 4. Introducción a Angular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7922223-2597-4E3E-AF3E-66D7E6214D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15690"/>
            <a:ext cx="10627056" cy="1956829"/>
          </a:xfrm>
        </p:spPr>
        <p:txBody>
          <a:bodyPr>
            <a:normAutofit/>
          </a:bodyPr>
          <a:lstStyle/>
          <a:p>
            <a:pPr algn="l"/>
            <a:r>
              <a:rPr lang="es-ES" sz="2000" dirty="0"/>
              <a:t>Recursos:</a:t>
            </a:r>
          </a:p>
          <a:p>
            <a:pPr algn="l"/>
            <a:r>
              <a:rPr lang="es-ES" sz="2000" dirty="0">
                <a:hlinkClick r:id="rId2"/>
              </a:rPr>
              <a:t>https://www.youtube.com/watch?v=fNLTunQFrVA</a:t>
            </a:r>
            <a:endParaRPr lang="es-ES" sz="2000" dirty="0"/>
          </a:p>
          <a:p>
            <a:pPr algn="l"/>
            <a:r>
              <a:rPr lang="es-ES" sz="2000" dirty="0">
                <a:hlinkClick r:id="rId3"/>
              </a:rPr>
              <a:t>https://material.angular.io/</a:t>
            </a:r>
            <a:endParaRPr lang="es-ES" sz="2000" dirty="0"/>
          </a:p>
          <a:p>
            <a:pPr algn="l"/>
            <a:r>
              <a:rPr lang="es-ES" sz="2000" dirty="0"/>
              <a:t>https://www.tutorialesprogramacionya.com/angularya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C2989817-3BD6-4050-8ABF-F838C2E7A286}"/>
              </a:ext>
            </a:extLst>
          </p:cNvPr>
          <p:cNvSpPr txBox="1"/>
          <p:nvPr/>
        </p:nvSpPr>
        <p:spPr>
          <a:xfrm>
            <a:off x="1524000" y="3881994"/>
            <a:ext cx="85735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/>
              <a:t>Tema 13. Angular Material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AA73E69-B78C-4A2C-BE62-C69565373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952E3-DA43-4FE4-B797-0AD175EBA12D}" type="slidenum">
              <a:rPr lang="es-ES" smtClean="0"/>
              <a:t>1</a:t>
            </a:fld>
            <a:endParaRPr lang="es-ES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F73E21C1-CCE9-4F12-8794-BD422D0538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1227" y="40944"/>
            <a:ext cx="1349829" cy="1345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5265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52B5D0-197A-65E9-59FB-2FF444644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Index.html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063FB9F-E306-9FC8-DE57-46235CAC87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sz="2400" dirty="0"/>
              <a:t>Se </a:t>
            </a:r>
            <a:r>
              <a:rPr lang="es-ES" sz="2400" dirty="0" err="1"/>
              <a:t>inlcuyen</a:t>
            </a:r>
            <a:r>
              <a:rPr lang="es-ES" sz="2400" dirty="0"/>
              <a:t> las hojas de estilos de material para poder utilizar las fuentes de Google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BA474C4-371D-7EC4-6E16-2332BD896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952E3-DA43-4FE4-B797-0AD175EBA12D}" type="slidenum">
              <a:rPr lang="es-ES" smtClean="0"/>
              <a:t>10</a:t>
            </a:fld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4C7606A5-E513-E4AF-B39C-9A8398905E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635" y="1735138"/>
            <a:ext cx="9039225" cy="3305175"/>
          </a:xfrm>
          <a:prstGeom prst="rect">
            <a:avLst/>
          </a:prstGeom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1D54B693-3442-4867-6BCD-9D0E1BB3956E}"/>
              </a:ext>
            </a:extLst>
          </p:cNvPr>
          <p:cNvSpPr/>
          <p:nvPr/>
        </p:nvSpPr>
        <p:spPr>
          <a:xfrm>
            <a:off x="1607128" y="3699165"/>
            <a:ext cx="7994072" cy="4891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713982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4F7BDA-E0EA-75FC-6276-AC2F9AE26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styles.css</a:t>
            </a:r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F92B75BA-3CD1-A6A8-B7A5-0294054B71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9818" y="1690688"/>
            <a:ext cx="6705600" cy="1562100"/>
          </a:xfr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C5C113F-1236-6C95-6C16-60A18ACC3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952E3-DA43-4FE4-B797-0AD175EBA12D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040121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610BC9-B14D-657D-980E-589F5F68E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Crear un módulo de Angular Material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D9EBA1B-1F29-1C63-C1DC-033C0FF76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03375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Este módulo va a ser el encargado de exportar a todos los módulos que requieran Angular Material.</a:t>
            </a:r>
          </a:p>
          <a:p>
            <a:pPr marL="0" indent="0">
              <a:buNone/>
            </a:pPr>
            <a:r>
              <a:rPr lang="es-ES" dirty="0"/>
              <a:t>ng g m modules/</a:t>
            </a:r>
            <a:r>
              <a:rPr lang="es-ES" dirty="0" err="1"/>
              <a:t>angularMaterial</a:t>
            </a: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4993BD9-B1B3-E7AC-806F-523FD99A7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952E3-DA43-4FE4-B797-0AD175EBA12D}" type="slidenum">
              <a:rPr lang="es-ES" smtClean="0"/>
              <a:t>12</a:t>
            </a:fld>
            <a:endParaRPr lang="es-ES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38CEE586-D56B-ED71-84FF-D9063CA6F5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271837"/>
            <a:ext cx="6858000" cy="326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7376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2C8412-ABEB-4FFF-31B9-9C958474F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Creamos</a:t>
            </a:r>
            <a:r>
              <a:rPr lang="en-US" dirty="0"/>
              <a:t> un nuevo </a:t>
            </a:r>
            <a:r>
              <a:rPr lang="en-US" dirty="0" err="1"/>
              <a:t>componente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1F8CA0C-027A-B667-DCBD-9932FBB25E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ng g c date-</a:t>
            </a:r>
            <a:r>
              <a:rPr lang="es-ES" dirty="0" err="1"/>
              <a:t>picker</a:t>
            </a:r>
            <a:endParaRPr lang="es-ES" dirty="0"/>
          </a:p>
          <a:p>
            <a:pPr marL="0" indent="0">
              <a:buNone/>
            </a:pP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820DC9F-4D3E-E7EF-1E5B-AE9BBF6AB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952E3-DA43-4FE4-B797-0AD175EBA12D}" type="slidenum">
              <a:rPr lang="es-ES" smtClean="0"/>
              <a:t>13</a:t>
            </a:fld>
            <a:endParaRPr lang="es-E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ABE89D0D-1AED-78BF-D537-3653BB6A06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909" y="2610282"/>
            <a:ext cx="7458075" cy="3133725"/>
          </a:xfrm>
          <a:prstGeom prst="rect">
            <a:avLst/>
          </a:prstGeom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5F5DA761-A525-DC50-1AA9-7AD41F411E80}"/>
              </a:ext>
            </a:extLst>
          </p:cNvPr>
          <p:cNvSpPr/>
          <p:nvPr/>
        </p:nvSpPr>
        <p:spPr>
          <a:xfrm>
            <a:off x="3269673" y="4391891"/>
            <a:ext cx="1620982" cy="2355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6F4ECD25-51EA-59AD-1414-350F4A241AD7}"/>
              </a:ext>
            </a:extLst>
          </p:cNvPr>
          <p:cNvCxnSpPr>
            <a:cxnSpLocks/>
          </p:cNvCxnSpPr>
          <p:nvPr/>
        </p:nvCxnSpPr>
        <p:spPr>
          <a:xfrm>
            <a:off x="5153891" y="4502727"/>
            <a:ext cx="36043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uadroTexto 9">
            <a:extLst>
              <a:ext uri="{FF2B5EF4-FFF2-40B4-BE49-F238E27FC236}">
                <a16:creationId xmlns:a16="http://schemas.microsoft.com/office/drawing/2014/main" id="{628D5352-4AC7-03CE-894E-C44827E64758}"/>
              </a:ext>
            </a:extLst>
          </p:cNvPr>
          <p:cNvSpPr txBox="1"/>
          <p:nvPr/>
        </p:nvSpPr>
        <p:spPr>
          <a:xfrm>
            <a:off x="8758239" y="4186488"/>
            <a:ext cx="34337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err="1"/>
              <a:t>Importamos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módulo</a:t>
            </a:r>
            <a:r>
              <a:rPr lang="en-US" dirty="0"/>
              <a:t> que </a:t>
            </a:r>
            <a:r>
              <a:rPr lang="en-US" dirty="0" err="1"/>
              <a:t>creamos</a:t>
            </a:r>
            <a:r>
              <a:rPr lang="en-US" dirty="0"/>
              <a:t> con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comonentes</a:t>
            </a:r>
            <a:r>
              <a:rPr lang="en-US" dirty="0"/>
              <a:t> de Angular Material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900624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B05DE7-4673-BDF5-C481-0BCF639BD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/>
              <a:t>Seleccionamos</a:t>
            </a:r>
            <a:r>
              <a:rPr lang="en-US" sz="3600" dirty="0"/>
              <a:t> </a:t>
            </a:r>
            <a:r>
              <a:rPr lang="en-US" sz="3600" dirty="0" err="1"/>
              <a:t>los</a:t>
            </a:r>
            <a:r>
              <a:rPr lang="en-US" sz="3600" dirty="0"/>
              <a:t> components que </a:t>
            </a:r>
            <a:r>
              <a:rPr lang="en-US" sz="3600" dirty="0" err="1"/>
              <a:t>queremos</a:t>
            </a:r>
            <a:r>
              <a:rPr lang="en-US" sz="3600" dirty="0"/>
              <a:t> </a:t>
            </a:r>
            <a:r>
              <a:rPr lang="en-US" sz="3600" dirty="0" err="1"/>
              <a:t>importar</a:t>
            </a:r>
            <a:endParaRPr lang="es-ES" sz="36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7478DC1-886D-C6AF-1014-579F1A8650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Ejemplo</a:t>
            </a:r>
            <a:r>
              <a:rPr lang="en-US" dirty="0"/>
              <a:t> </a:t>
            </a:r>
            <a:r>
              <a:rPr lang="en-US" dirty="0" err="1"/>
              <a:t>datepicker</a:t>
            </a:r>
            <a:endParaRPr lang="en-US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https://material.angular.io/components/datepicker/api</a:t>
            </a:r>
            <a:endParaRPr lang="en-US" dirty="0"/>
          </a:p>
          <a:p>
            <a:pPr marL="0" indent="0">
              <a:buNone/>
            </a:pP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82D48F6-6788-319C-2A9D-40818B766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952E3-DA43-4FE4-B797-0AD175EBA12D}" type="slidenum">
              <a:rPr lang="es-ES" smtClean="0"/>
              <a:t>14</a:t>
            </a:fld>
            <a:endParaRPr lang="es-ES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A61D705C-8088-889F-2ED2-933DF05AF6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841625"/>
            <a:ext cx="8686800" cy="351472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0902890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121289-25A7-2D89-0B06-0EE0E97E1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err="1"/>
              <a:t>Importar</a:t>
            </a:r>
            <a:r>
              <a:rPr lang="en-US" dirty="0"/>
              <a:t> </a:t>
            </a:r>
            <a:r>
              <a:rPr lang="es-ES" dirty="0" err="1"/>
              <a:t>MatDatepickerModule</a:t>
            </a:r>
            <a:br>
              <a:rPr lang="es-ES" dirty="0"/>
            </a:br>
            <a:r>
              <a:rPr lang="en-US" dirty="0"/>
              <a:t> </a:t>
            </a:r>
            <a:endParaRPr lang="es-ES" dirty="0"/>
          </a:p>
        </p:txBody>
      </p:sp>
      <p:sp>
        <p:nvSpPr>
          <p:cNvPr id="16" name="Marcador de contenido 15">
            <a:extLst>
              <a:ext uri="{FF2B5EF4-FFF2-40B4-BE49-F238E27FC236}">
                <a16:creationId xmlns:a16="http://schemas.microsoft.com/office/drawing/2014/main" id="{2EE336F6-E1ED-DFD0-D2C7-995203FD6A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FBF7E54-A876-0510-5A27-4513D9A20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1A5952E3-DA43-4FE4-B797-0AD175EBA12D}" type="slidenum">
              <a:rPr lang="es-ES" smtClean="0"/>
              <a:pPr/>
              <a:t>15</a:t>
            </a:fld>
            <a:endParaRPr lang="es-ES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A3AD9959-3860-2175-CDDF-FE04F4DE57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85950"/>
            <a:ext cx="7543800" cy="3794414"/>
          </a:xfrm>
          <a:prstGeom prst="rect">
            <a:avLst/>
          </a:prstGeom>
        </p:spPr>
      </p:pic>
      <p:sp>
        <p:nvSpPr>
          <p:cNvPr id="12" name="Rectángulo 11">
            <a:extLst>
              <a:ext uri="{FF2B5EF4-FFF2-40B4-BE49-F238E27FC236}">
                <a16:creationId xmlns:a16="http://schemas.microsoft.com/office/drawing/2014/main" id="{32DF3B5C-EAFB-D343-BC7C-FC7FA3DAAE24}"/>
              </a:ext>
            </a:extLst>
          </p:cNvPr>
          <p:cNvSpPr/>
          <p:nvPr/>
        </p:nvSpPr>
        <p:spPr>
          <a:xfrm>
            <a:off x="3754582" y="4045527"/>
            <a:ext cx="1787236" cy="2632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304FF38A-3E99-611F-075F-CAA85C604F59}"/>
              </a:ext>
            </a:extLst>
          </p:cNvPr>
          <p:cNvSpPr/>
          <p:nvPr/>
        </p:nvSpPr>
        <p:spPr>
          <a:xfrm>
            <a:off x="1524000" y="2937164"/>
            <a:ext cx="5874327" cy="3740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92986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C74F61-D182-2C77-1E8C-33DEA4DF1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AppComponent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316C498-E1E0-75AC-8807-FE3DD37BFD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endParaRPr lang="en-U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pPr marL="0" indent="0">
              <a:buNone/>
            </a:pPr>
            <a:r>
              <a:rPr lang="es-ES" b="0" dirty="0">
                <a:effectLst/>
                <a:latin typeface="Consolas" panose="020B0609020204030204" pitchFamily="49" charset="0"/>
              </a:rPr>
              <a:t>En app.component.html</a:t>
            </a:r>
          </a:p>
          <a:p>
            <a:pPr marL="0" indent="0">
              <a:buNone/>
            </a:pPr>
            <a:r>
              <a:rPr lang="es-ES" b="0" dirty="0">
                <a:effectLst/>
                <a:latin typeface="Consolas" panose="020B0609020204030204" pitchFamily="49" charset="0"/>
              </a:rPr>
              <a:t>&lt;app-date-</a:t>
            </a:r>
            <a:r>
              <a:rPr lang="es-ES" b="0" dirty="0" err="1">
                <a:effectLst/>
                <a:latin typeface="Consolas" panose="020B0609020204030204" pitchFamily="49" charset="0"/>
              </a:rPr>
              <a:t>picker</a:t>
            </a:r>
            <a:r>
              <a:rPr lang="es-ES" b="0" dirty="0">
                <a:effectLst/>
                <a:latin typeface="Consolas" panose="020B0609020204030204" pitchFamily="49" charset="0"/>
              </a:rPr>
              <a:t>&gt;&lt;/app-date-</a:t>
            </a:r>
            <a:r>
              <a:rPr lang="es-ES" b="0" dirty="0" err="1">
                <a:effectLst/>
                <a:latin typeface="Consolas" panose="020B0609020204030204" pitchFamily="49" charset="0"/>
              </a:rPr>
              <a:t>picker</a:t>
            </a:r>
            <a:r>
              <a:rPr lang="es-ES" b="0" dirty="0"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56DBE9F-4E2B-529E-6E1C-887DFC428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952E3-DA43-4FE4-B797-0AD175EBA12D}" type="slidenum">
              <a:rPr lang="es-ES" smtClean="0"/>
              <a:t>16</a:t>
            </a:fld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8F85AAEE-3181-5113-D852-18DE43B93B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6334125" cy="3333750"/>
          </a:xfrm>
          <a:prstGeom prst="rect">
            <a:avLst/>
          </a:prstGeom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3F5899F7-059C-DB8D-A7A8-FB2E7520CC84}"/>
              </a:ext>
            </a:extLst>
          </p:cNvPr>
          <p:cNvSpPr/>
          <p:nvPr/>
        </p:nvSpPr>
        <p:spPr>
          <a:xfrm>
            <a:off x="4378036" y="3796145"/>
            <a:ext cx="1427019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725831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C17F02-415E-002D-C0DF-41CEE53B5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Incluyendo</a:t>
            </a:r>
            <a:r>
              <a:rPr lang="en-US" dirty="0"/>
              <a:t> </a:t>
            </a:r>
            <a:r>
              <a:rPr lang="en-US" dirty="0" err="1"/>
              <a:t>datepicker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componente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06D470D-3DC6-E52E-8165-C34854F4C8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Cuando</a:t>
            </a:r>
            <a:r>
              <a:rPr lang="en-US" dirty="0"/>
              <a:t> </a:t>
            </a:r>
            <a:r>
              <a:rPr lang="en-US" dirty="0" err="1"/>
              <a:t>inlcuimos</a:t>
            </a:r>
            <a:r>
              <a:rPr lang="en-US" dirty="0"/>
              <a:t> un </a:t>
            </a:r>
            <a:r>
              <a:rPr lang="en-US" dirty="0" err="1"/>
              <a:t>componente</a:t>
            </a:r>
            <a:r>
              <a:rPr lang="en-US" dirty="0"/>
              <a:t> de Angular Material es </a:t>
            </a:r>
            <a:r>
              <a:rPr lang="en-US" dirty="0" err="1"/>
              <a:t>muy</a:t>
            </a:r>
            <a:r>
              <a:rPr lang="en-US" dirty="0"/>
              <a:t> </a:t>
            </a:r>
            <a:r>
              <a:rPr lang="en-US" dirty="0" err="1"/>
              <a:t>importante</a:t>
            </a:r>
            <a:r>
              <a:rPr lang="en-US" dirty="0"/>
              <a:t> </a:t>
            </a:r>
            <a:r>
              <a:rPr lang="en-US" dirty="0" err="1"/>
              <a:t>revisar</a:t>
            </a:r>
            <a:r>
              <a:rPr lang="en-US" dirty="0"/>
              <a:t> la </a:t>
            </a:r>
            <a:r>
              <a:rPr lang="en-US" dirty="0" err="1"/>
              <a:t>documentacion</a:t>
            </a:r>
            <a:r>
              <a:rPr lang="en-US" dirty="0"/>
              <a:t> del </a:t>
            </a:r>
            <a:r>
              <a:rPr lang="en-US" dirty="0" err="1"/>
              <a:t>componente</a:t>
            </a:r>
            <a:r>
              <a:rPr lang="en-US" dirty="0"/>
              <a:t>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s-ES" dirty="0">
                <a:hlinkClick r:id="rId2"/>
              </a:rPr>
              <a:t>https://material.angular.io/components/datepicker/api</a:t>
            </a: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D81EB79-4DF3-2AD6-1A2B-3E7B2688E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952E3-DA43-4FE4-B797-0AD175EBA12D}" type="slidenum">
              <a:rPr lang="es-ES" smtClean="0"/>
              <a:t>17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307082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4C5DAF-E830-36D2-ED0B-4C12F56CB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hlinkClick r:id="rId2"/>
              </a:rPr>
              <a:t>https://material.angular.io/components/datepicker/overview</a:t>
            </a:r>
            <a:br>
              <a:rPr lang="en-US" dirty="0"/>
            </a:br>
            <a:endParaRPr lang="es-ES" dirty="0"/>
          </a:p>
        </p:txBody>
      </p:sp>
      <p:pic>
        <p:nvPicPr>
          <p:cNvPr id="8" name="Marcador de contenido 7">
            <a:extLst>
              <a:ext uri="{FF2B5EF4-FFF2-40B4-BE49-F238E27FC236}">
                <a16:creationId xmlns:a16="http://schemas.microsoft.com/office/drawing/2014/main" id="{FB726A8E-E9D0-786F-5407-CABCCEEF59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53151" y="1847850"/>
            <a:ext cx="9731517" cy="4351338"/>
          </a:xfrm>
          <a:ln>
            <a:solidFill>
              <a:schemeClr val="accent1"/>
            </a:solidFill>
          </a:ln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C48E26D-1604-6BC8-65F0-24410EE3A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952E3-DA43-4FE4-B797-0AD175EBA12D}" type="slidenum">
              <a:rPr lang="es-ES" smtClean="0"/>
              <a:t>18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556738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79EABB-F861-13A9-4D1F-6C180A4DB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63306C78-59E3-27C6-FF36-7EEDD89970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37399"/>
            <a:ext cx="9858375" cy="3629025"/>
          </a:xfrm>
          <a:ln>
            <a:solidFill>
              <a:schemeClr val="accent1"/>
            </a:solidFill>
          </a:ln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4B3E1C2-8CF5-55B1-222B-31256651A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952E3-DA43-4FE4-B797-0AD175EBA12D}" type="slidenum">
              <a:rPr lang="es-ES" smtClean="0"/>
              <a:t>19</a:t>
            </a:fld>
            <a:endParaRPr lang="es-ES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C4438FB7-3BB6-5494-9583-AFE833E85E3D}"/>
              </a:ext>
            </a:extLst>
          </p:cNvPr>
          <p:cNvSpPr/>
          <p:nvPr/>
        </p:nvSpPr>
        <p:spPr>
          <a:xfrm>
            <a:off x="9850582" y="2092036"/>
            <a:ext cx="332509" cy="2632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9C8D5EF1-8F6F-FAD0-84E4-C4E34D9380DE}"/>
              </a:ext>
            </a:extLst>
          </p:cNvPr>
          <p:cNvCxnSpPr/>
          <p:nvPr/>
        </p:nvCxnSpPr>
        <p:spPr>
          <a:xfrm flipV="1">
            <a:off x="8610600" y="2480614"/>
            <a:ext cx="1350818" cy="34352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uadroTexto 9">
            <a:extLst>
              <a:ext uri="{FF2B5EF4-FFF2-40B4-BE49-F238E27FC236}">
                <a16:creationId xmlns:a16="http://schemas.microsoft.com/office/drawing/2014/main" id="{0617C035-BC7C-399B-1F96-F2BD648FBB5F}"/>
              </a:ext>
            </a:extLst>
          </p:cNvPr>
          <p:cNvSpPr txBox="1"/>
          <p:nvPr/>
        </p:nvSpPr>
        <p:spPr>
          <a:xfrm>
            <a:off x="7912620" y="6073033"/>
            <a:ext cx="1395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Ver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código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52332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4BBB98-FE12-5282-C7F2-4DA1F3951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Angular Material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63C4248-53C2-1A18-D4F1-11ECCD161F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s-ES" dirty="0">
                <a:hlinkClick r:id="rId2"/>
              </a:rPr>
              <a:t>Angular Material</a:t>
            </a:r>
            <a:r>
              <a:rPr lang="es-ES" dirty="0"/>
              <a:t> es una de las mejores librerías para el desarrollo de aplicaciones web con Angular, ya que  ofrece una completa colección de interfaz de usuario y se mantiene actualizada con las últimas funciones y cambios de la API de Angular. </a:t>
            </a:r>
          </a:p>
          <a:p>
            <a:pPr marL="0" indent="0" algn="just">
              <a:buNone/>
            </a:pPr>
            <a:r>
              <a:rPr lang="es-ES" dirty="0"/>
              <a:t>Proporciona una variedad de componentes de interfaz de usuario, como botones, menús desplegables, tarjetas, tablas, formularios, etc. Que se adaptan al estilo Material </a:t>
            </a:r>
            <a:r>
              <a:rPr lang="es-ES" dirty="0" err="1"/>
              <a:t>Design</a:t>
            </a:r>
            <a:r>
              <a:rPr lang="es-ES" dirty="0"/>
              <a:t> de Google.</a:t>
            </a:r>
          </a:p>
          <a:p>
            <a:pPr marL="0" indent="0" algn="just">
              <a:buNone/>
            </a:pPr>
            <a:r>
              <a:rPr lang="es-ES" dirty="0">
                <a:hlinkClick r:id="rId2"/>
              </a:rPr>
              <a:t>https://material.angular.io/</a:t>
            </a:r>
            <a:endParaRPr lang="es-ES" dirty="0"/>
          </a:p>
          <a:p>
            <a:pPr marL="0" indent="0" algn="just">
              <a:buNone/>
            </a:pP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A8F084B-FD76-FA80-15B0-EF7CDB583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952E3-DA43-4FE4-B797-0AD175EBA12D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572554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E96682E-0B5B-4EE8-DB5F-5454C091F8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s-ES" sz="2400" dirty="0"/>
              <a:t>Un selector de fecha se compone de una entrada de texto y una ventana emergente de calendario, conectados a través de la propiedad </a:t>
            </a:r>
            <a:r>
              <a:rPr lang="es-ES" sz="2400" dirty="0" err="1"/>
              <a:t>matDatepicker</a:t>
            </a:r>
            <a:r>
              <a:rPr lang="es-ES" sz="2400" dirty="0"/>
              <a:t> en la entrada de texto.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0945052-90FD-DECB-E9C7-A1D7D96DB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952E3-DA43-4FE4-B797-0AD175EBA12D}" type="slidenum">
              <a:rPr lang="es-ES" smtClean="0"/>
              <a:t>20</a:t>
            </a:fld>
            <a:endParaRPr lang="es-E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83F078EF-1393-618C-FFB5-7BEEC593BA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735519"/>
            <a:ext cx="892744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es-ES" altLang="es-ES" sz="3200" dirty="0">
                <a:latin typeface="Arial" panose="020B0604020202020204" pitchFamily="34" charset="0"/>
              </a:rPr>
              <a:t>Conexión de un selector de fecha a una entrada</a:t>
            </a:r>
            <a:endParaRPr kumimoji="0" lang="es-ES" altLang="es-E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Marcador de contenido 5">
            <a:extLst>
              <a:ext uri="{FF2B5EF4-FFF2-40B4-BE49-F238E27FC236}">
                <a16:creationId xmlns:a16="http://schemas.microsoft.com/office/drawing/2014/main" id="{88307009-B34C-9BB7-820D-123245B6B8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909887"/>
            <a:ext cx="9858375" cy="362902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9" name="Rectángulo 8">
            <a:extLst>
              <a:ext uri="{FF2B5EF4-FFF2-40B4-BE49-F238E27FC236}">
                <a16:creationId xmlns:a16="http://schemas.microsoft.com/office/drawing/2014/main" id="{61036661-2C09-D87F-B228-6780C1B43CBB}"/>
              </a:ext>
            </a:extLst>
          </p:cNvPr>
          <p:cNvSpPr/>
          <p:nvPr/>
        </p:nvSpPr>
        <p:spPr>
          <a:xfrm>
            <a:off x="1108364" y="4668982"/>
            <a:ext cx="5541818" cy="346363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26FA09F7-594B-E74A-05B8-12E140948091}"/>
              </a:ext>
            </a:extLst>
          </p:cNvPr>
          <p:cNvSpPr/>
          <p:nvPr/>
        </p:nvSpPr>
        <p:spPr>
          <a:xfrm>
            <a:off x="1108364" y="4336473"/>
            <a:ext cx="3048000" cy="18256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58096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51C625-DB0B-8480-555B-956C336B5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 dirty="0"/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BAB84A46-78F4-39F7-4B76-B43716EA51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47850"/>
            <a:ext cx="9033377" cy="4351338"/>
          </a:xfrm>
          <a:ln>
            <a:solidFill>
              <a:schemeClr val="accent1"/>
            </a:solidFill>
          </a:ln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02B3EF6-F963-7599-A351-802F5C6A7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952E3-DA43-4FE4-B797-0AD175EBA12D}" type="slidenum">
              <a:rPr lang="es-ES" smtClean="0"/>
              <a:t>21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222175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A63B49-0E6A-B6C7-E821-146A65C5D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Copiamos el c</a:t>
            </a:r>
            <a:r>
              <a:rPr lang="en-US" dirty="0" err="1"/>
              <a:t>ódigo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nuestro</a:t>
            </a:r>
            <a:r>
              <a:rPr lang="en-US" dirty="0"/>
              <a:t> </a:t>
            </a:r>
            <a:r>
              <a:rPr lang="en-US" dirty="0" err="1"/>
              <a:t>componente</a:t>
            </a:r>
            <a:endParaRPr lang="es-ES" dirty="0"/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CAF83B04-5138-8B70-0784-C0EC0325E0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8616" y="1994693"/>
            <a:ext cx="6610350" cy="2028825"/>
          </a:xfr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F2BC67F-2CD4-72BD-2F26-CA4B88B1B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952E3-DA43-4FE4-B797-0AD175EBA12D}" type="slidenum">
              <a:rPr lang="es-ES" smtClean="0"/>
              <a:t>22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993360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D80972-4AD8-710C-87DD-5B4F43B1A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F016AAC-27DC-397A-2C73-2050DD650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952E3-DA43-4FE4-B797-0AD175EBA12D}" type="slidenum">
              <a:rPr lang="es-ES" smtClean="0"/>
              <a:t>23</a:t>
            </a:fld>
            <a:endParaRPr lang="es-ES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C44DC700-714B-27E2-AD9E-F81C614C31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85444"/>
            <a:ext cx="8210550" cy="3705225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0B9154DB-9DC8-4319-D373-6EFB9A84AA9D}"/>
              </a:ext>
            </a:extLst>
          </p:cNvPr>
          <p:cNvSpPr/>
          <p:nvPr/>
        </p:nvSpPr>
        <p:spPr>
          <a:xfrm>
            <a:off x="3338945" y="4267200"/>
            <a:ext cx="5569528" cy="2355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469555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688CD8-2BE0-FDE2-617A-837B7F7B0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8" name="Marcador de contenido 7">
            <a:extLst>
              <a:ext uri="{FF2B5EF4-FFF2-40B4-BE49-F238E27FC236}">
                <a16:creationId xmlns:a16="http://schemas.microsoft.com/office/drawing/2014/main" id="{F3F85653-F2C3-73FF-E2FA-E8107E8E15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0" y="1847850"/>
            <a:ext cx="3683632" cy="4351338"/>
          </a:xfrm>
          <a:ln>
            <a:solidFill>
              <a:schemeClr val="accent1"/>
            </a:solidFill>
          </a:ln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7179613-4F01-7CE4-D246-D8D69FF25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952E3-DA43-4FE4-B797-0AD175EBA12D}" type="slidenum">
              <a:rPr lang="es-ES" smtClean="0"/>
              <a:t>24</a:t>
            </a:fld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F32229C7-C350-668B-B732-17A2B109F7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25625"/>
            <a:ext cx="4791075" cy="295275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8327025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04BD34B-736F-4F3A-C0B4-7C417C3089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39091"/>
            <a:ext cx="10515600" cy="5137872"/>
          </a:xfrm>
        </p:spPr>
        <p:txBody>
          <a:bodyPr/>
          <a:lstStyle/>
          <a:p>
            <a:pPr marL="0" indent="0" algn="just">
              <a:buNone/>
            </a:pPr>
            <a:r>
              <a:rPr lang="es-ES" dirty="0"/>
              <a:t>Si se desea personalizar el ícono que se representa dentro de </a:t>
            </a:r>
            <a:r>
              <a:rPr lang="es-ES" dirty="0" err="1"/>
              <a:t>mat-datepicker-toggle</a:t>
            </a:r>
            <a:r>
              <a:rPr lang="es-ES" dirty="0"/>
              <a:t>, puede hacerlo usando la directiva </a:t>
            </a:r>
            <a:r>
              <a:rPr lang="es-ES" dirty="0" err="1"/>
              <a:t>matDatepickerToggleIcon</a:t>
            </a:r>
            <a:r>
              <a:rPr lang="es-ES" dirty="0"/>
              <a:t>.</a:t>
            </a:r>
          </a:p>
          <a:p>
            <a:pPr marL="0" indent="0" algn="just">
              <a:buNone/>
            </a:pPr>
            <a:endParaRPr lang="es-ES" dirty="0"/>
          </a:p>
          <a:p>
            <a:pPr marL="0" indent="0" algn="just">
              <a:buNone/>
            </a:pPr>
            <a:endParaRPr lang="es-ES" dirty="0"/>
          </a:p>
          <a:p>
            <a:pPr marL="0" indent="0" algn="just">
              <a:buNone/>
            </a:pPr>
            <a:endParaRPr lang="es-ES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6CA55EC7-346C-0C8E-1F51-043742C8DC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354" y="2725016"/>
            <a:ext cx="6019800" cy="2876550"/>
          </a:xfrm>
          <a:prstGeom prst="rect">
            <a:avLst/>
          </a:prstGeom>
        </p:spPr>
      </p:pic>
      <p:sp>
        <p:nvSpPr>
          <p:cNvPr id="10" name="Rectángulo 9">
            <a:extLst>
              <a:ext uri="{FF2B5EF4-FFF2-40B4-BE49-F238E27FC236}">
                <a16:creationId xmlns:a16="http://schemas.microsoft.com/office/drawing/2014/main" id="{428BEA55-D418-03BA-EDF6-8A8090778A3E}"/>
              </a:ext>
            </a:extLst>
          </p:cNvPr>
          <p:cNvSpPr/>
          <p:nvPr/>
        </p:nvSpPr>
        <p:spPr>
          <a:xfrm>
            <a:off x="1870364" y="4391891"/>
            <a:ext cx="4765963" cy="48490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910331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E37835-32CC-F47C-E1AE-31F8333C8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Inlcuir</a:t>
            </a:r>
            <a:r>
              <a:rPr lang="en-US" dirty="0"/>
              <a:t> </a:t>
            </a:r>
            <a:r>
              <a:rPr lang="en-US" dirty="0" err="1"/>
              <a:t>MatIconModule</a:t>
            </a:r>
            <a:endParaRPr lang="es-ES" dirty="0"/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0BD6B9C5-C0B8-7145-88DA-91D9CA66DD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18770"/>
            <a:ext cx="9296400" cy="3838575"/>
          </a:xfr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82CA4B0-454B-E20F-8682-DC9B9003E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952E3-DA43-4FE4-B797-0AD175EBA12D}" type="slidenum">
              <a:rPr lang="es-ES" smtClean="0"/>
              <a:t>26</a:t>
            </a:fld>
            <a:endParaRPr lang="es-ES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D7F7B9A7-12F1-0AB6-2F31-5DB475596F4C}"/>
              </a:ext>
            </a:extLst>
          </p:cNvPr>
          <p:cNvSpPr/>
          <p:nvPr/>
        </p:nvSpPr>
        <p:spPr>
          <a:xfrm>
            <a:off x="8922327" y="4239491"/>
            <a:ext cx="1025237" cy="3879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3BBC0BBA-2798-EBC9-D539-620FE4456C71}"/>
              </a:ext>
            </a:extLst>
          </p:cNvPr>
          <p:cNvSpPr/>
          <p:nvPr/>
        </p:nvSpPr>
        <p:spPr>
          <a:xfrm>
            <a:off x="1482436" y="3429000"/>
            <a:ext cx="3948546" cy="3117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555179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C8D566-63C4-A4F6-7FA6-B255F9E23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8" name="Marcador de contenido 7">
            <a:extLst>
              <a:ext uri="{FF2B5EF4-FFF2-40B4-BE49-F238E27FC236}">
                <a16:creationId xmlns:a16="http://schemas.microsoft.com/office/drawing/2014/main" id="{05921CAF-E309-BA51-68D5-9631CD5842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11112" y="1825625"/>
            <a:ext cx="3624904" cy="4351338"/>
          </a:xfrm>
          <a:ln>
            <a:solidFill>
              <a:schemeClr val="accent1"/>
            </a:solidFill>
          </a:ln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1112D2E-A222-7824-7747-718683D1D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952E3-DA43-4FE4-B797-0AD175EBA12D}" type="slidenum">
              <a:rPr lang="es-ES" smtClean="0"/>
              <a:t>27</a:t>
            </a:fld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6526D096-7840-CF71-28F1-4A00AA9D4F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25625"/>
            <a:ext cx="4638675" cy="24765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3145829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97E54C-C09C-1E82-6FC3-40DAE6658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4000" dirty="0">
                <a:hlinkClick r:id="rId2"/>
              </a:rPr>
              <a:t>https://fonts.google.com/icons?icon.query=key</a:t>
            </a:r>
            <a:br>
              <a:rPr lang="es-ES" sz="4000" dirty="0"/>
            </a:br>
            <a:endParaRPr lang="es-ES" sz="4000" dirty="0"/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AE1EEB3E-EEBB-EA1C-92F2-DAED86A589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879279"/>
            <a:ext cx="10515600" cy="4244029"/>
          </a:xfr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643B13F-5022-8884-F105-0E5268141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952E3-DA43-4FE4-B797-0AD175EBA12D}" type="slidenum">
              <a:rPr lang="es-ES" smtClean="0"/>
              <a:t>28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954378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466CC7-73D6-1CD3-327C-1F526D0D9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Incluir</a:t>
            </a:r>
            <a:r>
              <a:rPr lang="en-US" dirty="0"/>
              <a:t> VPN Key</a:t>
            </a:r>
            <a:endParaRPr lang="es-ES" dirty="0"/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4595B01A-8195-B363-FC31-2A569EA000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8709" y="1690688"/>
            <a:ext cx="6809509" cy="3971493"/>
          </a:xfr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971CA5A-15C1-4E2B-3514-F7B5BD08C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952E3-DA43-4FE4-B797-0AD175EBA12D}" type="slidenum">
              <a:rPr lang="es-ES" smtClean="0"/>
              <a:t>29</a:t>
            </a:fld>
            <a:endParaRPr lang="es-ES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7F805EC8-65C5-F602-1ACF-645C93AD149F}"/>
              </a:ext>
            </a:extLst>
          </p:cNvPr>
          <p:cNvSpPr/>
          <p:nvPr/>
        </p:nvSpPr>
        <p:spPr>
          <a:xfrm>
            <a:off x="5043054" y="4135581"/>
            <a:ext cx="789709" cy="3602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C8B27BE1-5022-FE3A-E8A1-7CFA118B3A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7167" y="1782041"/>
            <a:ext cx="4600575" cy="253365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871203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E3F2E6-6C9F-9B74-7593-62EB58DA5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graphicFrame>
        <p:nvGraphicFramePr>
          <p:cNvPr id="5" name="Marcador de contenido 4">
            <a:extLst>
              <a:ext uri="{FF2B5EF4-FFF2-40B4-BE49-F238E27FC236}">
                <a16:creationId xmlns:a16="http://schemas.microsoft.com/office/drawing/2014/main" id="{A87A510D-A058-A146-16A8-69F3CA6DE3C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836320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DD9D958-5BAC-96AD-0E5D-1480CAEFC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952E3-DA43-4FE4-B797-0AD175EBA12D}" type="slidenum">
              <a:rPr lang="es-ES" smtClean="0"/>
              <a:t>3</a:t>
            </a:fld>
            <a:endParaRPr lang="es-ES"/>
          </a:p>
        </p:txBody>
      </p:sp>
      <p:graphicFrame>
        <p:nvGraphicFramePr>
          <p:cNvPr id="6" name="Diagrama 5">
            <a:extLst>
              <a:ext uri="{FF2B5EF4-FFF2-40B4-BE49-F238E27FC236}">
                <a16:creationId xmlns:a16="http://schemas.microsoft.com/office/drawing/2014/main" id="{E8767508-7D83-603D-1464-2A3CD7E1D05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42938366"/>
              </p:ext>
            </p:extLst>
          </p:nvPr>
        </p:nvGraphicFramePr>
        <p:xfrm>
          <a:off x="979054" y="842865"/>
          <a:ext cx="10104581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20329338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F3DEF6-09B0-4E20-A325-42AFF248B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Rango de </a:t>
            </a:r>
            <a:r>
              <a:rPr lang="en-US" dirty="0" err="1"/>
              <a:t>fechas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3A6FAA9-8D4E-EEC0-A34D-ECAC56762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 </a:t>
            </a:r>
            <a:r>
              <a:rPr lang="en-US" dirty="0" err="1"/>
              <a:t>queremos</a:t>
            </a:r>
            <a:r>
              <a:rPr lang="en-US" dirty="0"/>
              <a:t> que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usuarios</a:t>
            </a:r>
            <a:r>
              <a:rPr lang="en-US" dirty="0"/>
              <a:t> </a:t>
            </a:r>
            <a:r>
              <a:rPr lang="en-US" dirty="0" err="1"/>
              <a:t>puedan</a:t>
            </a:r>
            <a:r>
              <a:rPr lang="en-US" dirty="0"/>
              <a:t> </a:t>
            </a:r>
            <a:r>
              <a:rPr lang="en-US" dirty="0" err="1"/>
              <a:t>seleccionar</a:t>
            </a:r>
            <a:r>
              <a:rPr lang="en-US" dirty="0"/>
              <a:t> un </a:t>
            </a:r>
            <a:r>
              <a:rPr lang="en-US" dirty="0" err="1"/>
              <a:t>rango</a:t>
            </a:r>
            <a:r>
              <a:rPr lang="en-US" dirty="0"/>
              <a:t> de </a:t>
            </a:r>
            <a:r>
              <a:rPr lang="en-US" dirty="0" err="1"/>
              <a:t>fechas</a:t>
            </a:r>
            <a:r>
              <a:rPr lang="en-US" dirty="0"/>
              <a:t>,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lugar</a:t>
            </a:r>
            <a:r>
              <a:rPr lang="en-US" dirty="0"/>
              <a:t> de </a:t>
            </a:r>
            <a:r>
              <a:rPr lang="en-US" dirty="0" err="1"/>
              <a:t>una</a:t>
            </a:r>
            <a:r>
              <a:rPr lang="en-US" dirty="0"/>
              <a:t> sola </a:t>
            </a:r>
            <a:r>
              <a:rPr lang="en-US" dirty="0" err="1"/>
              <a:t>podemos</a:t>
            </a:r>
            <a:r>
              <a:rPr lang="en-US" dirty="0"/>
              <a:t> usar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componentes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&lt;mat-date-range-input&gt;&lt;/mat-date-range-input&gt;</a:t>
            </a:r>
          </a:p>
          <a:p>
            <a:pPr marL="0" indent="0">
              <a:buNone/>
            </a:pPr>
            <a:r>
              <a:rPr lang="en-US" dirty="0"/>
              <a:t> &lt;mat-date-range-picker&gt;&lt;/mat-date-range-picker&gt;</a:t>
            </a:r>
          </a:p>
          <a:p>
            <a:pPr marL="0" indent="0">
              <a:buNone/>
            </a:pPr>
            <a:endParaRPr lang="en-US" dirty="0"/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737DFCC-AA08-1E9C-FF94-B5DDA6882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952E3-DA43-4FE4-B797-0AD175EBA12D}" type="slidenum">
              <a:rPr lang="es-ES" smtClean="0"/>
              <a:t>30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911629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90008D8-C5D2-2A9F-952D-666BA0EAB1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Requiere</a:t>
            </a:r>
            <a:r>
              <a:rPr lang="en-US" dirty="0"/>
              <a:t> dos </a:t>
            </a:r>
            <a:r>
              <a:rPr lang="en-US" dirty="0" err="1"/>
              <a:t>elementos</a:t>
            </a:r>
            <a:r>
              <a:rPr lang="en-US" dirty="0"/>
              <a:t> input para las </a:t>
            </a:r>
            <a:r>
              <a:rPr lang="en-US" dirty="0" err="1"/>
              <a:t>fechas</a:t>
            </a:r>
            <a:r>
              <a:rPr lang="en-US" dirty="0"/>
              <a:t> </a:t>
            </a:r>
            <a:r>
              <a:rPr lang="en-US" dirty="0" err="1"/>
              <a:t>inicial</a:t>
            </a:r>
            <a:r>
              <a:rPr lang="en-US" dirty="0"/>
              <a:t> y final </a:t>
            </a:r>
            <a:r>
              <a:rPr lang="en-US" dirty="0" err="1"/>
              <a:t>respectivamente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21DE06C-5AA3-D592-D2BE-8AB75307B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952E3-DA43-4FE4-B797-0AD175EBA12D}" type="slidenum">
              <a:rPr lang="es-ES" smtClean="0"/>
              <a:t>31</a:t>
            </a:fld>
            <a:endParaRPr lang="es-ES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AD13FA96-15F3-D57B-D8A6-C8F10BBE74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735519"/>
            <a:ext cx="672010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altLang="es-ES" sz="3200" dirty="0">
                <a:latin typeface="Arial Unicode MS"/>
              </a:rPr>
              <a:t>Componente </a:t>
            </a:r>
            <a:r>
              <a:rPr kumimoji="0" lang="es-ES" altLang="es-E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mat</a:t>
            </a:r>
            <a:r>
              <a:rPr kumimoji="0" lang="es-ES" altLang="es-E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-date-</a:t>
            </a:r>
            <a:r>
              <a:rPr kumimoji="0" lang="es-ES" altLang="es-E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range</a:t>
            </a:r>
            <a:r>
              <a:rPr kumimoji="0" lang="es-ES" altLang="es-E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-input  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CA16726E-5DBB-0F3D-95B4-FACAD0DD46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105" y="3004705"/>
            <a:ext cx="5111895" cy="2204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9453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7E0758-BC1F-6439-90D5-C4C42CDD4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Componente</a:t>
            </a:r>
            <a:r>
              <a:rPr lang="en-US" dirty="0"/>
              <a:t> mat-date-range-picker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2632A0D-6758-9E06-359D-32B2765D5C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Actúa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un panel </a:t>
            </a:r>
            <a:r>
              <a:rPr lang="en-US" dirty="0" err="1"/>
              <a:t>desplegable</a:t>
            </a:r>
            <a:r>
              <a:rPr lang="en-US" dirty="0"/>
              <a:t> para </a:t>
            </a:r>
            <a:r>
              <a:rPr lang="en-US" dirty="0" err="1"/>
              <a:t>eleccionar</a:t>
            </a:r>
            <a:r>
              <a:rPr lang="en-US" dirty="0"/>
              <a:t> las </a:t>
            </a:r>
            <a:r>
              <a:rPr lang="en-US" dirty="0" err="1"/>
              <a:t>fechas</a:t>
            </a:r>
            <a:r>
              <a:rPr lang="en-US" dirty="0"/>
              <a:t> </a:t>
            </a:r>
          </a:p>
          <a:p>
            <a:endParaRPr lang="en-US" dirty="0"/>
          </a:p>
          <a:p>
            <a:pPr marL="0" indent="0">
              <a:buNone/>
            </a:pP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770A4C8-B8AF-855F-0568-FE709E138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952E3-DA43-4FE4-B797-0AD175EBA12D}" type="slidenum">
              <a:rPr lang="es-ES" smtClean="0"/>
              <a:t>32</a:t>
            </a:fld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AFAA055A-148B-F86B-AA11-77D3B83CF3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92905"/>
            <a:ext cx="5575156" cy="2616777"/>
          </a:xfrm>
          <a:prstGeom prst="rect">
            <a:avLst/>
          </a:prstGeom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12BBFF44-9C4F-A6AC-71E0-7F6022289069}"/>
              </a:ext>
            </a:extLst>
          </p:cNvPr>
          <p:cNvSpPr/>
          <p:nvPr/>
        </p:nvSpPr>
        <p:spPr>
          <a:xfrm>
            <a:off x="1468582" y="4793673"/>
            <a:ext cx="4779818" cy="3186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284361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2DA53E-9DE7-C6EA-1B59-4C316BA20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/>
              <a:t>Conectando</a:t>
            </a:r>
            <a:r>
              <a:rPr lang="en-US" sz="4000" dirty="0"/>
              <a:t> range-picker y range-input </a:t>
            </a:r>
            <a:r>
              <a:rPr lang="en-US" sz="4000" dirty="0" err="1"/>
              <a:t>usando</a:t>
            </a:r>
            <a:r>
              <a:rPr lang="en-US" sz="4000" dirty="0"/>
              <a:t> la </a:t>
            </a:r>
            <a:r>
              <a:rPr lang="en-US" sz="4000" dirty="0" err="1"/>
              <a:t>propiedad</a:t>
            </a:r>
            <a:r>
              <a:rPr lang="en-US" sz="4000" dirty="0"/>
              <a:t> [</a:t>
            </a:r>
            <a:r>
              <a:rPr lang="en-US" sz="4000" dirty="0" err="1"/>
              <a:t>rangePicker</a:t>
            </a:r>
            <a:r>
              <a:rPr lang="en-US" sz="4000" dirty="0"/>
              <a:t>]</a:t>
            </a:r>
            <a:endParaRPr lang="es-ES" sz="4000" dirty="0"/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E7AA841D-D3DD-A701-8A03-86537067B4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8002" y="2013599"/>
            <a:ext cx="6115050" cy="2257425"/>
          </a:xfr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EDBDDB0-C9BE-C47F-3C7E-E076366DE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952E3-DA43-4FE4-B797-0AD175EBA12D}" type="slidenum">
              <a:rPr lang="es-ES" smtClean="0"/>
              <a:t>33</a:t>
            </a:fld>
            <a:endParaRPr lang="es-ES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CA98D1D3-F67A-6EFF-C380-BE3B260E32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2850" y="2013599"/>
            <a:ext cx="3790950" cy="2390775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62015703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C20D5A-FA9C-9C07-25CE-99C143689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s-ES" dirty="0" err="1"/>
              <a:t>ñadir</a:t>
            </a:r>
            <a:r>
              <a:rPr lang="es-ES" dirty="0"/>
              <a:t> menú desplegable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8F017E7-AE65-D5CE-147E-A7B1F45956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s-ES" b="0" dirty="0">
                <a:effectLst/>
                <a:latin typeface="Consolas" panose="020B0609020204030204" pitchFamily="49" charset="0"/>
              </a:rPr>
              <a:t>&lt;</a:t>
            </a:r>
            <a:r>
              <a:rPr lang="es-ES" b="0" dirty="0" err="1">
                <a:effectLst/>
                <a:latin typeface="Consolas" panose="020B0609020204030204" pitchFamily="49" charset="0"/>
              </a:rPr>
              <a:t>mat-form-field</a:t>
            </a:r>
            <a:r>
              <a:rPr lang="es-ES" b="0" dirty="0"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s-ES" b="0" dirty="0">
                <a:effectLst/>
                <a:latin typeface="Consolas" panose="020B0609020204030204" pitchFamily="49" charset="0"/>
              </a:rPr>
              <a:t>  &lt;</a:t>
            </a:r>
            <a:r>
              <a:rPr lang="es-ES" b="0" dirty="0" err="1">
                <a:effectLst/>
                <a:latin typeface="Consolas" panose="020B0609020204030204" pitchFamily="49" charset="0"/>
              </a:rPr>
              <a:t>mat-label</a:t>
            </a:r>
            <a:r>
              <a:rPr lang="es-ES" b="0" dirty="0">
                <a:effectLst/>
                <a:latin typeface="Consolas" panose="020B0609020204030204" pitchFamily="49" charset="0"/>
              </a:rPr>
              <a:t>&gt;</a:t>
            </a:r>
            <a:r>
              <a:rPr lang="es-ES" b="0" dirty="0" err="1">
                <a:effectLst/>
                <a:latin typeface="Consolas" panose="020B0609020204030204" pitchFamily="49" charset="0"/>
              </a:rPr>
              <a:t>Enter</a:t>
            </a:r>
            <a:r>
              <a:rPr lang="es-ES" b="0" dirty="0">
                <a:effectLst/>
                <a:latin typeface="Consolas" panose="020B0609020204030204" pitchFamily="49" charset="0"/>
              </a:rPr>
              <a:t> a date </a:t>
            </a:r>
            <a:r>
              <a:rPr lang="es-ES" b="0" dirty="0" err="1">
                <a:effectLst/>
                <a:latin typeface="Consolas" panose="020B0609020204030204" pitchFamily="49" charset="0"/>
              </a:rPr>
              <a:t>range</a:t>
            </a:r>
            <a:r>
              <a:rPr lang="es-ES" b="0" dirty="0">
                <a:effectLst/>
                <a:latin typeface="Consolas" panose="020B0609020204030204" pitchFamily="49" charset="0"/>
              </a:rPr>
              <a:t>&lt;/</a:t>
            </a:r>
            <a:r>
              <a:rPr lang="es-ES" b="0" dirty="0" err="1">
                <a:effectLst/>
                <a:latin typeface="Consolas" panose="020B0609020204030204" pitchFamily="49" charset="0"/>
              </a:rPr>
              <a:t>mat-label</a:t>
            </a:r>
            <a:r>
              <a:rPr lang="es-ES" b="0" dirty="0"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s-ES" b="0" dirty="0">
                <a:effectLst/>
                <a:latin typeface="Consolas" panose="020B0609020204030204" pitchFamily="49" charset="0"/>
              </a:rPr>
              <a:t>  &lt;</a:t>
            </a:r>
            <a:r>
              <a:rPr lang="es-ES" b="0" dirty="0" err="1">
                <a:effectLst/>
                <a:latin typeface="Consolas" panose="020B0609020204030204" pitchFamily="49" charset="0"/>
              </a:rPr>
              <a:t>mat</a:t>
            </a:r>
            <a:r>
              <a:rPr lang="es-ES" b="0" dirty="0">
                <a:effectLst/>
                <a:latin typeface="Consolas" panose="020B0609020204030204" pitchFamily="49" charset="0"/>
              </a:rPr>
              <a:t>-date-</a:t>
            </a:r>
            <a:r>
              <a:rPr lang="es-ES" b="0" dirty="0" err="1">
                <a:effectLst/>
                <a:latin typeface="Consolas" panose="020B0609020204030204" pitchFamily="49" charset="0"/>
              </a:rPr>
              <a:t>range</a:t>
            </a:r>
            <a:r>
              <a:rPr lang="es-ES" b="0" dirty="0">
                <a:effectLst/>
                <a:latin typeface="Consolas" panose="020B0609020204030204" pitchFamily="49" charset="0"/>
              </a:rPr>
              <a:t>-input [</a:t>
            </a:r>
            <a:r>
              <a:rPr lang="es-ES" b="0" dirty="0" err="1">
                <a:effectLst/>
                <a:latin typeface="Consolas" panose="020B0609020204030204" pitchFamily="49" charset="0"/>
              </a:rPr>
              <a:t>rangePicker</a:t>
            </a:r>
            <a:r>
              <a:rPr lang="es-ES" b="0" dirty="0">
                <a:effectLst/>
                <a:latin typeface="Consolas" panose="020B0609020204030204" pitchFamily="49" charset="0"/>
              </a:rPr>
              <a:t>]="</a:t>
            </a:r>
            <a:r>
              <a:rPr lang="es-ES" b="0" dirty="0" err="1">
                <a:effectLst/>
                <a:latin typeface="Consolas" panose="020B0609020204030204" pitchFamily="49" charset="0"/>
              </a:rPr>
              <a:t>picker</a:t>
            </a:r>
            <a:r>
              <a:rPr lang="es-ES" b="0" dirty="0">
                <a:effectLst/>
                <a:latin typeface="Consolas" panose="020B0609020204030204" pitchFamily="49" charset="0"/>
              </a:rPr>
              <a:t>"&gt;</a:t>
            </a:r>
          </a:p>
          <a:p>
            <a:pPr marL="0" indent="0">
              <a:buNone/>
            </a:pPr>
            <a:r>
              <a:rPr lang="es-ES" b="0" dirty="0">
                <a:effectLst/>
                <a:latin typeface="Consolas" panose="020B0609020204030204" pitchFamily="49" charset="0"/>
              </a:rPr>
              <a:t>    &lt;input </a:t>
            </a:r>
            <a:r>
              <a:rPr lang="es-ES" b="0" dirty="0" err="1">
                <a:effectLst/>
                <a:latin typeface="Consolas" panose="020B0609020204030204" pitchFamily="49" charset="0"/>
              </a:rPr>
              <a:t>matStartDate</a:t>
            </a:r>
            <a:r>
              <a:rPr lang="es-ES" b="0" dirty="0">
                <a:effectLst/>
                <a:latin typeface="Consolas" panose="020B0609020204030204" pitchFamily="49" charset="0"/>
              </a:rPr>
              <a:t> </a:t>
            </a:r>
            <a:r>
              <a:rPr lang="es-ES" b="0" dirty="0" err="1">
                <a:effectLst/>
                <a:latin typeface="Consolas" panose="020B0609020204030204" pitchFamily="49" charset="0"/>
              </a:rPr>
              <a:t>placeholder</a:t>
            </a:r>
            <a:r>
              <a:rPr lang="es-ES" b="0" dirty="0">
                <a:effectLst/>
                <a:latin typeface="Consolas" panose="020B0609020204030204" pitchFamily="49" charset="0"/>
              </a:rPr>
              <a:t>="</a:t>
            </a:r>
            <a:r>
              <a:rPr lang="es-ES" b="0" dirty="0" err="1">
                <a:effectLst/>
                <a:latin typeface="Consolas" panose="020B0609020204030204" pitchFamily="49" charset="0"/>
              </a:rPr>
              <a:t>Start</a:t>
            </a:r>
            <a:r>
              <a:rPr lang="es-ES" b="0" dirty="0">
                <a:effectLst/>
                <a:latin typeface="Consolas" panose="020B0609020204030204" pitchFamily="49" charset="0"/>
              </a:rPr>
              <a:t> date"&gt;</a:t>
            </a:r>
          </a:p>
          <a:p>
            <a:pPr marL="0" indent="0">
              <a:buNone/>
            </a:pPr>
            <a:r>
              <a:rPr lang="es-ES" b="0" dirty="0">
                <a:effectLst/>
                <a:latin typeface="Consolas" panose="020B0609020204030204" pitchFamily="49" charset="0"/>
              </a:rPr>
              <a:t>    &lt;input </a:t>
            </a:r>
            <a:r>
              <a:rPr lang="es-ES" b="0" dirty="0" err="1">
                <a:effectLst/>
                <a:latin typeface="Consolas" panose="020B0609020204030204" pitchFamily="49" charset="0"/>
              </a:rPr>
              <a:t>matEndDate</a:t>
            </a:r>
            <a:r>
              <a:rPr lang="es-ES" b="0" dirty="0">
                <a:effectLst/>
                <a:latin typeface="Consolas" panose="020B0609020204030204" pitchFamily="49" charset="0"/>
              </a:rPr>
              <a:t> </a:t>
            </a:r>
            <a:r>
              <a:rPr lang="es-ES" b="0" dirty="0" err="1">
                <a:effectLst/>
                <a:latin typeface="Consolas" panose="020B0609020204030204" pitchFamily="49" charset="0"/>
              </a:rPr>
              <a:t>placeholder</a:t>
            </a:r>
            <a:r>
              <a:rPr lang="es-ES" b="0" dirty="0">
                <a:effectLst/>
                <a:latin typeface="Consolas" panose="020B0609020204030204" pitchFamily="49" charset="0"/>
              </a:rPr>
              <a:t>="</a:t>
            </a:r>
            <a:r>
              <a:rPr lang="es-ES" b="0" dirty="0" err="1">
                <a:effectLst/>
                <a:latin typeface="Consolas" panose="020B0609020204030204" pitchFamily="49" charset="0"/>
              </a:rPr>
              <a:t>End</a:t>
            </a:r>
            <a:r>
              <a:rPr lang="es-ES" b="0" dirty="0">
                <a:effectLst/>
                <a:latin typeface="Consolas" panose="020B0609020204030204" pitchFamily="49" charset="0"/>
              </a:rPr>
              <a:t> date"&gt;</a:t>
            </a:r>
          </a:p>
          <a:p>
            <a:pPr marL="0" indent="0">
              <a:buNone/>
            </a:pPr>
            <a:r>
              <a:rPr lang="es-ES" b="0" dirty="0">
                <a:effectLst/>
                <a:latin typeface="Consolas" panose="020B0609020204030204" pitchFamily="49" charset="0"/>
              </a:rPr>
              <a:t>  &lt;/</a:t>
            </a:r>
            <a:r>
              <a:rPr lang="es-ES" b="0" dirty="0" err="1">
                <a:effectLst/>
                <a:latin typeface="Consolas" panose="020B0609020204030204" pitchFamily="49" charset="0"/>
              </a:rPr>
              <a:t>mat</a:t>
            </a:r>
            <a:r>
              <a:rPr lang="es-ES" b="0" dirty="0">
                <a:effectLst/>
                <a:latin typeface="Consolas" panose="020B0609020204030204" pitchFamily="49" charset="0"/>
              </a:rPr>
              <a:t>-date-</a:t>
            </a:r>
            <a:r>
              <a:rPr lang="es-ES" b="0" dirty="0" err="1">
                <a:effectLst/>
                <a:latin typeface="Consolas" panose="020B0609020204030204" pitchFamily="49" charset="0"/>
              </a:rPr>
              <a:t>range</a:t>
            </a:r>
            <a:r>
              <a:rPr lang="es-ES" b="0" dirty="0">
                <a:effectLst/>
                <a:latin typeface="Consolas" panose="020B0609020204030204" pitchFamily="49" charset="0"/>
              </a:rPr>
              <a:t>-input&gt;       </a:t>
            </a:r>
          </a:p>
          <a:p>
            <a:pPr marL="0" indent="0">
              <a:buNone/>
            </a:pPr>
            <a:r>
              <a:rPr lang="es-ES" b="0" dirty="0">
                <a:effectLst/>
                <a:latin typeface="Consolas" panose="020B0609020204030204" pitchFamily="49" charset="0"/>
              </a:rPr>
              <a:t>  &lt;</a:t>
            </a:r>
            <a:r>
              <a:rPr lang="es-ES" b="0" dirty="0" err="1">
                <a:effectLst/>
                <a:latin typeface="Consolas" panose="020B0609020204030204" pitchFamily="49" charset="0"/>
              </a:rPr>
              <a:t>mat</a:t>
            </a:r>
            <a:r>
              <a:rPr lang="es-ES" b="0" dirty="0">
                <a:effectLst/>
                <a:latin typeface="Consolas" panose="020B0609020204030204" pitchFamily="49" charset="0"/>
              </a:rPr>
              <a:t>-date-</a:t>
            </a:r>
            <a:r>
              <a:rPr lang="es-ES" b="0" dirty="0" err="1">
                <a:effectLst/>
                <a:latin typeface="Consolas" panose="020B0609020204030204" pitchFamily="49" charset="0"/>
              </a:rPr>
              <a:t>range</a:t>
            </a:r>
            <a:r>
              <a:rPr lang="es-ES" b="0" dirty="0">
                <a:effectLst/>
                <a:latin typeface="Consolas" panose="020B0609020204030204" pitchFamily="49" charset="0"/>
              </a:rPr>
              <a:t>-</a:t>
            </a:r>
            <a:r>
              <a:rPr lang="es-ES" b="0" dirty="0" err="1">
                <a:effectLst/>
                <a:latin typeface="Consolas" panose="020B0609020204030204" pitchFamily="49" charset="0"/>
              </a:rPr>
              <a:t>picker</a:t>
            </a:r>
            <a:r>
              <a:rPr lang="es-ES" b="0" dirty="0">
                <a:effectLst/>
                <a:latin typeface="Consolas" panose="020B0609020204030204" pitchFamily="49" charset="0"/>
              </a:rPr>
              <a:t> #picker&gt;&lt;/mat-date-range-picker&gt;</a:t>
            </a:r>
          </a:p>
          <a:p>
            <a:pPr marL="0" indent="0">
              <a:buNone/>
            </a:pPr>
            <a:r>
              <a:rPr lang="es-ES" b="0" dirty="0">
                <a:effectLst/>
                <a:latin typeface="Consolas" panose="020B0609020204030204" pitchFamily="49" charset="0"/>
              </a:rPr>
              <a:t>  &lt;</a:t>
            </a:r>
            <a:r>
              <a:rPr lang="es-ES" b="0" dirty="0" err="1">
                <a:effectLst/>
                <a:latin typeface="Consolas" panose="020B0609020204030204" pitchFamily="49" charset="0"/>
              </a:rPr>
              <a:t>mat-hint</a:t>
            </a:r>
            <a:r>
              <a:rPr lang="es-ES" b="0" dirty="0">
                <a:effectLst/>
                <a:latin typeface="Consolas" panose="020B0609020204030204" pitchFamily="49" charset="0"/>
              </a:rPr>
              <a:t>&gt;MM/DD/YYYY – MM/DD/YYYY&lt;/</a:t>
            </a:r>
            <a:r>
              <a:rPr lang="es-ES" b="0" dirty="0" err="1">
                <a:effectLst/>
                <a:latin typeface="Consolas" panose="020B0609020204030204" pitchFamily="49" charset="0"/>
              </a:rPr>
              <a:t>mat-hint</a:t>
            </a:r>
            <a:r>
              <a:rPr lang="es-ES" b="0" dirty="0"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s-E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s-ES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ES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mat-datepicker-toggle</a:t>
            </a:r>
            <a:r>
              <a:rPr lang="es-ES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s-ES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matIconSuffix</a:t>
            </a:r>
            <a:r>
              <a:rPr lang="es-ES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s-ES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s-ES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]="</a:t>
            </a:r>
            <a:r>
              <a:rPr lang="es-ES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picker</a:t>
            </a:r>
            <a:r>
              <a:rPr lang="es-ES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"&gt;</a:t>
            </a:r>
          </a:p>
          <a:p>
            <a:pPr marL="0" indent="0">
              <a:buNone/>
            </a:pPr>
            <a:r>
              <a:rPr lang="es-ES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&lt;/</a:t>
            </a:r>
            <a:r>
              <a:rPr lang="es-ES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mat-datepicker-toggle</a:t>
            </a:r>
            <a:r>
              <a:rPr lang="es-ES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s-ES" b="0" dirty="0">
                <a:effectLst/>
                <a:latin typeface="Consolas" panose="020B0609020204030204" pitchFamily="49" charset="0"/>
              </a:rPr>
              <a:t>&lt;/</a:t>
            </a:r>
            <a:r>
              <a:rPr lang="es-ES" b="0" dirty="0" err="1">
                <a:effectLst/>
                <a:latin typeface="Consolas" panose="020B0609020204030204" pitchFamily="49" charset="0"/>
              </a:rPr>
              <a:t>mat-form-field</a:t>
            </a:r>
            <a:r>
              <a:rPr lang="es-ES" b="0" dirty="0">
                <a:effectLst/>
                <a:latin typeface="Consolas" panose="020B0609020204030204" pitchFamily="49" charset="0"/>
              </a:rPr>
              <a:t>&gt;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1510B6E-24C9-99DC-3CD2-A82960151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952E3-DA43-4FE4-B797-0AD175EBA12D}" type="slidenum">
              <a:rPr lang="es-ES" smtClean="0"/>
              <a:t>34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2975822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B5919E-7218-ED11-1E4C-FCB75D969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824CD2F0-0484-7DDC-0C2F-1AAEFB1376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43255" y="2071687"/>
            <a:ext cx="3694532" cy="4351338"/>
          </a:xfrm>
          <a:ln>
            <a:solidFill>
              <a:schemeClr val="accent1">
                <a:lumMod val="75000"/>
              </a:schemeClr>
            </a:solidFill>
          </a:ln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76790C3-3AB8-8924-ABDA-6D0FC6A33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952E3-DA43-4FE4-B797-0AD175EBA12D}" type="slidenum">
              <a:rPr lang="es-ES" smtClean="0"/>
              <a:t>35</a:t>
            </a:fld>
            <a:endParaRPr lang="es-ES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43D37491-F491-1795-1B39-79E9D4F02E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157" y="2071687"/>
            <a:ext cx="5076825" cy="2714625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1993A781-5EEE-284A-5AB6-8ACFA9CED113}"/>
              </a:ext>
            </a:extLst>
          </p:cNvPr>
          <p:cNvSpPr txBox="1"/>
          <p:nvPr/>
        </p:nvSpPr>
        <p:spPr>
          <a:xfrm>
            <a:off x="225569" y="577971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hlinkClick r:id="rId4"/>
              </a:rPr>
              <a:t>https://material.angular.io/components/datepicker/examples</a:t>
            </a:r>
            <a:r>
              <a:rPr lang="es-E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8716292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0F5F05-665F-0F41-D28B-C75A5985D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sz="4000" b="1" dirty="0"/>
              <a:t>Angular Material: Extensiones para el editor VS </a:t>
            </a:r>
            <a:r>
              <a:rPr lang="es-ES" sz="4000" b="1" dirty="0" err="1"/>
              <a:t>Code</a:t>
            </a:r>
            <a:br>
              <a:rPr lang="es-ES" b="1" dirty="0"/>
            </a:b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1AE0AD4-683E-6926-4953-34431B5BDF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s-ES" dirty="0"/>
              <a:t>La complejidad actual en el desarrollo de aplicaciones web hace necesario disponer de herramientas que nos faciliten su construcción.</a:t>
            </a:r>
          </a:p>
          <a:p>
            <a:pPr algn="just"/>
            <a:r>
              <a:rPr lang="es-ES" dirty="0"/>
              <a:t>La cantidad de componentes creciente de Angular Material y su variedad de propiedades hacen necesario una gran cantidad de práctica para que lleguemos a dominarla y ser eficientes con el tiempo.</a:t>
            </a:r>
          </a:p>
          <a:p>
            <a:pPr algn="just"/>
            <a:r>
              <a:rPr lang="es-ES" dirty="0"/>
              <a:t>Al utilizar el editor VS </a:t>
            </a:r>
            <a:r>
              <a:rPr lang="es-ES" dirty="0" err="1"/>
              <a:t>Code</a:t>
            </a:r>
            <a:r>
              <a:rPr lang="es-ES" dirty="0"/>
              <a:t> podemos valernos de las extensiones especialmente desarrolladas para Angular.</a:t>
            </a:r>
          </a:p>
          <a:p>
            <a:r>
              <a:rPr lang="es-ES" dirty="0"/>
              <a:t>La primera extensión que instalaremos con el objetivo de facilitar el desarrollo de aplicaciones que hagan uso de Angular Material es:</a:t>
            </a:r>
          </a:p>
          <a:p>
            <a:r>
              <a:rPr lang="es-ES" dirty="0">
                <a:hlinkClick r:id="rId2"/>
              </a:rPr>
              <a:t>Angular 10 </a:t>
            </a:r>
            <a:r>
              <a:rPr lang="es-ES" dirty="0" err="1">
                <a:hlinkClick r:id="rId2"/>
              </a:rPr>
              <a:t>Snippets</a:t>
            </a:r>
            <a:r>
              <a:rPr lang="es-ES" dirty="0">
                <a:hlinkClick r:id="rId2"/>
              </a:rPr>
              <a:t> - </a:t>
            </a:r>
            <a:r>
              <a:rPr lang="es-ES" dirty="0" err="1">
                <a:hlinkClick r:id="rId2"/>
              </a:rPr>
              <a:t>TypeScript</a:t>
            </a:r>
            <a:r>
              <a:rPr lang="es-ES" dirty="0">
                <a:hlinkClick r:id="rId2"/>
              </a:rPr>
              <a:t>, </a:t>
            </a:r>
            <a:r>
              <a:rPr lang="es-ES" dirty="0" err="1">
                <a:hlinkClick r:id="rId2"/>
              </a:rPr>
              <a:t>Html</a:t>
            </a:r>
            <a:r>
              <a:rPr lang="es-ES" dirty="0">
                <a:hlinkClick r:id="rId2"/>
              </a:rPr>
              <a:t>, Angular Material, </a:t>
            </a:r>
            <a:r>
              <a:rPr lang="es-ES" dirty="0" err="1">
                <a:hlinkClick r:id="rId2"/>
              </a:rPr>
              <a:t>ngRx</a:t>
            </a:r>
            <a:r>
              <a:rPr lang="es-ES" dirty="0">
                <a:hlinkClick r:id="rId2"/>
              </a:rPr>
              <a:t>, </a:t>
            </a:r>
            <a:r>
              <a:rPr lang="es-ES" dirty="0" err="1">
                <a:hlinkClick r:id="rId2"/>
              </a:rPr>
              <a:t>RxJS</a:t>
            </a:r>
            <a:r>
              <a:rPr lang="es-ES" dirty="0">
                <a:hlinkClick r:id="rId2"/>
              </a:rPr>
              <a:t> &amp; Flex </a:t>
            </a:r>
            <a:r>
              <a:rPr lang="es-ES" dirty="0" err="1">
                <a:hlinkClick r:id="rId2"/>
              </a:rPr>
              <a:t>Layout</a:t>
            </a:r>
            <a:r>
              <a:rPr lang="es-ES" dirty="0"/>
              <a:t> (bajar la última versión disponible):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CC25149-4765-8FB2-544F-9E4C3F794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952E3-DA43-4FE4-B797-0AD175EBA12D}" type="slidenum">
              <a:rPr lang="es-ES" smtClean="0"/>
              <a:t>36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3142136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00C79C-D5A3-6012-7881-59C3A5EAC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Angular Material: formularios (input)</a:t>
            </a:r>
            <a:br>
              <a:rPr lang="es-ES" b="1" dirty="0"/>
            </a:b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1C40336-6763-B9A0-ECDE-DFE8558866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ES" dirty="0"/>
              <a:t>Entre los grupos de componentes fundamentales en Angular Material tenemos los referentes a formularios. Recordemos que la documentación oficial sobre los controles lo podemos encontrar en </a:t>
            </a:r>
            <a:r>
              <a:rPr lang="es-ES" dirty="0">
                <a:hlinkClick r:id="rId2"/>
              </a:rPr>
              <a:t>Componentes en Angular Material</a:t>
            </a:r>
            <a:r>
              <a:rPr lang="es-ES" dirty="0"/>
              <a:t> </a:t>
            </a:r>
          </a:p>
          <a:p>
            <a:r>
              <a:rPr lang="es-ES" dirty="0"/>
              <a:t>Confeccionaremos una pequeña aplicación para consolidar los pasos en el desarrollo con Angular Material y sus formularios.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A062ABA-0824-CC2C-A994-7D035AD7A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952E3-DA43-4FE4-B797-0AD175EBA12D}" type="slidenum">
              <a:rPr lang="es-ES" smtClean="0"/>
              <a:t>37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5148435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FAB27A-4854-2BAB-C013-9750992B1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Problema</a:t>
            </a:r>
            <a:br>
              <a:rPr lang="es-ES" b="1" dirty="0"/>
            </a:b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E5DB5C9-2B2F-1B9D-95EE-9D8043EB3C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Definir un formulario web que permita cargar dos valores numéricos y al presionar un botón mostrar su suma.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Crear un nuevo componente</a:t>
            </a:r>
          </a:p>
          <a:p>
            <a:pPr marL="0" indent="0">
              <a:buNone/>
            </a:pPr>
            <a:r>
              <a:rPr lang="es-ES" dirty="0"/>
              <a:t>ng g c input-ejemplo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A0BB9AD-EA9F-1703-031D-3ED08C7F1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952E3-DA43-4FE4-B797-0AD175EBA12D}" type="slidenum">
              <a:rPr lang="es-ES" smtClean="0"/>
              <a:t>38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0669524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752C29-17BA-9033-3DFB-82BD2FB64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600" dirty="0">
                <a:hlinkClick r:id="rId2"/>
              </a:rPr>
              <a:t>https://material.angular.io/components/input/overview</a:t>
            </a:r>
            <a:br>
              <a:rPr lang="es-ES" sz="3600" dirty="0"/>
            </a:br>
            <a:endParaRPr lang="es-ES" sz="3600" dirty="0"/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9C6E2052-3B30-C8E9-8EAC-A7458C0422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43037" y="2058194"/>
            <a:ext cx="9305925" cy="3886200"/>
          </a:xfr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0C41FBD-0EDE-0AD6-E745-BDE3B1BFE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952E3-DA43-4FE4-B797-0AD175EBA12D}" type="slidenum">
              <a:rPr lang="es-ES" smtClean="0"/>
              <a:t>39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69338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665552-D75B-8485-E3CA-F6CB7F00A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Ejemplo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CA413EA-A0E2-8329-9024-C26569EAF4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5564"/>
            <a:ext cx="10515600" cy="4611399"/>
          </a:xfrm>
        </p:spPr>
        <p:txBody>
          <a:bodyPr>
            <a:normAutofit/>
          </a:bodyPr>
          <a:lstStyle/>
          <a:p>
            <a:r>
              <a:rPr lang="en-US" dirty="0" err="1"/>
              <a:t>Crear</a:t>
            </a:r>
            <a:r>
              <a:rPr lang="en-US" dirty="0"/>
              <a:t> la </a:t>
            </a:r>
            <a:r>
              <a:rPr lang="en-US" dirty="0" err="1"/>
              <a:t>aplicación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ng new angular-material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Instalar</a:t>
            </a:r>
            <a:r>
              <a:rPr lang="en-US" dirty="0"/>
              <a:t> Angular Material</a:t>
            </a:r>
          </a:p>
          <a:p>
            <a:pPr marL="0" indent="0">
              <a:buNone/>
            </a:pPr>
            <a:r>
              <a:rPr lang="en-US" dirty="0"/>
              <a:t>   ng add @angular/material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C546BA4-0E73-A372-2726-86CEBCD0E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952E3-DA43-4FE4-B797-0AD175EBA12D}" type="slidenum">
              <a:rPr lang="es-ES" smtClean="0"/>
              <a:t>4</a:t>
            </a:fld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2DAD7219-20B6-C193-25EB-BCB704F453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105780"/>
            <a:ext cx="7917873" cy="2373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98855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6BE627-2FB1-D2B7-1822-FFA53BF48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4CC2CB0-9715-A30E-6916-192D08AFD6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5163027-5A9B-97BC-FC55-A55CCE90B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952E3-DA43-4FE4-B797-0AD175EBA12D}" type="slidenum">
              <a:rPr lang="es-ES" smtClean="0"/>
              <a:t>40</a:t>
            </a:fld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94AAAE4A-F05D-3FC2-48D6-79353F87B2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1937"/>
            <a:ext cx="9172575" cy="633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42605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BF5F95-8B1D-664B-62B1-515D60EB2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5B2BFC64-5A96-24A3-23DF-FF1B6D43C4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33490"/>
            <a:ext cx="6477000" cy="1952625"/>
          </a:xfr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0570BC9-597F-282F-AA7D-476499392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952E3-DA43-4FE4-B797-0AD175EBA12D}" type="slidenum">
              <a:rPr lang="es-ES" smtClean="0"/>
              <a:t>41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1423182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F338C2-F4D5-E62B-EF84-D4FD3171D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C891D3B-87F3-B302-2087-2BD910F68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952E3-DA43-4FE4-B797-0AD175EBA12D}" type="slidenum">
              <a:rPr lang="es-ES" smtClean="0"/>
              <a:t>42</a:t>
            </a:fld>
            <a:endParaRPr lang="es-ES"/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BF0D4B7D-742D-63D0-DD2D-995CCE2BB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69423A1-F886-F269-80D9-81718949E8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49425"/>
            <a:ext cx="6276975" cy="43053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95366837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D726ED-EC96-B687-F47F-1C5D7D613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Angular Material: Tablas - </a:t>
            </a:r>
            <a:r>
              <a:rPr lang="es-ES" b="1" dirty="0" err="1"/>
              <a:t>mat</a:t>
            </a:r>
            <a:r>
              <a:rPr lang="es-ES" b="1" dirty="0"/>
              <a:t>-table</a:t>
            </a:r>
            <a:br>
              <a:rPr lang="es-ES" b="1" dirty="0"/>
            </a:b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1888389-6733-C967-B4F0-39DB5F2A46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s-ES" dirty="0"/>
              <a:t>Angular material dispone de una componente para mostrar datos en una tabla.</a:t>
            </a:r>
          </a:p>
          <a:p>
            <a:pPr marL="0" indent="0" algn="just">
              <a:buNone/>
            </a:pPr>
            <a:r>
              <a:rPr lang="es-ES" dirty="0">
                <a:hlinkClick r:id="rId3"/>
              </a:rPr>
              <a:t>https://material.angular.io/components/table/overview</a:t>
            </a:r>
            <a:endParaRPr lang="es-ES" dirty="0"/>
          </a:p>
          <a:p>
            <a:pPr marL="0" indent="0" algn="just">
              <a:buNone/>
            </a:pPr>
            <a:endParaRPr lang="es-ES" dirty="0"/>
          </a:p>
          <a:p>
            <a:pPr marL="0" indent="0" algn="just">
              <a:buNone/>
            </a:pPr>
            <a:r>
              <a:rPr lang="es-ES" b="1" dirty="0"/>
              <a:t>Problema</a:t>
            </a:r>
          </a:p>
          <a:p>
            <a:pPr marL="0" indent="0" algn="just">
              <a:buNone/>
            </a:pPr>
            <a:r>
              <a:rPr lang="es-ES" dirty="0"/>
              <a:t>Mostrar un listado de artículos (código, descripción y precio) mediante la componente </a:t>
            </a:r>
            <a:r>
              <a:rPr lang="es-ES" dirty="0" err="1"/>
              <a:t>mat</a:t>
            </a:r>
            <a:r>
              <a:rPr lang="es-ES" dirty="0"/>
              <a:t>-table. Permitir borrar y mostrar mensaje de confirmación.</a:t>
            </a:r>
          </a:p>
          <a:p>
            <a:pPr marL="0" indent="0" algn="just">
              <a:buNone/>
            </a:pPr>
            <a:endParaRPr lang="es-ES" dirty="0"/>
          </a:p>
          <a:p>
            <a:pPr marL="0" indent="0" algn="just">
              <a:buNone/>
            </a:pPr>
            <a:endParaRPr lang="es-ES" dirty="0"/>
          </a:p>
          <a:p>
            <a:pPr marL="0" indent="0" algn="just">
              <a:buNone/>
            </a:pP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DB301A6-08A6-79AA-4994-6EA6C3006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952E3-DA43-4FE4-B797-0AD175EBA12D}" type="slidenum">
              <a:rPr lang="es-ES" smtClean="0"/>
              <a:t>43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2187344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E5811D-E9E4-3A55-2258-08CAAC23C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E2DB7CC-14BC-3062-D539-B5C7D95572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8972DBF-FB4C-B30B-9CBB-A73F92328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952E3-DA43-4FE4-B797-0AD175EBA12D}" type="slidenum">
              <a:rPr lang="es-ES" smtClean="0"/>
              <a:t>44</a:t>
            </a:fld>
            <a:endParaRPr lang="es-ES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9337D434-82C9-7E55-AF6F-EBAF1EEFB3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90688"/>
            <a:ext cx="12192000" cy="292919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48822872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A5D0A6-6297-F961-4184-EE2B909B9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Solución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953BA45-7A4E-D2B3-AF80-E8E212DC69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730048"/>
          </a:xfrm>
        </p:spPr>
        <p:txBody>
          <a:bodyPr>
            <a:normAutofit/>
          </a:bodyPr>
          <a:lstStyle/>
          <a:p>
            <a:r>
              <a:rPr lang="es-ES" dirty="0"/>
              <a:t>Crear el componente</a:t>
            </a:r>
          </a:p>
          <a:p>
            <a:pPr marL="0" indent="0">
              <a:buNone/>
            </a:pPr>
            <a:r>
              <a:rPr lang="es-ES" dirty="0"/>
              <a:t> ng g c </a:t>
            </a:r>
            <a:r>
              <a:rPr lang="es-ES" dirty="0" err="1"/>
              <a:t>mat</a:t>
            </a:r>
            <a:r>
              <a:rPr lang="es-ES" dirty="0"/>
              <a:t>-table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E88AA85-66DF-C731-6374-6F8E37C23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952E3-DA43-4FE4-B797-0AD175EBA12D}" type="slidenum">
              <a:rPr lang="es-ES" smtClean="0"/>
              <a:t>45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7767695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6BCD3B-7F8C-37B5-4C38-BB46B3646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Importar los módulos que necesitamos</a:t>
            </a:r>
            <a:br>
              <a:rPr lang="es-ES" dirty="0"/>
            </a:b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3788D85-C4DD-A7CE-0463-DBF176EAB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952E3-DA43-4FE4-B797-0AD175EBA12D}" type="slidenum">
              <a:rPr lang="es-ES" smtClean="0"/>
              <a:t>46</a:t>
            </a:fld>
            <a:endParaRPr lang="es-ES"/>
          </a:p>
        </p:txBody>
      </p:sp>
      <p:sp>
        <p:nvSpPr>
          <p:cNvPr id="12" name="Marcador de contenido 11">
            <a:extLst>
              <a:ext uri="{FF2B5EF4-FFF2-40B4-BE49-F238E27FC236}">
                <a16:creationId xmlns:a16="http://schemas.microsoft.com/office/drawing/2014/main" id="{0C22F25D-9197-44A2-A2AB-FA3547CFAF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933B04A6-DA38-67CD-5B07-60F44AECE5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25550"/>
            <a:ext cx="6238875" cy="549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86180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024256-1A88-2EB9-9F28-D3CDD7297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Crear la clase Artículo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5D8F03D-D5A1-80E4-A8D1-74FB670E05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01F4E04-1F7C-B819-404B-2DA65F82A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952E3-DA43-4FE4-B797-0AD175EBA12D}" type="slidenum">
              <a:rPr lang="es-ES" smtClean="0"/>
              <a:t>47</a:t>
            </a:fld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526EBCEE-AA8D-EC8C-74B7-21FF036D74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680" y="1825625"/>
            <a:ext cx="6619875" cy="345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53186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5BB72A0-4B25-1191-1612-C50774811D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14400"/>
            <a:ext cx="10515600" cy="5666509"/>
          </a:xfrm>
        </p:spPr>
        <p:txBody>
          <a:bodyPr>
            <a:normAutofit lnSpcReduction="10000"/>
          </a:bodyPr>
          <a:lstStyle/>
          <a:p>
            <a:r>
              <a:rPr lang="es-ES" dirty="0"/>
              <a:t>Crear el arreglo con las  columnas de la tabla</a:t>
            </a:r>
          </a:p>
          <a:p>
            <a:pPr marL="0" indent="0">
              <a:buNone/>
            </a:pPr>
            <a:r>
              <a:rPr lang="es-ES" dirty="0"/>
              <a:t>  </a:t>
            </a:r>
            <a:r>
              <a:rPr lang="es-ES" sz="2400" dirty="0">
                <a:latin typeface="Consolas" panose="020B0609020204030204" pitchFamily="49" charset="0"/>
              </a:rPr>
              <a:t>columnas: </a:t>
            </a:r>
            <a:r>
              <a:rPr lang="es-ES" sz="2400" dirty="0" err="1">
                <a:latin typeface="Consolas" panose="020B0609020204030204" pitchFamily="49" charset="0"/>
              </a:rPr>
              <a:t>string</a:t>
            </a:r>
            <a:r>
              <a:rPr lang="es-ES" sz="2400" dirty="0">
                <a:latin typeface="Consolas" panose="020B0609020204030204" pitchFamily="49" charset="0"/>
              </a:rPr>
              <a:t>[] = ['</a:t>
            </a:r>
            <a:r>
              <a:rPr lang="es-ES" sz="2400" dirty="0" err="1">
                <a:latin typeface="Consolas" panose="020B0609020204030204" pitchFamily="49" charset="0"/>
              </a:rPr>
              <a:t>codigo</a:t>
            </a:r>
            <a:r>
              <a:rPr lang="es-ES" sz="2400" dirty="0">
                <a:latin typeface="Consolas" panose="020B0609020204030204" pitchFamily="49" charset="0"/>
              </a:rPr>
              <a:t>', '</a:t>
            </a:r>
            <a:r>
              <a:rPr lang="es-ES" sz="2400" dirty="0" err="1">
                <a:latin typeface="Consolas" panose="020B0609020204030204" pitchFamily="49" charset="0"/>
              </a:rPr>
              <a:t>descripcion</a:t>
            </a:r>
            <a:r>
              <a:rPr lang="es-ES" sz="2400" dirty="0">
                <a:latin typeface="Consolas" panose="020B0609020204030204" pitchFamily="49" charset="0"/>
              </a:rPr>
              <a:t>', 'precio'];</a:t>
            </a:r>
          </a:p>
          <a:p>
            <a:pPr marL="0" indent="0">
              <a:buNone/>
            </a:pPr>
            <a:endParaRPr lang="es-ES" dirty="0"/>
          </a:p>
          <a:p>
            <a:r>
              <a:rPr lang="es-ES" dirty="0"/>
              <a:t>Crear el arreglo de artículos</a:t>
            </a:r>
          </a:p>
          <a:p>
            <a:pPr marL="0" indent="0">
              <a:buNone/>
            </a:pPr>
            <a:r>
              <a:rPr lang="es-ES" sz="2400" dirty="0"/>
              <a:t>  </a:t>
            </a:r>
            <a:r>
              <a:rPr lang="es-ES" sz="2400" b="0" dirty="0">
                <a:effectLst/>
                <a:latin typeface="Consolas" panose="020B0609020204030204" pitchFamily="49" charset="0"/>
              </a:rPr>
              <a:t> datos: Articulo[] = [new Articulo(1, 'papas', 55),</a:t>
            </a:r>
          </a:p>
          <a:p>
            <a:pPr marL="0" indent="0">
              <a:buNone/>
            </a:pPr>
            <a:r>
              <a:rPr lang="es-ES" sz="2400" b="0" dirty="0">
                <a:effectLst/>
                <a:latin typeface="Consolas" panose="020B0609020204030204" pitchFamily="49" charset="0"/>
              </a:rPr>
              <a:t>  new Articulo(2, 'manzanas', 53),</a:t>
            </a:r>
          </a:p>
          <a:p>
            <a:pPr marL="0" indent="0">
              <a:buNone/>
            </a:pPr>
            <a:r>
              <a:rPr lang="es-ES" sz="2400" b="0" dirty="0">
                <a:effectLst/>
                <a:latin typeface="Consolas" panose="020B0609020204030204" pitchFamily="49" charset="0"/>
              </a:rPr>
              <a:t>  new Articulo(3, 'naranjas', 25),</a:t>
            </a:r>
          </a:p>
          <a:p>
            <a:pPr marL="0" indent="0">
              <a:buNone/>
            </a:pPr>
            <a:r>
              <a:rPr lang="es-ES" sz="2400" b="0" dirty="0">
                <a:effectLst/>
                <a:latin typeface="Consolas" panose="020B0609020204030204" pitchFamily="49" charset="0"/>
              </a:rPr>
              <a:t>  ];</a:t>
            </a:r>
          </a:p>
          <a:p>
            <a:pPr marL="0" indent="0">
              <a:buNone/>
            </a:pPr>
            <a:endParaRPr lang="es-ES" dirty="0"/>
          </a:p>
          <a:p>
            <a:r>
              <a:rPr lang="es-ES" sz="2400" b="0" dirty="0">
                <a:effectLst/>
                <a:latin typeface="Consolas" panose="020B0609020204030204" pitchFamily="49" charset="0"/>
              </a:rPr>
              <a:t>Crear la tabla</a:t>
            </a:r>
          </a:p>
          <a:p>
            <a:pPr marL="0" indent="0">
              <a:buNone/>
            </a:pPr>
            <a:r>
              <a:rPr lang="es-ES" sz="2400" b="0" dirty="0">
                <a:effectLst/>
                <a:latin typeface="Consolas" panose="020B0609020204030204" pitchFamily="49" charset="0"/>
              </a:rPr>
              <a:t>tabla1!: </a:t>
            </a:r>
            <a:r>
              <a:rPr lang="es-ES" sz="2400" b="0" dirty="0" err="1">
                <a:effectLst/>
                <a:latin typeface="Consolas" panose="020B0609020204030204" pitchFamily="49" charset="0"/>
              </a:rPr>
              <a:t>MatTable</a:t>
            </a:r>
            <a:r>
              <a:rPr lang="es-ES" sz="2400" b="0" dirty="0">
                <a:effectLst/>
                <a:latin typeface="Consolas" panose="020B0609020204030204" pitchFamily="49" charset="0"/>
              </a:rPr>
              <a:t>&lt;Articulo&gt; </a:t>
            </a:r>
          </a:p>
          <a:p>
            <a:pPr marL="0" indent="0">
              <a:buNone/>
            </a:pPr>
            <a:endParaRPr lang="es-ES" sz="2400" b="0" dirty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2400" b="0" dirty="0">
                <a:effectLst/>
                <a:latin typeface="Consolas" panose="020B0609020204030204" pitchFamily="49" charset="0"/>
              </a:rPr>
              <a:t> </a:t>
            </a:r>
            <a:endParaRPr lang="es-ES" dirty="0"/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346FB94-977B-5DC9-1210-ACBED1621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952E3-DA43-4FE4-B797-0AD175EBA12D}" type="slidenum">
              <a:rPr lang="es-ES" smtClean="0"/>
              <a:t>48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1913893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27CA4B-3678-596B-1CB0-5F2B0707A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8D91444-9980-4014-DEE7-E2C93A45F2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19973DD-72E8-277C-A5F8-6FE08AACF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952E3-DA43-4FE4-B797-0AD175EBA12D}" type="slidenum">
              <a:rPr lang="es-ES" smtClean="0"/>
              <a:t>49</a:t>
            </a:fld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9F27023E-86EB-6E14-9B02-5428AD53D3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140" y="0"/>
            <a:ext cx="64283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120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486AED-8B6B-1999-C93B-3137E8B62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Seleccionar tema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2098BA6-BB6B-B875-BE06-2422616AA7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>
                <a:hlinkClick r:id="rId3"/>
              </a:rPr>
              <a:t>https://material.angular.io/?theme=indigo-pink</a:t>
            </a:r>
          </a:p>
          <a:p>
            <a:r>
              <a:rPr lang="es-ES" dirty="0">
                <a:hlinkClick r:id="rId4"/>
              </a:rPr>
              <a:t>https://material.angular.io/?theme=deeppurple-amber</a:t>
            </a:r>
          </a:p>
          <a:p>
            <a:r>
              <a:rPr lang="es-ES" dirty="0">
                <a:hlinkClick r:id="rId4"/>
              </a:rPr>
              <a:t>https://material.angular.io/?theme=pink-bluegrey</a:t>
            </a:r>
            <a:endParaRPr lang="es-ES" dirty="0"/>
          </a:p>
          <a:p>
            <a:r>
              <a:rPr lang="es-ES" dirty="0">
                <a:hlinkClick r:id="rId5"/>
              </a:rPr>
              <a:t>https://material.angular.io/?theme=purple-green</a:t>
            </a:r>
            <a:endParaRPr lang="es-ES" dirty="0"/>
          </a:p>
          <a:p>
            <a:endParaRPr lang="es-ES" dirty="0"/>
          </a:p>
          <a:p>
            <a:pPr marL="0" indent="0">
              <a:buNone/>
            </a:pPr>
            <a:endParaRPr lang="es-ES" dirty="0"/>
          </a:p>
          <a:p>
            <a:r>
              <a:rPr lang="es-ES" dirty="0" err="1"/>
              <a:t>Custom</a:t>
            </a:r>
            <a:endParaRPr lang="es-ES" dirty="0"/>
          </a:p>
          <a:p>
            <a:pPr marL="0" indent="0">
              <a:buNone/>
            </a:pP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54AD767-A1FD-0AE2-4408-C00A25D95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952E3-DA43-4FE4-B797-0AD175EBA12D}" type="slidenum">
              <a:rPr lang="es-ES" smtClean="0"/>
              <a:t>5</a:t>
            </a:fld>
            <a:endParaRPr lang="es-ES"/>
          </a:p>
        </p:txBody>
      </p:sp>
      <p:sp>
        <p:nvSpPr>
          <p:cNvPr id="5" name="Cerrar llave 4">
            <a:extLst>
              <a:ext uri="{FF2B5EF4-FFF2-40B4-BE49-F238E27FC236}">
                <a16:creationId xmlns:a16="http://schemas.microsoft.com/office/drawing/2014/main" id="{0EBCD31B-726D-04A4-7859-308368C99097}"/>
              </a:ext>
            </a:extLst>
          </p:cNvPr>
          <p:cNvSpPr/>
          <p:nvPr/>
        </p:nvSpPr>
        <p:spPr>
          <a:xfrm>
            <a:off x="9621982" y="1734004"/>
            <a:ext cx="290945" cy="267392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817A1384-A717-1C5B-CF80-491B8B246293}"/>
              </a:ext>
            </a:extLst>
          </p:cNvPr>
          <p:cNvSpPr txBox="1"/>
          <p:nvPr/>
        </p:nvSpPr>
        <p:spPr>
          <a:xfrm>
            <a:off x="9916697" y="2886301"/>
            <a:ext cx="20951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Escoge un estilo predeterminado</a:t>
            </a:r>
          </a:p>
        </p:txBody>
      </p:sp>
      <p:sp>
        <p:nvSpPr>
          <p:cNvPr id="12" name="Flecha: a la derecha 11">
            <a:extLst>
              <a:ext uri="{FF2B5EF4-FFF2-40B4-BE49-F238E27FC236}">
                <a16:creationId xmlns:a16="http://schemas.microsoft.com/office/drawing/2014/main" id="{49D50D6B-E248-3CF3-724D-25FF01202B22}"/>
              </a:ext>
            </a:extLst>
          </p:cNvPr>
          <p:cNvSpPr/>
          <p:nvPr/>
        </p:nvSpPr>
        <p:spPr>
          <a:xfrm>
            <a:off x="3006436" y="5043055"/>
            <a:ext cx="1399309" cy="22167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C31D8E6A-0B11-BBC0-68B1-E04807A2A5A4}"/>
              </a:ext>
            </a:extLst>
          </p:cNvPr>
          <p:cNvSpPr txBox="1"/>
          <p:nvPr/>
        </p:nvSpPr>
        <p:spPr>
          <a:xfrm>
            <a:off x="4783011" y="4881662"/>
            <a:ext cx="71873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Escoge los estilos predeterminados pero podremos modificarlo o </a:t>
            </a:r>
            <a:r>
              <a:rPr lang="es-ES" dirty="0" err="1"/>
              <a:t>sobreescribirlo</a:t>
            </a:r>
            <a:r>
              <a:rPr lang="es-ES" dirty="0"/>
              <a:t>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426439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970DC2-EAFE-D616-9053-83C162AB0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600" dirty="0"/>
              <a:t>Codificamos la interfaz visual en el archivo mat-table.component.html':</a:t>
            </a:r>
          </a:p>
        </p:txBody>
      </p:sp>
      <p:pic>
        <p:nvPicPr>
          <p:cNvPr id="8" name="Marcador de contenido 7">
            <a:extLst>
              <a:ext uri="{FF2B5EF4-FFF2-40B4-BE49-F238E27FC236}">
                <a16:creationId xmlns:a16="http://schemas.microsoft.com/office/drawing/2014/main" id="{23CD9364-EEE8-E68C-8589-54428F649C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6022664" cy="4665662"/>
          </a:xfr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AA48E18-34C9-A3CF-69EB-44044B093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952E3-DA43-4FE4-B797-0AD175EBA12D}" type="slidenum">
              <a:rPr lang="es-ES" smtClean="0"/>
              <a:t>50</a:t>
            </a:fld>
            <a:endParaRPr lang="es-ES"/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FD4695BD-5140-6C05-081E-C99AD9942208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6456218" y="2493818"/>
            <a:ext cx="7135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ángulo 11">
            <a:extLst>
              <a:ext uri="{FF2B5EF4-FFF2-40B4-BE49-F238E27FC236}">
                <a16:creationId xmlns:a16="http://schemas.microsoft.com/office/drawing/2014/main" id="{7EB40BC8-2203-ACFB-D27C-E4AB59E3B504}"/>
              </a:ext>
            </a:extLst>
          </p:cNvPr>
          <p:cNvSpPr/>
          <p:nvPr/>
        </p:nvSpPr>
        <p:spPr>
          <a:xfrm>
            <a:off x="1413164" y="2369127"/>
            <a:ext cx="4932218" cy="3325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62F71C2F-6CD6-2266-8D92-B54A8D3FB819}"/>
              </a:ext>
            </a:extLst>
          </p:cNvPr>
          <p:cNvSpPr txBox="1"/>
          <p:nvPr/>
        </p:nvSpPr>
        <p:spPr>
          <a:xfrm>
            <a:off x="7169728" y="2032153"/>
            <a:ext cx="50222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/>
              <a:t>Cuando definimos la etiqueta 'table' especificamos el enlace de la propiedad '[</a:t>
            </a:r>
            <a:r>
              <a:rPr lang="es-ES" dirty="0" err="1"/>
              <a:t>dataSource</a:t>
            </a:r>
            <a:r>
              <a:rPr lang="es-ES" dirty="0"/>
              <a:t>]' con nuestro vector definido en la clase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1F4AA447-BDF5-DB87-7143-4A143CAABB29}"/>
              </a:ext>
            </a:extLst>
          </p:cNvPr>
          <p:cNvSpPr/>
          <p:nvPr/>
        </p:nvSpPr>
        <p:spPr>
          <a:xfrm>
            <a:off x="1634836" y="3574473"/>
            <a:ext cx="5070764" cy="9420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F8D513C1-66BF-2B63-5730-512432103377}"/>
              </a:ext>
            </a:extLst>
          </p:cNvPr>
          <p:cNvCxnSpPr/>
          <p:nvPr/>
        </p:nvCxnSpPr>
        <p:spPr>
          <a:xfrm>
            <a:off x="6705600" y="4142509"/>
            <a:ext cx="6788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uadroTexto 17">
            <a:extLst>
              <a:ext uri="{FF2B5EF4-FFF2-40B4-BE49-F238E27FC236}">
                <a16:creationId xmlns:a16="http://schemas.microsoft.com/office/drawing/2014/main" id="{3C04B1B1-4B82-7CFA-D486-C9553D11043A}"/>
              </a:ext>
            </a:extLst>
          </p:cNvPr>
          <p:cNvSpPr txBox="1"/>
          <p:nvPr/>
        </p:nvSpPr>
        <p:spPr>
          <a:xfrm>
            <a:off x="7384473" y="3394363"/>
            <a:ext cx="47036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/>
              <a:t>Para las columnas definimos etiquetas 'ng-container' iniciando la propiedad '</a:t>
            </a:r>
            <a:r>
              <a:rPr lang="es-ES" dirty="0" err="1"/>
              <a:t>matColumnDef</a:t>
            </a:r>
            <a:r>
              <a:rPr lang="es-ES" dirty="0"/>
              <a:t>' con alguna de las componentes del atributo 'columnas', también creamos el título de la columna como su contenido.</a:t>
            </a: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20B7EC3F-B289-DE21-A928-81295DDA28A3}"/>
              </a:ext>
            </a:extLst>
          </p:cNvPr>
          <p:cNvSpPr/>
          <p:nvPr/>
        </p:nvSpPr>
        <p:spPr>
          <a:xfrm>
            <a:off x="1634836" y="5514109"/>
            <a:ext cx="4253346" cy="5264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D46DBBCD-80D6-4134-D564-4FE6F2F64944}"/>
              </a:ext>
            </a:extLst>
          </p:cNvPr>
          <p:cNvCxnSpPr/>
          <p:nvPr/>
        </p:nvCxnSpPr>
        <p:spPr>
          <a:xfrm>
            <a:off x="6345382" y="5832764"/>
            <a:ext cx="10390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uadroTexto 21">
            <a:extLst>
              <a:ext uri="{FF2B5EF4-FFF2-40B4-BE49-F238E27FC236}">
                <a16:creationId xmlns:a16="http://schemas.microsoft.com/office/drawing/2014/main" id="{31613719-A537-7CA6-2C94-D73F8D6237F3}"/>
              </a:ext>
            </a:extLst>
          </p:cNvPr>
          <p:cNvSpPr txBox="1"/>
          <p:nvPr/>
        </p:nvSpPr>
        <p:spPr>
          <a:xfrm>
            <a:off x="7620000" y="5735782"/>
            <a:ext cx="2941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 </a:t>
            </a:r>
            <a:r>
              <a:rPr lang="en-US" dirty="0" err="1"/>
              <a:t>definen</a:t>
            </a:r>
            <a:r>
              <a:rPr lang="en-US" dirty="0"/>
              <a:t> las </a:t>
            </a:r>
            <a:r>
              <a:rPr lang="en-US" dirty="0" err="1"/>
              <a:t>filas</a:t>
            </a:r>
            <a:r>
              <a:rPr lang="en-US" dirty="0"/>
              <a:t> de la </a:t>
            </a:r>
            <a:r>
              <a:rPr lang="en-US" dirty="0" err="1"/>
              <a:t>tabla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4833387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12653D-0E59-2FA9-2B5D-BDC98C2BC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810AFFB-FD1D-B49F-0F05-9E41CE0782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CC3231B-5996-0424-5B6F-FB56709DC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952E3-DA43-4FE4-B797-0AD175EBA12D}" type="slidenum">
              <a:rPr lang="es-ES" smtClean="0"/>
              <a:t>51</a:t>
            </a:fld>
            <a:endParaRPr lang="es-E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8C1A4DC-D9C1-8B00-AB33-14553A30FB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82870"/>
            <a:ext cx="12192000" cy="292919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13204382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81CA33-D843-AA26-C573-F7417008C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Schematics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9D9AA82-8883-DFD9-95D3-F1FFD32B30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>
                <a:hlinkClick r:id="rId2"/>
              </a:rPr>
              <a:t>https://material.angular.io/guide/schematics</a:t>
            </a:r>
            <a:endParaRPr lang="es-ES" dirty="0"/>
          </a:p>
          <a:p>
            <a:endParaRPr lang="es-ES" dirty="0"/>
          </a:p>
          <a:p>
            <a:pPr marL="0" indent="0">
              <a:buNone/>
            </a:pPr>
            <a:r>
              <a:rPr lang="es-ES" dirty="0"/>
              <a:t>Angular Material viene con esquemas de Angular CLI para facilitar la creación de aplicaciones de Material.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9591298-B6DC-DCEA-C86A-AAB14408B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952E3-DA43-4FE4-B797-0AD175EBA12D}" type="slidenum">
              <a:rPr lang="es-ES" smtClean="0"/>
              <a:t>52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3238688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7B099F-AED1-6566-4A66-D5EF98B54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Schematics Component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30E771A-5225-0A22-A311-9D82CF88E1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6291"/>
            <a:ext cx="10515600" cy="468067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ES" sz="2400" dirty="0"/>
              <a:t>Angular Material viene con múltiples esquemas que se pueden usar para generar fácilmente componentes de Material </a:t>
            </a:r>
            <a:r>
              <a:rPr lang="es-ES" sz="2400" dirty="0" err="1"/>
              <a:t>Design</a:t>
            </a:r>
            <a:r>
              <a:rPr lang="es-ES" sz="2400" dirty="0"/>
              <a:t>:</a:t>
            </a:r>
          </a:p>
          <a:p>
            <a:pPr algn="just"/>
            <a:r>
              <a:rPr lang="es-ES" sz="2400" dirty="0" err="1"/>
              <a:t>address-form</a:t>
            </a:r>
            <a:r>
              <a:rPr lang="es-ES" sz="2400" dirty="0"/>
              <a:t>: Componente con un grupo de formularios que utiliza controles de formulario de Material </a:t>
            </a:r>
            <a:r>
              <a:rPr lang="es-ES" sz="2400" dirty="0" err="1"/>
              <a:t>Design</a:t>
            </a:r>
            <a:r>
              <a:rPr lang="es-ES" sz="2400" dirty="0"/>
              <a:t> para solicitar una dirección de envío</a:t>
            </a:r>
          </a:p>
          <a:p>
            <a:pPr algn="just"/>
            <a:r>
              <a:rPr lang="es-ES" sz="2400" dirty="0" err="1"/>
              <a:t>navigation</a:t>
            </a:r>
            <a:r>
              <a:rPr lang="es-ES" sz="2400" dirty="0"/>
              <a:t>: Crea un componente con un navegador lateral de Material </a:t>
            </a:r>
            <a:r>
              <a:rPr lang="es-ES" sz="2400" dirty="0" err="1"/>
              <a:t>Design</a:t>
            </a:r>
            <a:r>
              <a:rPr lang="es-ES" sz="2400" dirty="0"/>
              <a:t> responsivo y una barra de herramientas para mostrar el nombre de la aplicación.</a:t>
            </a:r>
          </a:p>
          <a:p>
            <a:pPr algn="just"/>
            <a:r>
              <a:rPr lang="es-ES" sz="2400" dirty="0" err="1"/>
              <a:t>dashboard</a:t>
            </a:r>
            <a:r>
              <a:rPr lang="es-ES" sz="2400" dirty="0"/>
              <a:t>: Componente con múltiples tarjetas y menús de Material </a:t>
            </a:r>
            <a:r>
              <a:rPr lang="es-ES" sz="2400" dirty="0" err="1"/>
              <a:t>Design</a:t>
            </a:r>
            <a:r>
              <a:rPr lang="es-ES" sz="2400" dirty="0"/>
              <a:t> alineados en un diseño de cuadrícula</a:t>
            </a:r>
          </a:p>
          <a:p>
            <a:pPr algn="just"/>
            <a:r>
              <a:rPr lang="es-ES" sz="2400" dirty="0"/>
              <a:t>table: Genera un componente con una tabla de datos de Material </a:t>
            </a:r>
            <a:r>
              <a:rPr lang="es-ES" sz="2400" dirty="0" err="1"/>
              <a:t>Design</a:t>
            </a:r>
            <a:r>
              <a:rPr lang="es-ES" sz="2400" dirty="0"/>
              <a:t> que admite clasificación y paginación.</a:t>
            </a:r>
          </a:p>
          <a:p>
            <a:pPr algn="just"/>
            <a:r>
              <a:rPr lang="es-ES" sz="2400" dirty="0" err="1"/>
              <a:t>tree:Componente</a:t>
            </a:r>
            <a:r>
              <a:rPr lang="es-ES" sz="2400" dirty="0"/>
              <a:t> que visualiza interactivamente una estructura de carpetas anidadas utilizando el componente &lt;</a:t>
            </a:r>
            <a:r>
              <a:rPr lang="es-ES" sz="2400" dirty="0" err="1"/>
              <a:t>mat-tree</a:t>
            </a:r>
            <a:r>
              <a:rPr lang="es-ES" sz="2400" dirty="0"/>
              <a:t>&gt;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20CAFBA-BCE6-243E-C9AA-619D8FE95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952E3-DA43-4FE4-B797-0AD175EBA12D}" type="slidenum">
              <a:rPr lang="es-ES" smtClean="0"/>
              <a:t>53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2637124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4C84A2-F26F-B619-EC78-C0916C6E1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err="1"/>
              <a:t>Address</a:t>
            </a:r>
            <a:r>
              <a:rPr lang="es-ES" b="1" dirty="0"/>
              <a:t> </a:t>
            </a:r>
            <a:r>
              <a:rPr lang="es-ES" b="1" dirty="0" err="1"/>
              <a:t>form</a:t>
            </a:r>
            <a:r>
              <a:rPr lang="es-ES" b="1" dirty="0"/>
              <a:t> </a:t>
            </a:r>
            <a:r>
              <a:rPr lang="es-ES" b="1" dirty="0" err="1"/>
              <a:t>schematic</a:t>
            </a:r>
            <a:r>
              <a:rPr lang="es-ES" b="1" dirty="0"/>
              <a:t> </a:t>
            </a:r>
            <a:br>
              <a:rPr lang="es-ES" b="1" dirty="0"/>
            </a:b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52C8FEB-C990-B654-63BC-A99934D170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s-ES" dirty="0"/>
              <a:t>La ejecución del esquema del formulario de dirección genera un nuevo componente Angular que se puede usar para comenzar con un grupo de formularios de Material </a:t>
            </a:r>
            <a:r>
              <a:rPr lang="es-ES" dirty="0" err="1"/>
              <a:t>Design</a:t>
            </a:r>
            <a:r>
              <a:rPr lang="es-ES" dirty="0"/>
              <a:t> que consta de:</a:t>
            </a:r>
          </a:p>
          <a:p>
            <a:pPr algn="just"/>
            <a:r>
              <a:rPr lang="es-ES" dirty="0"/>
              <a:t> Campos del formulario de diseño de materiales</a:t>
            </a:r>
          </a:p>
          <a:p>
            <a:pPr algn="just"/>
            <a:r>
              <a:rPr lang="es-ES" dirty="0"/>
              <a:t> Controles de radio de diseño de materiales</a:t>
            </a:r>
          </a:p>
          <a:p>
            <a:pPr algn="just"/>
            <a:r>
              <a:rPr lang="es-ES" dirty="0"/>
              <a:t> Botones de diseño de materiales</a:t>
            </a:r>
          </a:p>
          <a:p>
            <a:pPr algn="just"/>
            <a:endParaRPr lang="es-ES" dirty="0"/>
          </a:p>
          <a:p>
            <a:pPr marL="0" indent="0" algn="just">
              <a:buNone/>
            </a:pPr>
            <a:r>
              <a:rPr lang="es-ES" dirty="0"/>
              <a:t>ng </a:t>
            </a:r>
            <a:r>
              <a:rPr lang="es-ES" dirty="0" err="1"/>
              <a:t>generate</a:t>
            </a:r>
            <a:r>
              <a:rPr lang="es-ES" dirty="0"/>
              <a:t> @angular/material:address-form &lt;</a:t>
            </a:r>
            <a:r>
              <a:rPr lang="es-ES" dirty="0" err="1"/>
              <a:t>component-name</a:t>
            </a:r>
            <a:r>
              <a:rPr lang="es-ES" dirty="0"/>
              <a:t>&gt;</a:t>
            </a:r>
          </a:p>
          <a:p>
            <a:pPr marL="0" indent="0" algn="just">
              <a:buNone/>
            </a:pPr>
            <a:endParaRPr lang="es-ES" dirty="0"/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7FB2EEA-3588-2ADC-8F0A-D35A6BB18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952E3-DA43-4FE4-B797-0AD175EBA12D}" type="slidenum">
              <a:rPr lang="es-ES" smtClean="0"/>
              <a:t>54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9076327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EC00C8-FB0D-9CAC-8A5C-3F528CD90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121C971-6A30-68AB-8E70-F2EB9DB6A3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1FFB2CD-9E0E-1920-04A6-7E8677DEF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952E3-DA43-4FE4-B797-0AD175EBA12D}" type="slidenum">
              <a:rPr lang="es-ES" smtClean="0"/>
              <a:t>55</a:t>
            </a:fld>
            <a:endParaRPr lang="es-ES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645E8906-D0B7-89F1-9982-E5493B91A7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811" y="1408907"/>
            <a:ext cx="11372850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60166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3A120B-FE3A-DE47-DEBA-D053C6B70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B8A5C70-A0BB-4058-D8B5-5E347388AB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76CD13D-E4D7-E33F-3B7D-84D27E9BC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952E3-DA43-4FE4-B797-0AD175EBA12D}" type="slidenum">
              <a:rPr lang="es-ES" smtClean="0"/>
              <a:t>56</a:t>
            </a:fld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E85B7DEA-F9EC-C42E-DCA2-C290D86889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3627"/>
            <a:ext cx="12192000" cy="5038017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23348601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D41351-8236-0DDB-0D47-C257D8FAE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Ejercicio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AD07486-5DC4-7470-5D3D-212893F6A0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dirty="0"/>
              <a:t>Cree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applicac</a:t>
            </a:r>
            <a:r>
              <a:rPr lang="es-ES" dirty="0" err="1"/>
              <a:t>ión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angular que </a:t>
            </a:r>
            <a:r>
              <a:rPr lang="en-US" dirty="0" err="1"/>
              <a:t>permita</a:t>
            </a:r>
            <a:r>
              <a:rPr lang="en-US" dirty="0"/>
              <a:t> registrar las solicitudes de </a:t>
            </a:r>
            <a:r>
              <a:rPr lang="en-US" dirty="0" err="1"/>
              <a:t>entrega</a:t>
            </a:r>
            <a:r>
              <a:rPr lang="en-US" dirty="0"/>
              <a:t> a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usuario</a:t>
            </a:r>
            <a:r>
              <a:rPr lang="en-US" dirty="0"/>
              <a:t>. </a:t>
            </a:r>
          </a:p>
          <a:p>
            <a:pPr algn="just"/>
            <a:r>
              <a:rPr lang="en-US" dirty="0"/>
              <a:t>Se </a:t>
            </a:r>
            <a:r>
              <a:rPr lang="en-US" dirty="0" err="1"/>
              <a:t>debe</a:t>
            </a:r>
            <a:r>
              <a:rPr lang="en-US" dirty="0"/>
              <a:t> </a:t>
            </a:r>
            <a:r>
              <a:rPr lang="en-US" dirty="0" err="1"/>
              <a:t>modificar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formulario</a:t>
            </a:r>
            <a:r>
              <a:rPr lang="en-US" dirty="0"/>
              <a:t> visto </a:t>
            </a:r>
            <a:r>
              <a:rPr lang="en-US" dirty="0" err="1"/>
              <a:t>anteriormente</a:t>
            </a:r>
            <a:r>
              <a:rPr lang="en-US" dirty="0"/>
              <a:t>  </a:t>
            </a:r>
            <a:r>
              <a:rPr lang="en-US" dirty="0" err="1"/>
              <a:t>teniendo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cuenta</a:t>
            </a:r>
            <a:r>
              <a:rPr lang="en-US" dirty="0"/>
              <a:t> que es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aplicación</a:t>
            </a:r>
            <a:r>
              <a:rPr lang="en-US" dirty="0"/>
              <a:t> que se </a:t>
            </a:r>
            <a:r>
              <a:rPr lang="en-US" dirty="0" err="1"/>
              <a:t>va</a:t>
            </a:r>
            <a:r>
              <a:rPr lang="en-US" dirty="0"/>
              <a:t> a </a:t>
            </a:r>
            <a:r>
              <a:rPr lang="en-US" dirty="0" err="1"/>
              <a:t>poner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marcha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nuestro</a:t>
            </a:r>
            <a:r>
              <a:rPr lang="en-US" dirty="0"/>
              <a:t> </a:t>
            </a:r>
            <a:r>
              <a:rPr lang="en-US" dirty="0" err="1"/>
              <a:t>país</a:t>
            </a:r>
            <a:r>
              <a:rPr lang="en-US" dirty="0"/>
              <a:t>.</a:t>
            </a:r>
          </a:p>
          <a:p>
            <a:pPr algn="just"/>
            <a:r>
              <a:rPr lang="en-US" dirty="0"/>
              <a:t>La </a:t>
            </a:r>
            <a:r>
              <a:rPr lang="en-US" dirty="0" err="1"/>
              <a:t>aplicación</a:t>
            </a:r>
            <a:r>
              <a:rPr lang="en-US" dirty="0"/>
              <a:t> </a:t>
            </a:r>
            <a:r>
              <a:rPr lang="en-US" dirty="0" err="1"/>
              <a:t>debe</a:t>
            </a:r>
            <a:r>
              <a:rPr lang="en-US" dirty="0"/>
              <a:t> </a:t>
            </a:r>
            <a:r>
              <a:rPr lang="en-US" dirty="0" err="1"/>
              <a:t>almacenar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datos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un archive </a:t>
            </a:r>
            <a:r>
              <a:rPr lang="en-US" dirty="0" err="1"/>
              <a:t>db.json</a:t>
            </a:r>
            <a:r>
              <a:rPr lang="en-US" dirty="0"/>
              <a:t>.</a:t>
            </a:r>
          </a:p>
          <a:p>
            <a:pPr algn="just"/>
            <a:r>
              <a:rPr lang="en-US" dirty="0" err="1"/>
              <a:t>Mostrar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table de angular material la </a:t>
            </a:r>
            <a:r>
              <a:rPr lang="en-US" dirty="0" err="1"/>
              <a:t>información</a:t>
            </a:r>
            <a:r>
              <a:rPr lang="en-US" dirty="0"/>
              <a:t> </a:t>
            </a:r>
            <a:r>
              <a:rPr lang="en-US" dirty="0" err="1"/>
              <a:t>relacionada</a:t>
            </a:r>
            <a:r>
              <a:rPr lang="en-US" dirty="0"/>
              <a:t> con las </a:t>
            </a:r>
            <a:r>
              <a:rPr lang="en-US" dirty="0" err="1"/>
              <a:t>entrega</a:t>
            </a:r>
            <a:r>
              <a:rPr lang="en-US" dirty="0"/>
              <a:t>.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/>
              <a:t>  </a:t>
            </a: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F621DC9-0B9C-0D31-4421-754D98C24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952E3-DA43-4FE4-B797-0AD175EBA12D}" type="slidenum">
              <a:rPr lang="es-ES" smtClean="0"/>
              <a:t>57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0889717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51D04F-2060-4927-B510-76F9042330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Módulo 4. Introducción a Angular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7922223-2597-4E3E-AF3E-66D7E6214D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15690"/>
            <a:ext cx="10627056" cy="1956829"/>
          </a:xfrm>
        </p:spPr>
        <p:txBody>
          <a:bodyPr>
            <a:normAutofit/>
          </a:bodyPr>
          <a:lstStyle/>
          <a:p>
            <a:pPr algn="l"/>
            <a:r>
              <a:rPr lang="es-ES" sz="2000" dirty="0"/>
              <a:t>Recursos:</a:t>
            </a:r>
          </a:p>
          <a:p>
            <a:pPr algn="l"/>
            <a:r>
              <a:rPr lang="es-ES" sz="2000" dirty="0">
                <a:hlinkClick r:id="rId2"/>
              </a:rPr>
              <a:t>https://www.youtube.com/watch?v=fNLTunQFrVA</a:t>
            </a:r>
            <a:endParaRPr lang="es-ES" sz="2000" dirty="0"/>
          </a:p>
          <a:p>
            <a:pPr algn="l"/>
            <a:r>
              <a:rPr lang="es-ES" sz="2000" dirty="0">
                <a:hlinkClick r:id="rId3"/>
              </a:rPr>
              <a:t>https://material.angular.io/</a:t>
            </a:r>
            <a:endParaRPr lang="es-ES" sz="2000" dirty="0"/>
          </a:p>
          <a:p>
            <a:pPr algn="l"/>
            <a:r>
              <a:rPr lang="es-ES" sz="2000" dirty="0"/>
              <a:t>https://www.tutorialesprogramacionya.com/angularya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C2989817-3BD6-4050-8ABF-F838C2E7A286}"/>
              </a:ext>
            </a:extLst>
          </p:cNvPr>
          <p:cNvSpPr txBox="1"/>
          <p:nvPr/>
        </p:nvSpPr>
        <p:spPr>
          <a:xfrm>
            <a:off x="1524000" y="3881994"/>
            <a:ext cx="85735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/>
              <a:t>Tema 13. Angular Material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AA73E69-B78C-4A2C-BE62-C69565373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952E3-DA43-4FE4-B797-0AD175EBA12D}" type="slidenum">
              <a:rPr lang="es-ES" smtClean="0"/>
              <a:t>58</a:t>
            </a:fld>
            <a:endParaRPr lang="es-ES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F73E21C1-CCE9-4F12-8794-BD422D0538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1227" y="40944"/>
            <a:ext cx="1349829" cy="1345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7608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EBBF35-BD04-5A9C-0A23-52A9F7EFC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Seleccionamos el tema </a:t>
            </a:r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DEB2892E-716E-A0AA-7B9D-96C8825F8F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05721"/>
            <a:ext cx="7474527" cy="1325563"/>
          </a:xfr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986057C-052C-AC03-4D88-96612C1EC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952E3-DA43-4FE4-B797-0AD175EBA12D}" type="slidenum">
              <a:rPr lang="es-ES" smtClean="0"/>
              <a:t>6</a:t>
            </a:fld>
            <a:endParaRPr lang="es-ES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4F87C5EE-B727-2A7C-EF1A-4514E795BBD3}"/>
              </a:ext>
            </a:extLst>
          </p:cNvPr>
          <p:cNvSpPr txBox="1"/>
          <p:nvPr/>
        </p:nvSpPr>
        <p:spPr>
          <a:xfrm>
            <a:off x="838201" y="3823855"/>
            <a:ext cx="1106285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/>
              <a:t>Luego se seleccionar el tema nos dice que si queremos establecer la tipografía de Angular Material, decimos que si ,</a:t>
            </a:r>
          </a:p>
          <a:p>
            <a:pPr algn="just"/>
            <a:r>
              <a:rPr lang="es-ES" dirty="0"/>
              <a:t> ya que muchos componentes tienen una tipografía específica, muy centrada en el estilo material </a:t>
            </a:r>
            <a:r>
              <a:rPr lang="es-ES" dirty="0" err="1"/>
              <a:t>design</a:t>
            </a:r>
            <a:r>
              <a:rPr lang="es-ES" dirty="0"/>
              <a:t>.</a:t>
            </a:r>
          </a:p>
          <a:p>
            <a:pPr algn="just"/>
            <a:r>
              <a:rPr lang="es-ES" dirty="0"/>
              <a:t>El diseño material no es solo de Angular Material, sino que básicamente es una filosofía de diseño que lo que busca es simplemente distribuir el contenido de una manera sencilla, elegante , con cierta profundidad, ciertas animaciones en forma de ondas. </a:t>
            </a:r>
          </a:p>
          <a:p>
            <a:pPr algn="just"/>
            <a:r>
              <a:rPr lang="es-ES" dirty="0"/>
              <a:t>Este estilo de diseño es el que se ha incorporado en su totalidad a los estilos de Google y es uno de los paradigmas de diseño actuales más utilizados.</a:t>
            </a:r>
          </a:p>
        </p:txBody>
      </p:sp>
    </p:spTree>
    <p:extLst>
      <p:ext uri="{BB962C8B-B14F-4D97-AF65-F5344CB8AC3E}">
        <p14:creationId xmlns:p14="http://schemas.microsoft.com/office/powerpoint/2010/main" val="11250380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248B65-D033-702D-AB4A-A96A05EBA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Animaciones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3291995-D849-F465-225D-9ACD9F6B7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952E3-DA43-4FE4-B797-0AD175EBA12D}" type="slidenum">
              <a:rPr lang="es-ES" smtClean="0"/>
              <a:t>7</a:t>
            </a:fld>
            <a:endParaRPr lang="es-ES"/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54CE729E-CBFB-FD56-0D56-EA1544D3A4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? Include the Angular animations module? </a:t>
            </a:r>
          </a:p>
          <a:p>
            <a:pPr marL="0" indent="0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/>
              <a:t>Muchos de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botones</a:t>
            </a:r>
            <a:r>
              <a:rPr lang="en-US" dirty="0"/>
              <a:t> , </a:t>
            </a:r>
            <a:r>
              <a:rPr lang="en-US" dirty="0" err="1"/>
              <a:t>efectos</a:t>
            </a:r>
            <a:r>
              <a:rPr lang="en-US" dirty="0"/>
              <a:t> </a:t>
            </a:r>
            <a:r>
              <a:rPr lang="en-US" dirty="0" err="1"/>
              <a:t>ya</a:t>
            </a:r>
            <a:r>
              <a:rPr lang="en-US" dirty="0"/>
              <a:t> </a:t>
            </a:r>
            <a:r>
              <a:rPr lang="en-US" dirty="0" err="1"/>
              <a:t>vienen</a:t>
            </a:r>
            <a:r>
              <a:rPr lang="en-US" dirty="0"/>
              <a:t> con </a:t>
            </a:r>
            <a:r>
              <a:rPr lang="en-US" dirty="0" err="1"/>
              <a:t>algunas</a:t>
            </a:r>
            <a:r>
              <a:rPr lang="en-US" dirty="0"/>
              <a:t> </a:t>
            </a:r>
            <a:r>
              <a:rPr lang="en-US" dirty="0" err="1"/>
              <a:t>animaciones</a:t>
            </a:r>
            <a:r>
              <a:rPr lang="en-US" dirty="0"/>
              <a:t> </a:t>
            </a:r>
            <a:r>
              <a:rPr lang="en-US" dirty="0" err="1"/>
              <a:t>predeterminadas</a:t>
            </a:r>
            <a:r>
              <a:rPr lang="en-US" dirty="0"/>
              <a:t>, </a:t>
            </a:r>
            <a:r>
              <a:rPr lang="en-US" dirty="0" err="1"/>
              <a:t>básicamente</a:t>
            </a:r>
            <a:r>
              <a:rPr lang="en-US" dirty="0"/>
              <a:t> lo que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a </a:t>
            </a:r>
            <a:r>
              <a:rPr lang="en-US" dirty="0" err="1"/>
              <a:t>aparacere</a:t>
            </a:r>
            <a:r>
              <a:rPr lang="en-US" dirty="0"/>
              <a:t> </a:t>
            </a:r>
            <a:r>
              <a:rPr lang="en-US" dirty="0" err="1"/>
              <a:t>pequeñas</a:t>
            </a:r>
            <a:r>
              <a:rPr lang="en-US" dirty="0"/>
              <a:t> </a:t>
            </a:r>
            <a:r>
              <a:rPr lang="en-US" dirty="0" err="1"/>
              <a:t>animaciones</a:t>
            </a:r>
            <a:r>
              <a:rPr lang="en-US" dirty="0"/>
              <a:t> de </a:t>
            </a:r>
            <a:r>
              <a:rPr lang="en-US" dirty="0" err="1"/>
              <a:t>componentes</a:t>
            </a:r>
            <a:r>
              <a:rPr lang="en-US" dirty="0"/>
              <a:t>, </a:t>
            </a:r>
            <a:r>
              <a:rPr lang="en-US" dirty="0" err="1"/>
              <a:t>pequeñas</a:t>
            </a:r>
            <a:r>
              <a:rPr lang="en-US" dirty="0"/>
              <a:t> </a:t>
            </a:r>
            <a:r>
              <a:rPr lang="en-US" dirty="0" err="1"/>
              <a:t>ondas</a:t>
            </a:r>
            <a:r>
              <a:rPr lang="en-US" dirty="0"/>
              <a:t> , </a:t>
            </a:r>
            <a:r>
              <a:rPr lang="en-US" dirty="0" err="1"/>
              <a:t>transiciones</a:t>
            </a:r>
            <a:r>
              <a:rPr lang="en-US" dirty="0"/>
              <a:t> </a:t>
            </a:r>
            <a:r>
              <a:rPr lang="en-US" dirty="0" err="1"/>
              <a:t>mínimas</a:t>
            </a:r>
            <a:r>
              <a:rPr lang="en-US" dirty="0"/>
              <a:t> que </a:t>
            </a:r>
            <a:r>
              <a:rPr lang="en-US" dirty="0" err="1"/>
              <a:t>hacen</a:t>
            </a:r>
            <a:r>
              <a:rPr lang="en-US" dirty="0"/>
              <a:t> que </a:t>
            </a:r>
            <a:r>
              <a:rPr lang="en-US" dirty="0" err="1"/>
              <a:t>todos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componentes</a:t>
            </a:r>
            <a:r>
              <a:rPr lang="en-US" dirty="0"/>
              <a:t> </a:t>
            </a:r>
            <a:r>
              <a:rPr lang="en-US" dirty="0" err="1"/>
              <a:t>parezcan</a:t>
            </a:r>
            <a:r>
              <a:rPr lang="en-US" dirty="0"/>
              <a:t> </a:t>
            </a:r>
            <a:r>
              <a:rPr lang="en-US" dirty="0" err="1"/>
              <a:t>estar</a:t>
            </a:r>
            <a:r>
              <a:rPr lang="en-US" dirty="0"/>
              <a:t> un </a:t>
            </a:r>
            <a:r>
              <a:rPr lang="en-US" dirty="0" err="1"/>
              <a:t>poquito</a:t>
            </a:r>
            <a:r>
              <a:rPr lang="en-US" dirty="0"/>
              <a:t> </a:t>
            </a:r>
            <a:r>
              <a:rPr lang="en-US" dirty="0" err="1"/>
              <a:t>más</a:t>
            </a:r>
            <a:r>
              <a:rPr lang="en-US" dirty="0"/>
              <a:t> </a:t>
            </a:r>
            <a:r>
              <a:rPr lang="en-US" dirty="0" err="1"/>
              <a:t>vivos</a:t>
            </a:r>
            <a:r>
              <a:rPr lang="en-US" dirty="0"/>
              <a:t> y que </a:t>
            </a:r>
            <a:r>
              <a:rPr lang="en-US" dirty="0" err="1"/>
              <a:t>permitan</a:t>
            </a:r>
            <a:r>
              <a:rPr lang="en-US" dirty="0"/>
              <a:t> al </a:t>
            </a:r>
            <a:r>
              <a:rPr lang="en-US" dirty="0" err="1"/>
              <a:t>usuario</a:t>
            </a:r>
            <a:r>
              <a:rPr lang="en-US" dirty="0"/>
              <a:t> </a:t>
            </a:r>
            <a:r>
              <a:rPr lang="en-US" dirty="0" err="1"/>
              <a:t>interactuar</a:t>
            </a:r>
            <a:r>
              <a:rPr lang="en-US" dirty="0"/>
              <a:t> de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manera</a:t>
            </a:r>
            <a:r>
              <a:rPr lang="en-US" dirty="0"/>
              <a:t> </a:t>
            </a:r>
            <a:r>
              <a:rPr lang="en-US" dirty="0" err="1"/>
              <a:t>sencilla</a:t>
            </a:r>
            <a:r>
              <a:rPr lang="en-US" dirty="0"/>
              <a:t> con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elementos</a:t>
            </a:r>
            <a:r>
              <a:rPr lang="en-US" dirty="0"/>
              <a:t> que hay </a:t>
            </a:r>
            <a:r>
              <a:rPr lang="en-US" dirty="0" err="1"/>
              <a:t>en</a:t>
            </a:r>
            <a:r>
              <a:rPr lang="en-US" dirty="0"/>
              <a:t> la vista.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13506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43DFDD-F452-39CA-7802-37C75E3DD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749FD37-91CF-A010-F0B9-E0589C8AD0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/>
              <a:t>La </a:t>
            </a:r>
            <a:r>
              <a:rPr lang="en-US" dirty="0" err="1"/>
              <a:t>instalación</a:t>
            </a:r>
            <a:r>
              <a:rPr lang="en-US" dirty="0"/>
              <a:t> de Angular material </a:t>
            </a:r>
            <a:r>
              <a:rPr lang="en-US" dirty="0" err="1"/>
              <a:t>modifica</a:t>
            </a:r>
            <a:r>
              <a:rPr lang="en-US" dirty="0"/>
              <a:t> </a:t>
            </a:r>
            <a:r>
              <a:rPr lang="en-US" dirty="0" err="1"/>
              <a:t>archivos</a:t>
            </a:r>
            <a:r>
              <a:rPr lang="en-US" dirty="0"/>
              <a:t> </a:t>
            </a:r>
            <a:r>
              <a:rPr lang="en-US" dirty="0" err="1"/>
              <a:t>existentes</a:t>
            </a:r>
            <a:r>
              <a:rPr lang="en-US" dirty="0"/>
              <a:t> y </a:t>
            </a:r>
            <a:r>
              <a:rPr lang="en-US" dirty="0" err="1"/>
              <a:t>va</a:t>
            </a:r>
            <a:r>
              <a:rPr lang="en-US" dirty="0"/>
              <a:t> a </a:t>
            </a:r>
            <a:r>
              <a:rPr lang="en-US" dirty="0" err="1"/>
              <a:t>incorporar</a:t>
            </a:r>
            <a:r>
              <a:rPr lang="en-US" dirty="0"/>
              <a:t> </a:t>
            </a:r>
            <a:r>
              <a:rPr lang="en-US" dirty="0" err="1"/>
              <a:t>nuevas</a:t>
            </a:r>
            <a:r>
              <a:rPr lang="en-US" dirty="0"/>
              <a:t> </a:t>
            </a:r>
            <a:r>
              <a:rPr lang="en-US" dirty="0" err="1"/>
              <a:t>instalaciones</a:t>
            </a:r>
            <a:r>
              <a:rPr lang="en-US" dirty="0"/>
              <a:t> al </a:t>
            </a:r>
            <a:r>
              <a:rPr lang="en-US" dirty="0" err="1"/>
              <a:t>proyecto</a:t>
            </a:r>
            <a:r>
              <a:rPr lang="en-US" dirty="0"/>
              <a:t> para que </a:t>
            </a:r>
            <a:r>
              <a:rPr lang="en-US" dirty="0" err="1"/>
              <a:t>podamos</a:t>
            </a:r>
            <a:r>
              <a:rPr lang="en-US" dirty="0"/>
              <a:t> </a:t>
            </a:r>
            <a:r>
              <a:rPr lang="en-US" dirty="0" err="1"/>
              <a:t>utilizar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diferentes</a:t>
            </a:r>
            <a:r>
              <a:rPr lang="en-US" dirty="0"/>
              <a:t> </a:t>
            </a:r>
            <a:r>
              <a:rPr lang="en-US" dirty="0" err="1"/>
              <a:t>módulos</a:t>
            </a:r>
            <a:r>
              <a:rPr lang="en-US" dirty="0"/>
              <a:t> que </a:t>
            </a:r>
            <a:r>
              <a:rPr lang="en-US" dirty="0" err="1"/>
              <a:t>brinda</a:t>
            </a:r>
            <a:r>
              <a:rPr lang="en-US" dirty="0"/>
              <a:t> </a:t>
            </a:r>
            <a:r>
              <a:rPr lang="en-US" dirty="0" err="1"/>
              <a:t>esta</a:t>
            </a:r>
            <a:r>
              <a:rPr lang="en-US" dirty="0"/>
              <a:t> </a:t>
            </a:r>
            <a:r>
              <a:rPr lang="en-US" dirty="0" err="1"/>
              <a:t>librería</a:t>
            </a:r>
            <a:r>
              <a:rPr lang="en-US" dirty="0"/>
              <a:t>. </a:t>
            </a:r>
            <a:r>
              <a:rPr lang="en-US" dirty="0" err="1"/>
              <a:t>Nosotros</a:t>
            </a:r>
            <a:r>
              <a:rPr lang="en-US" dirty="0"/>
              <a:t> </a:t>
            </a:r>
            <a:r>
              <a:rPr lang="en-US" dirty="0" err="1"/>
              <a:t>vamos</a:t>
            </a:r>
            <a:r>
              <a:rPr lang="en-US" dirty="0"/>
              <a:t> a </a:t>
            </a:r>
            <a:r>
              <a:rPr lang="en-US" dirty="0" err="1"/>
              <a:t>tener</a:t>
            </a:r>
            <a:r>
              <a:rPr lang="en-US" dirty="0"/>
              <a:t> que </a:t>
            </a:r>
            <a:r>
              <a:rPr lang="en-US" dirty="0" err="1"/>
              <a:t>importar</a:t>
            </a:r>
            <a:r>
              <a:rPr lang="en-US" dirty="0"/>
              <a:t> </a:t>
            </a:r>
            <a:r>
              <a:rPr lang="en-US" dirty="0" err="1"/>
              <a:t>esos</a:t>
            </a:r>
            <a:r>
              <a:rPr lang="en-US" dirty="0"/>
              <a:t> </a:t>
            </a:r>
            <a:r>
              <a:rPr lang="en-US" dirty="0" err="1"/>
              <a:t>módulos</a:t>
            </a:r>
            <a:r>
              <a:rPr lang="en-US" dirty="0"/>
              <a:t> para </a:t>
            </a:r>
            <a:r>
              <a:rPr lang="en-US" dirty="0" err="1"/>
              <a:t>poder</a:t>
            </a:r>
            <a:r>
              <a:rPr lang="en-US" dirty="0"/>
              <a:t> </a:t>
            </a:r>
            <a:r>
              <a:rPr lang="en-US" dirty="0" err="1"/>
              <a:t>utilizar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componentes</a:t>
            </a:r>
            <a:r>
              <a:rPr lang="en-US" dirty="0"/>
              <a:t> de </a:t>
            </a:r>
            <a:r>
              <a:rPr lang="en-US" dirty="0" err="1"/>
              <a:t>Angula</a:t>
            </a:r>
            <a:r>
              <a:rPr lang="en-US" dirty="0"/>
              <a:t> Material.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>
              <a:buNone/>
            </a:pP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7DFEF4C-9CA1-DEC9-DF18-5B87FAD88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952E3-DA43-4FE4-B797-0AD175EBA12D}" type="slidenum">
              <a:rPr lang="es-ES" smtClean="0"/>
              <a:t>8</a:t>
            </a:fld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741B33B1-C398-239F-C0BB-46046FEFCE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850" y="4158672"/>
            <a:ext cx="6284768" cy="2018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1885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B87525-B394-8E76-F2EB-13BD9FFB9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92620"/>
          </a:xfrm>
        </p:spPr>
        <p:txBody>
          <a:bodyPr/>
          <a:lstStyle/>
          <a:p>
            <a:r>
              <a:rPr lang="es-ES" dirty="0" err="1"/>
              <a:t>package.json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E5C3FBC-ABE9-9594-3760-AD15755E0B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7746"/>
            <a:ext cx="10515600" cy="5135128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s-ES" sz="5500" b="0" dirty="0">
                <a:effectLst/>
                <a:latin typeface="Consolas" panose="020B0609020204030204" pitchFamily="49" charset="0"/>
              </a:rPr>
              <a:t>"</a:t>
            </a:r>
            <a:r>
              <a:rPr lang="es-ES" sz="5500" b="0" dirty="0" err="1">
                <a:effectLst/>
                <a:latin typeface="Consolas" panose="020B0609020204030204" pitchFamily="49" charset="0"/>
              </a:rPr>
              <a:t>dependencies</a:t>
            </a:r>
            <a:r>
              <a:rPr lang="es-ES" sz="5500" b="0" dirty="0">
                <a:effectLst/>
                <a:latin typeface="Consolas" panose="020B0609020204030204" pitchFamily="49" charset="0"/>
              </a:rPr>
              <a:t>": {</a:t>
            </a:r>
          </a:p>
          <a:p>
            <a:pPr marL="0" indent="0">
              <a:buNone/>
            </a:pPr>
            <a:r>
              <a:rPr lang="es-ES" sz="5500" b="0" dirty="0">
                <a:effectLst/>
                <a:latin typeface="Consolas" panose="020B0609020204030204" pitchFamily="49" charset="0"/>
              </a:rPr>
              <a:t>    "@angular/</a:t>
            </a:r>
            <a:r>
              <a:rPr lang="es-ES" sz="5500" b="0" dirty="0" err="1">
                <a:effectLst/>
                <a:latin typeface="Consolas" panose="020B0609020204030204" pitchFamily="49" charset="0"/>
              </a:rPr>
              <a:t>animations</a:t>
            </a:r>
            <a:r>
              <a:rPr lang="es-ES" sz="5500" b="0" dirty="0">
                <a:effectLst/>
                <a:latin typeface="Consolas" panose="020B0609020204030204" pitchFamily="49" charset="0"/>
              </a:rPr>
              <a:t>": "^17.0.0",</a:t>
            </a:r>
          </a:p>
          <a:p>
            <a:pPr marL="0" indent="0">
              <a:buNone/>
            </a:pPr>
            <a:r>
              <a:rPr lang="es-ES" sz="5500" b="0" dirty="0">
                <a:effectLst/>
                <a:latin typeface="Consolas" panose="020B0609020204030204" pitchFamily="49" charset="0"/>
              </a:rPr>
              <a:t>    "@angular/</a:t>
            </a:r>
            <a:r>
              <a:rPr lang="es-ES" sz="5500" b="0" dirty="0" err="1">
                <a:effectLst/>
                <a:latin typeface="Consolas" panose="020B0609020204030204" pitchFamily="49" charset="0"/>
              </a:rPr>
              <a:t>cdk</a:t>
            </a:r>
            <a:r>
              <a:rPr lang="es-ES" sz="5500" b="0" dirty="0">
                <a:effectLst/>
                <a:latin typeface="Consolas" panose="020B0609020204030204" pitchFamily="49" charset="0"/>
              </a:rPr>
              <a:t>": "^17.0.4",</a:t>
            </a:r>
          </a:p>
          <a:p>
            <a:pPr marL="0" indent="0">
              <a:buNone/>
            </a:pPr>
            <a:r>
              <a:rPr lang="es-ES" sz="5500" b="0" dirty="0">
                <a:effectLst/>
                <a:latin typeface="Consolas" panose="020B0609020204030204" pitchFamily="49" charset="0"/>
              </a:rPr>
              <a:t>    "@angular/</a:t>
            </a:r>
            <a:r>
              <a:rPr lang="es-ES" sz="5500" b="0" dirty="0" err="1">
                <a:effectLst/>
                <a:latin typeface="Consolas" panose="020B0609020204030204" pitchFamily="49" charset="0"/>
              </a:rPr>
              <a:t>common</a:t>
            </a:r>
            <a:r>
              <a:rPr lang="es-ES" sz="5500" b="0" dirty="0">
                <a:effectLst/>
                <a:latin typeface="Consolas" panose="020B0609020204030204" pitchFamily="49" charset="0"/>
              </a:rPr>
              <a:t>": "^17.0.0",</a:t>
            </a:r>
          </a:p>
          <a:p>
            <a:pPr marL="0" indent="0">
              <a:buNone/>
            </a:pPr>
            <a:r>
              <a:rPr lang="es-ES" sz="5500" b="0" dirty="0">
                <a:effectLst/>
                <a:latin typeface="Consolas" panose="020B0609020204030204" pitchFamily="49" charset="0"/>
              </a:rPr>
              <a:t>    "@angular/</a:t>
            </a:r>
            <a:r>
              <a:rPr lang="es-ES" sz="5500" b="0" dirty="0" err="1">
                <a:effectLst/>
                <a:latin typeface="Consolas" panose="020B0609020204030204" pitchFamily="49" charset="0"/>
              </a:rPr>
              <a:t>compiler</a:t>
            </a:r>
            <a:r>
              <a:rPr lang="es-ES" sz="5500" b="0" dirty="0">
                <a:effectLst/>
                <a:latin typeface="Consolas" panose="020B0609020204030204" pitchFamily="49" charset="0"/>
              </a:rPr>
              <a:t>": "^17.0.0",</a:t>
            </a:r>
          </a:p>
          <a:p>
            <a:pPr marL="0" indent="0">
              <a:buNone/>
            </a:pPr>
            <a:r>
              <a:rPr lang="es-ES" sz="5500" b="0" dirty="0">
                <a:effectLst/>
                <a:latin typeface="Consolas" panose="020B0609020204030204" pitchFamily="49" charset="0"/>
              </a:rPr>
              <a:t>    "@angular/</a:t>
            </a:r>
            <a:r>
              <a:rPr lang="es-ES" sz="5500" b="0" dirty="0" err="1">
                <a:effectLst/>
                <a:latin typeface="Consolas" panose="020B0609020204030204" pitchFamily="49" charset="0"/>
              </a:rPr>
              <a:t>core</a:t>
            </a:r>
            <a:r>
              <a:rPr lang="es-ES" sz="5500" b="0" dirty="0">
                <a:effectLst/>
                <a:latin typeface="Consolas" panose="020B0609020204030204" pitchFamily="49" charset="0"/>
              </a:rPr>
              <a:t>": "^17.0.0",</a:t>
            </a:r>
          </a:p>
          <a:p>
            <a:pPr marL="0" indent="0">
              <a:buNone/>
            </a:pPr>
            <a:r>
              <a:rPr lang="es-ES" sz="5500" b="0" dirty="0">
                <a:effectLst/>
                <a:latin typeface="Consolas" panose="020B0609020204030204" pitchFamily="49" charset="0"/>
              </a:rPr>
              <a:t>    "@angular/</a:t>
            </a:r>
            <a:r>
              <a:rPr lang="es-ES" sz="5500" b="0" dirty="0" err="1">
                <a:effectLst/>
                <a:latin typeface="Consolas" panose="020B0609020204030204" pitchFamily="49" charset="0"/>
              </a:rPr>
              <a:t>forms</a:t>
            </a:r>
            <a:r>
              <a:rPr lang="es-ES" sz="5500" b="0" dirty="0">
                <a:effectLst/>
                <a:latin typeface="Consolas" panose="020B0609020204030204" pitchFamily="49" charset="0"/>
              </a:rPr>
              <a:t>": "^17.0.0",</a:t>
            </a:r>
          </a:p>
          <a:p>
            <a:pPr marL="0" indent="0">
              <a:buNone/>
            </a:pPr>
            <a:r>
              <a:rPr lang="es-ES" sz="55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  "@angular/material": "^17.0.4",</a:t>
            </a:r>
          </a:p>
          <a:p>
            <a:pPr marL="0" indent="0">
              <a:buNone/>
            </a:pPr>
            <a:r>
              <a:rPr lang="es-ES" sz="5500" b="0" dirty="0">
                <a:effectLst/>
                <a:latin typeface="Consolas" panose="020B0609020204030204" pitchFamily="49" charset="0"/>
              </a:rPr>
              <a:t>    "@angular/</a:t>
            </a:r>
            <a:r>
              <a:rPr lang="es-ES" sz="5500" b="0" dirty="0" err="1">
                <a:effectLst/>
                <a:latin typeface="Consolas" panose="020B0609020204030204" pitchFamily="49" charset="0"/>
              </a:rPr>
              <a:t>platform</a:t>
            </a:r>
            <a:r>
              <a:rPr lang="es-ES" sz="5500" b="0" dirty="0">
                <a:effectLst/>
                <a:latin typeface="Consolas" panose="020B0609020204030204" pitchFamily="49" charset="0"/>
              </a:rPr>
              <a:t>-browser": "^17.0.0",</a:t>
            </a:r>
          </a:p>
          <a:p>
            <a:pPr marL="0" indent="0">
              <a:buNone/>
            </a:pPr>
            <a:r>
              <a:rPr lang="es-ES" sz="5500" b="0" dirty="0">
                <a:effectLst/>
                <a:latin typeface="Consolas" panose="020B0609020204030204" pitchFamily="49" charset="0"/>
              </a:rPr>
              <a:t>    "@angular/</a:t>
            </a:r>
            <a:r>
              <a:rPr lang="es-ES" sz="5500" b="0" dirty="0" err="1">
                <a:effectLst/>
                <a:latin typeface="Consolas" panose="020B0609020204030204" pitchFamily="49" charset="0"/>
              </a:rPr>
              <a:t>platform</a:t>
            </a:r>
            <a:r>
              <a:rPr lang="es-ES" sz="5500" b="0" dirty="0">
                <a:effectLst/>
                <a:latin typeface="Consolas" panose="020B0609020204030204" pitchFamily="49" charset="0"/>
              </a:rPr>
              <a:t>-browser-</a:t>
            </a:r>
            <a:r>
              <a:rPr lang="es-ES" sz="5500" b="0" dirty="0" err="1">
                <a:effectLst/>
                <a:latin typeface="Consolas" panose="020B0609020204030204" pitchFamily="49" charset="0"/>
              </a:rPr>
              <a:t>dynamic</a:t>
            </a:r>
            <a:r>
              <a:rPr lang="es-ES" sz="5500" b="0" dirty="0">
                <a:effectLst/>
                <a:latin typeface="Consolas" panose="020B0609020204030204" pitchFamily="49" charset="0"/>
              </a:rPr>
              <a:t>": "^17.0.0",</a:t>
            </a:r>
          </a:p>
          <a:p>
            <a:pPr marL="0" indent="0">
              <a:buNone/>
            </a:pPr>
            <a:r>
              <a:rPr lang="es-ES" sz="5500" b="0" dirty="0">
                <a:effectLst/>
                <a:latin typeface="Consolas" panose="020B0609020204030204" pitchFamily="49" charset="0"/>
              </a:rPr>
              <a:t>    "@angular/</a:t>
            </a:r>
            <a:r>
              <a:rPr lang="es-ES" sz="5500" b="0" dirty="0" err="1">
                <a:effectLst/>
                <a:latin typeface="Consolas" panose="020B0609020204030204" pitchFamily="49" charset="0"/>
              </a:rPr>
              <a:t>platform</a:t>
            </a:r>
            <a:r>
              <a:rPr lang="es-ES" sz="5500" b="0" dirty="0">
                <a:effectLst/>
                <a:latin typeface="Consolas" panose="020B0609020204030204" pitchFamily="49" charset="0"/>
              </a:rPr>
              <a:t>-server": "^17.0.0",</a:t>
            </a:r>
          </a:p>
          <a:p>
            <a:pPr marL="0" indent="0">
              <a:buNone/>
            </a:pPr>
            <a:r>
              <a:rPr lang="es-ES" sz="5500" b="0" dirty="0">
                <a:effectLst/>
                <a:latin typeface="Consolas" panose="020B0609020204030204" pitchFamily="49" charset="0"/>
              </a:rPr>
              <a:t>    "@angular/</a:t>
            </a:r>
            <a:r>
              <a:rPr lang="es-ES" sz="5500" b="0" dirty="0" err="1">
                <a:effectLst/>
                <a:latin typeface="Consolas" panose="020B0609020204030204" pitchFamily="49" charset="0"/>
              </a:rPr>
              <a:t>router</a:t>
            </a:r>
            <a:r>
              <a:rPr lang="es-ES" sz="5500" b="0" dirty="0">
                <a:effectLst/>
                <a:latin typeface="Consolas" panose="020B0609020204030204" pitchFamily="49" charset="0"/>
              </a:rPr>
              <a:t>": "^17.0.0",</a:t>
            </a:r>
          </a:p>
          <a:p>
            <a:pPr marL="0" indent="0">
              <a:buNone/>
            </a:pPr>
            <a:r>
              <a:rPr lang="es-ES" sz="5500" b="0" dirty="0">
                <a:effectLst/>
                <a:latin typeface="Consolas" panose="020B0609020204030204" pitchFamily="49" charset="0"/>
              </a:rPr>
              <a:t>    "@angular/</a:t>
            </a:r>
            <a:r>
              <a:rPr lang="es-ES" sz="5500" b="0" dirty="0" err="1">
                <a:effectLst/>
                <a:latin typeface="Consolas" panose="020B0609020204030204" pitchFamily="49" charset="0"/>
              </a:rPr>
              <a:t>ssr</a:t>
            </a:r>
            <a:r>
              <a:rPr lang="es-ES" sz="5500" b="0" dirty="0">
                <a:effectLst/>
                <a:latin typeface="Consolas" panose="020B0609020204030204" pitchFamily="49" charset="0"/>
              </a:rPr>
              <a:t>": "^17.0.3",</a:t>
            </a:r>
          </a:p>
          <a:p>
            <a:pPr marL="0" indent="0">
              <a:buNone/>
            </a:pPr>
            <a:r>
              <a:rPr lang="es-ES" sz="5500" b="0" dirty="0">
                <a:effectLst/>
                <a:latin typeface="Consolas" panose="020B0609020204030204" pitchFamily="49" charset="0"/>
              </a:rPr>
              <a:t>    "</a:t>
            </a:r>
            <a:r>
              <a:rPr lang="es-ES" sz="5500" b="0" dirty="0" err="1">
                <a:effectLst/>
                <a:latin typeface="Consolas" panose="020B0609020204030204" pitchFamily="49" charset="0"/>
              </a:rPr>
              <a:t>express</a:t>
            </a:r>
            <a:r>
              <a:rPr lang="es-ES" sz="5500" b="0" dirty="0">
                <a:effectLst/>
                <a:latin typeface="Consolas" panose="020B0609020204030204" pitchFamily="49" charset="0"/>
              </a:rPr>
              <a:t>": "^4.18.2",</a:t>
            </a:r>
          </a:p>
          <a:p>
            <a:pPr marL="0" indent="0">
              <a:buNone/>
            </a:pPr>
            <a:r>
              <a:rPr lang="es-ES" sz="5500" b="0" dirty="0">
                <a:effectLst/>
                <a:latin typeface="Consolas" panose="020B0609020204030204" pitchFamily="49" charset="0"/>
              </a:rPr>
              <a:t>    "</a:t>
            </a:r>
            <a:r>
              <a:rPr lang="es-ES" sz="5500" b="0" dirty="0" err="1">
                <a:effectLst/>
                <a:latin typeface="Consolas" panose="020B0609020204030204" pitchFamily="49" charset="0"/>
              </a:rPr>
              <a:t>rxjs</a:t>
            </a:r>
            <a:r>
              <a:rPr lang="es-ES" sz="5500" b="0" dirty="0">
                <a:effectLst/>
                <a:latin typeface="Consolas" panose="020B0609020204030204" pitchFamily="49" charset="0"/>
              </a:rPr>
              <a:t>": "~7.8.0",</a:t>
            </a:r>
          </a:p>
          <a:p>
            <a:pPr marL="0" indent="0">
              <a:buNone/>
            </a:pPr>
            <a:r>
              <a:rPr lang="es-ES" sz="5500" b="0" dirty="0">
                <a:effectLst/>
                <a:latin typeface="Consolas" panose="020B0609020204030204" pitchFamily="49" charset="0"/>
              </a:rPr>
              <a:t>    "</a:t>
            </a:r>
            <a:r>
              <a:rPr lang="es-ES" sz="5500" b="0" dirty="0" err="1">
                <a:effectLst/>
                <a:latin typeface="Consolas" panose="020B0609020204030204" pitchFamily="49" charset="0"/>
              </a:rPr>
              <a:t>tslib</a:t>
            </a:r>
            <a:r>
              <a:rPr lang="es-ES" sz="5500" b="0" dirty="0">
                <a:effectLst/>
                <a:latin typeface="Consolas" panose="020B0609020204030204" pitchFamily="49" charset="0"/>
              </a:rPr>
              <a:t>": "^2.3.0",</a:t>
            </a:r>
          </a:p>
          <a:p>
            <a:pPr marL="0" indent="0">
              <a:buNone/>
            </a:pPr>
            <a:r>
              <a:rPr lang="es-ES" sz="5500" b="0" dirty="0">
                <a:effectLst/>
                <a:latin typeface="Consolas" panose="020B0609020204030204" pitchFamily="49" charset="0"/>
              </a:rPr>
              <a:t>    "zone.js": "~0.14.2"</a:t>
            </a:r>
          </a:p>
          <a:p>
            <a:pPr marL="0" indent="0">
              <a:buNone/>
            </a:pPr>
            <a:r>
              <a:rPr lang="es-ES" sz="5500" b="0" dirty="0">
                <a:effectLst/>
                <a:latin typeface="Consolas" panose="020B0609020204030204" pitchFamily="49" charset="0"/>
              </a:rPr>
              <a:t>  },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1EC1FEC-B619-C70D-0209-C0BEEBE17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952E3-DA43-4FE4-B797-0AD175EBA12D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0449281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6428</TotalTime>
  <Words>1975</Words>
  <Application>Microsoft Office PowerPoint</Application>
  <PresentationFormat>Panorámica</PresentationFormat>
  <Paragraphs>274</Paragraphs>
  <Slides>58</Slides>
  <Notes>5</Notes>
  <HiddenSlides>1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58</vt:i4>
      </vt:variant>
    </vt:vector>
  </HeadingPairs>
  <TitlesOfParts>
    <vt:vector size="64" baseType="lpstr">
      <vt:lpstr>Arial</vt:lpstr>
      <vt:lpstr>Arial Unicode MS</vt:lpstr>
      <vt:lpstr>Calibri</vt:lpstr>
      <vt:lpstr>Calibri Light</vt:lpstr>
      <vt:lpstr>Consolas</vt:lpstr>
      <vt:lpstr>Tema de Office</vt:lpstr>
      <vt:lpstr>Módulo 4. Introducción a Angular</vt:lpstr>
      <vt:lpstr>Angular Material</vt:lpstr>
      <vt:lpstr>Presentación de PowerPoint</vt:lpstr>
      <vt:lpstr>Ejemplo</vt:lpstr>
      <vt:lpstr>Seleccionar tema</vt:lpstr>
      <vt:lpstr>Seleccionamos el tema </vt:lpstr>
      <vt:lpstr>Animaciones</vt:lpstr>
      <vt:lpstr>Presentación de PowerPoint</vt:lpstr>
      <vt:lpstr>package.json</vt:lpstr>
      <vt:lpstr>Index.html</vt:lpstr>
      <vt:lpstr>styles.css</vt:lpstr>
      <vt:lpstr>Crear un módulo de Angular Material</vt:lpstr>
      <vt:lpstr>Creamos un nuevo componente</vt:lpstr>
      <vt:lpstr>Seleccionamos los components que queremos importar</vt:lpstr>
      <vt:lpstr>Importar MatDatepickerModule  </vt:lpstr>
      <vt:lpstr>AppComponent</vt:lpstr>
      <vt:lpstr>Incluyendo datepicker en el componente</vt:lpstr>
      <vt:lpstr>https://material.angular.io/components/datepicker/overview </vt:lpstr>
      <vt:lpstr>Presentación de PowerPoint</vt:lpstr>
      <vt:lpstr>Conexión de un selector de fecha a una entrada</vt:lpstr>
      <vt:lpstr>Presentación de PowerPoint</vt:lpstr>
      <vt:lpstr>Copiamos el código en nuestro componente</vt:lpstr>
      <vt:lpstr>Presentación de PowerPoint</vt:lpstr>
      <vt:lpstr>Presentación de PowerPoint</vt:lpstr>
      <vt:lpstr>Presentación de PowerPoint</vt:lpstr>
      <vt:lpstr>Inlcuir MatIconModule</vt:lpstr>
      <vt:lpstr>Presentación de PowerPoint</vt:lpstr>
      <vt:lpstr>https://fonts.google.com/icons?icon.query=key </vt:lpstr>
      <vt:lpstr>Incluir VPN Key</vt:lpstr>
      <vt:lpstr>Rango de fechas</vt:lpstr>
      <vt:lpstr>Componente mat-date-range-input   </vt:lpstr>
      <vt:lpstr>Componente mat-date-range-picker</vt:lpstr>
      <vt:lpstr>Conectando range-picker y range-input usando la propiedad [rangePicker]</vt:lpstr>
      <vt:lpstr>Añadir menú desplegable</vt:lpstr>
      <vt:lpstr>Presentación de PowerPoint</vt:lpstr>
      <vt:lpstr>Angular Material: Extensiones para el editor VS Code </vt:lpstr>
      <vt:lpstr>Angular Material: formularios (input) </vt:lpstr>
      <vt:lpstr>Problema </vt:lpstr>
      <vt:lpstr>https://material.angular.io/components/input/overview </vt:lpstr>
      <vt:lpstr>Presentación de PowerPoint</vt:lpstr>
      <vt:lpstr>Presentación de PowerPoint</vt:lpstr>
      <vt:lpstr>Presentación de PowerPoint</vt:lpstr>
      <vt:lpstr>Angular Material: Tablas - mat-table </vt:lpstr>
      <vt:lpstr>Presentación de PowerPoint</vt:lpstr>
      <vt:lpstr>Solución</vt:lpstr>
      <vt:lpstr>Importar los módulos que necesitamos </vt:lpstr>
      <vt:lpstr>Crear la clase Artículo</vt:lpstr>
      <vt:lpstr>Presentación de PowerPoint</vt:lpstr>
      <vt:lpstr>Presentación de PowerPoint</vt:lpstr>
      <vt:lpstr>Codificamos la interfaz visual en el archivo mat-table.component.html':</vt:lpstr>
      <vt:lpstr>Presentación de PowerPoint</vt:lpstr>
      <vt:lpstr>Schematics</vt:lpstr>
      <vt:lpstr>Schematics Component</vt:lpstr>
      <vt:lpstr>Address form schematic  </vt:lpstr>
      <vt:lpstr>Presentación de PowerPoint</vt:lpstr>
      <vt:lpstr>Presentación de PowerPoint</vt:lpstr>
      <vt:lpstr>Ejercicio</vt:lpstr>
      <vt:lpstr>Módulo 4. Introducción a Angular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Módulo 4. Introducción a Angular</dc:title>
  <dc:creator>Marina</dc:creator>
  <cp:lastModifiedBy>Marina</cp:lastModifiedBy>
  <cp:revision>445</cp:revision>
  <dcterms:created xsi:type="dcterms:W3CDTF">2023-10-09T12:02:49Z</dcterms:created>
  <dcterms:modified xsi:type="dcterms:W3CDTF">2024-01-08T18:31:07Z</dcterms:modified>
</cp:coreProperties>
</file>