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76" r:id="rId3"/>
    <p:sldId id="277" r:id="rId4"/>
    <p:sldId id="350" r:id="rId5"/>
    <p:sldId id="307" r:id="rId6"/>
    <p:sldId id="308" r:id="rId7"/>
    <p:sldId id="309" r:id="rId8"/>
    <p:sldId id="310" r:id="rId9"/>
    <p:sldId id="311" r:id="rId10"/>
    <p:sldId id="312" r:id="rId11"/>
    <p:sldId id="313" r:id="rId12"/>
    <p:sldId id="314" r:id="rId13"/>
    <p:sldId id="315" r:id="rId14"/>
    <p:sldId id="316" r:id="rId15"/>
    <p:sldId id="318" r:id="rId16"/>
    <p:sldId id="319" r:id="rId17"/>
    <p:sldId id="317" r:id="rId18"/>
    <p:sldId id="320" r:id="rId19"/>
    <p:sldId id="321" r:id="rId20"/>
    <p:sldId id="322" r:id="rId21"/>
    <p:sldId id="323" r:id="rId22"/>
    <p:sldId id="305" r:id="rId23"/>
    <p:sldId id="278" r:id="rId24"/>
    <p:sldId id="279" r:id="rId25"/>
    <p:sldId id="346" r:id="rId26"/>
    <p:sldId id="351" r:id="rId27"/>
    <p:sldId id="257" r:id="rId28"/>
    <p:sldId id="280" r:id="rId29"/>
    <p:sldId id="281" r:id="rId30"/>
    <p:sldId id="282" r:id="rId31"/>
    <p:sldId id="283" r:id="rId32"/>
    <p:sldId id="284" r:id="rId33"/>
    <p:sldId id="285" r:id="rId34"/>
    <p:sldId id="286" r:id="rId35"/>
    <p:sldId id="287" r:id="rId36"/>
    <p:sldId id="290" r:id="rId37"/>
    <p:sldId id="288" r:id="rId38"/>
    <p:sldId id="289" r:id="rId39"/>
    <p:sldId id="291" r:id="rId40"/>
    <p:sldId id="295" r:id="rId41"/>
    <p:sldId id="292" r:id="rId42"/>
    <p:sldId id="294" r:id="rId43"/>
    <p:sldId id="293" r:id="rId44"/>
    <p:sldId id="296" r:id="rId45"/>
    <p:sldId id="297" r:id="rId46"/>
    <p:sldId id="298" r:id="rId47"/>
    <p:sldId id="299" r:id="rId48"/>
    <p:sldId id="300" r:id="rId49"/>
    <p:sldId id="301" r:id="rId50"/>
    <p:sldId id="303" r:id="rId51"/>
    <p:sldId id="304" r:id="rId52"/>
    <p:sldId id="352" r:id="rId53"/>
    <p:sldId id="357" r:id="rId54"/>
    <p:sldId id="353" r:id="rId55"/>
    <p:sldId id="355" r:id="rId56"/>
    <p:sldId id="356" r:id="rId57"/>
    <p:sldId id="354" r:id="rId58"/>
    <p:sldId id="358" r:id="rId5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78" autoAdjust="0"/>
    <p:restoredTop sz="69481" autoAdjust="0"/>
  </p:normalViewPr>
  <p:slideViewPr>
    <p:cSldViewPr snapToGrid="0">
      <p:cViewPr varScale="1">
        <p:scale>
          <a:sx n="60" d="100"/>
          <a:sy n="60" d="100"/>
        </p:scale>
        <p:origin x="1140"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8FE463-8AEC-4A60-8231-5472C4E58497}" type="datetimeFigureOut">
              <a:rPr lang="es-ES" smtClean="0"/>
              <a:t>27/11/2023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04EFDF-B9B1-4903-A925-98F8CA1F3103}" type="slidenum">
              <a:rPr lang="es-ES" smtClean="0"/>
              <a:t>‹Nº›</a:t>
            </a:fld>
            <a:endParaRPr lang="es-ES"/>
          </a:p>
        </p:txBody>
      </p:sp>
    </p:spTree>
    <p:extLst>
      <p:ext uri="{BB962C8B-B14F-4D97-AF65-F5344CB8AC3E}">
        <p14:creationId xmlns:p14="http://schemas.microsoft.com/office/powerpoint/2010/main" val="30884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FF53DBCC-2E8E-4788-9E62-91FCE6807D97}" type="slidenum">
              <a:rPr lang="es-ES" smtClean="0"/>
              <a:t>2</a:t>
            </a:fld>
            <a:endParaRPr lang="es-ES"/>
          </a:p>
        </p:txBody>
      </p:sp>
    </p:spTree>
    <p:extLst>
      <p:ext uri="{BB962C8B-B14F-4D97-AF65-F5344CB8AC3E}">
        <p14:creationId xmlns:p14="http://schemas.microsoft.com/office/powerpoint/2010/main" val="39014752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Prime </a:t>
            </a:r>
            <a:r>
              <a:rPr lang="en-US" dirty="0" err="1"/>
              <a:t>pasamos</a:t>
            </a:r>
            <a:r>
              <a:rPr lang="en-US" dirty="0"/>
              <a:t> el Código </a:t>
            </a:r>
            <a:r>
              <a:rPr lang="en-US" dirty="0" err="1"/>
              <a:t>relacionado</a:t>
            </a:r>
            <a:r>
              <a:rPr lang="en-US" dirty="0"/>
              <a:t> con </a:t>
            </a:r>
            <a:r>
              <a:rPr lang="en-US" dirty="0" err="1"/>
              <a:t>mostrar</a:t>
            </a:r>
            <a:r>
              <a:rPr lang="en-US" dirty="0"/>
              <a:t> la </a:t>
            </a:r>
            <a:r>
              <a:rPr lang="en-US" dirty="0" err="1"/>
              <a:t>informaci’on</a:t>
            </a:r>
            <a:r>
              <a:rPr lang="en-US" dirty="0"/>
              <a:t> para el </a:t>
            </a:r>
            <a:r>
              <a:rPr lang="en-US" dirty="0" err="1"/>
              <a:t>comonente</a:t>
            </a:r>
            <a:r>
              <a:rPr lang="en-US" dirty="0"/>
              <a:t> </a:t>
            </a:r>
            <a:r>
              <a:rPr lang="en-US" dirty="0" err="1"/>
              <a:t>hijo</a:t>
            </a:r>
            <a:r>
              <a:rPr lang="en-US" dirty="0"/>
              <a:t>, </a:t>
            </a:r>
            <a:r>
              <a:rPr lang="en-US" dirty="0" err="1"/>
              <a:t>luego</a:t>
            </a:r>
            <a:r>
              <a:rPr lang="en-US" dirty="0"/>
              <a:t> </a:t>
            </a:r>
            <a:r>
              <a:rPr lang="en-US" dirty="0" err="1"/>
              <a:t>como</a:t>
            </a:r>
            <a:r>
              <a:rPr lang="en-US" dirty="0"/>
              <a:t> se </a:t>
            </a:r>
            <a:r>
              <a:rPr lang="en-US" dirty="0" err="1"/>
              <a:t>quiere</a:t>
            </a:r>
            <a:r>
              <a:rPr lang="en-US" dirty="0"/>
              <a:t> la directive structural for se </a:t>
            </a:r>
            <a:r>
              <a:rPr lang="en-US" dirty="0" err="1"/>
              <a:t>quede</a:t>
            </a:r>
            <a:r>
              <a:rPr lang="en-US" dirty="0"/>
              <a:t> </a:t>
            </a:r>
            <a:r>
              <a:rPr lang="en-US" dirty="0" err="1"/>
              <a:t>en</a:t>
            </a:r>
            <a:r>
              <a:rPr lang="en-US" dirty="0"/>
              <a:t> el </a:t>
            </a:r>
            <a:r>
              <a:rPr lang="en-US" dirty="0" err="1"/>
              <a:t>componente</a:t>
            </a:r>
            <a:r>
              <a:rPr lang="en-US" dirty="0"/>
              <a:t> padre, la </a:t>
            </a:r>
            <a:r>
              <a:rPr lang="en-US" dirty="0" err="1"/>
              <a:t>eliminamos</a:t>
            </a:r>
            <a:r>
              <a:rPr lang="en-US" dirty="0"/>
              <a:t> del </a:t>
            </a:r>
            <a:r>
              <a:rPr lang="en-US" dirty="0" err="1"/>
              <a:t>componente</a:t>
            </a:r>
            <a:r>
              <a:rPr lang="en-US" dirty="0"/>
              <a:t> </a:t>
            </a:r>
            <a:r>
              <a:rPr lang="en-US" dirty="0" err="1"/>
              <a:t>hijo</a:t>
            </a:r>
            <a:r>
              <a:rPr lang="en-US" dirty="0"/>
              <a:t> y la </a:t>
            </a:r>
            <a:r>
              <a:rPr lang="en-US" dirty="0" err="1"/>
              <a:t>agregamos</a:t>
            </a:r>
            <a:r>
              <a:rPr lang="en-US" dirty="0"/>
              <a:t> </a:t>
            </a:r>
            <a:r>
              <a:rPr lang="en-US" dirty="0" err="1"/>
              <a:t>en</a:t>
            </a:r>
            <a:r>
              <a:rPr lang="en-US" dirty="0"/>
              <a:t> el </a:t>
            </a:r>
            <a:r>
              <a:rPr lang="en-US" dirty="0" err="1"/>
              <a:t>componente</a:t>
            </a:r>
            <a:r>
              <a:rPr lang="en-US" dirty="0"/>
              <a:t> padre a </a:t>
            </a:r>
            <a:r>
              <a:rPr lang="en-US" dirty="0" err="1"/>
              <a:t>continuaci’on</a:t>
            </a:r>
            <a:r>
              <a:rPr lang="en-US" dirty="0"/>
              <a:t> del selector.</a:t>
            </a:r>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30</a:t>
            </a:fld>
            <a:endParaRPr lang="es-ES"/>
          </a:p>
        </p:txBody>
      </p:sp>
    </p:spTree>
    <p:extLst>
      <p:ext uri="{BB962C8B-B14F-4D97-AF65-F5344CB8AC3E}">
        <p14:creationId xmlns:p14="http://schemas.microsoft.com/office/powerpoint/2010/main" val="4071572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33</a:t>
            </a:fld>
            <a:endParaRPr lang="es-ES"/>
          </a:p>
        </p:txBody>
      </p:sp>
    </p:spTree>
    <p:extLst>
      <p:ext uri="{BB962C8B-B14F-4D97-AF65-F5344CB8AC3E}">
        <p14:creationId xmlns:p14="http://schemas.microsoft.com/office/powerpoint/2010/main" val="610557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La directive strict que se </a:t>
            </a:r>
            <a:r>
              <a:rPr lang="en-US" dirty="0" err="1"/>
              <a:t>establece</a:t>
            </a:r>
            <a:r>
              <a:rPr lang="en-US" dirty="0"/>
              <a:t> por </a:t>
            </a:r>
            <a:r>
              <a:rPr lang="en-US" dirty="0" err="1"/>
              <a:t>defecto</a:t>
            </a:r>
            <a:r>
              <a:rPr lang="en-US" dirty="0"/>
              <a:t> </a:t>
            </a:r>
            <a:r>
              <a:rPr lang="en-US" dirty="0" err="1"/>
              <a:t>cuando</a:t>
            </a:r>
            <a:r>
              <a:rPr lang="en-US" dirty="0"/>
              <a:t> </a:t>
            </a:r>
            <a:r>
              <a:rPr lang="en-US" dirty="0" err="1"/>
              <a:t>creamos</a:t>
            </a:r>
            <a:r>
              <a:rPr lang="en-US" dirty="0"/>
              <a:t> un Proyecto de Angular </a:t>
            </a:r>
            <a:r>
              <a:rPr lang="en-US" dirty="0" err="1"/>
              <a:t>exige</a:t>
            </a:r>
            <a:r>
              <a:rPr lang="en-US" dirty="0"/>
              <a:t> que las variables </a:t>
            </a:r>
            <a:r>
              <a:rPr lang="en-US" dirty="0" err="1"/>
              <a:t>sean</a:t>
            </a:r>
            <a:r>
              <a:rPr lang="en-US" dirty="0"/>
              <a:t> </a:t>
            </a:r>
            <a:r>
              <a:rPr lang="en-US" dirty="0" err="1"/>
              <a:t>inicializadas</a:t>
            </a:r>
            <a:r>
              <a:rPr lang="en-US" dirty="0"/>
              <a:t> </a:t>
            </a:r>
            <a:r>
              <a:rPr lang="en-US" dirty="0" err="1"/>
              <a:t>en</a:t>
            </a:r>
            <a:r>
              <a:rPr lang="en-US" dirty="0"/>
              <a:t> el </a:t>
            </a:r>
            <a:r>
              <a:rPr lang="en-US" dirty="0" err="1"/>
              <a:t>momento</a:t>
            </a:r>
            <a:r>
              <a:rPr lang="en-US" dirty="0"/>
              <a:t> de </a:t>
            </a:r>
            <a:r>
              <a:rPr lang="en-US" dirty="0" err="1"/>
              <a:t>su</a:t>
            </a:r>
            <a:r>
              <a:rPr lang="en-US" dirty="0"/>
              <a:t> </a:t>
            </a:r>
            <a:r>
              <a:rPr lang="en-US" dirty="0" err="1"/>
              <a:t>declraci</a:t>
            </a:r>
            <a:r>
              <a:rPr lang="es-ES" dirty="0" err="1"/>
              <a:t>ón</a:t>
            </a:r>
            <a:r>
              <a:rPr lang="es-ES" dirty="0"/>
              <a:t>.</a:t>
            </a:r>
          </a:p>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34</a:t>
            </a:fld>
            <a:endParaRPr lang="es-ES"/>
          </a:p>
        </p:txBody>
      </p:sp>
    </p:spTree>
    <p:extLst>
      <p:ext uri="{BB962C8B-B14F-4D97-AF65-F5344CB8AC3E}">
        <p14:creationId xmlns:p14="http://schemas.microsoft.com/office/powerpoint/2010/main" val="5613572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caso como podemos ver el flujo de información va del padre al hijo</a:t>
            </a:r>
          </a:p>
        </p:txBody>
      </p:sp>
      <p:sp>
        <p:nvSpPr>
          <p:cNvPr id="4" name="Marcador de número de diapositiva 3"/>
          <p:cNvSpPr>
            <a:spLocks noGrp="1"/>
          </p:cNvSpPr>
          <p:nvPr>
            <p:ph type="sldNum" sz="quarter" idx="5"/>
          </p:nvPr>
        </p:nvSpPr>
        <p:spPr/>
        <p:txBody>
          <a:bodyPr/>
          <a:lstStyle/>
          <a:p>
            <a:fld id="{2F04EFDF-B9B1-4903-A925-98F8CA1F3103}" type="slidenum">
              <a:rPr lang="es-ES" smtClean="0"/>
              <a:t>35</a:t>
            </a:fld>
            <a:endParaRPr lang="es-ES"/>
          </a:p>
        </p:txBody>
      </p:sp>
    </p:spTree>
    <p:extLst>
      <p:ext uri="{BB962C8B-B14F-4D97-AF65-F5344CB8AC3E}">
        <p14:creationId xmlns:p14="http://schemas.microsoft.com/office/powerpoint/2010/main" val="3842393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Continuaremos trabajando en el mismo ejemplo pero ahora incluiremos un nuevo componente con las características de los  empleados de forma tal que el flujo de información vaya del hijo al padre.</a:t>
            </a:r>
          </a:p>
        </p:txBody>
      </p:sp>
      <p:sp>
        <p:nvSpPr>
          <p:cNvPr id="4" name="Marcador de número de diapositiva 3"/>
          <p:cNvSpPr>
            <a:spLocks noGrp="1"/>
          </p:cNvSpPr>
          <p:nvPr>
            <p:ph type="sldNum" sz="quarter" idx="5"/>
          </p:nvPr>
        </p:nvSpPr>
        <p:spPr/>
        <p:txBody>
          <a:bodyPr/>
          <a:lstStyle/>
          <a:p>
            <a:fld id="{2F04EFDF-B9B1-4903-A925-98F8CA1F3103}" type="slidenum">
              <a:rPr lang="es-ES" smtClean="0"/>
              <a:t>37</a:t>
            </a:fld>
            <a:endParaRPr lang="es-ES"/>
          </a:p>
        </p:txBody>
      </p:sp>
    </p:spTree>
    <p:extLst>
      <p:ext uri="{BB962C8B-B14F-4D97-AF65-F5344CB8AC3E}">
        <p14:creationId xmlns:p14="http://schemas.microsoft.com/office/powerpoint/2010/main" val="395251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48</a:t>
            </a:fld>
            <a:endParaRPr lang="es-ES"/>
          </a:p>
        </p:txBody>
      </p:sp>
    </p:spTree>
    <p:extLst>
      <p:ext uri="{BB962C8B-B14F-4D97-AF65-F5344CB8AC3E}">
        <p14:creationId xmlns:p14="http://schemas.microsoft.com/office/powerpoint/2010/main" val="3597514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50</a:t>
            </a:fld>
            <a:endParaRPr lang="es-ES"/>
          </a:p>
        </p:txBody>
      </p:sp>
    </p:spTree>
    <p:extLst>
      <p:ext uri="{BB962C8B-B14F-4D97-AF65-F5344CB8AC3E}">
        <p14:creationId xmlns:p14="http://schemas.microsoft.com/office/powerpoint/2010/main" val="37665150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52</a:t>
            </a:fld>
            <a:endParaRPr lang="es-ES"/>
          </a:p>
        </p:txBody>
      </p:sp>
    </p:spTree>
    <p:extLst>
      <p:ext uri="{BB962C8B-B14F-4D97-AF65-F5344CB8AC3E}">
        <p14:creationId xmlns:p14="http://schemas.microsoft.com/office/powerpoint/2010/main" val="2222391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58</a:t>
            </a:fld>
            <a:endParaRPr lang="es-ES"/>
          </a:p>
        </p:txBody>
      </p:sp>
    </p:spTree>
    <p:extLst>
      <p:ext uri="{BB962C8B-B14F-4D97-AF65-F5344CB8AC3E}">
        <p14:creationId xmlns:p14="http://schemas.microsoft.com/office/powerpoint/2010/main" val="1074451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3</a:t>
            </a:fld>
            <a:endParaRPr lang="es-ES"/>
          </a:p>
        </p:txBody>
      </p:sp>
    </p:spTree>
    <p:extLst>
      <p:ext uri="{BB962C8B-B14F-4D97-AF65-F5344CB8AC3E}">
        <p14:creationId xmlns:p14="http://schemas.microsoft.com/office/powerpoint/2010/main" val="192978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Supongamos que tenemos la siguiente aplicación </a:t>
            </a:r>
          </a:p>
        </p:txBody>
      </p:sp>
      <p:sp>
        <p:nvSpPr>
          <p:cNvPr id="4" name="Marcador de número de diapositiva 3"/>
          <p:cNvSpPr>
            <a:spLocks noGrp="1"/>
          </p:cNvSpPr>
          <p:nvPr>
            <p:ph type="sldNum" sz="quarter" idx="5"/>
          </p:nvPr>
        </p:nvSpPr>
        <p:spPr/>
        <p:txBody>
          <a:bodyPr/>
          <a:lstStyle/>
          <a:p>
            <a:fld id="{2F04EFDF-B9B1-4903-A925-98F8CA1F3103}" type="slidenum">
              <a:rPr lang="es-ES" smtClean="0"/>
              <a:t>4</a:t>
            </a:fld>
            <a:endParaRPr lang="es-ES"/>
          </a:p>
        </p:txBody>
      </p:sp>
    </p:spTree>
    <p:extLst>
      <p:ext uri="{BB962C8B-B14F-4D97-AF65-F5344CB8AC3E}">
        <p14:creationId xmlns:p14="http://schemas.microsoft.com/office/powerpoint/2010/main" val="211245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err="1"/>
              <a:t>Crear</a:t>
            </a:r>
            <a:r>
              <a:rPr lang="en-US" dirty="0"/>
              <a:t> las </a:t>
            </a:r>
            <a:r>
              <a:rPr lang="en-US" dirty="0" err="1"/>
              <a:t>propiedades</a:t>
            </a:r>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10</a:t>
            </a:fld>
            <a:endParaRPr lang="es-ES"/>
          </a:p>
        </p:txBody>
      </p:sp>
    </p:spTree>
    <p:extLst>
      <p:ext uri="{BB962C8B-B14F-4D97-AF65-F5344CB8AC3E}">
        <p14:creationId xmlns:p14="http://schemas.microsoft.com/office/powerpoint/2010/main" val="2502438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n-US" dirty="0"/>
              <a:t>La </a:t>
            </a:r>
            <a:r>
              <a:rPr lang="en-US" dirty="0" err="1"/>
              <a:t>propiedad</a:t>
            </a:r>
            <a:r>
              <a:rPr lang="en-US" dirty="0"/>
              <a:t> </a:t>
            </a:r>
            <a:r>
              <a:rPr lang="en-US" dirty="0" err="1"/>
              <a:t>colspan</a:t>
            </a:r>
            <a:r>
              <a:rPr lang="en-US" dirty="0"/>
              <a:t> </a:t>
            </a:r>
            <a:r>
              <a:rPr lang="en-US" dirty="0" err="1"/>
              <a:t>permite</a:t>
            </a:r>
            <a:r>
              <a:rPr lang="en-US" dirty="0"/>
              <a:t> expander las </a:t>
            </a:r>
            <a:r>
              <a:rPr lang="en-US" dirty="0" err="1"/>
              <a:t>celdas</a:t>
            </a:r>
            <a:r>
              <a:rPr lang="en-US" dirty="0"/>
              <a:t> al </a:t>
            </a:r>
            <a:r>
              <a:rPr lang="en-US" dirty="0" err="1"/>
              <a:t>numero</a:t>
            </a:r>
            <a:r>
              <a:rPr lang="en-US" dirty="0"/>
              <a:t> de </a:t>
            </a:r>
            <a:r>
              <a:rPr lang="en-US" dirty="0" err="1"/>
              <a:t>columnas</a:t>
            </a:r>
            <a:r>
              <a:rPr lang="en-US" dirty="0"/>
              <a:t> que </a:t>
            </a:r>
            <a:r>
              <a:rPr lang="en-US" dirty="0" err="1"/>
              <a:t>deseemos</a:t>
            </a:r>
            <a:r>
              <a:rPr lang="en-US" dirty="0"/>
              <a:t> que </a:t>
            </a:r>
            <a:r>
              <a:rPr lang="en-US" dirty="0" err="1"/>
              <a:t>ocupe</a:t>
            </a:r>
            <a:r>
              <a:rPr lang="en-US" dirty="0"/>
              <a:t>. Se </a:t>
            </a:r>
            <a:r>
              <a:rPr lang="en-US" dirty="0" err="1"/>
              <a:t>recomienda</a:t>
            </a:r>
            <a:r>
              <a:rPr lang="en-US" dirty="0"/>
              <a:t> </a:t>
            </a:r>
            <a:r>
              <a:rPr lang="en-US" dirty="0" err="1"/>
              <a:t>en</a:t>
            </a:r>
            <a:r>
              <a:rPr lang="en-US" dirty="0"/>
              <a:t> </a:t>
            </a:r>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11</a:t>
            </a:fld>
            <a:endParaRPr lang="es-ES"/>
          </a:p>
        </p:txBody>
      </p:sp>
    </p:spTree>
    <p:extLst>
      <p:ext uri="{BB962C8B-B14F-4D97-AF65-F5344CB8AC3E}">
        <p14:creationId xmlns:p14="http://schemas.microsoft.com/office/powerpoint/2010/main" val="4093346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Se declara una variable del tipo </a:t>
            </a:r>
            <a:r>
              <a:rPr lang="es-ES" dirty="0" err="1"/>
              <a:t>EventEmiter</a:t>
            </a:r>
            <a:r>
              <a:rPr lang="es-ES" dirty="0"/>
              <a:t>, la cual va a emitir un evento y el dato que se va a emitir es de tipo </a:t>
            </a:r>
            <a:r>
              <a:rPr lang="es-ES" dirty="0" err="1"/>
              <a:t>number</a:t>
            </a:r>
            <a:r>
              <a:rPr lang="es-ES" dirty="0"/>
              <a:t>.</a:t>
            </a:r>
          </a:p>
        </p:txBody>
      </p:sp>
      <p:sp>
        <p:nvSpPr>
          <p:cNvPr id="4" name="Marcador de número de diapositiva 3"/>
          <p:cNvSpPr>
            <a:spLocks noGrp="1"/>
          </p:cNvSpPr>
          <p:nvPr>
            <p:ph type="sldNum" sz="quarter" idx="5"/>
          </p:nvPr>
        </p:nvSpPr>
        <p:spPr/>
        <p:txBody>
          <a:bodyPr/>
          <a:lstStyle/>
          <a:p>
            <a:fld id="{2F04EFDF-B9B1-4903-A925-98F8CA1F3103}" type="slidenum">
              <a:rPr lang="es-ES" smtClean="0"/>
              <a:t>14</a:t>
            </a:fld>
            <a:endParaRPr lang="es-ES"/>
          </a:p>
        </p:txBody>
      </p:sp>
    </p:spTree>
    <p:extLst>
      <p:ext uri="{BB962C8B-B14F-4D97-AF65-F5344CB8AC3E}">
        <p14:creationId xmlns:p14="http://schemas.microsoft.com/office/powerpoint/2010/main" val="1673763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Esta aplicación lo que hace es a medida que se van adicionando empleados los va mostrando.</a:t>
            </a:r>
          </a:p>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23</a:t>
            </a:fld>
            <a:endParaRPr lang="es-ES"/>
          </a:p>
        </p:txBody>
      </p:sp>
    </p:spTree>
    <p:extLst>
      <p:ext uri="{BB962C8B-B14F-4D97-AF65-F5344CB8AC3E}">
        <p14:creationId xmlns:p14="http://schemas.microsoft.com/office/powerpoint/2010/main" val="4137258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2F04EFDF-B9B1-4903-A925-98F8CA1F3103}" type="slidenum">
              <a:rPr lang="es-ES" smtClean="0"/>
              <a:t>25</a:t>
            </a:fld>
            <a:endParaRPr lang="es-ES"/>
          </a:p>
        </p:txBody>
      </p:sp>
    </p:spTree>
    <p:extLst>
      <p:ext uri="{BB962C8B-B14F-4D97-AF65-F5344CB8AC3E}">
        <p14:creationId xmlns:p14="http://schemas.microsoft.com/office/powerpoint/2010/main" val="3400630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Tenemos un componente empleados , el cual tiene la información de los empleados y un componente hijo encargado de mostrar esta información , luego el componente empleado se inserta el </a:t>
            </a:r>
            <a:r>
              <a:rPr lang="es-ES" dirty="0" err="1"/>
              <a:t>el</a:t>
            </a:r>
            <a:r>
              <a:rPr lang="es-ES" dirty="0"/>
              <a:t> app.comnent.html.</a:t>
            </a:r>
          </a:p>
        </p:txBody>
      </p:sp>
      <p:sp>
        <p:nvSpPr>
          <p:cNvPr id="4" name="Marcador de número de diapositiva 3"/>
          <p:cNvSpPr>
            <a:spLocks noGrp="1"/>
          </p:cNvSpPr>
          <p:nvPr>
            <p:ph type="sldNum" sz="quarter" idx="5"/>
          </p:nvPr>
        </p:nvSpPr>
        <p:spPr/>
        <p:txBody>
          <a:bodyPr/>
          <a:lstStyle/>
          <a:p>
            <a:fld id="{2F04EFDF-B9B1-4903-A925-98F8CA1F3103}" type="slidenum">
              <a:rPr lang="es-ES" smtClean="0"/>
              <a:t>27</a:t>
            </a:fld>
            <a:endParaRPr lang="es-ES"/>
          </a:p>
        </p:txBody>
      </p:sp>
    </p:spTree>
    <p:extLst>
      <p:ext uri="{BB962C8B-B14F-4D97-AF65-F5344CB8AC3E}">
        <p14:creationId xmlns:p14="http://schemas.microsoft.com/office/powerpoint/2010/main" val="1457017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48D7CB-059F-4FD1-AB48-8983F318B21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A7DBEACF-9EED-4106-928F-921250677D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A0CA926-7206-4A15-A41B-E1C0C533D1B7}"/>
              </a:ext>
            </a:extLst>
          </p:cNvPr>
          <p:cNvSpPr>
            <a:spLocks noGrp="1"/>
          </p:cNvSpPr>
          <p:nvPr>
            <p:ph type="dt" sz="half" idx="10"/>
          </p:nvPr>
        </p:nvSpPr>
        <p:spPr/>
        <p:txBody>
          <a:bodyPr/>
          <a:lstStyle/>
          <a:p>
            <a:fld id="{6F089323-F845-46D0-B54D-85789EB9F9EB}" type="datetime1">
              <a:rPr lang="es-ES" smtClean="0"/>
              <a:t>27/11/2023</a:t>
            </a:fld>
            <a:endParaRPr lang="es-ES"/>
          </a:p>
        </p:txBody>
      </p:sp>
      <p:sp>
        <p:nvSpPr>
          <p:cNvPr id="5" name="Marcador de pie de página 4">
            <a:extLst>
              <a:ext uri="{FF2B5EF4-FFF2-40B4-BE49-F238E27FC236}">
                <a16:creationId xmlns:a16="http://schemas.microsoft.com/office/drawing/2014/main" id="{9343791C-FC50-4491-81A2-042D2135A55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E7461866-25F9-45AD-9686-DA027C41B331}"/>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1318418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8E0A34-5A85-43E1-8857-2893F7C7C4FB}"/>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90CF504-30DF-42D1-879B-5F3D29C8E6B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BD41E93-8661-4D0D-9093-D8F83B4C4A68}"/>
              </a:ext>
            </a:extLst>
          </p:cNvPr>
          <p:cNvSpPr>
            <a:spLocks noGrp="1"/>
          </p:cNvSpPr>
          <p:nvPr>
            <p:ph type="dt" sz="half" idx="10"/>
          </p:nvPr>
        </p:nvSpPr>
        <p:spPr/>
        <p:txBody>
          <a:bodyPr/>
          <a:lstStyle/>
          <a:p>
            <a:fld id="{8F1F6E0A-57F5-4580-80C4-5F437611E0C3}" type="datetime1">
              <a:rPr lang="es-ES" smtClean="0"/>
              <a:t>27/11/2023</a:t>
            </a:fld>
            <a:endParaRPr lang="es-ES"/>
          </a:p>
        </p:txBody>
      </p:sp>
      <p:sp>
        <p:nvSpPr>
          <p:cNvPr id="5" name="Marcador de pie de página 4">
            <a:extLst>
              <a:ext uri="{FF2B5EF4-FFF2-40B4-BE49-F238E27FC236}">
                <a16:creationId xmlns:a16="http://schemas.microsoft.com/office/drawing/2014/main" id="{5D6F146A-ACA6-4FD1-AEF1-4C90C871AEE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0560EB6-CBD8-405C-BF8A-5730A4A7D391}"/>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81515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ADC88C0-A0A7-45FA-855D-BC600788D34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6A7448DE-8024-4D2E-9A41-FE5638AFE64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8346D2A-A8AD-43D8-BB19-FB8335D70E55}"/>
              </a:ext>
            </a:extLst>
          </p:cNvPr>
          <p:cNvSpPr>
            <a:spLocks noGrp="1"/>
          </p:cNvSpPr>
          <p:nvPr>
            <p:ph type="dt" sz="half" idx="10"/>
          </p:nvPr>
        </p:nvSpPr>
        <p:spPr/>
        <p:txBody>
          <a:bodyPr/>
          <a:lstStyle/>
          <a:p>
            <a:fld id="{D2697408-F315-410D-A86C-E25D8DF5A3DB}" type="datetime1">
              <a:rPr lang="es-ES" smtClean="0"/>
              <a:t>27/11/2023</a:t>
            </a:fld>
            <a:endParaRPr lang="es-ES"/>
          </a:p>
        </p:txBody>
      </p:sp>
      <p:sp>
        <p:nvSpPr>
          <p:cNvPr id="5" name="Marcador de pie de página 4">
            <a:extLst>
              <a:ext uri="{FF2B5EF4-FFF2-40B4-BE49-F238E27FC236}">
                <a16:creationId xmlns:a16="http://schemas.microsoft.com/office/drawing/2014/main" id="{09BC4979-32BD-4371-BB03-69555877B32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861E151-8680-47E1-B863-735C71DDD999}"/>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2754321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32DD73-E269-4DCC-8D7C-2515B090CA7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2AEAF4DE-EF27-4D7E-93CE-350AA03BF32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C47CF52-482C-42B1-A7F6-F0D7676F2942}"/>
              </a:ext>
            </a:extLst>
          </p:cNvPr>
          <p:cNvSpPr>
            <a:spLocks noGrp="1"/>
          </p:cNvSpPr>
          <p:nvPr>
            <p:ph type="dt" sz="half" idx="10"/>
          </p:nvPr>
        </p:nvSpPr>
        <p:spPr/>
        <p:txBody>
          <a:bodyPr/>
          <a:lstStyle/>
          <a:p>
            <a:fld id="{0B30749C-BD80-4F5C-A998-3E9D1745DD54}" type="datetime1">
              <a:rPr lang="es-ES" smtClean="0"/>
              <a:t>27/11/2023</a:t>
            </a:fld>
            <a:endParaRPr lang="es-ES"/>
          </a:p>
        </p:txBody>
      </p:sp>
      <p:sp>
        <p:nvSpPr>
          <p:cNvPr id="5" name="Marcador de pie de página 4">
            <a:extLst>
              <a:ext uri="{FF2B5EF4-FFF2-40B4-BE49-F238E27FC236}">
                <a16:creationId xmlns:a16="http://schemas.microsoft.com/office/drawing/2014/main" id="{BB2AD288-766F-4000-BE2D-6A298B540A7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4AD12A4-9573-4D70-9E76-C8B8AAECA2AD}"/>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1559386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72A03-18C8-43F5-9A9D-CECDB43A29C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8FDBC67-6AFF-4C52-A98C-020B5B6692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DE41F38-FA16-4D97-A167-11C075C53DB1}"/>
              </a:ext>
            </a:extLst>
          </p:cNvPr>
          <p:cNvSpPr>
            <a:spLocks noGrp="1"/>
          </p:cNvSpPr>
          <p:nvPr>
            <p:ph type="dt" sz="half" idx="10"/>
          </p:nvPr>
        </p:nvSpPr>
        <p:spPr/>
        <p:txBody>
          <a:bodyPr/>
          <a:lstStyle/>
          <a:p>
            <a:fld id="{50576FE6-87ED-4492-85F6-B968A3841263}" type="datetime1">
              <a:rPr lang="es-ES" smtClean="0"/>
              <a:t>27/11/2023</a:t>
            </a:fld>
            <a:endParaRPr lang="es-ES"/>
          </a:p>
        </p:txBody>
      </p:sp>
      <p:sp>
        <p:nvSpPr>
          <p:cNvPr id="5" name="Marcador de pie de página 4">
            <a:extLst>
              <a:ext uri="{FF2B5EF4-FFF2-40B4-BE49-F238E27FC236}">
                <a16:creationId xmlns:a16="http://schemas.microsoft.com/office/drawing/2014/main" id="{1A14498E-7549-4588-B04E-FB2B4452BBA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94575B6-6BE9-483E-BCE4-F720F8C111E2}"/>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271688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DC09D9-CF28-4A5A-B8C9-B2EB390C84EB}"/>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E56925C5-32EA-48A7-9F1B-B977966CD69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A22814F-2050-40A9-8F51-8F26F709439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3B4B58CD-091C-4269-812F-1E357AFD4703}"/>
              </a:ext>
            </a:extLst>
          </p:cNvPr>
          <p:cNvSpPr>
            <a:spLocks noGrp="1"/>
          </p:cNvSpPr>
          <p:nvPr>
            <p:ph type="dt" sz="half" idx="10"/>
          </p:nvPr>
        </p:nvSpPr>
        <p:spPr/>
        <p:txBody>
          <a:bodyPr/>
          <a:lstStyle/>
          <a:p>
            <a:fld id="{F74BF56F-9AF9-4F3C-AEB7-310347A89DFC}" type="datetime1">
              <a:rPr lang="es-ES" smtClean="0"/>
              <a:t>27/11/2023</a:t>
            </a:fld>
            <a:endParaRPr lang="es-ES"/>
          </a:p>
        </p:txBody>
      </p:sp>
      <p:sp>
        <p:nvSpPr>
          <p:cNvPr id="6" name="Marcador de pie de página 5">
            <a:extLst>
              <a:ext uri="{FF2B5EF4-FFF2-40B4-BE49-F238E27FC236}">
                <a16:creationId xmlns:a16="http://schemas.microsoft.com/office/drawing/2014/main" id="{9B50074A-710C-4590-BF79-6CA1FDEF867E}"/>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86966282-5FB5-4281-919A-A84E4A57E8F7}"/>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221072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76ED60-0A12-4F21-BB71-144854199810}"/>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609C4F3-24D6-4896-9952-EB1F213AFC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8569A33-3943-4ECE-AFB2-B93AB530B96B}"/>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C07041B7-F011-473C-8C4E-3C76FEF8D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25D1C2A-76A9-4E76-856E-DB2E22662255}"/>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55DDB468-29C7-4399-A96D-350689DD4ED1}"/>
              </a:ext>
            </a:extLst>
          </p:cNvPr>
          <p:cNvSpPr>
            <a:spLocks noGrp="1"/>
          </p:cNvSpPr>
          <p:nvPr>
            <p:ph type="dt" sz="half" idx="10"/>
          </p:nvPr>
        </p:nvSpPr>
        <p:spPr/>
        <p:txBody>
          <a:bodyPr/>
          <a:lstStyle/>
          <a:p>
            <a:fld id="{5E9F0AC8-2524-43BE-9C5A-08FE01D1142B}" type="datetime1">
              <a:rPr lang="es-ES" smtClean="0"/>
              <a:t>27/11/2023</a:t>
            </a:fld>
            <a:endParaRPr lang="es-ES"/>
          </a:p>
        </p:txBody>
      </p:sp>
      <p:sp>
        <p:nvSpPr>
          <p:cNvPr id="8" name="Marcador de pie de página 7">
            <a:extLst>
              <a:ext uri="{FF2B5EF4-FFF2-40B4-BE49-F238E27FC236}">
                <a16:creationId xmlns:a16="http://schemas.microsoft.com/office/drawing/2014/main" id="{DC60A102-9D79-4820-ADC3-80E8302A784F}"/>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90BB628-46A0-49A7-A9C9-4254831F79BE}"/>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1188311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F7A6F7-B760-4391-BC9A-D49C41863221}"/>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4DDBEC0F-7364-4BB5-A8FE-3430AA50D227}"/>
              </a:ext>
            </a:extLst>
          </p:cNvPr>
          <p:cNvSpPr>
            <a:spLocks noGrp="1"/>
          </p:cNvSpPr>
          <p:nvPr>
            <p:ph type="dt" sz="half" idx="10"/>
          </p:nvPr>
        </p:nvSpPr>
        <p:spPr/>
        <p:txBody>
          <a:bodyPr/>
          <a:lstStyle/>
          <a:p>
            <a:fld id="{CB2E68C2-3E80-40F2-8397-BE1D2A59A8A1}" type="datetime1">
              <a:rPr lang="es-ES" smtClean="0"/>
              <a:t>27/11/2023</a:t>
            </a:fld>
            <a:endParaRPr lang="es-ES"/>
          </a:p>
        </p:txBody>
      </p:sp>
      <p:sp>
        <p:nvSpPr>
          <p:cNvPr id="4" name="Marcador de pie de página 3">
            <a:extLst>
              <a:ext uri="{FF2B5EF4-FFF2-40B4-BE49-F238E27FC236}">
                <a16:creationId xmlns:a16="http://schemas.microsoft.com/office/drawing/2014/main" id="{9AC0A7B0-1CAD-4A61-B7B8-72D75A0E20E3}"/>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59FCF876-A2E0-4C97-A1AD-4B986DB3328D}"/>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341392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F058920-41A5-4350-92C4-491E00D7DC91}"/>
              </a:ext>
            </a:extLst>
          </p:cNvPr>
          <p:cNvSpPr>
            <a:spLocks noGrp="1"/>
          </p:cNvSpPr>
          <p:nvPr>
            <p:ph type="dt" sz="half" idx="10"/>
          </p:nvPr>
        </p:nvSpPr>
        <p:spPr/>
        <p:txBody>
          <a:bodyPr/>
          <a:lstStyle/>
          <a:p>
            <a:fld id="{E8245EEA-D170-4D72-93A6-8AE0EC7BEC7D}" type="datetime1">
              <a:rPr lang="es-ES" smtClean="0"/>
              <a:t>27/11/2023</a:t>
            </a:fld>
            <a:endParaRPr lang="es-ES"/>
          </a:p>
        </p:txBody>
      </p:sp>
      <p:sp>
        <p:nvSpPr>
          <p:cNvPr id="3" name="Marcador de pie de página 2">
            <a:extLst>
              <a:ext uri="{FF2B5EF4-FFF2-40B4-BE49-F238E27FC236}">
                <a16:creationId xmlns:a16="http://schemas.microsoft.com/office/drawing/2014/main" id="{FFF371F4-4D93-4986-BFF5-CC57F791DAD2}"/>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45AA2355-BAD7-4B3B-AFDE-5375408A46D4}"/>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47783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467933-234D-449E-BA74-6891E4FE429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B2E26DD-E922-42D0-A952-A189D1B9B6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15EF6000-05AD-4D07-BDCE-67B0E6D74D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6E859F2-95E8-4388-9225-7F582E678B94}"/>
              </a:ext>
            </a:extLst>
          </p:cNvPr>
          <p:cNvSpPr>
            <a:spLocks noGrp="1"/>
          </p:cNvSpPr>
          <p:nvPr>
            <p:ph type="dt" sz="half" idx="10"/>
          </p:nvPr>
        </p:nvSpPr>
        <p:spPr/>
        <p:txBody>
          <a:bodyPr/>
          <a:lstStyle/>
          <a:p>
            <a:fld id="{4C736306-E4A7-4F21-B285-AE6092121AB0}" type="datetime1">
              <a:rPr lang="es-ES" smtClean="0"/>
              <a:t>27/11/2023</a:t>
            </a:fld>
            <a:endParaRPr lang="es-ES"/>
          </a:p>
        </p:txBody>
      </p:sp>
      <p:sp>
        <p:nvSpPr>
          <p:cNvPr id="6" name="Marcador de pie de página 5">
            <a:extLst>
              <a:ext uri="{FF2B5EF4-FFF2-40B4-BE49-F238E27FC236}">
                <a16:creationId xmlns:a16="http://schemas.microsoft.com/office/drawing/2014/main" id="{28E6F0F1-77FC-4B59-B30E-804AE2C2889C}"/>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D4E18DF-0440-4420-97B4-2D442AACC298}"/>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1657583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9ED58-C10A-48EC-AD2A-7AB982B3E17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B0ECA3FA-3734-44A5-86FB-0CCE8EE2FA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883D5700-453E-4AE7-815B-2F8A71759E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D60BB77-082A-4ED8-8981-B4ED53704D64}"/>
              </a:ext>
            </a:extLst>
          </p:cNvPr>
          <p:cNvSpPr>
            <a:spLocks noGrp="1"/>
          </p:cNvSpPr>
          <p:nvPr>
            <p:ph type="dt" sz="half" idx="10"/>
          </p:nvPr>
        </p:nvSpPr>
        <p:spPr/>
        <p:txBody>
          <a:bodyPr/>
          <a:lstStyle/>
          <a:p>
            <a:fld id="{E67C9B1E-EECF-4424-92C1-DA4C690C0361}" type="datetime1">
              <a:rPr lang="es-ES" smtClean="0"/>
              <a:t>27/11/2023</a:t>
            </a:fld>
            <a:endParaRPr lang="es-ES"/>
          </a:p>
        </p:txBody>
      </p:sp>
      <p:sp>
        <p:nvSpPr>
          <p:cNvPr id="6" name="Marcador de pie de página 5">
            <a:extLst>
              <a:ext uri="{FF2B5EF4-FFF2-40B4-BE49-F238E27FC236}">
                <a16:creationId xmlns:a16="http://schemas.microsoft.com/office/drawing/2014/main" id="{094AC917-A6C1-44AC-BDE9-E56536BA4841}"/>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E36936C-05AE-4B28-A2BE-E8A7132B8FC7}"/>
              </a:ext>
            </a:extLst>
          </p:cNvPr>
          <p:cNvSpPr>
            <a:spLocks noGrp="1"/>
          </p:cNvSpPr>
          <p:nvPr>
            <p:ph type="sldNum" sz="quarter" idx="12"/>
          </p:nvPr>
        </p:nvSpPr>
        <p:spPr/>
        <p:txBody>
          <a:bodyPr/>
          <a:lstStyle/>
          <a:p>
            <a:fld id="{C52AEFFC-C884-4F70-B18E-E8A9BC0F001B}" type="slidenum">
              <a:rPr lang="es-ES" smtClean="0"/>
              <a:t>‹Nº›</a:t>
            </a:fld>
            <a:endParaRPr lang="es-ES"/>
          </a:p>
        </p:txBody>
      </p:sp>
    </p:spTree>
    <p:extLst>
      <p:ext uri="{BB962C8B-B14F-4D97-AF65-F5344CB8AC3E}">
        <p14:creationId xmlns:p14="http://schemas.microsoft.com/office/powerpoint/2010/main" val="335122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3C774D1A-5C99-405B-8924-144736B2A7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AF17FCD2-EF9F-48F5-986B-EAB43A0E0D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786003B-BA80-44E2-AD31-E8CAB73749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1AA93-6E85-4C54-BF8D-17271CD0CD4E}" type="datetime1">
              <a:rPr lang="es-ES" smtClean="0"/>
              <a:t>27/11/2023</a:t>
            </a:fld>
            <a:endParaRPr lang="es-ES"/>
          </a:p>
        </p:txBody>
      </p:sp>
      <p:sp>
        <p:nvSpPr>
          <p:cNvPr id="5" name="Marcador de pie de página 4">
            <a:extLst>
              <a:ext uri="{FF2B5EF4-FFF2-40B4-BE49-F238E27FC236}">
                <a16:creationId xmlns:a16="http://schemas.microsoft.com/office/drawing/2014/main" id="{A2EB5AB8-CCCD-4359-B9C0-DFA908602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88CCEE2-039D-44AB-A560-41DBD3F41B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2AEFFC-C884-4F70-B18E-E8A9BC0F001B}" type="slidenum">
              <a:rPr lang="es-ES" smtClean="0"/>
              <a:t>‹Nº›</a:t>
            </a:fld>
            <a:endParaRPr lang="es-ES"/>
          </a:p>
        </p:txBody>
      </p:sp>
    </p:spTree>
    <p:extLst>
      <p:ext uri="{BB962C8B-B14F-4D97-AF65-F5344CB8AC3E}">
        <p14:creationId xmlns:p14="http://schemas.microsoft.com/office/powerpoint/2010/main" val="2152969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li.angular.io/" TargetMode="External"/><Relationship Id="rId7" Type="http://schemas.openxmlformats.org/officeDocument/2006/relationships/image" Target="../media/image1.jpg"/><Relationship Id="rId2" Type="http://schemas.openxmlformats.org/officeDocument/2006/relationships/hyperlink" Target="https://angular.io/start" TargetMode="External"/><Relationship Id="rId1" Type="http://schemas.openxmlformats.org/officeDocument/2006/relationships/slideLayout" Target="../slideLayouts/slideLayout1.xml"/><Relationship Id="rId6" Type="http://schemas.openxmlformats.org/officeDocument/2006/relationships/hyperlink" Target="https://www.youtube.com/playlist?list=PLU8oAlHdN5BnNAe8zXnuBNzKID39DUwcO" TargetMode="External"/><Relationship Id="rId5" Type="http://schemas.openxmlformats.org/officeDocument/2006/relationships/hyperlink" Target="https://www.youtube.com/watch?v=df0eH9mM9nU" TargetMode="External"/><Relationship Id="rId4" Type="http://schemas.openxmlformats.org/officeDocument/2006/relationships/hyperlink" Target="https://www.udemy.com/course/the-complete-guide-to-angular-2/"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hyperlink" Target="https://angular.io/start" TargetMode="External"/><Relationship Id="rId7" Type="http://schemas.openxmlformats.org/officeDocument/2006/relationships/hyperlink" Target="https://www.youtube.com/playlist?list=PLU8oAlHdN5BnNAe8zXnuBNzKID39DUwcO"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youtube.com/watch?v=df0eH9mM9nU" TargetMode="External"/><Relationship Id="rId5" Type="http://schemas.openxmlformats.org/officeDocument/2006/relationships/hyperlink" Target="https://www.udemy.com/course/the-complete-guide-to-angular-2/" TargetMode="External"/><Relationship Id="rId4" Type="http://schemas.openxmlformats.org/officeDocument/2006/relationships/hyperlink" Target="https://cli.angular.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CAA5E-DD5C-4668-9E35-C7E110562491}"/>
              </a:ext>
            </a:extLst>
          </p:cNvPr>
          <p:cNvSpPr>
            <a:spLocks noGrp="1"/>
          </p:cNvSpPr>
          <p:nvPr>
            <p:ph type="ctrTitle"/>
          </p:nvPr>
        </p:nvSpPr>
        <p:spPr/>
        <p:txBody>
          <a:bodyPr/>
          <a:lstStyle/>
          <a:p>
            <a:r>
              <a:rPr lang="en-US" dirty="0" err="1"/>
              <a:t>Módulo</a:t>
            </a:r>
            <a:r>
              <a:rPr lang="en-US" dirty="0"/>
              <a:t> 4. </a:t>
            </a:r>
            <a:r>
              <a:rPr lang="en-US" dirty="0" err="1"/>
              <a:t>Introducción</a:t>
            </a:r>
            <a:r>
              <a:rPr lang="en-US" dirty="0"/>
              <a:t> a Angular</a:t>
            </a:r>
            <a:endParaRPr lang="es-ES" dirty="0"/>
          </a:p>
        </p:txBody>
      </p:sp>
      <p:sp>
        <p:nvSpPr>
          <p:cNvPr id="3" name="Subtítulo 2">
            <a:extLst>
              <a:ext uri="{FF2B5EF4-FFF2-40B4-BE49-F238E27FC236}">
                <a16:creationId xmlns:a16="http://schemas.microsoft.com/office/drawing/2014/main" id="{40602E52-66F6-4939-B04D-8DBDC7A2F669}"/>
              </a:ext>
            </a:extLst>
          </p:cNvPr>
          <p:cNvSpPr>
            <a:spLocks noGrp="1"/>
          </p:cNvSpPr>
          <p:nvPr>
            <p:ph type="subTitle" idx="1"/>
          </p:nvPr>
        </p:nvSpPr>
        <p:spPr>
          <a:xfrm>
            <a:off x="1524000" y="3891516"/>
            <a:ext cx="9144000" cy="659219"/>
          </a:xfrm>
        </p:spPr>
        <p:txBody>
          <a:bodyPr/>
          <a:lstStyle/>
          <a:p>
            <a:r>
              <a:rPr lang="es-ES" dirty="0"/>
              <a:t>Tema III</a:t>
            </a:r>
            <a:r>
              <a:rPr lang="es-ES"/>
              <a:t>: Comunicación </a:t>
            </a:r>
            <a:r>
              <a:rPr lang="es-ES" dirty="0"/>
              <a:t>entre componentes (</a:t>
            </a:r>
            <a:r>
              <a:rPr lang="es-ES" dirty="0" err="1"/>
              <a:t>Component</a:t>
            </a:r>
            <a:r>
              <a:rPr lang="es-ES" dirty="0"/>
              <a:t> </a:t>
            </a:r>
            <a:r>
              <a:rPr lang="es-ES" dirty="0" err="1"/>
              <a:t>Databinding</a:t>
            </a:r>
            <a:r>
              <a:rPr lang="es-ES" dirty="0"/>
              <a:t>)</a:t>
            </a:r>
          </a:p>
          <a:p>
            <a:endParaRPr lang="es-ES" dirty="0"/>
          </a:p>
        </p:txBody>
      </p:sp>
      <p:sp>
        <p:nvSpPr>
          <p:cNvPr id="4" name="CuadroTexto 3">
            <a:extLst>
              <a:ext uri="{FF2B5EF4-FFF2-40B4-BE49-F238E27FC236}">
                <a16:creationId xmlns:a16="http://schemas.microsoft.com/office/drawing/2014/main" id="{DDFF5ED3-1DB6-4441-A12C-B80AE25B5E44}"/>
              </a:ext>
            </a:extLst>
          </p:cNvPr>
          <p:cNvSpPr txBox="1"/>
          <p:nvPr/>
        </p:nvSpPr>
        <p:spPr>
          <a:xfrm>
            <a:off x="2225749" y="4731488"/>
            <a:ext cx="8073364" cy="2308324"/>
          </a:xfrm>
          <a:prstGeom prst="rect">
            <a:avLst/>
          </a:prstGeom>
          <a:noFill/>
        </p:spPr>
        <p:txBody>
          <a:bodyPr wrap="none" rtlCol="0">
            <a:spAutoFit/>
          </a:bodyPr>
          <a:lstStyle/>
          <a:p>
            <a:r>
              <a:rPr lang="es-ES" dirty="0"/>
              <a:t>Recursos:      </a:t>
            </a:r>
            <a:r>
              <a:rPr lang="es-ES" dirty="0">
                <a:hlinkClick r:id="rId2"/>
              </a:rPr>
              <a:t>https://angular.io/start</a:t>
            </a:r>
            <a:endParaRPr lang="es-ES" dirty="0"/>
          </a:p>
          <a:p>
            <a:r>
              <a:rPr lang="es-ES" dirty="0"/>
              <a:t>                       </a:t>
            </a:r>
            <a:r>
              <a:rPr lang="es-ES" dirty="0">
                <a:hlinkClick r:id="rId3"/>
              </a:rPr>
              <a:t> https://cli.angular.io/</a:t>
            </a:r>
            <a:endParaRPr lang="es-ES" dirty="0"/>
          </a:p>
          <a:p>
            <a:r>
              <a:rPr lang="es-ES" dirty="0">
                <a:hlinkClick r:id="rId4"/>
              </a:rPr>
              <a:t>https://www.udemy.com/course/the-complete-guide-to-angular-2/</a:t>
            </a:r>
            <a:endParaRPr lang="es-ES" dirty="0"/>
          </a:p>
          <a:p>
            <a:r>
              <a:rPr lang="es-ES" dirty="0">
                <a:hlinkClick r:id="rId5"/>
              </a:rPr>
              <a:t>https://www.youtube.com/watch?v=df0eH9mM9nU</a:t>
            </a:r>
            <a:endParaRPr lang="es-ES" dirty="0"/>
          </a:p>
          <a:p>
            <a:r>
              <a:rPr lang="es-ES" dirty="0">
                <a:hlinkClick r:id="rId6"/>
              </a:rPr>
              <a:t>https://www.youtube.com/playlist?list=PLU8oAlHdN5BnNAe8zXnuBNzKID39DUwcO</a:t>
            </a:r>
            <a:endParaRPr lang="es-ES" dirty="0"/>
          </a:p>
          <a:p>
            <a:r>
              <a:rPr lang="es-ES" dirty="0"/>
              <a:t>(videos 19 y 20)</a:t>
            </a:r>
          </a:p>
          <a:p>
            <a:endParaRPr lang="es-ES" dirty="0"/>
          </a:p>
          <a:p>
            <a:endParaRPr lang="es-ES" dirty="0"/>
          </a:p>
        </p:txBody>
      </p:sp>
      <p:pic>
        <p:nvPicPr>
          <p:cNvPr id="9" name="Imagen 8">
            <a:extLst>
              <a:ext uri="{FF2B5EF4-FFF2-40B4-BE49-F238E27FC236}">
                <a16:creationId xmlns:a16="http://schemas.microsoft.com/office/drawing/2014/main" id="{523D94A8-9AC4-4232-9DB3-765AEA6458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42171" y="0"/>
            <a:ext cx="1349829" cy="1345584"/>
          </a:xfrm>
          <a:prstGeom prst="rect">
            <a:avLst/>
          </a:prstGeom>
        </p:spPr>
      </p:pic>
      <p:sp>
        <p:nvSpPr>
          <p:cNvPr id="5" name="Marcador de número de diapositiva 4">
            <a:extLst>
              <a:ext uri="{FF2B5EF4-FFF2-40B4-BE49-F238E27FC236}">
                <a16:creationId xmlns:a16="http://schemas.microsoft.com/office/drawing/2014/main" id="{05052580-E02D-4DDE-A732-B5A72B08E978}"/>
              </a:ext>
            </a:extLst>
          </p:cNvPr>
          <p:cNvSpPr>
            <a:spLocks noGrp="1"/>
          </p:cNvSpPr>
          <p:nvPr>
            <p:ph type="sldNum" sz="quarter" idx="12"/>
          </p:nvPr>
        </p:nvSpPr>
        <p:spPr/>
        <p:txBody>
          <a:bodyPr/>
          <a:lstStyle/>
          <a:p>
            <a:fld id="{C52AEFFC-C884-4F70-B18E-E8A9BC0F001B}" type="slidenum">
              <a:rPr lang="es-ES" smtClean="0"/>
              <a:t>1</a:t>
            </a:fld>
            <a:endParaRPr lang="es-ES"/>
          </a:p>
        </p:txBody>
      </p:sp>
    </p:spTree>
    <p:extLst>
      <p:ext uri="{BB962C8B-B14F-4D97-AF65-F5344CB8AC3E}">
        <p14:creationId xmlns:p14="http://schemas.microsoft.com/office/powerpoint/2010/main" val="3417645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29B44-DF05-44F7-9058-9671227B51E3}"/>
              </a:ext>
            </a:extLst>
          </p:cNvPr>
          <p:cNvSpPr>
            <a:spLocks noGrp="1"/>
          </p:cNvSpPr>
          <p:nvPr>
            <p:ph type="title"/>
          </p:nvPr>
        </p:nvSpPr>
        <p:spPr/>
        <p:txBody>
          <a:bodyPr/>
          <a:lstStyle/>
          <a:p>
            <a:r>
              <a:rPr lang="en-US" dirty="0" err="1"/>
              <a:t>Componente</a:t>
            </a:r>
            <a:r>
              <a:rPr lang="en-US" dirty="0"/>
              <a:t> padre</a:t>
            </a:r>
            <a:endParaRPr lang="es-ES" dirty="0"/>
          </a:p>
        </p:txBody>
      </p:sp>
      <p:pic>
        <p:nvPicPr>
          <p:cNvPr id="4" name="Marcador de contenido 3">
            <a:extLst>
              <a:ext uri="{FF2B5EF4-FFF2-40B4-BE49-F238E27FC236}">
                <a16:creationId xmlns:a16="http://schemas.microsoft.com/office/drawing/2014/main" id="{231594CC-2105-40D2-B219-62FD50C77140}"/>
              </a:ext>
            </a:extLst>
          </p:cNvPr>
          <p:cNvPicPr>
            <a:picLocks noGrp="1" noChangeAspect="1"/>
          </p:cNvPicPr>
          <p:nvPr>
            <p:ph idx="1"/>
          </p:nvPr>
        </p:nvPicPr>
        <p:blipFill>
          <a:blip r:embed="rId3"/>
          <a:stretch>
            <a:fillRect/>
          </a:stretch>
        </p:blipFill>
        <p:spPr>
          <a:xfrm>
            <a:off x="838200" y="1919288"/>
            <a:ext cx="7787640" cy="3780472"/>
          </a:xfrm>
          <a:prstGeom prst="rect">
            <a:avLst/>
          </a:prstGeom>
        </p:spPr>
      </p:pic>
      <p:sp>
        <p:nvSpPr>
          <p:cNvPr id="3" name="Marcador de número de diapositiva 2">
            <a:extLst>
              <a:ext uri="{FF2B5EF4-FFF2-40B4-BE49-F238E27FC236}">
                <a16:creationId xmlns:a16="http://schemas.microsoft.com/office/drawing/2014/main" id="{72CB0550-8064-4EC2-888A-D160CFE381D1}"/>
              </a:ext>
            </a:extLst>
          </p:cNvPr>
          <p:cNvSpPr>
            <a:spLocks noGrp="1"/>
          </p:cNvSpPr>
          <p:nvPr>
            <p:ph type="sldNum" sz="quarter" idx="12"/>
          </p:nvPr>
        </p:nvSpPr>
        <p:spPr/>
        <p:txBody>
          <a:bodyPr/>
          <a:lstStyle/>
          <a:p>
            <a:fld id="{C52AEFFC-C884-4F70-B18E-E8A9BC0F001B}" type="slidenum">
              <a:rPr lang="es-ES" smtClean="0"/>
              <a:t>10</a:t>
            </a:fld>
            <a:endParaRPr lang="es-ES"/>
          </a:p>
        </p:txBody>
      </p:sp>
    </p:spTree>
    <p:extLst>
      <p:ext uri="{BB962C8B-B14F-4D97-AF65-F5344CB8AC3E}">
        <p14:creationId xmlns:p14="http://schemas.microsoft.com/office/powerpoint/2010/main" val="1077178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7AC711-652C-455D-A0DC-60B33D9CAD0C}"/>
              </a:ext>
            </a:extLst>
          </p:cNvPr>
          <p:cNvSpPr>
            <a:spLocks noGrp="1"/>
          </p:cNvSpPr>
          <p:nvPr>
            <p:ph type="title"/>
          </p:nvPr>
        </p:nvSpPr>
        <p:spPr/>
        <p:txBody>
          <a:bodyPr/>
          <a:lstStyle/>
          <a:p>
            <a:r>
              <a:rPr lang="en-US" dirty="0" err="1"/>
              <a:t>Componente</a:t>
            </a:r>
            <a:r>
              <a:rPr lang="en-US" dirty="0"/>
              <a:t> padre</a:t>
            </a:r>
            <a:endParaRPr lang="es-ES" dirty="0"/>
          </a:p>
        </p:txBody>
      </p:sp>
      <p:pic>
        <p:nvPicPr>
          <p:cNvPr id="4" name="Marcador de contenido 3">
            <a:extLst>
              <a:ext uri="{FF2B5EF4-FFF2-40B4-BE49-F238E27FC236}">
                <a16:creationId xmlns:a16="http://schemas.microsoft.com/office/drawing/2014/main" id="{D12568A3-9708-4AB6-A9C7-7E859436CE85}"/>
              </a:ext>
            </a:extLst>
          </p:cNvPr>
          <p:cNvPicPr>
            <a:picLocks noGrp="1" noChangeAspect="1"/>
          </p:cNvPicPr>
          <p:nvPr>
            <p:ph idx="1"/>
          </p:nvPr>
        </p:nvPicPr>
        <p:blipFill>
          <a:blip r:embed="rId3"/>
          <a:stretch>
            <a:fillRect/>
          </a:stretch>
        </p:blipFill>
        <p:spPr>
          <a:xfrm>
            <a:off x="1111567" y="1690688"/>
            <a:ext cx="6219825" cy="4029075"/>
          </a:xfrm>
          <a:prstGeom prst="rect">
            <a:avLst/>
          </a:prstGeom>
        </p:spPr>
      </p:pic>
      <p:sp>
        <p:nvSpPr>
          <p:cNvPr id="8" name="Rectángulo 7">
            <a:extLst>
              <a:ext uri="{FF2B5EF4-FFF2-40B4-BE49-F238E27FC236}">
                <a16:creationId xmlns:a16="http://schemas.microsoft.com/office/drawing/2014/main" id="{925F23A5-171E-4AB8-A3D2-30272522A18C}"/>
              </a:ext>
            </a:extLst>
          </p:cNvPr>
          <p:cNvSpPr/>
          <p:nvPr/>
        </p:nvSpPr>
        <p:spPr>
          <a:xfrm>
            <a:off x="4892040" y="2956560"/>
            <a:ext cx="1569720" cy="13255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6285FC2F-1D34-4009-AC0F-8D0AD6B135DB}"/>
              </a:ext>
            </a:extLst>
          </p:cNvPr>
          <p:cNvSpPr/>
          <p:nvPr/>
        </p:nvSpPr>
        <p:spPr>
          <a:xfrm>
            <a:off x="3200400" y="4587240"/>
            <a:ext cx="1036320" cy="2590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Conector recto de flecha 10">
            <a:extLst>
              <a:ext uri="{FF2B5EF4-FFF2-40B4-BE49-F238E27FC236}">
                <a16:creationId xmlns:a16="http://schemas.microsoft.com/office/drawing/2014/main" id="{540C1D45-B8B2-4953-AA66-A3884D7FDD72}"/>
              </a:ext>
            </a:extLst>
          </p:cNvPr>
          <p:cNvCxnSpPr/>
          <p:nvPr/>
        </p:nvCxnSpPr>
        <p:spPr>
          <a:xfrm>
            <a:off x="6644640" y="3672840"/>
            <a:ext cx="1752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uadroTexto 11">
            <a:extLst>
              <a:ext uri="{FF2B5EF4-FFF2-40B4-BE49-F238E27FC236}">
                <a16:creationId xmlns:a16="http://schemas.microsoft.com/office/drawing/2014/main" id="{D7428A20-794C-4899-8C81-88FD77354F9B}"/>
              </a:ext>
            </a:extLst>
          </p:cNvPr>
          <p:cNvSpPr txBox="1"/>
          <p:nvPr/>
        </p:nvSpPr>
        <p:spPr>
          <a:xfrm>
            <a:off x="8580120" y="3488174"/>
            <a:ext cx="1752980" cy="369332"/>
          </a:xfrm>
          <a:prstGeom prst="rect">
            <a:avLst/>
          </a:prstGeom>
          <a:noFill/>
        </p:spPr>
        <p:txBody>
          <a:bodyPr wrap="none" rtlCol="0">
            <a:spAutoFit/>
          </a:bodyPr>
          <a:lstStyle/>
          <a:p>
            <a:r>
              <a:rPr lang="en-US" dirty="0"/>
              <a:t>Two way binding</a:t>
            </a:r>
            <a:endParaRPr lang="es-ES" dirty="0"/>
          </a:p>
        </p:txBody>
      </p:sp>
      <p:sp>
        <p:nvSpPr>
          <p:cNvPr id="13" name="CuadroTexto 12">
            <a:extLst>
              <a:ext uri="{FF2B5EF4-FFF2-40B4-BE49-F238E27FC236}">
                <a16:creationId xmlns:a16="http://schemas.microsoft.com/office/drawing/2014/main" id="{81BEBA8D-595B-4D6B-9243-AD61F2B2EB30}"/>
              </a:ext>
            </a:extLst>
          </p:cNvPr>
          <p:cNvSpPr txBox="1"/>
          <p:nvPr/>
        </p:nvSpPr>
        <p:spPr>
          <a:xfrm>
            <a:off x="8397240" y="4661654"/>
            <a:ext cx="2005357" cy="369332"/>
          </a:xfrm>
          <a:prstGeom prst="rect">
            <a:avLst/>
          </a:prstGeom>
          <a:noFill/>
        </p:spPr>
        <p:txBody>
          <a:bodyPr wrap="none" rtlCol="0">
            <a:spAutoFit/>
          </a:bodyPr>
          <a:lstStyle/>
          <a:p>
            <a:r>
              <a:rPr lang="en-US" dirty="0"/>
              <a:t>String interpolation</a:t>
            </a:r>
            <a:endParaRPr lang="es-ES" dirty="0"/>
          </a:p>
        </p:txBody>
      </p:sp>
      <p:cxnSp>
        <p:nvCxnSpPr>
          <p:cNvPr id="14" name="Conector recto de flecha 13">
            <a:extLst>
              <a:ext uri="{FF2B5EF4-FFF2-40B4-BE49-F238E27FC236}">
                <a16:creationId xmlns:a16="http://schemas.microsoft.com/office/drawing/2014/main" id="{A7773615-62D6-42E5-BCBF-59B22F7FF507}"/>
              </a:ext>
            </a:extLst>
          </p:cNvPr>
          <p:cNvCxnSpPr>
            <a:cxnSpLocks/>
          </p:cNvCxnSpPr>
          <p:nvPr/>
        </p:nvCxnSpPr>
        <p:spPr>
          <a:xfrm>
            <a:off x="4236720" y="4800600"/>
            <a:ext cx="3977640" cy="45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uadroTexto 17">
            <a:extLst>
              <a:ext uri="{FF2B5EF4-FFF2-40B4-BE49-F238E27FC236}">
                <a16:creationId xmlns:a16="http://schemas.microsoft.com/office/drawing/2014/main" id="{30D9E18C-00A5-4D77-AE91-8D90392BFD25}"/>
              </a:ext>
            </a:extLst>
          </p:cNvPr>
          <p:cNvSpPr txBox="1"/>
          <p:nvPr/>
        </p:nvSpPr>
        <p:spPr>
          <a:xfrm>
            <a:off x="1111567" y="5923061"/>
            <a:ext cx="10242233" cy="830997"/>
          </a:xfrm>
          <a:prstGeom prst="rect">
            <a:avLst/>
          </a:prstGeom>
          <a:noFill/>
        </p:spPr>
        <p:txBody>
          <a:bodyPr wrap="square" rtlCol="0">
            <a:spAutoFit/>
          </a:bodyPr>
          <a:lstStyle/>
          <a:p>
            <a:r>
              <a:rPr lang="en-US" sz="2400" dirty="0"/>
              <a:t>Tener </a:t>
            </a:r>
            <a:r>
              <a:rPr lang="en-US" sz="2400" dirty="0" err="1"/>
              <a:t>en</a:t>
            </a:r>
            <a:r>
              <a:rPr lang="en-US" sz="2400" dirty="0"/>
              <a:t> </a:t>
            </a:r>
            <a:r>
              <a:rPr lang="en-US" sz="2400" dirty="0" err="1"/>
              <a:t>cuenta</a:t>
            </a:r>
            <a:r>
              <a:rPr lang="en-US" sz="2400" dirty="0"/>
              <a:t> que los input </a:t>
            </a:r>
            <a:r>
              <a:rPr lang="en-US" sz="2400" dirty="0" err="1"/>
              <a:t>deben</a:t>
            </a:r>
            <a:r>
              <a:rPr lang="en-US" sz="2400" dirty="0"/>
              <a:t> de ser de </a:t>
            </a:r>
            <a:r>
              <a:rPr lang="en-US" sz="2400" dirty="0" err="1"/>
              <a:t>tipo</a:t>
            </a:r>
            <a:r>
              <a:rPr lang="en-US" sz="2400" dirty="0"/>
              <a:t> number, </a:t>
            </a:r>
            <a:r>
              <a:rPr lang="en-US" sz="2400" dirty="0" err="1"/>
              <a:t>adicionar</a:t>
            </a:r>
            <a:r>
              <a:rPr lang="en-US" sz="2400" dirty="0"/>
              <a:t> </a:t>
            </a:r>
            <a:r>
              <a:rPr lang="en-US" sz="2400" dirty="0" err="1"/>
              <a:t>esta</a:t>
            </a:r>
            <a:r>
              <a:rPr lang="en-US" sz="2400" dirty="0"/>
              <a:t> </a:t>
            </a:r>
            <a:r>
              <a:rPr lang="en-US" sz="2400" dirty="0" err="1"/>
              <a:t>propiedad</a:t>
            </a:r>
            <a:r>
              <a:rPr lang="en-US" sz="2400" dirty="0"/>
              <a:t>.</a:t>
            </a:r>
            <a:endParaRPr lang="es-ES" sz="2400" dirty="0"/>
          </a:p>
        </p:txBody>
      </p:sp>
      <p:sp>
        <p:nvSpPr>
          <p:cNvPr id="3" name="Marcador de número de diapositiva 2">
            <a:extLst>
              <a:ext uri="{FF2B5EF4-FFF2-40B4-BE49-F238E27FC236}">
                <a16:creationId xmlns:a16="http://schemas.microsoft.com/office/drawing/2014/main" id="{BBA36BD4-B3E9-4D35-A68B-2EFC39DD64F0}"/>
              </a:ext>
            </a:extLst>
          </p:cNvPr>
          <p:cNvSpPr>
            <a:spLocks noGrp="1"/>
          </p:cNvSpPr>
          <p:nvPr>
            <p:ph type="sldNum" sz="quarter" idx="12"/>
          </p:nvPr>
        </p:nvSpPr>
        <p:spPr/>
        <p:txBody>
          <a:bodyPr/>
          <a:lstStyle/>
          <a:p>
            <a:fld id="{C52AEFFC-C884-4F70-B18E-E8A9BC0F001B}" type="slidenum">
              <a:rPr lang="es-ES" smtClean="0"/>
              <a:t>11</a:t>
            </a:fld>
            <a:endParaRPr lang="es-ES"/>
          </a:p>
        </p:txBody>
      </p:sp>
    </p:spTree>
    <p:extLst>
      <p:ext uri="{BB962C8B-B14F-4D97-AF65-F5344CB8AC3E}">
        <p14:creationId xmlns:p14="http://schemas.microsoft.com/office/powerpoint/2010/main" val="2740468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607D98-569F-448A-B93E-0375CFE69909}"/>
              </a:ext>
            </a:extLst>
          </p:cNvPr>
          <p:cNvSpPr>
            <a:spLocks noGrp="1"/>
          </p:cNvSpPr>
          <p:nvPr>
            <p:ph type="title"/>
          </p:nvPr>
        </p:nvSpPr>
        <p:spPr/>
        <p:txBody>
          <a:bodyPr>
            <a:normAutofit/>
          </a:bodyPr>
          <a:lstStyle/>
          <a:p>
            <a:r>
              <a:rPr lang="en-US" sz="4000" dirty="0" err="1"/>
              <a:t>Envío</a:t>
            </a:r>
            <a:r>
              <a:rPr lang="en-US" sz="4000" dirty="0"/>
              <a:t> de </a:t>
            </a:r>
            <a:r>
              <a:rPr lang="en-US" sz="4000" dirty="0" err="1"/>
              <a:t>valores</a:t>
            </a:r>
            <a:r>
              <a:rPr lang="en-US" sz="4000" dirty="0"/>
              <a:t> del </a:t>
            </a:r>
            <a:r>
              <a:rPr lang="en-US" sz="4000" dirty="0" err="1"/>
              <a:t>componentre</a:t>
            </a:r>
            <a:r>
              <a:rPr lang="en-US" sz="4000" dirty="0"/>
              <a:t> padre al </a:t>
            </a:r>
            <a:r>
              <a:rPr lang="en-US" sz="4000" dirty="0" err="1"/>
              <a:t>hijo</a:t>
            </a:r>
            <a:endParaRPr lang="es-ES" sz="4000" dirty="0"/>
          </a:p>
        </p:txBody>
      </p:sp>
      <p:sp>
        <p:nvSpPr>
          <p:cNvPr id="3" name="Marcador de contenido 2">
            <a:extLst>
              <a:ext uri="{FF2B5EF4-FFF2-40B4-BE49-F238E27FC236}">
                <a16:creationId xmlns:a16="http://schemas.microsoft.com/office/drawing/2014/main" id="{AF9B3A4B-09C1-44FC-B4DB-518B09668EF3}"/>
              </a:ext>
            </a:extLst>
          </p:cNvPr>
          <p:cNvSpPr>
            <a:spLocks noGrp="1"/>
          </p:cNvSpPr>
          <p:nvPr>
            <p:ph idx="1"/>
          </p:nvPr>
        </p:nvSpPr>
        <p:spPr/>
        <p:txBody>
          <a:bodyPr/>
          <a:lstStyle/>
          <a:p>
            <a:pPr marL="0" indent="0" algn="just">
              <a:buNone/>
            </a:pPr>
            <a:r>
              <a:rPr lang="en-US" dirty="0" err="1"/>
              <a:t>En</a:t>
            </a:r>
            <a:r>
              <a:rPr lang="en-US" dirty="0"/>
              <a:t> el </a:t>
            </a:r>
            <a:r>
              <a:rPr lang="en-US" dirty="0" err="1"/>
              <a:t>componente</a:t>
            </a:r>
            <a:r>
              <a:rPr lang="en-US" dirty="0"/>
              <a:t> padre </a:t>
            </a:r>
            <a:r>
              <a:rPr lang="en-US" dirty="0" err="1"/>
              <a:t>identificamos</a:t>
            </a:r>
            <a:r>
              <a:rPr lang="en-US" dirty="0"/>
              <a:t> las variables que </a:t>
            </a:r>
            <a:r>
              <a:rPr lang="en-US" dirty="0" err="1"/>
              <a:t>queremos</a:t>
            </a:r>
            <a:r>
              <a:rPr lang="en-US" dirty="0"/>
              <a:t> </a:t>
            </a:r>
            <a:r>
              <a:rPr lang="en-US" dirty="0" err="1"/>
              <a:t>enviar</a:t>
            </a:r>
            <a:r>
              <a:rPr lang="en-US" dirty="0"/>
              <a:t> al </a:t>
            </a:r>
            <a:r>
              <a:rPr lang="en-US" dirty="0" err="1"/>
              <a:t>componente</a:t>
            </a:r>
            <a:r>
              <a:rPr lang="en-US" dirty="0"/>
              <a:t> </a:t>
            </a:r>
            <a:r>
              <a:rPr lang="en-US" dirty="0" err="1"/>
              <a:t>hijo</a:t>
            </a:r>
            <a:r>
              <a:rPr lang="en-US" dirty="0"/>
              <a:t> (valor1 y valor2) y para </a:t>
            </a:r>
            <a:r>
              <a:rPr lang="en-US" dirty="0" err="1"/>
              <a:t>esto</a:t>
            </a:r>
            <a:r>
              <a:rPr lang="en-US" dirty="0"/>
              <a:t> </a:t>
            </a:r>
            <a:r>
              <a:rPr lang="en-US" dirty="0" err="1"/>
              <a:t>creamos</a:t>
            </a:r>
            <a:r>
              <a:rPr lang="en-US" dirty="0"/>
              <a:t> </a:t>
            </a:r>
            <a:r>
              <a:rPr lang="en-US" dirty="0" err="1"/>
              <a:t>identificadores</a:t>
            </a:r>
            <a:r>
              <a:rPr lang="en-US" dirty="0"/>
              <a:t> a los </a:t>
            </a:r>
            <a:r>
              <a:rPr lang="en-US" dirty="0" err="1"/>
              <a:t>cuales</a:t>
            </a:r>
            <a:r>
              <a:rPr lang="en-US" dirty="0"/>
              <a:t> le </a:t>
            </a:r>
            <a:r>
              <a:rPr lang="en-US" dirty="0" err="1"/>
              <a:t>asignamos</a:t>
            </a:r>
            <a:r>
              <a:rPr lang="en-US" dirty="0"/>
              <a:t> las variables que </a:t>
            </a:r>
            <a:r>
              <a:rPr lang="en-US" dirty="0" err="1"/>
              <a:t>queremos</a:t>
            </a:r>
            <a:r>
              <a:rPr lang="en-US" dirty="0"/>
              <a:t> </a:t>
            </a:r>
            <a:r>
              <a:rPr lang="en-US" dirty="0" err="1"/>
              <a:t>enviar</a:t>
            </a:r>
            <a:r>
              <a:rPr lang="en-US" dirty="0"/>
              <a:t>.</a:t>
            </a:r>
          </a:p>
          <a:p>
            <a:pPr marL="0" indent="0">
              <a:buNone/>
            </a:pPr>
            <a:r>
              <a:rPr lang="en-US" dirty="0"/>
              <a:t> </a:t>
            </a:r>
          </a:p>
          <a:p>
            <a:pPr marL="0" indent="0">
              <a:buNone/>
            </a:pPr>
            <a:endParaRPr lang="en-US" dirty="0"/>
          </a:p>
          <a:p>
            <a:pPr marL="0" indent="0">
              <a:buNone/>
            </a:pPr>
            <a:endParaRPr lang="es-ES" dirty="0"/>
          </a:p>
        </p:txBody>
      </p:sp>
      <p:pic>
        <p:nvPicPr>
          <p:cNvPr id="4" name="Imagen 3">
            <a:extLst>
              <a:ext uri="{FF2B5EF4-FFF2-40B4-BE49-F238E27FC236}">
                <a16:creationId xmlns:a16="http://schemas.microsoft.com/office/drawing/2014/main" id="{6FD4E6BA-9252-4778-89B6-3ED531B55F70}"/>
              </a:ext>
            </a:extLst>
          </p:cNvPr>
          <p:cNvPicPr>
            <a:picLocks noChangeAspect="1"/>
          </p:cNvPicPr>
          <p:nvPr/>
        </p:nvPicPr>
        <p:blipFill>
          <a:blip r:embed="rId2"/>
          <a:stretch>
            <a:fillRect/>
          </a:stretch>
        </p:blipFill>
        <p:spPr>
          <a:xfrm>
            <a:off x="984835" y="3455466"/>
            <a:ext cx="8840153" cy="1122045"/>
          </a:xfrm>
          <a:prstGeom prst="rect">
            <a:avLst/>
          </a:prstGeom>
        </p:spPr>
      </p:pic>
      <p:sp>
        <p:nvSpPr>
          <p:cNvPr id="5" name="Flecha: hacia arriba 4">
            <a:extLst>
              <a:ext uri="{FF2B5EF4-FFF2-40B4-BE49-F238E27FC236}">
                <a16:creationId xmlns:a16="http://schemas.microsoft.com/office/drawing/2014/main" id="{3169AC41-58C1-443E-BFA0-88898F0C3FF7}"/>
              </a:ext>
            </a:extLst>
          </p:cNvPr>
          <p:cNvSpPr/>
          <p:nvPr/>
        </p:nvSpPr>
        <p:spPr>
          <a:xfrm>
            <a:off x="5927558" y="4591750"/>
            <a:ext cx="336884" cy="107482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09C1020A-5CC9-45F4-94CC-86C92AD9A589}"/>
              </a:ext>
            </a:extLst>
          </p:cNvPr>
          <p:cNvSpPr txBox="1"/>
          <p:nvPr/>
        </p:nvSpPr>
        <p:spPr>
          <a:xfrm>
            <a:off x="1507481" y="5792388"/>
            <a:ext cx="8840153" cy="523220"/>
          </a:xfrm>
          <a:prstGeom prst="rect">
            <a:avLst/>
          </a:prstGeom>
          <a:noFill/>
        </p:spPr>
        <p:txBody>
          <a:bodyPr wrap="square" rtlCol="0">
            <a:spAutoFit/>
          </a:bodyPr>
          <a:lstStyle/>
          <a:p>
            <a:r>
              <a:rPr lang="es-ES" sz="2800" dirty="0"/>
              <a:t>Variables que reciben los valores en el componente hijo</a:t>
            </a:r>
          </a:p>
        </p:txBody>
      </p:sp>
      <p:sp>
        <p:nvSpPr>
          <p:cNvPr id="7" name="Flecha: hacia arriba 6">
            <a:extLst>
              <a:ext uri="{FF2B5EF4-FFF2-40B4-BE49-F238E27FC236}">
                <a16:creationId xmlns:a16="http://schemas.microsoft.com/office/drawing/2014/main" id="{9C60FD8A-0655-41A5-9AFE-08F32563B977}"/>
              </a:ext>
            </a:extLst>
          </p:cNvPr>
          <p:cNvSpPr/>
          <p:nvPr/>
        </p:nvSpPr>
        <p:spPr>
          <a:xfrm>
            <a:off x="3726012" y="4627497"/>
            <a:ext cx="336884" cy="97088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Marcador de número de diapositiva 7">
            <a:extLst>
              <a:ext uri="{FF2B5EF4-FFF2-40B4-BE49-F238E27FC236}">
                <a16:creationId xmlns:a16="http://schemas.microsoft.com/office/drawing/2014/main" id="{85125019-B951-4951-ADEB-1CC65513BBA9}"/>
              </a:ext>
            </a:extLst>
          </p:cNvPr>
          <p:cNvSpPr>
            <a:spLocks noGrp="1"/>
          </p:cNvSpPr>
          <p:nvPr>
            <p:ph type="sldNum" sz="quarter" idx="12"/>
          </p:nvPr>
        </p:nvSpPr>
        <p:spPr/>
        <p:txBody>
          <a:bodyPr/>
          <a:lstStyle/>
          <a:p>
            <a:fld id="{C52AEFFC-C884-4F70-B18E-E8A9BC0F001B}" type="slidenum">
              <a:rPr lang="es-ES" smtClean="0"/>
              <a:t>12</a:t>
            </a:fld>
            <a:endParaRPr lang="es-ES"/>
          </a:p>
        </p:txBody>
      </p:sp>
    </p:spTree>
    <p:extLst>
      <p:ext uri="{BB962C8B-B14F-4D97-AF65-F5344CB8AC3E}">
        <p14:creationId xmlns:p14="http://schemas.microsoft.com/office/powerpoint/2010/main" val="1117384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47FCAF6-CE55-42F4-A011-812B0D23057B}"/>
              </a:ext>
            </a:extLst>
          </p:cNvPr>
          <p:cNvSpPr>
            <a:spLocks noGrp="1"/>
          </p:cNvSpPr>
          <p:nvPr>
            <p:ph idx="1"/>
          </p:nvPr>
        </p:nvSpPr>
        <p:spPr>
          <a:xfrm>
            <a:off x="838200" y="914400"/>
            <a:ext cx="10515600" cy="5262563"/>
          </a:xfrm>
        </p:spPr>
        <p:txBody>
          <a:bodyPr/>
          <a:lstStyle/>
          <a:p>
            <a:pPr marL="0" indent="0">
              <a:buNone/>
            </a:pPr>
            <a:r>
              <a:rPr lang="en-US" dirty="0" err="1"/>
              <a:t>En</a:t>
            </a:r>
            <a:r>
              <a:rPr lang="en-US" dirty="0"/>
              <a:t> el </a:t>
            </a:r>
            <a:r>
              <a:rPr lang="en-US" dirty="0" err="1"/>
              <a:t>componente</a:t>
            </a:r>
            <a:r>
              <a:rPr lang="en-US" dirty="0"/>
              <a:t> </a:t>
            </a:r>
            <a:r>
              <a:rPr lang="en-US" dirty="0" err="1"/>
              <a:t>hijo</a:t>
            </a:r>
            <a:r>
              <a:rPr lang="en-US" dirty="0"/>
              <a:t> </a:t>
            </a:r>
            <a:r>
              <a:rPr lang="en-US" dirty="0" err="1"/>
              <a:t>creamos</a:t>
            </a:r>
            <a:r>
              <a:rPr lang="en-US" dirty="0"/>
              <a:t> las variables para </a:t>
            </a:r>
            <a:r>
              <a:rPr lang="en-US" dirty="0" err="1"/>
              <a:t>recibir</a:t>
            </a:r>
            <a:r>
              <a:rPr lang="en-US" dirty="0"/>
              <a:t> los </a:t>
            </a:r>
            <a:r>
              <a:rPr lang="en-US" dirty="0" err="1"/>
              <a:t>valores</a:t>
            </a:r>
            <a:endParaRPr lang="en-US" dirty="0"/>
          </a:p>
        </p:txBody>
      </p:sp>
      <p:pic>
        <p:nvPicPr>
          <p:cNvPr id="4" name="Imagen 3">
            <a:extLst>
              <a:ext uri="{FF2B5EF4-FFF2-40B4-BE49-F238E27FC236}">
                <a16:creationId xmlns:a16="http://schemas.microsoft.com/office/drawing/2014/main" id="{1B4B49B6-72FC-4F26-A0E0-E0015AC6A7A8}"/>
              </a:ext>
            </a:extLst>
          </p:cNvPr>
          <p:cNvPicPr>
            <a:picLocks noChangeAspect="1"/>
          </p:cNvPicPr>
          <p:nvPr/>
        </p:nvPicPr>
        <p:blipFill>
          <a:blip r:embed="rId2"/>
          <a:stretch>
            <a:fillRect/>
          </a:stretch>
        </p:blipFill>
        <p:spPr>
          <a:xfrm>
            <a:off x="963279" y="1981200"/>
            <a:ext cx="7153275" cy="2895600"/>
          </a:xfrm>
          <a:prstGeom prst="rect">
            <a:avLst/>
          </a:prstGeom>
        </p:spPr>
      </p:pic>
      <p:sp>
        <p:nvSpPr>
          <p:cNvPr id="2" name="CuadroTexto 1">
            <a:extLst>
              <a:ext uri="{FF2B5EF4-FFF2-40B4-BE49-F238E27FC236}">
                <a16:creationId xmlns:a16="http://schemas.microsoft.com/office/drawing/2014/main" id="{52EF782A-2C2A-4C16-B1A8-B7006CAAB22D}"/>
              </a:ext>
            </a:extLst>
          </p:cNvPr>
          <p:cNvSpPr txBox="1"/>
          <p:nvPr/>
        </p:nvSpPr>
        <p:spPr>
          <a:xfrm>
            <a:off x="4596064" y="4042611"/>
            <a:ext cx="2999872" cy="461665"/>
          </a:xfrm>
          <a:prstGeom prst="rect">
            <a:avLst/>
          </a:prstGeom>
          <a:noFill/>
        </p:spPr>
        <p:txBody>
          <a:bodyPr wrap="square" rtlCol="0">
            <a:spAutoFit/>
          </a:bodyPr>
          <a:lstStyle/>
          <a:p>
            <a:r>
              <a:rPr lang="es-ES" sz="2400" dirty="0">
                <a:solidFill>
                  <a:srgbClr val="FF0000"/>
                </a:solidFill>
              </a:rPr>
              <a:t>Decorador </a:t>
            </a:r>
            <a:r>
              <a:rPr lang="en-US" sz="2400" dirty="0">
                <a:solidFill>
                  <a:srgbClr val="FF0000"/>
                </a:solidFill>
              </a:rPr>
              <a:t>@Input()</a:t>
            </a:r>
            <a:endParaRPr lang="es-ES" sz="2400" dirty="0">
              <a:solidFill>
                <a:srgbClr val="FF0000"/>
              </a:solidFill>
            </a:endParaRPr>
          </a:p>
        </p:txBody>
      </p:sp>
      <p:sp>
        <p:nvSpPr>
          <p:cNvPr id="5" name="Marcador de número de diapositiva 4">
            <a:extLst>
              <a:ext uri="{FF2B5EF4-FFF2-40B4-BE49-F238E27FC236}">
                <a16:creationId xmlns:a16="http://schemas.microsoft.com/office/drawing/2014/main" id="{15DFEA80-D038-4564-BD92-4B887E771A4C}"/>
              </a:ext>
            </a:extLst>
          </p:cNvPr>
          <p:cNvSpPr>
            <a:spLocks noGrp="1"/>
          </p:cNvSpPr>
          <p:nvPr>
            <p:ph type="sldNum" sz="quarter" idx="12"/>
          </p:nvPr>
        </p:nvSpPr>
        <p:spPr/>
        <p:txBody>
          <a:bodyPr/>
          <a:lstStyle/>
          <a:p>
            <a:fld id="{C52AEFFC-C884-4F70-B18E-E8A9BC0F001B}" type="slidenum">
              <a:rPr lang="es-ES" smtClean="0"/>
              <a:t>13</a:t>
            </a:fld>
            <a:endParaRPr lang="es-ES"/>
          </a:p>
        </p:txBody>
      </p:sp>
    </p:spTree>
    <p:extLst>
      <p:ext uri="{BB962C8B-B14F-4D97-AF65-F5344CB8AC3E}">
        <p14:creationId xmlns:p14="http://schemas.microsoft.com/office/powerpoint/2010/main" val="71363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410873-8BC2-442B-B2F6-9506A658DBBE}"/>
              </a:ext>
            </a:extLst>
          </p:cNvPr>
          <p:cNvSpPr>
            <a:spLocks noGrp="1"/>
          </p:cNvSpPr>
          <p:nvPr>
            <p:ph type="title"/>
          </p:nvPr>
        </p:nvSpPr>
        <p:spPr/>
        <p:txBody>
          <a:bodyPr>
            <a:normAutofit/>
          </a:bodyPr>
          <a:lstStyle/>
          <a:p>
            <a:r>
              <a:rPr lang="es-ES" sz="4000" dirty="0"/>
              <a:t>Envío de valores del componente hijo al padre</a:t>
            </a:r>
          </a:p>
        </p:txBody>
      </p:sp>
      <p:sp>
        <p:nvSpPr>
          <p:cNvPr id="3" name="Marcador de contenido 2">
            <a:extLst>
              <a:ext uri="{FF2B5EF4-FFF2-40B4-BE49-F238E27FC236}">
                <a16:creationId xmlns:a16="http://schemas.microsoft.com/office/drawing/2014/main" id="{3319D9BA-C922-4843-B710-234661D9DAD5}"/>
              </a:ext>
            </a:extLst>
          </p:cNvPr>
          <p:cNvSpPr>
            <a:spLocks noGrp="1"/>
          </p:cNvSpPr>
          <p:nvPr>
            <p:ph idx="1"/>
          </p:nvPr>
        </p:nvSpPr>
        <p:spPr/>
        <p:txBody>
          <a:bodyPr/>
          <a:lstStyle/>
          <a:p>
            <a:pPr algn="just"/>
            <a:r>
              <a:rPr lang="en-US" dirty="0" err="1"/>
              <a:t>En</a:t>
            </a:r>
            <a:r>
              <a:rPr lang="en-US" dirty="0"/>
              <a:t> la </a:t>
            </a:r>
            <a:r>
              <a:rPr lang="en-US" dirty="0" err="1"/>
              <a:t>clase</a:t>
            </a:r>
            <a:r>
              <a:rPr lang="en-US" dirty="0"/>
              <a:t> que define al </a:t>
            </a:r>
            <a:r>
              <a:rPr lang="en-US" dirty="0" err="1"/>
              <a:t>componente</a:t>
            </a:r>
            <a:r>
              <a:rPr lang="en-US" dirty="0"/>
              <a:t> </a:t>
            </a:r>
            <a:r>
              <a:rPr lang="en-US" dirty="0" err="1"/>
              <a:t>hijo</a:t>
            </a:r>
            <a:r>
              <a:rPr lang="en-US" dirty="0"/>
              <a:t> se </a:t>
            </a:r>
            <a:r>
              <a:rPr lang="en-US" dirty="0" err="1"/>
              <a:t>crea</a:t>
            </a:r>
            <a:r>
              <a:rPr lang="en-US" dirty="0"/>
              <a:t> la </a:t>
            </a:r>
            <a:r>
              <a:rPr lang="en-US" dirty="0" err="1"/>
              <a:t>propiedad</a:t>
            </a:r>
            <a:r>
              <a:rPr lang="en-US" dirty="0"/>
              <a:t> </a:t>
            </a:r>
            <a:r>
              <a:rPr lang="en-US" dirty="0" err="1"/>
              <a:t>emisora</a:t>
            </a:r>
            <a:r>
              <a:rPr lang="en-US" dirty="0"/>
              <a:t> del </a:t>
            </a:r>
            <a:r>
              <a:rPr lang="en-US" dirty="0" err="1"/>
              <a:t>evento</a:t>
            </a:r>
            <a:r>
              <a:rPr lang="en-US" dirty="0"/>
              <a:t> </a:t>
            </a:r>
            <a:r>
              <a:rPr lang="en-US" dirty="0" err="1"/>
              <a:t>especificando</a:t>
            </a:r>
            <a:r>
              <a:rPr lang="en-US" dirty="0"/>
              <a:t> que el </a:t>
            </a:r>
            <a:r>
              <a:rPr lang="en-US" dirty="0" err="1"/>
              <a:t>tipo</a:t>
            </a:r>
            <a:r>
              <a:rPr lang="en-US" dirty="0"/>
              <a:t> de </a:t>
            </a:r>
            <a:r>
              <a:rPr lang="en-US" dirty="0" err="1"/>
              <a:t>dato</a:t>
            </a:r>
            <a:r>
              <a:rPr lang="en-US" dirty="0"/>
              <a:t> que se </a:t>
            </a:r>
            <a:r>
              <a:rPr lang="en-US" dirty="0" err="1"/>
              <a:t>va</a:t>
            </a:r>
            <a:r>
              <a:rPr lang="en-US" dirty="0"/>
              <a:t> a </a:t>
            </a:r>
            <a:r>
              <a:rPr lang="en-US" dirty="0" err="1"/>
              <a:t>emitir</a:t>
            </a:r>
            <a:r>
              <a:rPr lang="en-US" dirty="0"/>
              <a:t> </a:t>
            </a:r>
            <a:r>
              <a:rPr lang="en-US" dirty="0" err="1"/>
              <a:t>en</a:t>
            </a:r>
            <a:r>
              <a:rPr lang="en-US" dirty="0"/>
              <a:t> el </a:t>
            </a:r>
            <a:r>
              <a:rPr lang="en-US" dirty="0" err="1"/>
              <a:t>evento</a:t>
            </a:r>
            <a:r>
              <a:rPr lang="en-US" dirty="0"/>
              <a:t> es de </a:t>
            </a:r>
            <a:r>
              <a:rPr lang="en-US" dirty="0" err="1"/>
              <a:t>tipo</a:t>
            </a:r>
            <a:r>
              <a:rPr lang="en-US" dirty="0"/>
              <a:t> number.</a:t>
            </a:r>
          </a:p>
          <a:p>
            <a:pPr marL="0" indent="0">
              <a:buNone/>
            </a:pPr>
            <a:r>
              <a:rPr lang="en-US" dirty="0"/>
              <a:t>   @Output() </a:t>
            </a:r>
            <a:r>
              <a:rPr lang="en-US" dirty="0" err="1"/>
              <a:t>resultado</a:t>
            </a:r>
            <a:r>
              <a:rPr lang="en-US" dirty="0"/>
              <a:t> = new </a:t>
            </a:r>
            <a:r>
              <a:rPr lang="en-US" dirty="0" err="1"/>
              <a:t>EventEmitter</a:t>
            </a:r>
            <a:r>
              <a:rPr lang="en-US" dirty="0"/>
              <a:t>&lt;number&gt;();</a:t>
            </a:r>
          </a:p>
          <a:p>
            <a:pPr marL="0" indent="0">
              <a:buNone/>
            </a:pPr>
            <a:endParaRPr lang="en-US" dirty="0"/>
          </a:p>
          <a:p>
            <a:r>
              <a:rPr lang="en-US" dirty="0"/>
              <a:t>Se </a:t>
            </a:r>
            <a:r>
              <a:rPr lang="en-US" dirty="0" err="1"/>
              <a:t>crea</a:t>
            </a:r>
            <a:r>
              <a:rPr lang="en-US" dirty="0"/>
              <a:t> la </a:t>
            </a:r>
            <a:r>
              <a:rPr lang="en-US" dirty="0" err="1"/>
              <a:t>función</a:t>
            </a:r>
            <a:r>
              <a:rPr lang="en-US" dirty="0"/>
              <a:t> </a:t>
            </a:r>
            <a:r>
              <a:rPr lang="en-US" dirty="0" err="1"/>
              <a:t>encargada</a:t>
            </a:r>
            <a:r>
              <a:rPr lang="en-US" dirty="0"/>
              <a:t> de </a:t>
            </a:r>
            <a:r>
              <a:rPr lang="en-US" dirty="0" err="1"/>
              <a:t>emitir</a:t>
            </a:r>
            <a:r>
              <a:rPr lang="en-US" dirty="0"/>
              <a:t> el </a:t>
            </a:r>
            <a:r>
              <a:rPr lang="en-US" dirty="0" err="1"/>
              <a:t>evento</a:t>
            </a:r>
            <a:r>
              <a:rPr lang="en-US" dirty="0"/>
              <a:t>.</a:t>
            </a:r>
          </a:p>
          <a:p>
            <a:pPr marL="0" indent="0">
              <a:buNone/>
            </a:pPr>
            <a:r>
              <a:rPr lang="en-US" dirty="0"/>
              <a:t>   </a:t>
            </a:r>
            <a:r>
              <a:rPr lang="es-ES" dirty="0"/>
              <a:t>Suma(){ </a:t>
            </a:r>
            <a:r>
              <a:rPr lang="es-ES" dirty="0" err="1"/>
              <a:t>this.resultado.emit</a:t>
            </a:r>
            <a:r>
              <a:rPr lang="es-ES" dirty="0"/>
              <a:t>(this.valor1padre+this.valor2padre);}</a:t>
            </a:r>
          </a:p>
          <a:p>
            <a:pPr marL="0" indent="0">
              <a:buNone/>
            </a:pPr>
            <a:endParaRPr lang="en-US" dirty="0"/>
          </a:p>
          <a:p>
            <a:endParaRPr lang="es-ES" dirty="0"/>
          </a:p>
        </p:txBody>
      </p:sp>
      <p:sp>
        <p:nvSpPr>
          <p:cNvPr id="4" name="Marcador de número de diapositiva 3">
            <a:extLst>
              <a:ext uri="{FF2B5EF4-FFF2-40B4-BE49-F238E27FC236}">
                <a16:creationId xmlns:a16="http://schemas.microsoft.com/office/drawing/2014/main" id="{15998C6C-D942-4F33-A7F8-17F18ACCB143}"/>
              </a:ext>
            </a:extLst>
          </p:cNvPr>
          <p:cNvSpPr>
            <a:spLocks noGrp="1"/>
          </p:cNvSpPr>
          <p:nvPr>
            <p:ph type="sldNum" sz="quarter" idx="12"/>
          </p:nvPr>
        </p:nvSpPr>
        <p:spPr/>
        <p:txBody>
          <a:bodyPr/>
          <a:lstStyle/>
          <a:p>
            <a:fld id="{C52AEFFC-C884-4F70-B18E-E8A9BC0F001B}" type="slidenum">
              <a:rPr lang="es-ES" smtClean="0"/>
              <a:t>14</a:t>
            </a:fld>
            <a:endParaRPr lang="es-ES"/>
          </a:p>
        </p:txBody>
      </p:sp>
    </p:spTree>
    <p:extLst>
      <p:ext uri="{BB962C8B-B14F-4D97-AF65-F5344CB8AC3E}">
        <p14:creationId xmlns:p14="http://schemas.microsoft.com/office/powerpoint/2010/main" val="56421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4865AA-2169-4F60-A56D-FF082F579E7F}"/>
              </a:ext>
            </a:extLst>
          </p:cNvPr>
          <p:cNvSpPr>
            <a:spLocks noGrp="1"/>
          </p:cNvSpPr>
          <p:nvPr>
            <p:ph type="title"/>
          </p:nvPr>
        </p:nvSpPr>
        <p:spPr/>
        <p:txBody>
          <a:bodyPr/>
          <a:lstStyle/>
          <a:p>
            <a:r>
              <a:rPr lang="en-US" dirty="0" err="1"/>
              <a:t>Componente</a:t>
            </a:r>
            <a:r>
              <a:rPr lang="en-US" dirty="0"/>
              <a:t> </a:t>
            </a:r>
            <a:r>
              <a:rPr lang="en-US" dirty="0" err="1"/>
              <a:t>hijo</a:t>
            </a:r>
            <a:endParaRPr lang="es-ES" dirty="0"/>
          </a:p>
        </p:txBody>
      </p:sp>
      <p:pic>
        <p:nvPicPr>
          <p:cNvPr id="4" name="Marcador de contenido 3">
            <a:extLst>
              <a:ext uri="{FF2B5EF4-FFF2-40B4-BE49-F238E27FC236}">
                <a16:creationId xmlns:a16="http://schemas.microsoft.com/office/drawing/2014/main" id="{8FB8FF7A-87D7-4AA2-BB2B-99872ED12D8F}"/>
              </a:ext>
            </a:extLst>
          </p:cNvPr>
          <p:cNvPicPr>
            <a:picLocks noGrp="1" noChangeAspect="1"/>
          </p:cNvPicPr>
          <p:nvPr>
            <p:ph idx="1"/>
          </p:nvPr>
        </p:nvPicPr>
        <p:blipFill>
          <a:blip r:embed="rId2"/>
          <a:stretch>
            <a:fillRect/>
          </a:stretch>
        </p:blipFill>
        <p:spPr>
          <a:xfrm>
            <a:off x="1691640" y="1690688"/>
            <a:ext cx="6191250" cy="3800475"/>
          </a:xfrm>
          <a:prstGeom prst="rect">
            <a:avLst/>
          </a:prstGeom>
        </p:spPr>
      </p:pic>
      <p:sp>
        <p:nvSpPr>
          <p:cNvPr id="3" name="Marcador de número de diapositiva 2">
            <a:extLst>
              <a:ext uri="{FF2B5EF4-FFF2-40B4-BE49-F238E27FC236}">
                <a16:creationId xmlns:a16="http://schemas.microsoft.com/office/drawing/2014/main" id="{B90A682E-6E19-4B20-86CD-4540B4A258F6}"/>
              </a:ext>
            </a:extLst>
          </p:cNvPr>
          <p:cNvSpPr>
            <a:spLocks noGrp="1"/>
          </p:cNvSpPr>
          <p:nvPr>
            <p:ph type="sldNum" sz="quarter" idx="12"/>
          </p:nvPr>
        </p:nvSpPr>
        <p:spPr/>
        <p:txBody>
          <a:bodyPr/>
          <a:lstStyle/>
          <a:p>
            <a:fld id="{C52AEFFC-C884-4F70-B18E-E8A9BC0F001B}" type="slidenum">
              <a:rPr lang="es-ES" smtClean="0"/>
              <a:t>15</a:t>
            </a:fld>
            <a:endParaRPr lang="es-ES"/>
          </a:p>
        </p:txBody>
      </p:sp>
    </p:spTree>
    <p:extLst>
      <p:ext uri="{BB962C8B-B14F-4D97-AF65-F5344CB8AC3E}">
        <p14:creationId xmlns:p14="http://schemas.microsoft.com/office/powerpoint/2010/main" val="3453124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A5A03F-A8E4-41B6-8CCD-94EF0F84383C}"/>
              </a:ext>
            </a:extLst>
          </p:cNvPr>
          <p:cNvSpPr>
            <a:spLocks noGrp="1"/>
          </p:cNvSpPr>
          <p:nvPr>
            <p:ph type="title"/>
          </p:nvPr>
        </p:nvSpPr>
        <p:spPr/>
        <p:txBody>
          <a:bodyPr/>
          <a:lstStyle/>
          <a:p>
            <a:r>
              <a:rPr lang="en-US" dirty="0"/>
              <a:t>componente-hijo.component.html </a:t>
            </a:r>
            <a:endParaRPr lang="es-ES" dirty="0"/>
          </a:p>
        </p:txBody>
      </p:sp>
      <p:sp>
        <p:nvSpPr>
          <p:cNvPr id="3" name="Marcador de contenido 2">
            <a:extLst>
              <a:ext uri="{FF2B5EF4-FFF2-40B4-BE49-F238E27FC236}">
                <a16:creationId xmlns:a16="http://schemas.microsoft.com/office/drawing/2014/main" id="{6D9BC007-143A-4972-A9A6-A7BB4BEECEB2}"/>
              </a:ext>
            </a:extLst>
          </p:cNvPr>
          <p:cNvSpPr>
            <a:spLocks noGrp="1"/>
          </p:cNvSpPr>
          <p:nvPr>
            <p:ph idx="1"/>
          </p:nvPr>
        </p:nvSpPr>
        <p:spPr/>
        <p:txBody>
          <a:bodyPr/>
          <a:lstStyle/>
          <a:p>
            <a:r>
              <a:rPr lang="en-US" dirty="0"/>
              <a:t>Se </a:t>
            </a:r>
            <a:r>
              <a:rPr lang="en-US" dirty="0" err="1"/>
              <a:t>establece</a:t>
            </a:r>
            <a:r>
              <a:rPr lang="en-US" dirty="0"/>
              <a:t> el event-binding entre el </a:t>
            </a:r>
            <a:r>
              <a:rPr lang="en-US" dirty="0" err="1"/>
              <a:t>botón</a:t>
            </a:r>
            <a:r>
              <a:rPr lang="en-US" dirty="0"/>
              <a:t>  y la </a:t>
            </a:r>
            <a:r>
              <a:rPr lang="en-US" dirty="0" err="1"/>
              <a:t>función</a:t>
            </a:r>
            <a:r>
              <a:rPr lang="en-US" dirty="0"/>
              <a:t> Suma</a:t>
            </a:r>
          </a:p>
          <a:p>
            <a:endParaRPr lang="en-US" dirty="0"/>
          </a:p>
          <a:p>
            <a:pPr marL="0" indent="0">
              <a:buNone/>
            </a:pPr>
            <a:endParaRPr lang="es-ES" dirty="0"/>
          </a:p>
        </p:txBody>
      </p:sp>
      <p:pic>
        <p:nvPicPr>
          <p:cNvPr id="4" name="Imagen 3">
            <a:extLst>
              <a:ext uri="{FF2B5EF4-FFF2-40B4-BE49-F238E27FC236}">
                <a16:creationId xmlns:a16="http://schemas.microsoft.com/office/drawing/2014/main" id="{F877CE7A-A136-44D6-ADF7-2B7F0BA611FB}"/>
              </a:ext>
            </a:extLst>
          </p:cNvPr>
          <p:cNvPicPr>
            <a:picLocks noChangeAspect="1"/>
          </p:cNvPicPr>
          <p:nvPr/>
        </p:nvPicPr>
        <p:blipFill>
          <a:blip r:embed="rId2"/>
          <a:stretch>
            <a:fillRect/>
          </a:stretch>
        </p:blipFill>
        <p:spPr>
          <a:xfrm>
            <a:off x="838200" y="2707957"/>
            <a:ext cx="6762750" cy="1990725"/>
          </a:xfrm>
          <a:prstGeom prst="rect">
            <a:avLst/>
          </a:prstGeom>
        </p:spPr>
      </p:pic>
      <p:sp>
        <p:nvSpPr>
          <p:cNvPr id="5" name="Marcador de número de diapositiva 4">
            <a:extLst>
              <a:ext uri="{FF2B5EF4-FFF2-40B4-BE49-F238E27FC236}">
                <a16:creationId xmlns:a16="http://schemas.microsoft.com/office/drawing/2014/main" id="{56D1F2C9-A265-435B-BE9C-CF3B4A1FF59E}"/>
              </a:ext>
            </a:extLst>
          </p:cNvPr>
          <p:cNvSpPr>
            <a:spLocks noGrp="1"/>
          </p:cNvSpPr>
          <p:nvPr>
            <p:ph type="sldNum" sz="quarter" idx="12"/>
          </p:nvPr>
        </p:nvSpPr>
        <p:spPr/>
        <p:txBody>
          <a:bodyPr/>
          <a:lstStyle/>
          <a:p>
            <a:fld id="{C52AEFFC-C884-4F70-B18E-E8A9BC0F001B}" type="slidenum">
              <a:rPr lang="es-ES" smtClean="0"/>
              <a:t>16</a:t>
            </a:fld>
            <a:endParaRPr lang="es-ES"/>
          </a:p>
        </p:txBody>
      </p:sp>
    </p:spTree>
    <p:extLst>
      <p:ext uri="{BB962C8B-B14F-4D97-AF65-F5344CB8AC3E}">
        <p14:creationId xmlns:p14="http://schemas.microsoft.com/office/powerpoint/2010/main" val="2581725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F831BC-9ADE-4193-A154-2453EDED1B3F}"/>
              </a:ext>
            </a:extLst>
          </p:cNvPr>
          <p:cNvSpPr>
            <a:spLocks noGrp="1"/>
          </p:cNvSpPr>
          <p:nvPr>
            <p:ph idx="1"/>
          </p:nvPr>
        </p:nvSpPr>
        <p:spPr>
          <a:xfrm>
            <a:off x="838200" y="1051560"/>
            <a:ext cx="10515600" cy="5125403"/>
          </a:xfrm>
        </p:spPr>
        <p:txBody>
          <a:bodyPr/>
          <a:lstStyle/>
          <a:p>
            <a:r>
              <a:rPr lang="es-ES" dirty="0"/>
              <a:t>En el componente padre se crea la función encargada de recibir el evento y modificar el atributo resultado.</a:t>
            </a:r>
          </a:p>
          <a:p>
            <a:pPr marL="0" indent="0">
              <a:buNone/>
            </a:pPr>
            <a:r>
              <a:rPr lang="es-ES" dirty="0"/>
              <a:t>   </a:t>
            </a:r>
            <a:r>
              <a:rPr lang="es-ES" dirty="0" err="1"/>
              <a:t>captaResultado</a:t>
            </a:r>
            <a:r>
              <a:rPr lang="es-ES" dirty="0"/>
              <a:t>(</a:t>
            </a:r>
            <a:r>
              <a:rPr lang="es-ES" dirty="0" err="1"/>
              <a:t>evento:number</a:t>
            </a:r>
            <a:r>
              <a:rPr lang="es-ES" dirty="0"/>
              <a:t>):</a:t>
            </a:r>
            <a:r>
              <a:rPr lang="es-ES" dirty="0" err="1"/>
              <a:t>void</a:t>
            </a:r>
            <a:r>
              <a:rPr lang="es-ES" dirty="0"/>
              <a:t> { </a:t>
            </a:r>
            <a:r>
              <a:rPr lang="es-ES" dirty="0" err="1"/>
              <a:t>this.resultado</a:t>
            </a:r>
            <a:r>
              <a:rPr lang="es-ES" dirty="0"/>
              <a:t> = evento; }</a:t>
            </a:r>
          </a:p>
          <a:p>
            <a:pPr marL="0" indent="0">
              <a:buNone/>
            </a:pPr>
            <a:endParaRPr lang="es-ES" dirty="0"/>
          </a:p>
          <a:p>
            <a:pPr algn="just"/>
            <a:r>
              <a:rPr lang="es-ES" dirty="0"/>
              <a:t>Se enlaza la propiedad emisora de eventos con ()  y se le pasa la función encargada de recibir el evento que se ejecutará cada vez que emita un evento.</a:t>
            </a:r>
          </a:p>
          <a:p>
            <a:pPr marL="0" indent="0">
              <a:buNone/>
            </a:pPr>
            <a:endParaRPr lang="es-ES" dirty="0"/>
          </a:p>
          <a:p>
            <a:endParaRPr lang="es-ES" dirty="0"/>
          </a:p>
          <a:p>
            <a:endParaRPr lang="es-ES" dirty="0"/>
          </a:p>
        </p:txBody>
      </p:sp>
      <p:pic>
        <p:nvPicPr>
          <p:cNvPr id="4" name="Imagen 3">
            <a:extLst>
              <a:ext uri="{FF2B5EF4-FFF2-40B4-BE49-F238E27FC236}">
                <a16:creationId xmlns:a16="http://schemas.microsoft.com/office/drawing/2014/main" id="{674399DB-FC40-45EE-A68A-336B706B00A6}"/>
              </a:ext>
            </a:extLst>
          </p:cNvPr>
          <p:cNvPicPr>
            <a:picLocks noChangeAspect="1"/>
          </p:cNvPicPr>
          <p:nvPr/>
        </p:nvPicPr>
        <p:blipFill>
          <a:blip r:embed="rId2"/>
          <a:stretch>
            <a:fillRect/>
          </a:stretch>
        </p:blipFill>
        <p:spPr>
          <a:xfrm>
            <a:off x="1218247" y="4672012"/>
            <a:ext cx="9267825" cy="561975"/>
          </a:xfrm>
          <a:prstGeom prst="rect">
            <a:avLst/>
          </a:prstGeom>
        </p:spPr>
      </p:pic>
      <p:sp>
        <p:nvSpPr>
          <p:cNvPr id="2" name="Marcador de número de diapositiva 1">
            <a:extLst>
              <a:ext uri="{FF2B5EF4-FFF2-40B4-BE49-F238E27FC236}">
                <a16:creationId xmlns:a16="http://schemas.microsoft.com/office/drawing/2014/main" id="{5868B0FC-4C40-4A32-B650-258AF48E7B6D}"/>
              </a:ext>
            </a:extLst>
          </p:cNvPr>
          <p:cNvSpPr>
            <a:spLocks noGrp="1"/>
          </p:cNvSpPr>
          <p:nvPr>
            <p:ph type="sldNum" sz="quarter" idx="12"/>
          </p:nvPr>
        </p:nvSpPr>
        <p:spPr/>
        <p:txBody>
          <a:bodyPr/>
          <a:lstStyle/>
          <a:p>
            <a:fld id="{C52AEFFC-C884-4F70-B18E-E8A9BC0F001B}" type="slidenum">
              <a:rPr lang="es-ES" smtClean="0"/>
              <a:t>17</a:t>
            </a:fld>
            <a:endParaRPr lang="es-ES"/>
          </a:p>
        </p:txBody>
      </p:sp>
    </p:spTree>
    <p:extLst>
      <p:ext uri="{BB962C8B-B14F-4D97-AF65-F5344CB8AC3E}">
        <p14:creationId xmlns:p14="http://schemas.microsoft.com/office/powerpoint/2010/main" val="2983954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DEB78C-2D01-4306-9D11-7061A1E46E3B}"/>
              </a:ext>
            </a:extLst>
          </p:cNvPr>
          <p:cNvSpPr>
            <a:spLocks noGrp="1"/>
          </p:cNvSpPr>
          <p:nvPr>
            <p:ph type="title"/>
          </p:nvPr>
        </p:nvSpPr>
        <p:spPr/>
        <p:txBody>
          <a:bodyPr/>
          <a:lstStyle/>
          <a:p>
            <a:endParaRPr lang="es-ES"/>
          </a:p>
        </p:txBody>
      </p:sp>
      <p:pic>
        <p:nvPicPr>
          <p:cNvPr id="4" name="Marcador de contenido 3">
            <a:extLst>
              <a:ext uri="{FF2B5EF4-FFF2-40B4-BE49-F238E27FC236}">
                <a16:creationId xmlns:a16="http://schemas.microsoft.com/office/drawing/2014/main" id="{D26DC3C3-EED5-496B-B7D0-5301DF9D42DB}"/>
              </a:ext>
            </a:extLst>
          </p:cNvPr>
          <p:cNvPicPr>
            <a:picLocks noGrp="1" noChangeAspect="1"/>
          </p:cNvPicPr>
          <p:nvPr>
            <p:ph idx="1"/>
          </p:nvPr>
        </p:nvPicPr>
        <p:blipFill>
          <a:blip r:embed="rId2"/>
          <a:stretch>
            <a:fillRect/>
          </a:stretch>
        </p:blipFill>
        <p:spPr>
          <a:xfrm>
            <a:off x="1264920" y="670561"/>
            <a:ext cx="8732520" cy="4998720"/>
          </a:xfrm>
          <a:prstGeom prst="rect">
            <a:avLst/>
          </a:prstGeom>
          <a:ln>
            <a:solidFill>
              <a:schemeClr val="accent1"/>
            </a:solidFill>
          </a:ln>
        </p:spPr>
      </p:pic>
      <p:sp>
        <p:nvSpPr>
          <p:cNvPr id="3" name="Marcador de número de diapositiva 2">
            <a:extLst>
              <a:ext uri="{FF2B5EF4-FFF2-40B4-BE49-F238E27FC236}">
                <a16:creationId xmlns:a16="http://schemas.microsoft.com/office/drawing/2014/main" id="{7D171988-F059-44AF-BCCA-80012A8B83B6}"/>
              </a:ext>
            </a:extLst>
          </p:cNvPr>
          <p:cNvSpPr>
            <a:spLocks noGrp="1"/>
          </p:cNvSpPr>
          <p:nvPr>
            <p:ph type="sldNum" sz="quarter" idx="12"/>
          </p:nvPr>
        </p:nvSpPr>
        <p:spPr/>
        <p:txBody>
          <a:bodyPr/>
          <a:lstStyle/>
          <a:p>
            <a:fld id="{C52AEFFC-C884-4F70-B18E-E8A9BC0F001B}" type="slidenum">
              <a:rPr lang="es-ES" smtClean="0"/>
              <a:t>18</a:t>
            </a:fld>
            <a:endParaRPr lang="es-ES"/>
          </a:p>
        </p:txBody>
      </p:sp>
    </p:spTree>
    <p:extLst>
      <p:ext uri="{BB962C8B-B14F-4D97-AF65-F5344CB8AC3E}">
        <p14:creationId xmlns:p14="http://schemas.microsoft.com/office/powerpoint/2010/main" val="1821162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30E80-871D-4D07-90E6-8EB293456013}"/>
              </a:ext>
            </a:extLst>
          </p:cNvPr>
          <p:cNvSpPr>
            <a:spLocks noGrp="1"/>
          </p:cNvSpPr>
          <p:nvPr>
            <p:ph type="title"/>
          </p:nvPr>
        </p:nvSpPr>
        <p:spPr/>
        <p:txBody>
          <a:bodyPr/>
          <a:lstStyle/>
          <a:p>
            <a:r>
              <a:rPr lang="en-US" dirty="0"/>
              <a:t>Ejercicio1 </a:t>
            </a:r>
            <a:endParaRPr lang="es-ES" dirty="0"/>
          </a:p>
        </p:txBody>
      </p:sp>
      <p:sp>
        <p:nvSpPr>
          <p:cNvPr id="3" name="Marcador de contenido 2">
            <a:extLst>
              <a:ext uri="{FF2B5EF4-FFF2-40B4-BE49-F238E27FC236}">
                <a16:creationId xmlns:a16="http://schemas.microsoft.com/office/drawing/2014/main" id="{60BCBB74-033F-49B9-89A0-A46F2ECCB5E8}"/>
              </a:ext>
            </a:extLst>
          </p:cNvPr>
          <p:cNvSpPr>
            <a:spLocks noGrp="1"/>
          </p:cNvSpPr>
          <p:nvPr>
            <p:ph idx="1"/>
          </p:nvPr>
        </p:nvSpPr>
        <p:spPr/>
        <p:txBody>
          <a:bodyPr/>
          <a:lstStyle/>
          <a:p>
            <a:r>
              <a:rPr lang="en-US" dirty="0" err="1"/>
              <a:t>Incluir</a:t>
            </a:r>
            <a:r>
              <a:rPr lang="en-US" dirty="0"/>
              <a:t> las </a:t>
            </a:r>
            <a:r>
              <a:rPr lang="en-US" dirty="0" err="1"/>
              <a:t>operaciones</a:t>
            </a:r>
            <a:r>
              <a:rPr lang="en-US" dirty="0"/>
              <a:t> que </a:t>
            </a:r>
            <a:r>
              <a:rPr lang="en-US" dirty="0" err="1"/>
              <a:t>faltan</a:t>
            </a:r>
            <a:r>
              <a:rPr lang="en-US" dirty="0"/>
              <a:t> </a:t>
            </a:r>
            <a:r>
              <a:rPr lang="en-US" dirty="0" err="1"/>
              <a:t>en</a:t>
            </a:r>
            <a:r>
              <a:rPr lang="en-US" dirty="0"/>
              <a:t> la </a:t>
            </a:r>
            <a:r>
              <a:rPr lang="en-US" dirty="0" err="1"/>
              <a:t>calculadora</a:t>
            </a:r>
            <a:r>
              <a:rPr lang="en-US" dirty="0"/>
              <a:t> (</a:t>
            </a:r>
            <a:r>
              <a:rPr lang="en-US" dirty="0" err="1"/>
              <a:t>Restar</a:t>
            </a:r>
            <a:r>
              <a:rPr lang="en-US" dirty="0"/>
              <a:t>, </a:t>
            </a:r>
            <a:r>
              <a:rPr lang="en-US" dirty="0" err="1"/>
              <a:t>Multiplicar</a:t>
            </a:r>
            <a:r>
              <a:rPr lang="en-US" dirty="0"/>
              <a:t> y </a:t>
            </a:r>
            <a:r>
              <a:rPr lang="en-US" dirty="0" err="1"/>
              <a:t>Dividir</a:t>
            </a:r>
            <a:r>
              <a:rPr lang="en-US" dirty="0"/>
              <a:t>)</a:t>
            </a:r>
            <a:endParaRPr lang="es-ES" dirty="0"/>
          </a:p>
        </p:txBody>
      </p:sp>
      <p:pic>
        <p:nvPicPr>
          <p:cNvPr id="5" name="Imagen 4">
            <a:extLst>
              <a:ext uri="{FF2B5EF4-FFF2-40B4-BE49-F238E27FC236}">
                <a16:creationId xmlns:a16="http://schemas.microsoft.com/office/drawing/2014/main" id="{8215F141-3C2C-4756-8FA9-BFC2FA982E85}"/>
              </a:ext>
            </a:extLst>
          </p:cNvPr>
          <p:cNvPicPr>
            <a:picLocks noChangeAspect="1"/>
          </p:cNvPicPr>
          <p:nvPr/>
        </p:nvPicPr>
        <p:blipFill>
          <a:blip r:embed="rId2"/>
          <a:stretch>
            <a:fillRect/>
          </a:stretch>
        </p:blipFill>
        <p:spPr>
          <a:xfrm>
            <a:off x="2205037" y="2726054"/>
            <a:ext cx="6390323" cy="3296285"/>
          </a:xfrm>
          <a:prstGeom prst="rect">
            <a:avLst/>
          </a:prstGeom>
        </p:spPr>
      </p:pic>
      <p:sp>
        <p:nvSpPr>
          <p:cNvPr id="4" name="Marcador de número de diapositiva 3">
            <a:extLst>
              <a:ext uri="{FF2B5EF4-FFF2-40B4-BE49-F238E27FC236}">
                <a16:creationId xmlns:a16="http://schemas.microsoft.com/office/drawing/2014/main" id="{F1B44FC5-A6D5-483B-B036-C116CD802391}"/>
              </a:ext>
            </a:extLst>
          </p:cNvPr>
          <p:cNvSpPr>
            <a:spLocks noGrp="1"/>
          </p:cNvSpPr>
          <p:nvPr>
            <p:ph type="sldNum" sz="quarter" idx="12"/>
          </p:nvPr>
        </p:nvSpPr>
        <p:spPr/>
        <p:txBody>
          <a:bodyPr/>
          <a:lstStyle/>
          <a:p>
            <a:fld id="{C52AEFFC-C884-4F70-B18E-E8A9BC0F001B}" type="slidenum">
              <a:rPr lang="es-ES" smtClean="0"/>
              <a:t>19</a:t>
            </a:fld>
            <a:endParaRPr lang="es-ES"/>
          </a:p>
        </p:txBody>
      </p:sp>
    </p:spTree>
    <p:extLst>
      <p:ext uri="{BB962C8B-B14F-4D97-AF65-F5344CB8AC3E}">
        <p14:creationId xmlns:p14="http://schemas.microsoft.com/office/powerpoint/2010/main" val="349790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A2BE28-61B0-477A-AAB4-5CA4F05E42B8}"/>
              </a:ext>
            </a:extLst>
          </p:cNvPr>
          <p:cNvSpPr>
            <a:spLocks noGrp="1"/>
          </p:cNvSpPr>
          <p:nvPr>
            <p:ph type="title"/>
          </p:nvPr>
        </p:nvSpPr>
        <p:spPr/>
        <p:txBody>
          <a:bodyPr/>
          <a:lstStyle/>
          <a:p>
            <a:r>
              <a:rPr lang="es-ES" dirty="0"/>
              <a:t>Componentes en Angular</a:t>
            </a:r>
          </a:p>
        </p:txBody>
      </p:sp>
      <p:sp>
        <p:nvSpPr>
          <p:cNvPr id="3" name="Marcador de contenido 2">
            <a:extLst>
              <a:ext uri="{FF2B5EF4-FFF2-40B4-BE49-F238E27FC236}">
                <a16:creationId xmlns:a16="http://schemas.microsoft.com/office/drawing/2014/main" id="{DBB723F2-09DB-4AF5-A799-3F837DFD09BA}"/>
              </a:ext>
            </a:extLst>
          </p:cNvPr>
          <p:cNvSpPr>
            <a:spLocks noGrp="1"/>
          </p:cNvSpPr>
          <p:nvPr>
            <p:ph idx="1"/>
          </p:nvPr>
        </p:nvSpPr>
        <p:spPr>
          <a:xfrm>
            <a:off x="1008017" y="4049484"/>
            <a:ext cx="10515600" cy="2166665"/>
          </a:xfrm>
        </p:spPr>
        <p:txBody>
          <a:bodyPr>
            <a:normAutofit/>
          </a:bodyPr>
          <a:lstStyle/>
          <a:p>
            <a:pPr marL="0" indent="0" algn="just">
              <a:buNone/>
            </a:pPr>
            <a:r>
              <a:rPr lang="es-ES" dirty="0"/>
              <a:t>Una aplicación en Angular está compuesta por varios componentes que trabajando conjuntamente van a permitir que nuestro usuario tenga la mejor experiencia posible.</a:t>
            </a:r>
          </a:p>
          <a:p>
            <a:pPr marL="0" indent="0" algn="just">
              <a:buNone/>
            </a:pPr>
            <a:r>
              <a:rPr lang="es-ES" dirty="0"/>
              <a:t>Estos componentes se comunican entre si con el objetivo de pasar información de un componente a otro.</a:t>
            </a:r>
          </a:p>
          <a:p>
            <a:pPr marL="0" indent="0">
              <a:buNone/>
            </a:pPr>
            <a:endParaRPr lang="es-ES" dirty="0"/>
          </a:p>
        </p:txBody>
      </p:sp>
      <p:pic>
        <p:nvPicPr>
          <p:cNvPr id="4" name="Imagen 3">
            <a:extLst>
              <a:ext uri="{FF2B5EF4-FFF2-40B4-BE49-F238E27FC236}">
                <a16:creationId xmlns:a16="http://schemas.microsoft.com/office/drawing/2014/main" id="{02C744D7-86E6-4FED-AEBB-7E5F61A3395A}"/>
              </a:ext>
            </a:extLst>
          </p:cNvPr>
          <p:cNvPicPr>
            <a:picLocks noChangeAspect="1"/>
          </p:cNvPicPr>
          <p:nvPr/>
        </p:nvPicPr>
        <p:blipFill>
          <a:blip r:embed="rId3"/>
          <a:stretch>
            <a:fillRect/>
          </a:stretch>
        </p:blipFill>
        <p:spPr>
          <a:xfrm>
            <a:off x="1504405" y="2213950"/>
            <a:ext cx="7591425" cy="1390650"/>
          </a:xfrm>
          <a:prstGeom prst="rect">
            <a:avLst/>
          </a:prstGeom>
        </p:spPr>
      </p:pic>
      <p:sp>
        <p:nvSpPr>
          <p:cNvPr id="5" name="Marcador de número de diapositiva 4">
            <a:extLst>
              <a:ext uri="{FF2B5EF4-FFF2-40B4-BE49-F238E27FC236}">
                <a16:creationId xmlns:a16="http://schemas.microsoft.com/office/drawing/2014/main" id="{F374C669-DA04-4953-88F7-79DB00FF6032}"/>
              </a:ext>
            </a:extLst>
          </p:cNvPr>
          <p:cNvSpPr>
            <a:spLocks noGrp="1"/>
          </p:cNvSpPr>
          <p:nvPr>
            <p:ph type="sldNum" sz="quarter" idx="12"/>
          </p:nvPr>
        </p:nvSpPr>
        <p:spPr/>
        <p:txBody>
          <a:bodyPr/>
          <a:lstStyle/>
          <a:p>
            <a:fld id="{1A5952E3-DA43-4FE4-B797-0AD175EBA12D}" type="slidenum">
              <a:rPr lang="es-ES" smtClean="0"/>
              <a:t>2</a:t>
            </a:fld>
            <a:endParaRPr lang="es-ES"/>
          </a:p>
        </p:txBody>
      </p:sp>
    </p:spTree>
    <p:extLst>
      <p:ext uri="{BB962C8B-B14F-4D97-AF65-F5344CB8AC3E}">
        <p14:creationId xmlns:p14="http://schemas.microsoft.com/office/powerpoint/2010/main" val="2202886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27837F-B87A-4C86-AE9A-02B0659359DB}"/>
              </a:ext>
            </a:extLst>
          </p:cNvPr>
          <p:cNvSpPr>
            <a:spLocks noGrp="1"/>
          </p:cNvSpPr>
          <p:nvPr>
            <p:ph type="title"/>
          </p:nvPr>
        </p:nvSpPr>
        <p:spPr/>
        <p:txBody>
          <a:bodyPr/>
          <a:lstStyle/>
          <a:p>
            <a:r>
              <a:rPr lang="en-US" dirty="0" err="1"/>
              <a:t>Soluci</a:t>
            </a:r>
            <a:r>
              <a:rPr lang="es-ES" dirty="0" err="1"/>
              <a:t>ón</a:t>
            </a:r>
            <a:endParaRPr lang="es-ES" dirty="0"/>
          </a:p>
        </p:txBody>
      </p:sp>
      <p:pic>
        <p:nvPicPr>
          <p:cNvPr id="4" name="Marcador de contenido 3">
            <a:extLst>
              <a:ext uri="{FF2B5EF4-FFF2-40B4-BE49-F238E27FC236}">
                <a16:creationId xmlns:a16="http://schemas.microsoft.com/office/drawing/2014/main" id="{F915A519-0480-44FC-B315-7FC849C6CB74}"/>
              </a:ext>
            </a:extLst>
          </p:cNvPr>
          <p:cNvPicPr>
            <a:picLocks noGrp="1" noChangeAspect="1"/>
          </p:cNvPicPr>
          <p:nvPr>
            <p:ph idx="1"/>
          </p:nvPr>
        </p:nvPicPr>
        <p:blipFill>
          <a:blip r:embed="rId2"/>
          <a:stretch>
            <a:fillRect/>
          </a:stretch>
        </p:blipFill>
        <p:spPr>
          <a:xfrm>
            <a:off x="978705" y="1690688"/>
            <a:ext cx="7034189" cy="4351338"/>
          </a:xfrm>
          <a:prstGeom prst="rect">
            <a:avLst/>
          </a:prstGeom>
        </p:spPr>
      </p:pic>
      <p:sp>
        <p:nvSpPr>
          <p:cNvPr id="3" name="Marcador de número de diapositiva 2">
            <a:extLst>
              <a:ext uri="{FF2B5EF4-FFF2-40B4-BE49-F238E27FC236}">
                <a16:creationId xmlns:a16="http://schemas.microsoft.com/office/drawing/2014/main" id="{655DCCC6-32F5-4B18-B7DE-FE716FCD5ECF}"/>
              </a:ext>
            </a:extLst>
          </p:cNvPr>
          <p:cNvSpPr>
            <a:spLocks noGrp="1"/>
          </p:cNvSpPr>
          <p:nvPr>
            <p:ph type="sldNum" sz="quarter" idx="12"/>
          </p:nvPr>
        </p:nvSpPr>
        <p:spPr/>
        <p:txBody>
          <a:bodyPr/>
          <a:lstStyle/>
          <a:p>
            <a:fld id="{C52AEFFC-C884-4F70-B18E-E8A9BC0F001B}" type="slidenum">
              <a:rPr lang="es-ES" smtClean="0"/>
              <a:t>20</a:t>
            </a:fld>
            <a:endParaRPr lang="es-ES"/>
          </a:p>
        </p:txBody>
      </p:sp>
    </p:spTree>
    <p:extLst>
      <p:ext uri="{BB962C8B-B14F-4D97-AF65-F5344CB8AC3E}">
        <p14:creationId xmlns:p14="http://schemas.microsoft.com/office/powerpoint/2010/main" val="273374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E3067-6625-408D-BE06-2DD9CA3402DF}"/>
              </a:ext>
            </a:extLst>
          </p:cNvPr>
          <p:cNvSpPr>
            <a:spLocks noGrp="1"/>
          </p:cNvSpPr>
          <p:nvPr>
            <p:ph type="title"/>
          </p:nvPr>
        </p:nvSpPr>
        <p:spPr/>
        <p:txBody>
          <a:bodyPr/>
          <a:lstStyle/>
          <a:p>
            <a:r>
              <a:rPr lang="en-US" dirty="0" err="1"/>
              <a:t>Incluir</a:t>
            </a:r>
            <a:r>
              <a:rPr lang="en-US" dirty="0"/>
              <a:t> el resto de las </a:t>
            </a:r>
            <a:r>
              <a:rPr lang="en-US" dirty="0" err="1"/>
              <a:t>operaciones</a:t>
            </a:r>
            <a:endParaRPr lang="es-ES" dirty="0"/>
          </a:p>
        </p:txBody>
      </p:sp>
      <p:pic>
        <p:nvPicPr>
          <p:cNvPr id="11" name="Imagen 10">
            <a:extLst>
              <a:ext uri="{FF2B5EF4-FFF2-40B4-BE49-F238E27FC236}">
                <a16:creationId xmlns:a16="http://schemas.microsoft.com/office/drawing/2014/main" id="{3FFBA63F-D697-452F-9374-6DFF6EB315E6}"/>
              </a:ext>
            </a:extLst>
          </p:cNvPr>
          <p:cNvPicPr>
            <a:picLocks noChangeAspect="1"/>
          </p:cNvPicPr>
          <p:nvPr/>
        </p:nvPicPr>
        <p:blipFill>
          <a:blip r:embed="rId2"/>
          <a:stretch>
            <a:fillRect/>
          </a:stretch>
        </p:blipFill>
        <p:spPr>
          <a:xfrm>
            <a:off x="838200" y="1952625"/>
            <a:ext cx="7067550" cy="2609850"/>
          </a:xfrm>
          <a:prstGeom prst="rect">
            <a:avLst/>
          </a:prstGeom>
        </p:spPr>
      </p:pic>
      <p:sp>
        <p:nvSpPr>
          <p:cNvPr id="3" name="Marcador de número de diapositiva 2">
            <a:extLst>
              <a:ext uri="{FF2B5EF4-FFF2-40B4-BE49-F238E27FC236}">
                <a16:creationId xmlns:a16="http://schemas.microsoft.com/office/drawing/2014/main" id="{EF6FDBEA-F3DF-4CC6-B7CF-7574C768265F}"/>
              </a:ext>
            </a:extLst>
          </p:cNvPr>
          <p:cNvSpPr>
            <a:spLocks noGrp="1"/>
          </p:cNvSpPr>
          <p:nvPr>
            <p:ph type="sldNum" sz="quarter" idx="12"/>
          </p:nvPr>
        </p:nvSpPr>
        <p:spPr/>
        <p:txBody>
          <a:bodyPr/>
          <a:lstStyle/>
          <a:p>
            <a:fld id="{C52AEFFC-C884-4F70-B18E-E8A9BC0F001B}" type="slidenum">
              <a:rPr lang="es-ES" smtClean="0"/>
              <a:t>21</a:t>
            </a:fld>
            <a:endParaRPr lang="es-ES"/>
          </a:p>
        </p:txBody>
      </p:sp>
    </p:spTree>
    <p:extLst>
      <p:ext uri="{BB962C8B-B14F-4D97-AF65-F5344CB8AC3E}">
        <p14:creationId xmlns:p14="http://schemas.microsoft.com/office/powerpoint/2010/main" val="411785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1E0C1-F042-45F4-9A17-F5BE5B46AB87}"/>
              </a:ext>
            </a:extLst>
          </p:cNvPr>
          <p:cNvSpPr>
            <a:spLocks noGrp="1"/>
          </p:cNvSpPr>
          <p:nvPr>
            <p:ph type="title"/>
          </p:nvPr>
        </p:nvSpPr>
        <p:spPr/>
        <p:txBody>
          <a:bodyPr/>
          <a:lstStyle/>
          <a:p>
            <a:r>
              <a:rPr lang="en-US" dirty="0" err="1"/>
              <a:t>Ejercicio</a:t>
            </a:r>
            <a:r>
              <a:rPr lang="en-US" dirty="0"/>
              <a:t> 2</a:t>
            </a:r>
            <a:endParaRPr lang="es-ES" dirty="0"/>
          </a:p>
        </p:txBody>
      </p:sp>
      <p:sp>
        <p:nvSpPr>
          <p:cNvPr id="3" name="Marcador de contenido 2">
            <a:extLst>
              <a:ext uri="{FF2B5EF4-FFF2-40B4-BE49-F238E27FC236}">
                <a16:creationId xmlns:a16="http://schemas.microsoft.com/office/drawing/2014/main" id="{2B66C990-32AE-4F7B-B3AA-F02F12D3995B}"/>
              </a:ext>
            </a:extLst>
          </p:cNvPr>
          <p:cNvSpPr>
            <a:spLocks noGrp="1"/>
          </p:cNvSpPr>
          <p:nvPr>
            <p:ph idx="1"/>
          </p:nvPr>
        </p:nvSpPr>
        <p:spPr/>
        <p:txBody>
          <a:bodyPr/>
          <a:lstStyle/>
          <a:p>
            <a:pPr marL="0" indent="0" algn="just">
              <a:buNone/>
            </a:pPr>
            <a:r>
              <a:rPr lang="en-US" dirty="0" err="1"/>
              <a:t>Realice</a:t>
            </a:r>
            <a:r>
              <a:rPr lang="en-US" dirty="0"/>
              <a:t> las </a:t>
            </a:r>
            <a:r>
              <a:rPr lang="en-US" dirty="0" err="1"/>
              <a:t>siguientes</a:t>
            </a:r>
            <a:r>
              <a:rPr lang="en-US" dirty="0"/>
              <a:t> </a:t>
            </a:r>
            <a:r>
              <a:rPr lang="en-US" dirty="0" err="1"/>
              <a:t>modficaciones</a:t>
            </a:r>
            <a:r>
              <a:rPr lang="en-US" dirty="0"/>
              <a:t> a la </a:t>
            </a:r>
            <a:r>
              <a:rPr lang="en-US" dirty="0" err="1"/>
              <a:t>aplicación</a:t>
            </a:r>
            <a:r>
              <a:rPr lang="en-US" dirty="0"/>
              <a:t> </a:t>
            </a:r>
            <a:r>
              <a:rPr lang="en-US" dirty="0" err="1"/>
              <a:t>empleados</a:t>
            </a:r>
            <a:r>
              <a:rPr lang="en-US" dirty="0"/>
              <a:t> vista </a:t>
            </a:r>
            <a:r>
              <a:rPr lang="en-US" dirty="0" err="1"/>
              <a:t>en</a:t>
            </a:r>
            <a:r>
              <a:rPr lang="en-US" dirty="0"/>
              <a:t> la </a:t>
            </a:r>
            <a:r>
              <a:rPr lang="en-US" dirty="0" err="1"/>
              <a:t>conferencia</a:t>
            </a:r>
            <a:r>
              <a:rPr lang="en-US" dirty="0"/>
              <a:t> anterior:</a:t>
            </a:r>
          </a:p>
          <a:p>
            <a:pPr marL="514350" indent="-514350" algn="just">
              <a:buFont typeface="+mj-lt"/>
              <a:buAutoNum type="arabicPeriod"/>
            </a:pPr>
            <a:r>
              <a:rPr lang="en-US" dirty="0"/>
              <a:t>Cree un </a:t>
            </a:r>
            <a:r>
              <a:rPr lang="en-US" dirty="0" err="1"/>
              <a:t>componente</a:t>
            </a:r>
            <a:r>
              <a:rPr lang="en-US" dirty="0"/>
              <a:t> </a:t>
            </a:r>
            <a:r>
              <a:rPr lang="en-US" dirty="0" err="1"/>
              <a:t>empleado-hijo</a:t>
            </a:r>
            <a:r>
              <a:rPr lang="en-US" dirty="0"/>
              <a:t>, el </a:t>
            </a:r>
            <a:r>
              <a:rPr lang="en-US" dirty="0" err="1"/>
              <a:t>cual</a:t>
            </a:r>
            <a:r>
              <a:rPr lang="en-US" dirty="0"/>
              <a:t> </a:t>
            </a:r>
            <a:r>
              <a:rPr lang="en-US" dirty="0" err="1"/>
              <a:t>será</a:t>
            </a:r>
            <a:r>
              <a:rPr lang="en-US" dirty="0"/>
              <a:t> el </a:t>
            </a:r>
            <a:r>
              <a:rPr lang="en-US" dirty="0" err="1"/>
              <a:t>encargado</a:t>
            </a:r>
            <a:r>
              <a:rPr lang="en-US" dirty="0"/>
              <a:t> de </a:t>
            </a:r>
            <a:r>
              <a:rPr lang="en-US" dirty="0" err="1"/>
              <a:t>mostrar</a:t>
            </a:r>
            <a:r>
              <a:rPr lang="en-US" dirty="0"/>
              <a:t> la </a:t>
            </a:r>
            <a:r>
              <a:rPr lang="en-US" dirty="0" err="1"/>
              <a:t>información</a:t>
            </a:r>
            <a:r>
              <a:rPr lang="en-US" dirty="0"/>
              <a:t> de un </a:t>
            </a:r>
            <a:r>
              <a:rPr lang="en-US" dirty="0" err="1"/>
              <a:t>empleado</a:t>
            </a:r>
            <a:r>
              <a:rPr lang="en-US" dirty="0"/>
              <a:t>.</a:t>
            </a:r>
          </a:p>
        </p:txBody>
      </p:sp>
      <p:sp>
        <p:nvSpPr>
          <p:cNvPr id="4" name="Marcador de número de diapositiva 3">
            <a:extLst>
              <a:ext uri="{FF2B5EF4-FFF2-40B4-BE49-F238E27FC236}">
                <a16:creationId xmlns:a16="http://schemas.microsoft.com/office/drawing/2014/main" id="{7C709D67-719D-47E4-A7AA-9AA8C5619079}"/>
              </a:ext>
            </a:extLst>
          </p:cNvPr>
          <p:cNvSpPr>
            <a:spLocks noGrp="1"/>
          </p:cNvSpPr>
          <p:nvPr>
            <p:ph type="sldNum" sz="quarter" idx="12"/>
          </p:nvPr>
        </p:nvSpPr>
        <p:spPr/>
        <p:txBody>
          <a:bodyPr/>
          <a:lstStyle/>
          <a:p>
            <a:fld id="{C52AEFFC-C884-4F70-B18E-E8A9BC0F001B}" type="slidenum">
              <a:rPr lang="es-ES" smtClean="0"/>
              <a:t>22</a:t>
            </a:fld>
            <a:endParaRPr lang="es-ES"/>
          </a:p>
        </p:txBody>
      </p:sp>
    </p:spTree>
    <p:extLst>
      <p:ext uri="{BB962C8B-B14F-4D97-AF65-F5344CB8AC3E}">
        <p14:creationId xmlns:p14="http://schemas.microsoft.com/office/powerpoint/2010/main" val="2090929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FBBDE-5ADE-4B27-8959-402371720759}"/>
              </a:ext>
            </a:extLst>
          </p:cNvPr>
          <p:cNvSpPr>
            <a:spLocks noGrp="1"/>
          </p:cNvSpPr>
          <p:nvPr>
            <p:ph type="title"/>
          </p:nvPr>
        </p:nvSpPr>
        <p:spPr/>
        <p:txBody>
          <a:bodyPr/>
          <a:lstStyle/>
          <a:p>
            <a:r>
              <a:rPr lang="es-ES" dirty="0"/>
              <a:t>Aplicación Inicial</a:t>
            </a:r>
          </a:p>
        </p:txBody>
      </p:sp>
      <p:sp>
        <p:nvSpPr>
          <p:cNvPr id="3" name="Marcador de contenido 2">
            <a:extLst>
              <a:ext uri="{FF2B5EF4-FFF2-40B4-BE49-F238E27FC236}">
                <a16:creationId xmlns:a16="http://schemas.microsoft.com/office/drawing/2014/main" id="{C6663968-2454-4058-AD24-15614B2B1471}"/>
              </a:ext>
            </a:extLst>
          </p:cNvPr>
          <p:cNvSpPr>
            <a:spLocks noGrp="1"/>
          </p:cNvSpPr>
          <p:nvPr>
            <p:ph idx="1"/>
          </p:nvPr>
        </p:nvSpPr>
        <p:spPr/>
        <p:txBody>
          <a:bodyPr/>
          <a:lstStyle/>
          <a:p>
            <a:endParaRPr lang="es-ES" dirty="0"/>
          </a:p>
        </p:txBody>
      </p:sp>
      <p:pic>
        <p:nvPicPr>
          <p:cNvPr id="11" name="Imagen 10">
            <a:extLst>
              <a:ext uri="{FF2B5EF4-FFF2-40B4-BE49-F238E27FC236}">
                <a16:creationId xmlns:a16="http://schemas.microsoft.com/office/drawing/2014/main" id="{4B11C155-782E-4248-8B69-28A02423E868}"/>
              </a:ext>
            </a:extLst>
          </p:cNvPr>
          <p:cNvPicPr>
            <a:picLocks noChangeAspect="1"/>
          </p:cNvPicPr>
          <p:nvPr/>
        </p:nvPicPr>
        <p:blipFill>
          <a:blip r:embed="rId3"/>
          <a:stretch>
            <a:fillRect/>
          </a:stretch>
        </p:blipFill>
        <p:spPr>
          <a:xfrm>
            <a:off x="838200" y="1825625"/>
            <a:ext cx="10515600" cy="3466353"/>
          </a:xfrm>
          <a:prstGeom prst="rect">
            <a:avLst/>
          </a:prstGeom>
          <a:ln>
            <a:solidFill>
              <a:schemeClr val="accent1"/>
            </a:solidFill>
          </a:ln>
        </p:spPr>
      </p:pic>
      <p:sp>
        <p:nvSpPr>
          <p:cNvPr id="4" name="Marcador de número de diapositiva 3">
            <a:extLst>
              <a:ext uri="{FF2B5EF4-FFF2-40B4-BE49-F238E27FC236}">
                <a16:creationId xmlns:a16="http://schemas.microsoft.com/office/drawing/2014/main" id="{23C26E22-CC4A-4332-9F71-B36BA2A851C1}"/>
              </a:ext>
            </a:extLst>
          </p:cNvPr>
          <p:cNvSpPr>
            <a:spLocks noGrp="1"/>
          </p:cNvSpPr>
          <p:nvPr>
            <p:ph type="sldNum" sz="quarter" idx="12"/>
          </p:nvPr>
        </p:nvSpPr>
        <p:spPr/>
        <p:txBody>
          <a:bodyPr/>
          <a:lstStyle/>
          <a:p>
            <a:fld id="{C52AEFFC-C884-4F70-B18E-E8A9BC0F001B}" type="slidenum">
              <a:rPr lang="es-ES" smtClean="0"/>
              <a:t>23</a:t>
            </a:fld>
            <a:endParaRPr lang="es-ES"/>
          </a:p>
        </p:txBody>
      </p:sp>
    </p:spTree>
    <p:extLst>
      <p:ext uri="{BB962C8B-B14F-4D97-AF65-F5344CB8AC3E}">
        <p14:creationId xmlns:p14="http://schemas.microsoft.com/office/powerpoint/2010/main" val="3080187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C054A-523E-4090-B4CB-389CC07EE064}"/>
              </a:ext>
            </a:extLst>
          </p:cNvPr>
          <p:cNvSpPr>
            <a:spLocks noGrp="1"/>
          </p:cNvSpPr>
          <p:nvPr>
            <p:ph type="title"/>
          </p:nvPr>
        </p:nvSpPr>
        <p:spPr/>
        <p:txBody>
          <a:bodyPr/>
          <a:lstStyle/>
          <a:p>
            <a:r>
              <a:rPr lang="en-US" dirty="0" err="1"/>
              <a:t>Estructura</a:t>
            </a:r>
            <a:r>
              <a:rPr lang="en-US" dirty="0"/>
              <a:t> actual de la </a:t>
            </a:r>
            <a:r>
              <a:rPr lang="en-US" dirty="0" err="1"/>
              <a:t>aplicaci</a:t>
            </a:r>
            <a:r>
              <a:rPr lang="es-ES" dirty="0" err="1"/>
              <a:t>ón</a:t>
            </a:r>
            <a:endParaRPr lang="es-ES" dirty="0"/>
          </a:p>
        </p:txBody>
      </p:sp>
      <p:sp>
        <p:nvSpPr>
          <p:cNvPr id="3" name="Marcador de contenido 2">
            <a:extLst>
              <a:ext uri="{FF2B5EF4-FFF2-40B4-BE49-F238E27FC236}">
                <a16:creationId xmlns:a16="http://schemas.microsoft.com/office/drawing/2014/main" id="{B1B1DA50-3E4A-447B-9819-A1FB36D7FCF7}"/>
              </a:ext>
            </a:extLst>
          </p:cNvPr>
          <p:cNvSpPr>
            <a:spLocks noGrp="1"/>
          </p:cNvSpPr>
          <p:nvPr>
            <p:ph idx="1"/>
          </p:nvPr>
        </p:nvSpPr>
        <p:spPr/>
        <p:txBody>
          <a:bodyPr/>
          <a:lstStyle/>
          <a:p>
            <a:endParaRPr lang="es-ES" dirty="0"/>
          </a:p>
        </p:txBody>
      </p:sp>
      <p:pic>
        <p:nvPicPr>
          <p:cNvPr id="6" name="Imagen 5">
            <a:extLst>
              <a:ext uri="{FF2B5EF4-FFF2-40B4-BE49-F238E27FC236}">
                <a16:creationId xmlns:a16="http://schemas.microsoft.com/office/drawing/2014/main" id="{F5F8F8FE-0AB9-4665-9900-53A4B84CB90B}"/>
              </a:ext>
            </a:extLst>
          </p:cNvPr>
          <p:cNvPicPr>
            <a:picLocks noChangeAspect="1"/>
          </p:cNvPicPr>
          <p:nvPr/>
        </p:nvPicPr>
        <p:blipFill>
          <a:blip r:embed="rId2"/>
          <a:stretch>
            <a:fillRect/>
          </a:stretch>
        </p:blipFill>
        <p:spPr>
          <a:xfrm>
            <a:off x="1122045" y="2045970"/>
            <a:ext cx="2419350" cy="3619500"/>
          </a:xfrm>
          <a:prstGeom prst="rect">
            <a:avLst/>
          </a:prstGeom>
        </p:spPr>
      </p:pic>
      <p:pic>
        <p:nvPicPr>
          <p:cNvPr id="8" name="Imagen 7">
            <a:extLst>
              <a:ext uri="{FF2B5EF4-FFF2-40B4-BE49-F238E27FC236}">
                <a16:creationId xmlns:a16="http://schemas.microsoft.com/office/drawing/2014/main" id="{82FC77CC-4CF2-4645-A52F-46B7245B969A}"/>
              </a:ext>
            </a:extLst>
          </p:cNvPr>
          <p:cNvPicPr>
            <a:picLocks noChangeAspect="1"/>
          </p:cNvPicPr>
          <p:nvPr/>
        </p:nvPicPr>
        <p:blipFill>
          <a:blip r:embed="rId3"/>
          <a:stretch>
            <a:fillRect/>
          </a:stretch>
        </p:blipFill>
        <p:spPr>
          <a:xfrm>
            <a:off x="4357687" y="2045970"/>
            <a:ext cx="3476625" cy="1019175"/>
          </a:xfrm>
          <a:prstGeom prst="rect">
            <a:avLst/>
          </a:prstGeom>
        </p:spPr>
      </p:pic>
      <p:sp>
        <p:nvSpPr>
          <p:cNvPr id="9" name="Rectángulo 8">
            <a:extLst>
              <a:ext uri="{FF2B5EF4-FFF2-40B4-BE49-F238E27FC236}">
                <a16:creationId xmlns:a16="http://schemas.microsoft.com/office/drawing/2014/main" id="{014B1124-13C7-43C8-BBD2-F484BFD67D34}"/>
              </a:ext>
            </a:extLst>
          </p:cNvPr>
          <p:cNvSpPr/>
          <p:nvPr/>
        </p:nvSpPr>
        <p:spPr>
          <a:xfrm>
            <a:off x="4357687" y="3895250"/>
            <a:ext cx="5897880" cy="14782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Todo el código </a:t>
            </a:r>
            <a:r>
              <a:rPr lang="es-ES" sz="2400" dirty="0" err="1"/>
              <a:t>Html</a:t>
            </a:r>
            <a:r>
              <a:rPr lang="es-ES" sz="2400" dirty="0"/>
              <a:t> se encuentra en el archivo  empleados.component.html</a:t>
            </a:r>
          </a:p>
        </p:txBody>
      </p:sp>
      <p:sp>
        <p:nvSpPr>
          <p:cNvPr id="4" name="Marcador de número de diapositiva 3">
            <a:extLst>
              <a:ext uri="{FF2B5EF4-FFF2-40B4-BE49-F238E27FC236}">
                <a16:creationId xmlns:a16="http://schemas.microsoft.com/office/drawing/2014/main" id="{B7EBD928-6E38-4969-8C6C-3EAB948E0161}"/>
              </a:ext>
            </a:extLst>
          </p:cNvPr>
          <p:cNvSpPr>
            <a:spLocks noGrp="1"/>
          </p:cNvSpPr>
          <p:nvPr>
            <p:ph type="sldNum" sz="quarter" idx="12"/>
          </p:nvPr>
        </p:nvSpPr>
        <p:spPr/>
        <p:txBody>
          <a:bodyPr/>
          <a:lstStyle/>
          <a:p>
            <a:fld id="{C52AEFFC-C884-4F70-B18E-E8A9BC0F001B}" type="slidenum">
              <a:rPr lang="es-ES" smtClean="0"/>
              <a:t>24</a:t>
            </a:fld>
            <a:endParaRPr lang="es-ES"/>
          </a:p>
        </p:txBody>
      </p:sp>
    </p:spTree>
    <p:extLst>
      <p:ext uri="{BB962C8B-B14F-4D97-AF65-F5344CB8AC3E}">
        <p14:creationId xmlns:p14="http://schemas.microsoft.com/office/powerpoint/2010/main" val="3929541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FBBDE-5ADE-4B27-8959-402371720759}"/>
              </a:ext>
            </a:extLst>
          </p:cNvPr>
          <p:cNvSpPr>
            <a:spLocks noGrp="1"/>
          </p:cNvSpPr>
          <p:nvPr>
            <p:ph type="title"/>
          </p:nvPr>
        </p:nvSpPr>
        <p:spPr/>
        <p:txBody>
          <a:bodyPr/>
          <a:lstStyle/>
          <a:p>
            <a:r>
              <a:rPr lang="es-ES" dirty="0"/>
              <a:t>Modificando la aplicación Inicial</a:t>
            </a:r>
          </a:p>
        </p:txBody>
      </p:sp>
      <p:sp>
        <p:nvSpPr>
          <p:cNvPr id="3" name="Marcador de contenido 2">
            <a:extLst>
              <a:ext uri="{FF2B5EF4-FFF2-40B4-BE49-F238E27FC236}">
                <a16:creationId xmlns:a16="http://schemas.microsoft.com/office/drawing/2014/main" id="{C6663968-2454-4058-AD24-15614B2B1471}"/>
              </a:ext>
            </a:extLst>
          </p:cNvPr>
          <p:cNvSpPr>
            <a:spLocks noGrp="1"/>
          </p:cNvSpPr>
          <p:nvPr>
            <p:ph idx="1"/>
          </p:nvPr>
        </p:nvSpPr>
        <p:spPr/>
        <p:txBody>
          <a:bodyPr/>
          <a:lstStyle/>
          <a:p>
            <a:endParaRPr lang="es-ES" dirty="0"/>
          </a:p>
        </p:txBody>
      </p:sp>
      <p:pic>
        <p:nvPicPr>
          <p:cNvPr id="11" name="Imagen 10">
            <a:extLst>
              <a:ext uri="{FF2B5EF4-FFF2-40B4-BE49-F238E27FC236}">
                <a16:creationId xmlns:a16="http://schemas.microsoft.com/office/drawing/2014/main" id="{4B11C155-782E-4248-8B69-28A02423E868}"/>
              </a:ext>
            </a:extLst>
          </p:cNvPr>
          <p:cNvPicPr>
            <a:picLocks noChangeAspect="1"/>
          </p:cNvPicPr>
          <p:nvPr/>
        </p:nvPicPr>
        <p:blipFill>
          <a:blip r:embed="rId3"/>
          <a:stretch>
            <a:fillRect/>
          </a:stretch>
        </p:blipFill>
        <p:spPr>
          <a:xfrm>
            <a:off x="838200" y="1825625"/>
            <a:ext cx="10515600" cy="3466353"/>
          </a:xfrm>
          <a:prstGeom prst="rect">
            <a:avLst/>
          </a:prstGeom>
          <a:ln>
            <a:solidFill>
              <a:schemeClr val="accent1"/>
            </a:solidFill>
          </a:ln>
        </p:spPr>
      </p:pic>
      <p:sp>
        <p:nvSpPr>
          <p:cNvPr id="14" name="Rectángulo 13">
            <a:extLst>
              <a:ext uri="{FF2B5EF4-FFF2-40B4-BE49-F238E27FC236}">
                <a16:creationId xmlns:a16="http://schemas.microsoft.com/office/drawing/2014/main" id="{7D7FA241-2147-46D3-80EF-4A3120198ACD}"/>
              </a:ext>
            </a:extLst>
          </p:cNvPr>
          <p:cNvSpPr/>
          <p:nvPr/>
        </p:nvSpPr>
        <p:spPr>
          <a:xfrm>
            <a:off x="1371600" y="2499360"/>
            <a:ext cx="972312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Rectángulo 14">
            <a:extLst>
              <a:ext uri="{FF2B5EF4-FFF2-40B4-BE49-F238E27FC236}">
                <a16:creationId xmlns:a16="http://schemas.microsoft.com/office/drawing/2014/main" id="{6E730A4E-DAA4-4B44-BBD2-F84BB59784A6}"/>
              </a:ext>
            </a:extLst>
          </p:cNvPr>
          <p:cNvSpPr/>
          <p:nvPr/>
        </p:nvSpPr>
        <p:spPr>
          <a:xfrm>
            <a:off x="1356360" y="4330009"/>
            <a:ext cx="9723120" cy="88392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C268D349-C499-410B-B690-8FF816BE3D1A}"/>
              </a:ext>
            </a:extLst>
          </p:cNvPr>
          <p:cNvSpPr txBox="1"/>
          <p:nvPr/>
        </p:nvSpPr>
        <p:spPr>
          <a:xfrm>
            <a:off x="7147560" y="2804160"/>
            <a:ext cx="2004459" cy="369332"/>
          </a:xfrm>
          <a:prstGeom prst="rect">
            <a:avLst/>
          </a:prstGeom>
          <a:noFill/>
        </p:spPr>
        <p:txBody>
          <a:bodyPr wrap="none" rtlCol="0">
            <a:spAutoFit/>
          </a:bodyPr>
          <a:lstStyle/>
          <a:p>
            <a:r>
              <a:rPr lang="es-ES" dirty="0">
                <a:solidFill>
                  <a:srgbClr val="FF0000"/>
                </a:solidFill>
              </a:rPr>
              <a:t>Componente padre</a:t>
            </a:r>
          </a:p>
        </p:txBody>
      </p:sp>
      <p:sp>
        <p:nvSpPr>
          <p:cNvPr id="18" name="CuadroTexto 17">
            <a:extLst>
              <a:ext uri="{FF2B5EF4-FFF2-40B4-BE49-F238E27FC236}">
                <a16:creationId xmlns:a16="http://schemas.microsoft.com/office/drawing/2014/main" id="{55BAA0FD-8CF9-45B5-8937-AC176667BDE9}"/>
              </a:ext>
            </a:extLst>
          </p:cNvPr>
          <p:cNvSpPr txBox="1"/>
          <p:nvPr/>
        </p:nvSpPr>
        <p:spPr>
          <a:xfrm>
            <a:off x="7391400" y="4509786"/>
            <a:ext cx="1808700" cy="369332"/>
          </a:xfrm>
          <a:prstGeom prst="rect">
            <a:avLst/>
          </a:prstGeom>
          <a:noFill/>
        </p:spPr>
        <p:txBody>
          <a:bodyPr wrap="none" rtlCol="0">
            <a:spAutoFit/>
          </a:bodyPr>
          <a:lstStyle/>
          <a:p>
            <a:r>
              <a:rPr lang="es-ES" dirty="0">
                <a:solidFill>
                  <a:srgbClr val="FF0000"/>
                </a:solidFill>
              </a:rPr>
              <a:t>Componente hijo</a:t>
            </a:r>
          </a:p>
        </p:txBody>
      </p:sp>
      <p:sp>
        <p:nvSpPr>
          <p:cNvPr id="4" name="Marcador de número de diapositiva 3">
            <a:extLst>
              <a:ext uri="{FF2B5EF4-FFF2-40B4-BE49-F238E27FC236}">
                <a16:creationId xmlns:a16="http://schemas.microsoft.com/office/drawing/2014/main" id="{67F88920-D77B-4112-9C32-D89E9CC0E790}"/>
              </a:ext>
            </a:extLst>
          </p:cNvPr>
          <p:cNvSpPr>
            <a:spLocks noGrp="1"/>
          </p:cNvSpPr>
          <p:nvPr>
            <p:ph type="sldNum" sz="quarter" idx="12"/>
          </p:nvPr>
        </p:nvSpPr>
        <p:spPr/>
        <p:txBody>
          <a:bodyPr/>
          <a:lstStyle/>
          <a:p>
            <a:fld id="{C52AEFFC-C884-4F70-B18E-E8A9BC0F001B}" type="slidenum">
              <a:rPr lang="es-ES" smtClean="0"/>
              <a:t>25</a:t>
            </a:fld>
            <a:endParaRPr lang="es-ES"/>
          </a:p>
        </p:txBody>
      </p:sp>
    </p:spTree>
    <p:extLst>
      <p:ext uri="{BB962C8B-B14F-4D97-AF65-F5344CB8AC3E}">
        <p14:creationId xmlns:p14="http://schemas.microsoft.com/office/powerpoint/2010/main" val="161528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7" grpId="0"/>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749BACE-F467-4B8B-ADAA-2F15329A3F3F}"/>
              </a:ext>
            </a:extLst>
          </p:cNvPr>
          <p:cNvSpPr>
            <a:spLocks noGrp="1"/>
          </p:cNvSpPr>
          <p:nvPr>
            <p:ph idx="1"/>
          </p:nvPr>
        </p:nvSpPr>
        <p:spPr>
          <a:xfrm>
            <a:off x="838200" y="1379621"/>
            <a:ext cx="10515600" cy="4797342"/>
          </a:xfrm>
        </p:spPr>
        <p:txBody>
          <a:bodyPr/>
          <a:lstStyle/>
          <a:p>
            <a:pPr marL="0" indent="0" algn="just">
              <a:buNone/>
            </a:pPr>
            <a:r>
              <a:rPr lang="es-ES" dirty="0"/>
              <a:t>Esta aplicación lo que hace es a medida que se van adicionando empleados los va mostrando.</a:t>
            </a:r>
          </a:p>
          <a:p>
            <a:pPr marL="0" indent="0" algn="just">
              <a:buNone/>
            </a:pPr>
            <a:r>
              <a:rPr lang="es-ES" dirty="0"/>
              <a:t>Cuando separemos al componente hijo vamos a ver como surge la necesidad de pasar información del componente padre al hijo utilizando el decorador </a:t>
            </a:r>
            <a:r>
              <a:rPr lang="en-US" dirty="0"/>
              <a:t>@Input</a:t>
            </a:r>
            <a:r>
              <a:rPr lang="es-ES" dirty="0"/>
              <a:t>, ya que van a existir variables que el componente hijo no va a reconocer. Visualmente va a quedar igual, no vamos a observar ningún cambio pero vamos a tener una estructura completamente diferente. Ahora todo está en un componente y cuando terminemos lo tendremos en dos.</a:t>
            </a:r>
          </a:p>
          <a:p>
            <a:endParaRPr lang="es-ES" dirty="0"/>
          </a:p>
        </p:txBody>
      </p:sp>
      <p:sp>
        <p:nvSpPr>
          <p:cNvPr id="2" name="Marcador de número de diapositiva 1">
            <a:extLst>
              <a:ext uri="{FF2B5EF4-FFF2-40B4-BE49-F238E27FC236}">
                <a16:creationId xmlns:a16="http://schemas.microsoft.com/office/drawing/2014/main" id="{32DEAE5C-EED2-4492-A1CD-2EA88BE99DDD}"/>
              </a:ext>
            </a:extLst>
          </p:cNvPr>
          <p:cNvSpPr>
            <a:spLocks noGrp="1"/>
          </p:cNvSpPr>
          <p:nvPr>
            <p:ph type="sldNum" sz="quarter" idx="12"/>
          </p:nvPr>
        </p:nvSpPr>
        <p:spPr/>
        <p:txBody>
          <a:bodyPr/>
          <a:lstStyle/>
          <a:p>
            <a:fld id="{C52AEFFC-C884-4F70-B18E-E8A9BC0F001B}" type="slidenum">
              <a:rPr lang="es-ES" smtClean="0"/>
              <a:t>26</a:t>
            </a:fld>
            <a:endParaRPr lang="es-ES"/>
          </a:p>
        </p:txBody>
      </p:sp>
    </p:spTree>
    <p:extLst>
      <p:ext uri="{BB962C8B-B14F-4D97-AF65-F5344CB8AC3E}">
        <p14:creationId xmlns:p14="http://schemas.microsoft.com/office/powerpoint/2010/main" val="3926258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0658DD-1FBB-460F-B0F7-86C56724E134}"/>
              </a:ext>
            </a:extLst>
          </p:cNvPr>
          <p:cNvSpPr>
            <a:spLocks noGrp="1"/>
          </p:cNvSpPr>
          <p:nvPr>
            <p:ph type="title"/>
          </p:nvPr>
        </p:nvSpPr>
        <p:spPr/>
        <p:txBody>
          <a:bodyPr/>
          <a:lstStyle/>
          <a:p>
            <a:r>
              <a:rPr lang="es-ES" dirty="0"/>
              <a:t>Comunicación entre componentes(padre a hijo)</a:t>
            </a:r>
          </a:p>
        </p:txBody>
      </p:sp>
      <p:sp>
        <p:nvSpPr>
          <p:cNvPr id="8" name="CuadroTexto 7">
            <a:extLst>
              <a:ext uri="{FF2B5EF4-FFF2-40B4-BE49-F238E27FC236}">
                <a16:creationId xmlns:a16="http://schemas.microsoft.com/office/drawing/2014/main" id="{5777DEF5-7CFF-4ADA-A3A5-E1259F4F7A0A}"/>
              </a:ext>
            </a:extLst>
          </p:cNvPr>
          <p:cNvSpPr txBox="1"/>
          <p:nvPr/>
        </p:nvSpPr>
        <p:spPr>
          <a:xfrm>
            <a:off x="1620896" y="2469018"/>
            <a:ext cx="3017520" cy="523220"/>
          </a:xfrm>
          <a:prstGeom prst="rect">
            <a:avLst/>
          </a:prstGeom>
          <a:noFill/>
        </p:spPr>
        <p:txBody>
          <a:bodyPr wrap="square" rtlCol="0">
            <a:spAutoFit/>
          </a:bodyPr>
          <a:lstStyle/>
          <a:p>
            <a:r>
              <a:rPr lang="es-ES" sz="2800" dirty="0">
                <a:solidFill>
                  <a:schemeClr val="bg1"/>
                </a:solidFill>
              </a:rPr>
              <a:t>lista-de-compras</a:t>
            </a:r>
          </a:p>
        </p:txBody>
      </p:sp>
      <p:sp>
        <p:nvSpPr>
          <p:cNvPr id="11" name="Rectángulo 10">
            <a:extLst>
              <a:ext uri="{FF2B5EF4-FFF2-40B4-BE49-F238E27FC236}">
                <a16:creationId xmlns:a16="http://schemas.microsoft.com/office/drawing/2014/main" id="{A37C371A-0182-4E85-A21A-24F1EFCC65FB}"/>
              </a:ext>
            </a:extLst>
          </p:cNvPr>
          <p:cNvSpPr/>
          <p:nvPr/>
        </p:nvSpPr>
        <p:spPr>
          <a:xfrm>
            <a:off x="904616" y="2088018"/>
            <a:ext cx="4450080" cy="30935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Empleados</a:t>
            </a:r>
            <a:endParaRPr lang="en-US" sz="2800" dirty="0"/>
          </a:p>
          <a:p>
            <a:pPr algn="ctr"/>
            <a:r>
              <a:rPr lang="en-US" sz="2800" dirty="0"/>
              <a:t>(</a:t>
            </a:r>
            <a:r>
              <a:rPr lang="en-US" dirty="0" err="1"/>
              <a:t>Contiene</a:t>
            </a:r>
            <a:r>
              <a:rPr lang="en-US" dirty="0"/>
              <a:t> la </a:t>
            </a:r>
            <a:r>
              <a:rPr lang="en-US" dirty="0" err="1"/>
              <a:t>informaci</a:t>
            </a:r>
            <a:r>
              <a:rPr lang="es-ES" dirty="0" err="1"/>
              <a:t>ón</a:t>
            </a:r>
            <a:r>
              <a:rPr lang="es-ES" dirty="0"/>
              <a:t> de los empleados</a:t>
            </a:r>
            <a:r>
              <a:rPr lang="en-US" dirty="0"/>
              <a:t> </a:t>
            </a:r>
            <a:r>
              <a:rPr lang="en-US" sz="2800" dirty="0"/>
              <a:t>) </a:t>
            </a:r>
          </a:p>
          <a:p>
            <a:pPr algn="ctr"/>
            <a:endParaRPr lang="en-US" sz="2800" dirty="0"/>
          </a:p>
          <a:p>
            <a:pPr algn="ctr"/>
            <a:endParaRPr lang="en-US" sz="2800" dirty="0"/>
          </a:p>
          <a:p>
            <a:pPr algn="ctr"/>
            <a:endParaRPr lang="en-US" sz="2800" dirty="0"/>
          </a:p>
          <a:p>
            <a:pPr algn="ctr"/>
            <a:r>
              <a:rPr lang="es-ES" dirty="0"/>
              <a:t>(mostrar la información de un empleado)</a:t>
            </a:r>
          </a:p>
        </p:txBody>
      </p:sp>
      <p:sp>
        <p:nvSpPr>
          <p:cNvPr id="12" name="Rectángulo 11">
            <a:extLst>
              <a:ext uri="{FF2B5EF4-FFF2-40B4-BE49-F238E27FC236}">
                <a16:creationId xmlns:a16="http://schemas.microsoft.com/office/drawing/2014/main" id="{84BA7769-4728-4932-98C7-AD43736E122B}"/>
              </a:ext>
            </a:extLst>
          </p:cNvPr>
          <p:cNvSpPr/>
          <p:nvPr/>
        </p:nvSpPr>
        <p:spPr>
          <a:xfrm>
            <a:off x="1516944" y="3634809"/>
            <a:ext cx="3225424" cy="73152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t>EmpleadoHijoComp</a:t>
            </a:r>
            <a:endParaRPr lang="es-ES" sz="2400" dirty="0"/>
          </a:p>
        </p:txBody>
      </p:sp>
      <p:sp>
        <p:nvSpPr>
          <p:cNvPr id="13" name="Rectángulo 12">
            <a:extLst>
              <a:ext uri="{FF2B5EF4-FFF2-40B4-BE49-F238E27FC236}">
                <a16:creationId xmlns:a16="http://schemas.microsoft.com/office/drawing/2014/main" id="{42B0249F-6677-46CE-ACC7-1EC80A4647AA}"/>
              </a:ext>
            </a:extLst>
          </p:cNvPr>
          <p:cNvSpPr/>
          <p:nvPr/>
        </p:nvSpPr>
        <p:spPr>
          <a:xfrm>
            <a:off x="6873240" y="2469018"/>
            <a:ext cx="4414144" cy="376414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13">
            <a:extLst>
              <a:ext uri="{FF2B5EF4-FFF2-40B4-BE49-F238E27FC236}">
                <a16:creationId xmlns:a16="http://schemas.microsoft.com/office/drawing/2014/main" id="{558AA14A-D010-402A-BA84-B6D7914317D9}"/>
              </a:ext>
            </a:extLst>
          </p:cNvPr>
          <p:cNvSpPr/>
          <p:nvPr/>
        </p:nvSpPr>
        <p:spPr>
          <a:xfrm>
            <a:off x="7560404" y="3429000"/>
            <a:ext cx="3039816" cy="10515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Empleados</a:t>
            </a:r>
          </a:p>
        </p:txBody>
      </p:sp>
      <p:sp>
        <p:nvSpPr>
          <p:cNvPr id="16" name="Globo: flecha hacia abajo 15">
            <a:extLst>
              <a:ext uri="{FF2B5EF4-FFF2-40B4-BE49-F238E27FC236}">
                <a16:creationId xmlns:a16="http://schemas.microsoft.com/office/drawing/2014/main" id="{70E8319F-3E0B-4179-8B15-BC08F90A29CE}"/>
              </a:ext>
            </a:extLst>
          </p:cNvPr>
          <p:cNvSpPr/>
          <p:nvPr/>
        </p:nvSpPr>
        <p:spPr>
          <a:xfrm>
            <a:off x="6873240" y="1447800"/>
            <a:ext cx="4414144" cy="853440"/>
          </a:xfrm>
          <a:prstGeom prst="downArrowCallou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app.component.html</a:t>
            </a:r>
          </a:p>
        </p:txBody>
      </p:sp>
      <p:sp>
        <p:nvSpPr>
          <p:cNvPr id="3" name="Marcador de número de diapositiva 2">
            <a:extLst>
              <a:ext uri="{FF2B5EF4-FFF2-40B4-BE49-F238E27FC236}">
                <a16:creationId xmlns:a16="http://schemas.microsoft.com/office/drawing/2014/main" id="{B1A68C3A-5DB9-4979-97BA-E408ADDFB6AB}"/>
              </a:ext>
            </a:extLst>
          </p:cNvPr>
          <p:cNvSpPr>
            <a:spLocks noGrp="1"/>
          </p:cNvSpPr>
          <p:nvPr>
            <p:ph type="sldNum" sz="quarter" idx="12"/>
          </p:nvPr>
        </p:nvSpPr>
        <p:spPr/>
        <p:txBody>
          <a:bodyPr/>
          <a:lstStyle/>
          <a:p>
            <a:fld id="{C52AEFFC-C884-4F70-B18E-E8A9BC0F001B}" type="slidenum">
              <a:rPr lang="es-ES" smtClean="0"/>
              <a:t>27</a:t>
            </a:fld>
            <a:endParaRPr lang="es-ES"/>
          </a:p>
        </p:txBody>
      </p:sp>
    </p:spTree>
    <p:extLst>
      <p:ext uri="{BB962C8B-B14F-4D97-AF65-F5344CB8AC3E}">
        <p14:creationId xmlns:p14="http://schemas.microsoft.com/office/powerpoint/2010/main" val="2010836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C41DC2-21CE-4653-823A-5246D0BB940E}"/>
              </a:ext>
            </a:extLst>
          </p:cNvPr>
          <p:cNvSpPr>
            <a:spLocks noGrp="1"/>
          </p:cNvSpPr>
          <p:nvPr>
            <p:ph type="title"/>
          </p:nvPr>
        </p:nvSpPr>
        <p:spPr/>
        <p:txBody>
          <a:bodyPr/>
          <a:lstStyle/>
          <a:p>
            <a:r>
              <a:rPr lang="es-ES" dirty="0"/>
              <a:t>Crear componente hijo</a:t>
            </a:r>
          </a:p>
        </p:txBody>
      </p:sp>
      <p:sp>
        <p:nvSpPr>
          <p:cNvPr id="3" name="Marcador de contenido 2">
            <a:extLst>
              <a:ext uri="{FF2B5EF4-FFF2-40B4-BE49-F238E27FC236}">
                <a16:creationId xmlns:a16="http://schemas.microsoft.com/office/drawing/2014/main" id="{B6F4D28E-73E4-433D-8198-28003D9AEC25}"/>
              </a:ext>
            </a:extLst>
          </p:cNvPr>
          <p:cNvSpPr>
            <a:spLocks noGrp="1"/>
          </p:cNvSpPr>
          <p:nvPr>
            <p:ph idx="1"/>
          </p:nvPr>
        </p:nvSpPr>
        <p:spPr>
          <a:xfrm>
            <a:off x="838200" y="1447800"/>
            <a:ext cx="10515600" cy="4729163"/>
          </a:xfrm>
        </p:spPr>
        <p:txBody>
          <a:bodyPr/>
          <a:lstStyle/>
          <a:p>
            <a:pPr marL="0" indent="0">
              <a:buNone/>
            </a:pPr>
            <a:r>
              <a:rPr lang="es-ES" b="1" dirty="0"/>
              <a:t>ng g c empleado-hijo-c</a:t>
            </a:r>
          </a:p>
          <a:p>
            <a:pPr marL="0" indent="0">
              <a:buNone/>
            </a:pPr>
            <a:endParaRPr lang="es-ES" b="1" dirty="0"/>
          </a:p>
          <a:p>
            <a:pPr marL="0" indent="0">
              <a:buNone/>
            </a:pPr>
            <a:endParaRPr lang="es-ES" b="1" dirty="0"/>
          </a:p>
        </p:txBody>
      </p:sp>
      <p:pic>
        <p:nvPicPr>
          <p:cNvPr id="5" name="Imagen 4">
            <a:extLst>
              <a:ext uri="{FF2B5EF4-FFF2-40B4-BE49-F238E27FC236}">
                <a16:creationId xmlns:a16="http://schemas.microsoft.com/office/drawing/2014/main" id="{A747275D-08C8-41B7-B710-C2A6CF74A5D0}"/>
              </a:ext>
            </a:extLst>
          </p:cNvPr>
          <p:cNvPicPr>
            <a:picLocks noChangeAspect="1"/>
          </p:cNvPicPr>
          <p:nvPr/>
        </p:nvPicPr>
        <p:blipFill>
          <a:blip r:embed="rId2"/>
          <a:stretch>
            <a:fillRect/>
          </a:stretch>
        </p:blipFill>
        <p:spPr>
          <a:xfrm>
            <a:off x="990600" y="1943735"/>
            <a:ext cx="2447925" cy="4610100"/>
          </a:xfrm>
          <a:prstGeom prst="rect">
            <a:avLst/>
          </a:prstGeom>
        </p:spPr>
      </p:pic>
      <p:pic>
        <p:nvPicPr>
          <p:cNvPr id="7" name="Imagen 6">
            <a:extLst>
              <a:ext uri="{FF2B5EF4-FFF2-40B4-BE49-F238E27FC236}">
                <a16:creationId xmlns:a16="http://schemas.microsoft.com/office/drawing/2014/main" id="{5A0BC5F4-5A5B-4A47-9FC0-40DC3F372C45}"/>
              </a:ext>
            </a:extLst>
          </p:cNvPr>
          <p:cNvPicPr>
            <a:picLocks noChangeAspect="1"/>
          </p:cNvPicPr>
          <p:nvPr/>
        </p:nvPicPr>
        <p:blipFill>
          <a:blip r:embed="rId3"/>
          <a:stretch>
            <a:fillRect/>
          </a:stretch>
        </p:blipFill>
        <p:spPr>
          <a:xfrm>
            <a:off x="3762375" y="1869282"/>
            <a:ext cx="7743825" cy="4714875"/>
          </a:xfrm>
          <a:prstGeom prst="rect">
            <a:avLst/>
          </a:prstGeom>
        </p:spPr>
      </p:pic>
      <p:sp>
        <p:nvSpPr>
          <p:cNvPr id="4" name="Marcador de número de diapositiva 3">
            <a:extLst>
              <a:ext uri="{FF2B5EF4-FFF2-40B4-BE49-F238E27FC236}">
                <a16:creationId xmlns:a16="http://schemas.microsoft.com/office/drawing/2014/main" id="{72C0C180-FB09-4FC6-A34D-B9840C662A16}"/>
              </a:ext>
            </a:extLst>
          </p:cNvPr>
          <p:cNvSpPr>
            <a:spLocks noGrp="1"/>
          </p:cNvSpPr>
          <p:nvPr>
            <p:ph type="sldNum" sz="quarter" idx="12"/>
          </p:nvPr>
        </p:nvSpPr>
        <p:spPr/>
        <p:txBody>
          <a:bodyPr/>
          <a:lstStyle/>
          <a:p>
            <a:fld id="{C52AEFFC-C884-4F70-B18E-E8A9BC0F001B}" type="slidenum">
              <a:rPr lang="es-ES" smtClean="0"/>
              <a:t>28</a:t>
            </a:fld>
            <a:endParaRPr lang="es-ES"/>
          </a:p>
        </p:txBody>
      </p:sp>
    </p:spTree>
    <p:extLst>
      <p:ext uri="{BB962C8B-B14F-4D97-AF65-F5344CB8AC3E}">
        <p14:creationId xmlns:p14="http://schemas.microsoft.com/office/powerpoint/2010/main" val="1095890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4CB13A-8B32-481B-8B3F-BC6EB227BB22}"/>
              </a:ext>
            </a:extLst>
          </p:cNvPr>
          <p:cNvSpPr>
            <a:spLocks noGrp="1"/>
          </p:cNvSpPr>
          <p:nvPr>
            <p:ph type="title"/>
          </p:nvPr>
        </p:nvSpPr>
        <p:spPr/>
        <p:txBody>
          <a:bodyPr/>
          <a:lstStyle/>
          <a:p>
            <a:r>
              <a:rPr lang="en-US" dirty="0" err="1"/>
              <a:t>Inlcuir</a:t>
            </a:r>
            <a:r>
              <a:rPr lang="en-US" dirty="0"/>
              <a:t> el </a:t>
            </a:r>
            <a:r>
              <a:rPr lang="en-US" dirty="0" err="1"/>
              <a:t>componente</a:t>
            </a:r>
            <a:r>
              <a:rPr lang="en-US" dirty="0"/>
              <a:t> </a:t>
            </a:r>
            <a:r>
              <a:rPr lang="en-US" dirty="0" err="1"/>
              <a:t>hijo</a:t>
            </a:r>
            <a:r>
              <a:rPr lang="en-US" dirty="0"/>
              <a:t> </a:t>
            </a:r>
            <a:endParaRPr lang="es-ES" dirty="0"/>
          </a:p>
        </p:txBody>
      </p:sp>
      <p:sp>
        <p:nvSpPr>
          <p:cNvPr id="3" name="Marcador de contenido 2">
            <a:extLst>
              <a:ext uri="{FF2B5EF4-FFF2-40B4-BE49-F238E27FC236}">
                <a16:creationId xmlns:a16="http://schemas.microsoft.com/office/drawing/2014/main" id="{92E50D91-A480-40F3-9718-2D584387D7EC}"/>
              </a:ext>
            </a:extLst>
          </p:cNvPr>
          <p:cNvSpPr>
            <a:spLocks noGrp="1"/>
          </p:cNvSpPr>
          <p:nvPr>
            <p:ph idx="1"/>
          </p:nvPr>
        </p:nvSpPr>
        <p:spPr/>
        <p:txBody>
          <a:bodyPr/>
          <a:lstStyle/>
          <a:p>
            <a:r>
              <a:rPr lang="en-US" dirty="0" err="1"/>
              <a:t>En</a:t>
            </a:r>
            <a:r>
              <a:rPr lang="en-US" dirty="0"/>
              <a:t> el archive empleados.components.html</a:t>
            </a:r>
          </a:p>
          <a:p>
            <a:pPr marL="0" indent="0">
              <a:buNone/>
            </a:pPr>
            <a:r>
              <a:rPr lang="es-ES" dirty="0"/>
              <a:t>   &lt;app-empleado-hijo-c&gt;&lt;/app-empleado-hijo-c&gt;</a:t>
            </a:r>
          </a:p>
          <a:p>
            <a:pPr marL="0" indent="0">
              <a:buNone/>
            </a:pPr>
            <a:endParaRPr lang="es-ES" dirty="0"/>
          </a:p>
          <a:p>
            <a:pPr marL="0" indent="0">
              <a:buNone/>
            </a:pPr>
            <a:endParaRPr lang="es-ES" dirty="0"/>
          </a:p>
          <a:p>
            <a:pPr marL="0" indent="0">
              <a:buNone/>
            </a:pPr>
            <a:endParaRPr lang="es-ES" dirty="0"/>
          </a:p>
        </p:txBody>
      </p:sp>
      <p:pic>
        <p:nvPicPr>
          <p:cNvPr id="4" name="Imagen 3">
            <a:extLst>
              <a:ext uri="{FF2B5EF4-FFF2-40B4-BE49-F238E27FC236}">
                <a16:creationId xmlns:a16="http://schemas.microsoft.com/office/drawing/2014/main" id="{89E3D728-4071-4417-800C-BAC4711DF3DF}"/>
              </a:ext>
            </a:extLst>
          </p:cNvPr>
          <p:cNvPicPr>
            <a:picLocks noChangeAspect="1"/>
          </p:cNvPicPr>
          <p:nvPr/>
        </p:nvPicPr>
        <p:blipFill>
          <a:blip r:embed="rId2"/>
          <a:stretch>
            <a:fillRect/>
          </a:stretch>
        </p:blipFill>
        <p:spPr>
          <a:xfrm>
            <a:off x="594360" y="2914893"/>
            <a:ext cx="11003280" cy="3740933"/>
          </a:xfrm>
          <a:prstGeom prst="rect">
            <a:avLst/>
          </a:prstGeom>
          <a:ln>
            <a:solidFill>
              <a:schemeClr val="accent1">
                <a:shade val="50000"/>
              </a:schemeClr>
            </a:solidFill>
          </a:ln>
        </p:spPr>
      </p:pic>
      <p:sp>
        <p:nvSpPr>
          <p:cNvPr id="5" name="Marcador de número de diapositiva 4">
            <a:extLst>
              <a:ext uri="{FF2B5EF4-FFF2-40B4-BE49-F238E27FC236}">
                <a16:creationId xmlns:a16="http://schemas.microsoft.com/office/drawing/2014/main" id="{A522CDE7-ED04-424D-9D8A-95967A462DFC}"/>
              </a:ext>
            </a:extLst>
          </p:cNvPr>
          <p:cNvSpPr>
            <a:spLocks noGrp="1"/>
          </p:cNvSpPr>
          <p:nvPr>
            <p:ph type="sldNum" sz="quarter" idx="12"/>
          </p:nvPr>
        </p:nvSpPr>
        <p:spPr/>
        <p:txBody>
          <a:bodyPr/>
          <a:lstStyle/>
          <a:p>
            <a:fld id="{C52AEFFC-C884-4F70-B18E-E8A9BC0F001B}" type="slidenum">
              <a:rPr lang="es-ES" smtClean="0"/>
              <a:t>29</a:t>
            </a:fld>
            <a:endParaRPr lang="es-ES"/>
          </a:p>
        </p:txBody>
      </p:sp>
    </p:spTree>
    <p:extLst>
      <p:ext uri="{BB962C8B-B14F-4D97-AF65-F5344CB8AC3E}">
        <p14:creationId xmlns:p14="http://schemas.microsoft.com/office/powerpoint/2010/main" val="2841935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A6EA01-3E57-48BA-9656-9BA4823CAD5E}"/>
              </a:ext>
            </a:extLst>
          </p:cNvPr>
          <p:cNvSpPr>
            <a:spLocks noGrp="1"/>
          </p:cNvSpPr>
          <p:nvPr>
            <p:ph type="title"/>
          </p:nvPr>
        </p:nvSpPr>
        <p:spPr/>
        <p:txBody>
          <a:bodyPr>
            <a:normAutofit/>
          </a:bodyPr>
          <a:lstStyle/>
          <a:p>
            <a:r>
              <a:rPr lang="es-ES" sz="4000" dirty="0"/>
              <a:t>Comunicación entre componentes(decoradores)</a:t>
            </a:r>
          </a:p>
        </p:txBody>
      </p:sp>
      <p:sp>
        <p:nvSpPr>
          <p:cNvPr id="3" name="Marcador de contenido 2">
            <a:extLst>
              <a:ext uri="{FF2B5EF4-FFF2-40B4-BE49-F238E27FC236}">
                <a16:creationId xmlns:a16="http://schemas.microsoft.com/office/drawing/2014/main" id="{2355AD0C-5CC4-4E95-B6C5-F9F06CFC5A88}"/>
              </a:ext>
            </a:extLst>
          </p:cNvPr>
          <p:cNvSpPr>
            <a:spLocks noGrp="1"/>
          </p:cNvSpPr>
          <p:nvPr>
            <p:ph idx="1"/>
          </p:nvPr>
        </p:nvSpPr>
        <p:spPr/>
        <p:txBody>
          <a:bodyPr/>
          <a:lstStyle/>
          <a:p>
            <a:endParaRPr lang="es-ES" dirty="0"/>
          </a:p>
        </p:txBody>
      </p:sp>
      <p:pic>
        <p:nvPicPr>
          <p:cNvPr id="5" name="Imagen 4">
            <a:extLst>
              <a:ext uri="{FF2B5EF4-FFF2-40B4-BE49-F238E27FC236}">
                <a16:creationId xmlns:a16="http://schemas.microsoft.com/office/drawing/2014/main" id="{0EC2F38C-4787-4564-945E-9E87F78C4200}"/>
              </a:ext>
            </a:extLst>
          </p:cNvPr>
          <p:cNvPicPr>
            <a:picLocks noChangeAspect="1"/>
          </p:cNvPicPr>
          <p:nvPr/>
        </p:nvPicPr>
        <p:blipFill>
          <a:blip r:embed="rId3"/>
          <a:stretch>
            <a:fillRect/>
          </a:stretch>
        </p:blipFill>
        <p:spPr>
          <a:xfrm>
            <a:off x="1226819" y="4357687"/>
            <a:ext cx="4343400" cy="1038225"/>
          </a:xfrm>
          <a:prstGeom prst="rect">
            <a:avLst/>
          </a:prstGeom>
        </p:spPr>
      </p:pic>
      <p:pic>
        <p:nvPicPr>
          <p:cNvPr id="6" name="Imagen 5">
            <a:extLst>
              <a:ext uri="{FF2B5EF4-FFF2-40B4-BE49-F238E27FC236}">
                <a16:creationId xmlns:a16="http://schemas.microsoft.com/office/drawing/2014/main" id="{36500CB0-FBB4-46B3-90B0-C19151FC661F}"/>
              </a:ext>
            </a:extLst>
          </p:cNvPr>
          <p:cNvPicPr>
            <a:picLocks noChangeAspect="1"/>
          </p:cNvPicPr>
          <p:nvPr/>
        </p:nvPicPr>
        <p:blipFill>
          <a:blip r:embed="rId4"/>
          <a:stretch>
            <a:fillRect/>
          </a:stretch>
        </p:blipFill>
        <p:spPr>
          <a:xfrm>
            <a:off x="1331594" y="2343150"/>
            <a:ext cx="4238625" cy="1085850"/>
          </a:xfrm>
          <a:prstGeom prst="rect">
            <a:avLst/>
          </a:prstGeom>
        </p:spPr>
      </p:pic>
      <p:sp>
        <p:nvSpPr>
          <p:cNvPr id="7" name="Flecha: a la derecha 6">
            <a:extLst>
              <a:ext uri="{FF2B5EF4-FFF2-40B4-BE49-F238E27FC236}">
                <a16:creationId xmlns:a16="http://schemas.microsoft.com/office/drawing/2014/main" id="{B80B6CB3-8612-4CD2-BCC8-12605014BEA3}"/>
              </a:ext>
            </a:extLst>
          </p:cNvPr>
          <p:cNvSpPr/>
          <p:nvPr/>
        </p:nvSpPr>
        <p:spPr>
          <a:xfrm>
            <a:off x="5650675" y="2764235"/>
            <a:ext cx="968631" cy="3962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CuadroTexto 7">
            <a:extLst>
              <a:ext uri="{FF2B5EF4-FFF2-40B4-BE49-F238E27FC236}">
                <a16:creationId xmlns:a16="http://schemas.microsoft.com/office/drawing/2014/main" id="{A9A63783-7F69-4E26-9F5F-A2CE61410DF3}"/>
              </a:ext>
            </a:extLst>
          </p:cNvPr>
          <p:cNvSpPr txBox="1"/>
          <p:nvPr/>
        </p:nvSpPr>
        <p:spPr>
          <a:xfrm>
            <a:off x="6710746" y="2485301"/>
            <a:ext cx="4551614" cy="830997"/>
          </a:xfrm>
          <a:prstGeom prst="rect">
            <a:avLst/>
          </a:prstGeom>
          <a:noFill/>
        </p:spPr>
        <p:txBody>
          <a:bodyPr wrap="square" rtlCol="0">
            <a:spAutoFit/>
          </a:bodyPr>
          <a:lstStyle/>
          <a:p>
            <a:pPr algn="just"/>
            <a:r>
              <a:rPr lang="es-ES" sz="2400" dirty="0"/>
              <a:t>Nos permite pasar información del padre al hijo</a:t>
            </a:r>
          </a:p>
        </p:txBody>
      </p:sp>
      <p:sp>
        <p:nvSpPr>
          <p:cNvPr id="9" name="CuadroTexto 8">
            <a:extLst>
              <a:ext uri="{FF2B5EF4-FFF2-40B4-BE49-F238E27FC236}">
                <a16:creationId xmlns:a16="http://schemas.microsoft.com/office/drawing/2014/main" id="{50220225-715F-45DC-B695-651E489610F2}"/>
              </a:ext>
            </a:extLst>
          </p:cNvPr>
          <p:cNvSpPr txBox="1"/>
          <p:nvPr/>
        </p:nvSpPr>
        <p:spPr>
          <a:xfrm>
            <a:off x="6710746" y="4472522"/>
            <a:ext cx="4551614" cy="830997"/>
          </a:xfrm>
          <a:prstGeom prst="rect">
            <a:avLst/>
          </a:prstGeom>
          <a:noFill/>
        </p:spPr>
        <p:txBody>
          <a:bodyPr wrap="square" rtlCol="0">
            <a:spAutoFit/>
          </a:bodyPr>
          <a:lstStyle/>
          <a:p>
            <a:pPr algn="just"/>
            <a:r>
              <a:rPr lang="es-ES" sz="2400" dirty="0"/>
              <a:t>Nos permite pasar información del hijo al padre</a:t>
            </a:r>
          </a:p>
        </p:txBody>
      </p:sp>
      <p:sp>
        <p:nvSpPr>
          <p:cNvPr id="10" name="Flecha: a la derecha 9">
            <a:extLst>
              <a:ext uri="{FF2B5EF4-FFF2-40B4-BE49-F238E27FC236}">
                <a16:creationId xmlns:a16="http://schemas.microsoft.com/office/drawing/2014/main" id="{DC5ABAE9-DA76-4243-8E8B-E505CF1406AE}"/>
              </a:ext>
            </a:extLst>
          </p:cNvPr>
          <p:cNvSpPr/>
          <p:nvPr/>
        </p:nvSpPr>
        <p:spPr>
          <a:xfrm>
            <a:off x="5650675" y="4678677"/>
            <a:ext cx="968631" cy="396240"/>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Marcador de número de diapositiva 3">
            <a:extLst>
              <a:ext uri="{FF2B5EF4-FFF2-40B4-BE49-F238E27FC236}">
                <a16:creationId xmlns:a16="http://schemas.microsoft.com/office/drawing/2014/main" id="{1B6A48EA-07A1-4A15-9E34-A414157C9CE1}"/>
              </a:ext>
            </a:extLst>
          </p:cNvPr>
          <p:cNvSpPr>
            <a:spLocks noGrp="1"/>
          </p:cNvSpPr>
          <p:nvPr>
            <p:ph type="sldNum" sz="quarter" idx="12"/>
          </p:nvPr>
        </p:nvSpPr>
        <p:spPr/>
        <p:txBody>
          <a:bodyPr/>
          <a:lstStyle/>
          <a:p>
            <a:fld id="{C52AEFFC-C884-4F70-B18E-E8A9BC0F001B}" type="slidenum">
              <a:rPr lang="es-ES" smtClean="0"/>
              <a:t>3</a:t>
            </a:fld>
            <a:endParaRPr lang="es-ES"/>
          </a:p>
        </p:txBody>
      </p:sp>
    </p:spTree>
    <p:extLst>
      <p:ext uri="{BB962C8B-B14F-4D97-AF65-F5344CB8AC3E}">
        <p14:creationId xmlns:p14="http://schemas.microsoft.com/office/powerpoint/2010/main" val="13611902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a:extLst>
              <a:ext uri="{FF2B5EF4-FFF2-40B4-BE49-F238E27FC236}">
                <a16:creationId xmlns:a16="http://schemas.microsoft.com/office/drawing/2014/main" id="{022E0773-EC44-47B8-8E0D-2E6FB4841923}"/>
              </a:ext>
            </a:extLst>
          </p:cNvPr>
          <p:cNvSpPr>
            <a:spLocks noGrp="1"/>
          </p:cNvSpPr>
          <p:nvPr>
            <p:ph type="title"/>
          </p:nvPr>
        </p:nvSpPr>
        <p:spPr>
          <a:xfrm>
            <a:off x="838200" y="365125"/>
            <a:ext cx="10515600" cy="1325563"/>
          </a:xfrm>
        </p:spPr>
        <p:txBody>
          <a:bodyPr/>
          <a:lstStyle/>
          <a:p>
            <a:r>
              <a:rPr lang="en-US" dirty="0" err="1"/>
              <a:t>Modificar</a:t>
            </a:r>
            <a:r>
              <a:rPr lang="en-US" dirty="0"/>
              <a:t> empleado-hijo.component.html</a:t>
            </a:r>
            <a:endParaRPr lang="es-ES" dirty="0"/>
          </a:p>
        </p:txBody>
      </p:sp>
      <p:sp>
        <p:nvSpPr>
          <p:cNvPr id="10" name="CuadroTexto 9">
            <a:extLst>
              <a:ext uri="{FF2B5EF4-FFF2-40B4-BE49-F238E27FC236}">
                <a16:creationId xmlns:a16="http://schemas.microsoft.com/office/drawing/2014/main" id="{3056FB7C-F18C-41C3-AF4D-D22C4BADB785}"/>
              </a:ext>
            </a:extLst>
          </p:cNvPr>
          <p:cNvSpPr txBox="1"/>
          <p:nvPr/>
        </p:nvSpPr>
        <p:spPr>
          <a:xfrm>
            <a:off x="838200" y="1798320"/>
            <a:ext cx="184731" cy="369332"/>
          </a:xfrm>
          <a:prstGeom prst="rect">
            <a:avLst/>
          </a:prstGeom>
          <a:noFill/>
        </p:spPr>
        <p:txBody>
          <a:bodyPr wrap="none" rtlCol="0">
            <a:spAutoFit/>
          </a:bodyPr>
          <a:lstStyle/>
          <a:p>
            <a:endParaRPr lang="es-ES" dirty="0"/>
          </a:p>
        </p:txBody>
      </p:sp>
      <p:pic>
        <p:nvPicPr>
          <p:cNvPr id="11" name="Imagen 10">
            <a:extLst>
              <a:ext uri="{FF2B5EF4-FFF2-40B4-BE49-F238E27FC236}">
                <a16:creationId xmlns:a16="http://schemas.microsoft.com/office/drawing/2014/main" id="{1D34DB0F-5889-4B3D-A234-C5367E50B4C8}"/>
              </a:ext>
            </a:extLst>
          </p:cNvPr>
          <p:cNvPicPr>
            <a:picLocks noChangeAspect="1"/>
          </p:cNvPicPr>
          <p:nvPr/>
        </p:nvPicPr>
        <p:blipFill>
          <a:blip r:embed="rId3"/>
          <a:stretch>
            <a:fillRect/>
          </a:stretch>
        </p:blipFill>
        <p:spPr>
          <a:xfrm>
            <a:off x="699135" y="1690688"/>
            <a:ext cx="8782050" cy="2543175"/>
          </a:xfrm>
          <a:prstGeom prst="rect">
            <a:avLst/>
          </a:prstGeom>
        </p:spPr>
      </p:pic>
      <p:pic>
        <p:nvPicPr>
          <p:cNvPr id="13" name="Imagen 12">
            <a:extLst>
              <a:ext uri="{FF2B5EF4-FFF2-40B4-BE49-F238E27FC236}">
                <a16:creationId xmlns:a16="http://schemas.microsoft.com/office/drawing/2014/main" id="{E9AFE0A6-5A7C-467E-B961-8CB256118747}"/>
              </a:ext>
            </a:extLst>
          </p:cNvPr>
          <p:cNvPicPr>
            <a:picLocks noChangeAspect="1"/>
          </p:cNvPicPr>
          <p:nvPr/>
        </p:nvPicPr>
        <p:blipFill>
          <a:blip r:embed="rId4"/>
          <a:stretch>
            <a:fillRect/>
          </a:stretch>
        </p:blipFill>
        <p:spPr>
          <a:xfrm>
            <a:off x="699135" y="4776787"/>
            <a:ext cx="7505700" cy="1266825"/>
          </a:xfrm>
          <a:prstGeom prst="rect">
            <a:avLst/>
          </a:prstGeom>
        </p:spPr>
      </p:pic>
      <p:pic>
        <p:nvPicPr>
          <p:cNvPr id="21" name="Imagen 20">
            <a:extLst>
              <a:ext uri="{FF2B5EF4-FFF2-40B4-BE49-F238E27FC236}">
                <a16:creationId xmlns:a16="http://schemas.microsoft.com/office/drawing/2014/main" id="{C85CFF44-559A-40EC-8121-0EE59DBB9BE1}"/>
              </a:ext>
            </a:extLst>
          </p:cNvPr>
          <p:cNvPicPr>
            <a:picLocks noChangeAspect="1"/>
          </p:cNvPicPr>
          <p:nvPr/>
        </p:nvPicPr>
        <p:blipFill>
          <a:blip r:embed="rId5"/>
          <a:stretch>
            <a:fillRect/>
          </a:stretch>
        </p:blipFill>
        <p:spPr>
          <a:xfrm>
            <a:off x="699135" y="1671638"/>
            <a:ext cx="8877300" cy="2562225"/>
          </a:xfrm>
          <a:prstGeom prst="rect">
            <a:avLst/>
          </a:prstGeom>
        </p:spPr>
      </p:pic>
      <p:sp>
        <p:nvSpPr>
          <p:cNvPr id="2" name="Marcador de número de diapositiva 1">
            <a:extLst>
              <a:ext uri="{FF2B5EF4-FFF2-40B4-BE49-F238E27FC236}">
                <a16:creationId xmlns:a16="http://schemas.microsoft.com/office/drawing/2014/main" id="{D189C0CC-7D21-450A-A3EC-CDF92CA6414B}"/>
              </a:ext>
            </a:extLst>
          </p:cNvPr>
          <p:cNvSpPr>
            <a:spLocks noGrp="1"/>
          </p:cNvSpPr>
          <p:nvPr>
            <p:ph type="sldNum" sz="quarter" idx="12"/>
          </p:nvPr>
        </p:nvSpPr>
        <p:spPr/>
        <p:txBody>
          <a:bodyPr/>
          <a:lstStyle/>
          <a:p>
            <a:fld id="{C52AEFFC-C884-4F70-B18E-E8A9BC0F001B}" type="slidenum">
              <a:rPr lang="es-ES" smtClean="0"/>
              <a:t>30</a:t>
            </a:fld>
            <a:endParaRPr lang="es-ES"/>
          </a:p>
        </p:txBody>
      </p:sp>
    </p:spTree>
    <p:extLst>
      <p:ext uri="{BB962C8B-B14F-4D97-AF65-F5344CB8AC3E}">
        <p14:creationId xmlns:p14="http://schemas.microsoft.com/office/powerpoint/2010/main" val="213323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CDB1CD-8496-4220-91FE-08AD62633856}"/>
              </a:ext>
            </a:extLst>
          </p:cNvPr>
          <p:cNvSpPr>
            <a:spLocks noGrp="1"/>
          </p:cNvSpPr>
          <p:nvPr>
            <p:ph type="title"/>
          </p:nvPr>
        </p:nvSpPr>
        <p:spPr/>
        <p:txBody>
          <a:bodyPr/>
          <a:lstStyle/>
          <a:p>
            <a:r>
              <a:rPr lang="en-US" dirty="0"/>
              <a:t>Si </a:t>
            </a:r>
            <a:r>
              <a:rPr lang="en-US" dirty="0" err="1"/>
              <a:t>compilamos</a:t>
            </a:r>
            <a:r>
              <a:rPr lang="en-US" dirty="0"/>
              <a:t> </a:t>
            </a:r>
            <a:endParaRPr lang="es-ES" dirty="0"/>
          </a:p>
        </p:txBody>
      </p:sp>
      <p:pic>
        <p:nvPicPr>
          <p:cNvPr id="4" name="Marcador de contenido 3">
            <a:extLst>
              <a:ext uri="{FF2B5EF4-FFF2-40B4-BE49-F238E27FC236}">
                <a16:creationId xmlns:a16="http://schemas.microsoft.com/office/drawing/2014/main" id="{8EF21ECF-7C01-43B6-A167-28D096B9F080}"/>
              </a:ext>
            </a:extLst>
          </p:cNvPr>
          <p:cNvPicPr>
            <a:picLocks noGrp="1" noChangeAspect="1"/>
          </p:cNvPicPr>
          <p:nvPr>
            <p:ph idx="1"/>
          </p:nvPr>
        </p:nvPicPr>
        <p:blipFill>
          <a:blip r:embed="rId2"/>
          <a:stretch>
            <a:fillRect/>
          </a:stretch>
        </p:blipFill>
        <p:spPr>
          <a:xfrm>
            <a:off x="838200" y="1800066"/>
            <a:ext cx="8934450" cy="2695575"/>
          </a:xfrm>
          <a:prstGeom prst="rect">
            <a:avLst/>
          </a:prstGeom>
        </p:spPr>
      </p:pic>
      <p:sp>
        <p:nvSpPr>
          <p:cNvPr id="5" name="CuadroTexto 4">
            <a:extLst>
              <a:ext uri="{FF2B5EF4-FFF2-40B4-BE49-F238E27FC236}">
                <a16:creationId xmlns:a16="http://schemas.microsoft.com/office/drawing/2014/main" id="{4FFBC935-06EC-4EFD-AFB6-82E596E08889}"/>
              </a:ext>
            </a:extLst>
          </p:cNvPr>
          <p:cNvSpPr txBox="1"/>
          <p:nvPr/>
        </p:nvSpPr>
        <p:spPr>
          <a:xfrm flipH="1">
            <a:off x="838199" y="4876800"/>
            <a:ext cx="10327105" cy="1815882"/>
          </a:xfrm>
          <a:prstGeom prst="rect">
            <a:avLst/>
          </a:prstGeom>
          <a:noFill/>
        </p:spPr>
        <p:txBody>
          <a:bodyPr wrap="square" rtlCol="0">
            <a:spAutoFit/>
          </a:bodyPr>
          <a:lstStyle/>
          <a:p>
            <a:pPr algn="just"/>
            <a:r>
              <a:rPr lang="en-US" sz="2800" dirty="0"/>
              <a:t>No se </a:t>
            </a:r>
            <a:r>
              <a:rPr lang="en-US" sz="2800" dirty="0" err="1"/>
              <a:t>reconocen</a:t>
            </a:r>
            <a:r>
              <a:rPr lang="en-US" sz="2800" dirty="0"/>
              <a:t> la variables </a:t>
            </a:r>
            <a:r>
              <a:rPr lang="en-US" sz="2800" dirty="0" err="1"/>
              <a:t>i</a:t>
            </a:r>
            <a:r>
              <a:rPr lang="en-US" sz="2800" dirty="0"/>
              <a:t> </a:t>
            </a:r>
            <a:r>
              <a:rPr lang="en-US" sz="2800" dirty="0" err="1"/>
              <a:t>ni</a:t>
            </a:r>
            <a:r>
              <a:rPr lang="en-US" sz="2800" dirty="0"/>
              <a:t> la variable </a:t>
            </a:r>
            <a:r>
              <a:rPr lang="en-US" sz="2800" dirty="0" err="1"/>
              <a:t>empleado</a:t>
            </a:r>
            <a:r>
              <a:rPr lang="en-US" sz="2800" dirty="0"/>
              <a:t>.</a:t>
            </a:r>
          </a:p>
          <a:p>
            <a:pPr algn="just"/>
            <a:r>
              <a:rPr lang="en-US" sz="2800" dirty="0"/>
              <a:t>Se </a:t>
            </a:r>
            <a:r>
              <a:rPr lang="en-US" sz="2800" dirty="0" err="1"/>
              <a:t>tiene</a:t>
            </a:r>
            <a:r>
              <a:rPr lang="en-US" sz="2800" dirty="0"/>
              <a:t> la </a:t>
            </a:r>
            <a:r>
              <a:rPr lang="en-US" sz="2800" dirty="0" err="1"/>
              <a:t>declaración</a:t>
            </a:r>
            <a:r>
              <a:rPr lang="en-US" sz="2800" dirty="0"/>
              <a:t> de </a:t>
            </a:r>
            <a:r>
              <a:rPr lang="en-US" sz="2800" dirty="0" err="1"/>
              <a:t>estas</a:t>
            </a:r>
            <a:r>
              <a:rPr lang="en-US" sz="2800" dirty="0"/>
              <a:t> variables </a:t>
            </a:r>
            <a:r>
              <a:rPr lang="en-US" sz="2800" dirty="0" err="1"/>
              <a:t>en</a:t>
            </a:r>
            <a:r>
              <a:rPr lang="en-US" sz="2800" dirty="0"/>
              <a:t> el </a:t>
            </a:r>
            <a:r>
              <a:rPr lang="en-US" sz="2800" dirty="0" err="1"/>
              <a:t>componente</a:t>
            </a:r>
            <a:r>
              <a:rPr lang="en-US" sz="2800" dirty="0"/>
              <a:t> padre y </a:t>
            </a:r>
            <a:r>
              <a:rPr lang="en-US" sz="2800" dirty="0" err="1"/>
              <a:t>luego</a:t>
            </a:r>
            <a:r>
              <a:rPr lang="en-US" sz="2800" dirty="0"/>
              <a:t> se </a:t>
            </a:r>
            <a:r>
              <a:rPr lang="en-US" sz="2800" dirty="0" err="1"/>
              <a:t>hace</a:t>
            </a:r>
            <a:r>
              <a:rPr lang="en-US" sz="2800" dirty="0"/>
              <a:t> </a:t>
            </a:r>
            <a:r>
              <a:rPr lang="en-US" sz="2800" dirty="0" err="1"/>
              <a:t>referencia</a:t>
            </a:r>
            <a:r>
              <a:rPr lang="en-US" sz="2800" dirty="0"/>
              <a:t> a </a:t>
            </a:r>
            <a:r>
              <a:rPr lang="en-US" sz="2800" dirty="0" err="1"/>
              <a:t>ellas</a:t>
            </a:r>
            <a:r>
              <a:rPr lang="en-US" sz="2800" dirty="0"/>
              <a:t> </a:t>
            </a:r>
            <a:r>
              <a:rPr lang="en-US" sz="2800" dirty="0" err="1"/>
              <a:t>en</a:t>
            </a:r>
            <a:r>
              <a:rPr lang="en-US" sz="2800" dirty="0"/>
              <a:t> el </a:t>
            </a:r>
            <a:r>
              <a:rPr lang="en-US" sz="2800" dirty="0" err="1"/>
              <a:t>componente</a:t>
            </a:r>
            <a:r>
              <a:rPr lang="en-US" sz="2800" dirty="0"/>
              <a:t> </a:t>
            </a:r>
            <a:r>
              <a:rPr lang="en-US" sz="2800" dirty="0" err="1"/>
              <a:t>hijo</a:t>
            </a:r>
            <a:r>
              <a:rPr lang="en-US" sz="2800" dirty="0"/>
              <a:t> </a:t>
            </a:r>
            <a:r>
              <a:rPr lang="en-US" sz="2800" dirty="0" err="1"/>
              <a:t>donde</a:t>
            </a:r>
            <a:r>
              <a:rPr lang="en-US" sz="2800" dirty="0"/>
              <a:t> no son </a:t>
            </a:r>
            <a:r>
              <a:rPr lang="en-US" sz="2800" dirty="0" err="1"/>
              <a:t>visibles</a:t>
            </a:r>
            <a:r>
              <a:rPr lang="en-US" sz="2800" dirty="0"/>
              <a:t>.</a:t>
            </a:r>
            <a:endParaRPr lang="es-ES" sz="2800" dirty="0"/>
          </a:p>
        </p:txBody>
      </p:sp>
      <p:sp>
        <p:nvSpPr>
          <p:cNvPr id="3" name="Marcador de número de diapositiva 2">
            <a:extLst>
              <a:ext uri="{FF2B5EF4-FFF2-40B4-BE49-F238E27FC236}">
                <a16:creationId xmlns:a16="http://schemas.microsoft.com/office/drawing/2014/main" id="{C65CB022-D950-4595-A574-EF6B59B9D0FA}"/>
              </a:ext>
            </a:extLst>
          </p:cNvPr>
          <p:cNvSpPr>
            <a:spLocks noGrp="1"/>
          </p:cNvSpPr>
          <p:nvPr>
            <p:ph type="sldNum" sz="quarter" idx="12"/>
          </p:nvPr>
        </p:nvSpPr>
        <p:spPr/>
        <p:txBody>
          <a:bodyPr/>
          <a:lstStyle/>
          <a:p>
            <a:fld id="{C52AEFFC-C884-4F70-B18E-E8A9BC0F001B}" type="slidenum">
              <a:rPr lang="es-ES" smtClean="0"/>
              <a:t>31</a:t>
            </a:fld>
            <a:endParaRPr lang="es-ES"/>
          </a:p>
        </p:txBody>
      </p:sp>
    </p:spTree>
    <p:extLst>
      <p:ext uri="{BB962C8B-B14F-4D97-AF65-F5344CB8AC3E}">
        <p14:creationId xmlns:p14="http://schemas.microsoft.com/office/powerpoint/2010/main" val="1556965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2E7EB8-8828-422D-9FC8-89345C0435E5}"/>
              </a:ext>
            </a:extLst>
          </p:cNvPr>
          <p:cNvSpPr>
            <a:spLocks noGrp="1"/>
          </p:cNvSpPr>
          <p:nvPr>
            <p:ph type="title"/>
          </p:nvPr>
        </p:nvSpPr>
        <p:spPr/>
        <p:txBody>
          <a:bodyPr/>
          <a:lstStyle/>
          <a:p>
            <a:r>
              <a:rPr lang="en-US" dirty="0" err="1"/>
              <a:t>Soluci</a:t>
            </a:r>
            <a:r>
              <a:rPr lang="es-ES" dirty="0" err="1"/>
              <a:t>ón</a:t>
            </a:r>
            <a:endParaRPr lang="es-ES" dirty="0"/>
          </a:p>
        </p:txBody>
      </p:sp>
      <p:sp>
        <p:nvSpPr>
          <p:cNvPr id="3" name="Marcador de contenido 2">
            <a:extLst>
              <a:ext uri="{FF2B5EF4-FFF2-40B4-BE49-F238E27FC236}">
                <a16:creationId xmlns:a16="http://schemas.microsoft.com/office/drawing/2014/main" id="{617AB07F-FB06-4524-8F29-30C8B1FC4CA5}"/>
              </a:ext>
            </a:extLst>
          </p:cNvPr>
          <p:cNvSpPr>
            <a:spLocks noGrp="1"/>
          </p:cNvSpPr>
          <p:nvPr>
            <p:ph idx="1"/>
          </p:nvPr>
        </p:nvSpPr>
        <p:spPr/>
        <p:txBody>
          <a:bodyPr/>
          <a:lstStyle/>
          <a:p>
            <a:pPr marL="0" indent="0">
              <a:buNone/>
            </a:pPr>
            <a:r>
              <a:rPr lang="es-ES" dirty="0"/>
              <a:t>Pasar información del componente padre al componente hijo:</a:t>
            </a:r>
          </a:p>
          <a:p>
            <a:r>
              <a:rPr lang="es-ES" dirty="0"/>
              <a:t>Declaración de empleado</a:t>
            </a:r>
          </a:p>
          <a:p>
            <a:r>
              <a:rPr lang="es-ES" dirty="0"/>
              <a:t>Declaración de la variable i</a:t>
            </a:r>
          </a:p>
          <a:p>
            <a:endParaRPr lang="es-ES" dirty="0"/>
          </a:p>
          <a:p>
            <a:pPr marL="0" indent="0">
              <a:buNone/>
            </a:pPr>
            <a:r>
              <a:rPr lang="es-ES" dirty="0"/>
              <a:t>   Utilizar la directiva </a:t>
            </a:r>
          </a:p>
        </p:txBody>
      </p:sp>
      <p:pic>
        <p:nvPicPr>
          <p:cNvPr id="6" name="Imagen 5">
            <a:extLst>
              <a:ext uri="{FF2B5EF4-FFF2-40B4-BE49-F238E27FC236}">
                <a16:creationId xmlns:a16="http://schemas.microsoft.com/office/drawing/2014/main" id="{9F6C5150-90A4-4CF7-A5E3-D4F32FA3C28B}"/>
              </a:ext>
            </a:extLst>
          </p:cNvPr>
          <p:cNvPicPr>
            <a:picLocks noChangeAspect="1"/>
          </p:cNvPicPr>
          <p:nvPr/>
        </p:nvPicPr>
        <p:blipFill>
          <a:blip r:embed="rId2"/>
          <a:stretch>
            <a:fillRect/>
          </a:stretch>
        </p:blipFill>
        <p:spPr>
          <a:xfrm>
            <a:off x="3976687" y="3623310"/>
            <a:ext cx="4238625" cy="1085850"/>
          </a:xfrm>
          <a:prstGeom prst="rect">
            <a:avLst/>
          </a:prstGeom>
        </p:spPr>
      </p:pic>
      <p:sp>
        <p:nvSpPr>
          <p:cNvPr id="4" name="Marcador de número de diapositiva 3">
            <a:extLst>
              <a:ext uri="{FF2B5EF4-FFF2-40B4-BE49-F238E27FC236}">
                <a16:creationId xmlns:a16="http://schemas.microsoft.com/office/drawing/2014/main" id="{D4E739D4-516F-4B60-9C10-6D4E4AA48942}"/>
              </a:ext>
            </a:extLst>
          </p:cNvPr>
          <p:cNvSpPr>
            <a:spLocks noGrp="1"/>
          </p:cNvSpPr>
          <p:nvPr>
            <p:ph type="sldNum" sz="quarter" idx="12"/>
          </p:nvPr>
        </p:nvSpPr>
        <p:spPr/>
        <p:txBody>
          <a:bodyPr/>
          <a:lstStyle/>
          <a:p>
            <a:fld id="{C52AEFFC-C884-4F70-B18E-E8A9BC0F001B}" type="slidenum">
              <a:rPr lang="es-ES" smtClean="0"/>
              <a:t>32</a:t>
            </a:fld>
            <a:endParaRPr lang="es-ES"/>
          </a:p>
        </p:txBody>
      </p:sp>
    </p:spTree>
    <p:extLst>
      <p:ext uri="{BB962C8B-B14F-4D97-AF65-F5344CB8AC3E}">
        <p14:creationId xmlns:p14="http://schemas.microsoft.com/office/powerpoint/2010/main" val="1491176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8F6A39-70F1-4E48-9247-9A558DC6C97E}"/>
              </a:ext>
            </a:extLst>
          </p:cNvPr>
          <p:cNvSpPr>
            <a:spLocks noGrp="1"/>
          </p:cNvSpPr>
          <p:nvPr>
            <p:ph type="title"/>
          </p:nvPr>
        </p:nvSpPr>
        <p:spPr/>
        <p:txBody>
          <a:bodyPr/>
          <a:lstStyle/>
          <a:p>
            <a:r>
              <a:rPr lang="es-ES" dirty="0"/>
              <a:t>¿Cómo pasar la información?</a:t>
            </a:r>
          </a:p>
        </p:txBody>
      </p:sp>
      <p:sp>
        <p:nvSpPr>
          <p:cNvPr id="3" name="Marcador de contenido 2">
            <a:extLst>
              <a:ext uri="{FF2B5EF4-FFF2-40B4-BE49-F238E27FC236}">
                <a16:creationId xmlns:a16="http://schemas.microsoft.com/office/drawing/2014/main" id="{9EAD4FA4-CC53-4A30-8E10-42FFF164A732}"/>
              </a:ext>
            </a:extLst>
          </p:cNvPr>
          <p:cNvSpPr>
            <a:spLocks noGrp="1"/>
          </p:cNvSpPr>
          <p:nvPr>
            <p:ph idx="1"/>
          </p:nvPr>
        </p:nvSpPr>
        <p:spPr/>
        <p:txBody>
          <a:bodyPr/>
          <a:lstStyle/>
          <a:p>
            <a:pPr marL="0" indent="0">
              <a:buNone/>
            </a:pPr>
            <a:r>
              <a:rPr lang="es-ES" dirty="0"/>
              <a:t>En la plantilla del componente padre tenemos que darle un nombre identificativo a la variable i y a la variable empleado. Puede ser el mismo nombre que ya tenemos.</a:t>
            </a:r>
          </a:p>
          <a:p>
            <a:pPr marL="0" indent="0">
              <a:buNone/>
            </a:pPr>
            <a:endParaRPr lang="es-ES" dirty="0"/>
          </a:p>
        </p:txBody>
      </p:sp>
      <p:pic>
        <p:nvPicPr>
          <p:cNvPr id="5" name="Imagen 4">
            <a:extLst>
              <a:ext uri="{FF2B5EF4-FFF2-40B4-BE49-F238E27FC236}">
                <a16:creationId xmlns:a16="http://schemas.microsoft.com/office/drawing/2014/main" id="{6D7856A5-A637-4912-883F-EE55B53DE1B3}"/>
              </a:ext>
            </a:extLst>
          </p:cNvPr>
          <p:cNvPicPr>
            <a:picLocks noChangeAspect="1"/>
          </p:cNvPicPr>
          <p:nvPr/>
        </p:nvPicPr>
        <p:blipFill>
          <a:blip r:embed="rId3"/>
          <a:stretch>
            <a:fillRect/>
          </a:stretch>
        </p:blipFill>
        <p:spPr>
          <a:xfrm>
            <a:off x="1190625" y="3190874"/>
            <a:ext cx="9810750" cy="756285"/>
          </a:xfrm>
          <a:prstGeom prst="rect">
            <a:avLst/>
          </a:prstGeom>
        </p:spPr>
      </p:pic>
      <p:sp>
        <p:nvSpPr>
          <p:cNvPr id="4" name="Marcador de número de diapositiva 3">
            <a:extLst>
              <a:ext uri="{FF2B5EF4-FFF2-40B4-BE49-F238E27FC236}">
                <a16:creationId xmlns:a16="http://schemas.microsoft.com/office/drawing/2014/main" id="{A5BB3785-8B35-4938-9341-7066C42E3BCD}"/>
              </a:ext>
            </a:extLst>
          </p:cNvPr>
          <p:cNvSpPr>
            <a:spLocks noGrp="1"/>
          </p:cNvSpPr>
          <p:nvPr>
            <p:ph type="sldNum" sz="quarter" idx="12"/>
          </p:nvPr>
        </p:nvSpPr>
        <p:spPr/>
        <p:txBody>
          <a:bodyPr/>
          <a:lstStyle/>
          <a:p>
            <a:fld id="{C52AEFFC-C884-4F70-B18E-E8A9BC0F001B}" type="slidenum">
              <a:rPr lang="es-ES" smtClean="0"/>
              <a:t>33</a:t>
            </a:fld>
            <a:endParaRPr lang="es-ES"/>
          </a:p>
        </p:txBody>
      </p:sp>
    </p:spTree>
    <p:extLst>
      <p:ext uri="{BB962C8B-B14F-4D97-AF65-F5344CB8AC3E}">
        <p14:creationId xmlns:p14="http://schemas.microsoft.com/office/powerpoint/2010/main" val="1283299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55AD1-E951-4193-BB26-F4659B6E90AB}"/>
              </a:ext>
            </a:extLst>
          </p:cNvPr>
          <p:cNvSpPr>
            <a:spLocks noGrp="1"/>
          </p:cNvSpPr>
          <p:nvPr>
            <p:ph type="title"/>
          </p:nvPr>
        </p:nvSpPr>
        <p:spPr/>
        <p:txBody>
          <a:bodyPr/>
          <a:lstStyle/>
          <a:p>
            <a:r>
              <a:rPr lang="es-ES" dirty="0"/>
              <a:t>¿Cómo pasar la información?</a:t>
            </a:r>
          </a:p>
        </p:txBody>
      </p:sp>
      <p:pic>
        <p:nvPicPr>
          <p:cNvPr id="4" name="Marcador de contenido 3">
            <a:extLst>
              <a:ext uri="{FF2B5EF4-FFF2-40B4-BE49-F238E27FC236}">
                <a16:creationId xmlns:a16="http://schemas.microsoft.com/office/drawing/2014/main" id="{A0F9DA13-3EF9-40EF-8A0A-563D58D9F82E}"/>
              </a:ext>
            </a:extLst>
          </p:cNvPr>
          <p:cNvPicPr>
            <a:picLocks noGrp="1" noChangeAspect="1"/>
          </p:cNvPicPr>
          <p:nvPr>
            <p:ph idx="1"/>
          </p:nvPr>
        </p:nvPicPr>
        <p:blipFill>
          <a:blip r:embed="rId3"/>
          <a:stretch>
            <a:fillRect/>
          </a:stretch>
        </p:blipFill>
        <p:spPr>
          <a:xfrm>
            <a:off x="702945" y="2893536"/>
            <a:ext cx="6457950" cy="3190875"/>
          </a:xfrm>
          <a:prstGeom prst="rect">
            <a:avLst/>
          </a:prstGeom>
        </p:spPr>
      </p:pic>
      <p:sp>
        <p:nvSpPr>
          <p:cNvPr id="5" name="Rectángulo 4">
            <a:extLst>
              <a:ext uri="{FF2B5EF4-FFF2-40B4-BE49-F238E27FC236}">
                <a16:creationId xmlns:a16="http://schemas.microsoft.com/office/drawing/2014/main" id="{DCAF8CCC-9D6C-407A-B35B-B4A807A916C8}"/>
              </a:ext>
            </a:extLst>
          </p:cNvPr>
          <p:cNvSpPr/>
          <p:nvPr/>
        </p:nvSpPr>
        <p:spPr>
          <a:xfrm>
            <a:off x="702944" y="1856155"/>
            <a:ext cx="10650855" cy="954107"/>
          </a:xfrm>
          <a:prstGeom prst="rect">
            <a:avLst/>
          </a:prstGeom>
        </p:spPr>
        <p:txBody>
          <a:bodyPr wrap="square">
            <a:spAutoFit/>
          </a:bodyPr>
          <a:lstStyle/>
          <a:p>
            <a:pPr algn="just"/>
            <a:r>
              <a:rPr lang="en-US" sz="2800" dirty="0" err="1"/>
              <a:t>En</a:t>
            </a:r>
            <a:r>
              <a:rPr lang="en-US" sz="2800" dirty="0"/>
              <a:t> la </a:t>
            </a:r>
            <a:r>
              <a:rPr lang="en-US" sz="2800" dirty="0" err="1"/>
              <a:t>declaración</a:t>
            </a:r>
            <a:r>
              <a:rPr lang="en-US" sz="2800" dirty="0"/>
              <a:t> de la </a:t>
            </a:r>
            <a:r>
              <a:rPr lang="en-US" sz="2800" dirty="0" err="1"/>
              <a:t>clase</a:t>
            </a:r>
            <a:r>
              <a:rPr lang="en-US" sz="2800" dirty="0"/>
              <a:t> del </a:t>
            </a:r>
            <a:r>
              <a:rPr lang="en-US" sz="2800" dirty="0" err="1"/>
              <a:t>componente</a:t>
            </a:r>
            <a:r>
              <a:rPr lang="en-US" sz="2800" dirty="0"/>
              <a:t> </a:t>
            </a:r>
            <a:r>
              <a:rPr lang="en-US" sz="2800" dirty="0" err="1"/>
              <a:t>hijo</a:t>
            </a:r>
            <a:r>
              <a:rPr lang="en-US" sz="2800" dirty="0"/>
              <a:t> </a:t>
            </a:r>
            <a:r>
              <a:rPr lang="en-US" sz="2800" dirty="0" err="1"/>
              <a:t>incluir</a:t>
            </a:r>
            <a:r>
              <a:rPr lang="en-US" sz="2800" dirty="0"/>
              <a:t> </a:t>
            </a:r>
            <a:r>
              <a:rPr lang="en-US" sz="2800" dirty="0" err="1"/>
              <a:t>estos</a:t>
            </a:r>
            <a:r>
              <a:rPr lang="en-US" sz="2800" dirty="0"/>
              <a:t> </a:t>
            </a:r>
            <a:r>
              <a:rPr lang="en-US" sz="2800" dirty="0" err="1"/>
              <a:t>identificativos</a:t>
            </a:r>
            <a:r>
              <a:rPr lang="en-US" sz="2800" dirty="0"/>
              <a:t>  </a:t>
            </a:r>
            <a:r>
              <a:rPr lang="en-US" sz="2800" dirty="0" err="1"/>
              <a:t>utilizando</a:t>
            </a:r>
            <a:r>
              <a:rPr lang="en-US" sz="2800" dirty="0"/>
              <a:t> la </a:t>
            </a:r>
            <a:r>
              <a:rPr lang="en-US" sz="2800" dirty="0" err="1"/>
              <a:t>directiva@Input</a:t>
            </a:r>
            <a:r>
              <a:rPr lang="en-US" sz="2800" dirty="0"/>
              <a:t>(). </a:t>
            </a:r>
            <a:endParaRPr lang="es-ES" sz="2800" dirty="0"/>
          </a:p>
        </p:txBody>
      </p:sp>
      <p:sp>
        <p:nvSpPr>
          <p:cNvPr id="10" name="CuadroTexto 9">
            <a:extLst>
              <a:ext uri="{FF2B5EF4-FFF2-40B4-BE49-F238E27FC236}">
                <a16:creationId xmlns:a16="http://schemas.microsoft.com/office/drawing/2014/main" id="{2A4DEED4-8429-481F-9063-563A18DAB7AC}"/>
              </a:ext>
            </a:extLst>
          </p:cNvPr>
          <p:cNvSpPr txBox="1"/>
          <p:nvPr/>
        </p:nvSpPr>
        <p:spPr>
          <a:xfrm>
            <a:off x="7539990" y="4203253"/>
            <a:ext cx="4328160" cy="1569660"/>
          </a:xfrm>
          <a:prstGeom prst="rect">
            <a:avLst/>
          </a:prstGeom>
          <a:noFill/>
        </p:spPr>
        <p:txBody>
          <a:bodyPr wrap="square" rtlCol="0">
            <a:spAutoFit/>
          </a:bodyPr>
          <a:lstStyle/>
          <a:p>
            <a:pPr algn="just"/>
            <a:r>
              <a:rPr lang="en-US" sz="2400" dirty="0"/>
              <a:t>Para </a:t>
            </a:r>
            <a:r>
              <a:rPr lang="en-US" sz="2400" dirty="0" err="1"/>
              <a:t>trabajar</a:t>
            </a:r>
            <a:r>
              <a:rPr lang="en-US" sz="2400" dirty="0"/>
              <a:t> con la </a:t>
            </a:r>
            <a:r>
              <a:rPr lang="en-US" sz="2400" dirty="0" err="1"/>
              <a:t>directiva</a:t>
            </a:r>
            <a:r>
              <a:rPr lang="en-US" sz="2400" dirty="0"/>
              <a:t> @Input() es </a:t>
            </a:r>
            <a:r>
              <a:rPr lang="en-US" sz="2400" dirty="0" err="1"/>
              <a:t>necesario</a:t>
            </a:r>
            <a:r>
              <a:rPr lang="en-US" sz="2400" dirty="0"/>
              <a:t> </a:t>
            </a:r>
            <a:r>
              <a:rPr lang="en-US" sz="2400" dirty="0" err="1"/>
              <a:t>importarla</a:t>
            </a:r>
            <a:r>
              <a:rPr lang="en-US" sz="2400" dirty="0"/>
              <a:t> </a:t>
            </a:r>
            <a:r>
              <a:rPr lang="en-US" sz="2400" dirty="0" err="1"/>
              <a:t>desde</a:t>
            </a:r>
            <a:r>
              <a:rPr lang="en-US" sz="2400" dirty="0"/>
              <a:t> @angular/core</a:t>
            </a:r>
          </a:p>
          <a:p>
            <a:endParaRPr lang="en-US" sz="2400" dirty="0"/>
          </a:p>
        </p:txBody>
      </p:sp>
      <p:cxnSp>
        <p:nvCxnSpPr>
          <p:cNvPr id="17" name="Conector recto de flecha 16">
            <a:extLst>
              <a:ext uri="{FF2B5EF4-FFF2-40B4-BE49-F238E27FC236}">
                <a16:creationId xmlns:a16="http://schemas.microsoft.com/office/drawing/2014/main" id="{F9420E3C-54CF-49FF-8422-A612AC5045D9}"/>
              </a:ext>
            </a:extLst>
          </p:cNvPr>
          <p:cNvCxnSpPr/>
          <p:nvPr/>
        </p:nvCxnSpPr>
        <p:spPr>
          <a:xfrm flipH="1" flipV="1">
            <a:off x="3063240" y="3581400"/>
            <a:ext cx="4328160" cy="1447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Marcador de número de diapositiva 2">
            <a:extLst>
              <a:ext uri="{FF2B5EF4-FFF2-40B4-BE49-F238E27FC236}">
                <a16:creationId xmlns:a16="http://schemas.microsoft.com/office/drawing/2014/main" id="{A9712C5C-409E-4DA1-AD9A-A59676A60B83}"/>
              </a:ext>
            </a:extLst>
          </p:cNvPr>
          <p:cNvSpPr>
            <a:spLocks noGrp="1"/>
          </p:cNvSpPr>
          <p:nvPr>
            <p:ph type="sldNum" sz="quarter" idx="12"/>
          </p:nvPr>
        </p:nvSpPr>
        <p:spPr/>
        <p:txBody>
          <a:bodyPr/>
          <a:lstStyle/>
          <a:p>
            <a:fld id="{C52AEFFC-C884-4F70-B18E-E8A9BC0F001B}" type="slidenum">
              <a:rPr lang="es-ES" smtClean="0"/>
              <a:t>34</a:t>
            </a:fld>
            <a:endParaRPr lang="es-ES"/>
          </a:p>
        </p:txBody>
      </p:sp>
    </p:spTree>
    <p:extLst>
      <p:ext uri="{BB962C8B-B14F-4D97-AF65-F5344CB8AC3E}">
        <p14:creationId xmlns:p14="http://schemas.microsoft.com/office/powerpoint/2010/main" val="320129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ACCA1-0451-4B57-B6F2-88145341288A}"/>
              </a:ext>
            </a:extLst>
          </p:cNvPr>
          <p:cNvSpPr>
            <a:spLocks noGrp="1"/>
          </p:cNvSpPr>
          <p:nvPr>
            <p:ph type="title"/>
          </p:nvPr>
        </p:nvSpPr>
        <p:spPr/>
        <p:txBody>
          <a:bodyPr/>
          <a:lstStyle/>
          <a:p>
            <a:endParaRPr lang="es-ES"/>
          </a:p>
        </p:txBody>
      </p:sp>
      <p:pic>
        <p:nvPicPr>
          <p:cNvPr id="9" name="Marcador de contenido 8">
            <a:extLst>
              <a:ext uri="{FF2B5EF4-FFF2-40B4-BE49-F238E27FC236}">
                <a16:creationId xmlns:a16="http://schemas.microsoft.com/office/drawing/2014/main" id="{58518086-0B77-41A0-B2D5-029CB1A44B20}"/>
              </a:ext>
            </a:extLst>
          </p:cNvPr>
          <p:cNvPicPr>
            <a:picLocks noGrp="1" noChangeAspect="1"/>
          </p:cNvPicPr>
          <p:nvPr>
            <p:ph idx="1"/>
          </p:nvPr>
        </p:nvPicPr>
        <p:blipFill>
          <a:blip r:embed="rId3"/>
          <a:stretch>
            <a:fillRect/>
          </a:stretch>
        </p:blipFill>
        <p:spPr>
          <a:xfrm>
            <a:off x="838199" y="3387725"/>
            <a:ext cx="10429875" cy="2876550"/>
          </a:xfrm>
          <a:prstGeom prst="rect">
            <a:avLst/>
          </a:prstGeom>
          <a:ln>
            <a:solidFill>
              <a:schemeClr val="accent1">
                <a:shade val="50000"/>
              </a:schemeClr>
            </a:solidFill>
          </a:ln>
        </p:spPr>
      </p:pic>
      <p:pic>
        <p:nvPicPr>
          <p:cNvPr id="8" name="Imagen 7">
            <a:extLst>
              <a:ext uri="{FF2B5EF4-FFF2-40B4-BE49-F238E27FC236}">
                <a16:creationId xmlns:a16="http://schemas.microsoft.com/office/drawing/2014/main" id="{ED2FDEBC-FB04-4919-BF83-CC70EB580F77}"/>
              </a:ext>
            </a:extLst>
          </p:cNvPr>
          <p:cNvPicPr>
            <a:picLocks noChangeAspect="1"/>
          </p:cNvPicPr>
          <p:nvPr/>
        </p:nvPicPr>
        <p:blipFill>
          <a:blip r:embed="rId4"/>
          <a:stretch>
            <a:fillRect/>
          </a:stretch>
        </p:blipFill>
        <p:spPr>
          <a:xfrm>
            <a:off x="838200" y="492125"/>
            <a:ext cx="10429874" cy="2667000"/>
          </a:xfrm>
          <a:prstGeom prst="rect">
            <a:avLst/>
          </a:prstGeom>
          <a:ln>
            <a:solidFill>
              <a:schemeClr val="accent1">
                <a:shade val="50000"/>
              </a:schemeClr>
            </a:solidFill>
          </a:ln>
        </p:spPr>
      </p:pic>
      <p:sp>
        <p:nvSpPr>
          <p:cNvPr id="10" name="CuadroTexto 9">
            <a:extLst>
              <a:ext uri="{FF2B5EF4-FFF2-40B4-BE49-F238E27FC236}">
                <a16:creationId xmlns:a16="http://schemas.microsoft.com/office/drawing/2014/main" id="{2AC8DBDA-3A20-4D5C-A064-4B72AC4E9F6A}"/>
              </a:ext>
            </a:extLst>
          </p:cNvPr>
          <p:cNvSpPr txBox="1"/>
          <p:nvPr/>
        </p:nvSpPr>
        <p:spPr>
          <a:xfrm>
            <a:off x="1005840" y="6492875"/>
            <a:ext cx="184731" cy="369332"/>
          </a:xfrm>
          <a:prstGeom prst="rect">
            <a:avLst/>
          </a:prstGeom>
          <a:noFill/>
        </p:spPr>
        <p:txBody>
          <a:bodyPr wrap="none" rtlCol="0">
            <a:spAutoFit/>
          </a:bodyPr>
          <a:lstStyle/>
          <a:p>
            <a:endParaRPr lang="es-ES" dirty="0"/>
          </a:p>
        </p:txBody>
      </p:sp>
      <p:sp>
        <p:nvSpPr>
          <p:cNvPr id="3" name="Marcador de número de diapositiva 2">
            <a:extLst>
              <a:ext uri="{FF2B5EF4-FFF2-40B4-BE49-F238E27FC236}">
                <a16:creationId xmlns:a16="http://schemas.microsoft.com/office/drawing/2014/main" id="{ACCD14EC-1621-43AA-A424-A85C7FADE63D}"/>
              </a:ext>
            </a:extLst>
          </p:cNvPr>
          <p:cNvSpPr>
            <a:spLocks noGrp="1"/>
          </p:cNvSpPr>
          <p:nvPr>
            <p:ph type="sldNum" sz="quarter" idx="12"/>
          </p:nvPr>
        </p:nvSpPr>
        <p:spPr/>
        <p:txBody>
          <a:bodyPr/>
          <a:lstStyle/>
          <a:p>
            <a:fld id="{C52AEFFC-C884-4F70-B18E-E8A9BC0F001B}" type="slidenum">
              <a:rPr lang="es-ES" smtClean="0"/>
              <a:t>35</a:t>
            </a:fld>
            <a:endParaRPr lang="es-ES"/>
          </a:p>
        </p:txBody>
      </p:sp>
    </p:spTree>
    <p:extLst>
      <p:ext uri="{BB962C8B-B14F-4D97-AF65-F5344CB8AC3E}">
        <p14:creationId xmlns:p14="http://schemas.microsoft.com/office/powerpoint/2010/main" val="3321291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4F7134-5754-4F80-B12D-56ED71F71285}"/>
              </a:ext>
            </a:extLst>
          </p:cNvPr>
          <p:cNvSpPr>
            <a:spLocks noGrp="1"/>
          </p:cNvSpPr>
          <p:nvPr>
            <p:ph type="title"/>
          </p:nvPr>
        </p:nvSpPr>
        <p:spPr/>
        <p:txBody>
          <a:bodyPr>
            <a:normAutofit/>
          </a:bodyPr>
          <a:lstStyle/>
          <a:p>
            <a:r>
              <a:rPr lang="es-ES" sz="3600" dirty="0"/>
              <a:t>Supongamos que queremos agregarle a cada empleado sus características</a:t>
            </a:r>
          </a:p>
        </p:txBody>
      </p:sp>
      <p:pic>
        <p:nvPicPr>
          <p:cNvPr id="4" name="Marcador de contenido 3">
            <a:extLst>
              <a:ext uri="{FF2B5EF4-FFF2-40B4-BE49-F238E27FC236}">
                <a16:creationId xmlns:a16="http://schemas.microsoft.com/office/drawing/2014/main" id="{6FABC7A3-5F38-44EC-B2B4-70D321238427}"/>
              </a:ext>
            </a:extLst>
          </p:cNvPr>
          <p:cNvPicPr>
            <a:picLocks noGrp="1" noChangeAspect="1"/>
          </p:cNvPicPr>
          <p:nvPr>
            <p:ph idx="1"/>
          </p:nvPr>
        </p:nvPicPr>
        <p:blipFill>
          <a:blip r:embed="rId2"/>
          <a:stretch>
            <a:fillRect/>
          </a:stretch>
        </p:blipFill>
        <p:spPr>
          <a:xfrm>
            <a:off x="838200" y="1690688"/>
            <a:ext cx="10515599" cy="4802187"/>
          </a:xfrm>
          <a:prstGeom prst="rect">
            <a:avLst/>
          </a:prstGeom>
          <a:ln>
            <a:solidFill>
              <a:schemeClr val="accent1">
                <a:shade val="50000"/>
              </a:schemeClr>
            </a:solidFill>
          </a:ln>
        </p:spPr>
      </p:pic>
      <p:sp>
        <p:nvSpPr>
          <p:cNvPr id="6" name="Rectángulo 5">
            <a:extLst>
              <a:ext uri="{FF2B5EF4-FFF2-40B4-BE49-F238E27FC236}">
                <a16:creationId xmlns:a16="http://schemas.microsoft.com/office/drawing/2014/main" id="{1DB85987-B374-4A0C-882C-48E8C33BA2DE}"/>
              </a:ext>
            </a:extLst>
          </p:cNvPr>
          <p:cNvSpPr/>
          <p:nvPr/>
        </p:nvSpPr>
        <p:spPr>
          <a:xfrm>
            <a:off x="1256096" y="4106778"/>
            <a:ext cx="3931920" cy="352927"/>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Rectángulo 9">
            <a:extLst>
              <a:ext uri="{FF2B5EF4-FFF2-40B4-BE49-F238E27FC236}">
                <a16:creationId xmlns:a16="http://schemas.microsoft.com/office/drawing/2014/main" id="{B281B53B-7654-46C6-9DF7-CDCBCD2C7C3F}"/>
              </a:ext>
            </a:extLst>
          </p:cNvPr>
          <p:cNvSpPr/>
          <p:nvPr/>
        </p:nvSpPr>
        <p:spPr>
          <a:xfrm>
            <a:off x="1256096" y="5437898"/>
            <a:ext cx="3931920" cy="233115"/>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Rectángulo 10">
            <a:extLst>
              <a:ext uri="{FF2B5EF4-FFF2-40B4-BE49-F238E27FC236}">
                <a16:creationId xmlns:a16="http://schemas.microsoft.com/office/drawing/2014/main" id="{13EE03B6-FD0D-47E7-9E1E-1D7C5B3F4E0D}"/>
              </a:ext>
            </a:extLst>
          </p:cNvPr>
          <p:cNvSpPr/>
          <p:nvPr/>
        </p:nvSpPr>
        <p:spPr>
          <a:xfrm>
            <a:off x="1256096" y="3641559"/>
            <a:ext cx="6202680" cy="152575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CuadroTexto 4">
            <a:extLst>
              <a:ext uri="{FF2B5EF4-FFF2-40B4-BE49-F238E27FC236}">
                <a16:creationId xmlns:a16="http://schemas.microsoft.com/office/drawing/2014/main" id="{ED20914D-4D1A-413C-A6B3-B5BAF33798F6}"/>
              </a:ext>
            </a:extLst>
          </p:cNvPr>
          <p:cNvSpPr txBox="1"/>
          <p:nvPr/>
        </p:nvSpPr>
        <p:spPr>
          <a:xfrm>
            <a:off x="7458776" y="3868711"/>
            <a:ext cx="4850239" cy="646331"/>
          </a:xfrm>
          <a:prstGeom prst="rect">
            <a:avLst/>
          </a:prstGeom>
          <a:noFill/>
        </p:spPr>
        <p:txBody>
          <a:bodyPr wrap="square" rtlCol="0">
            <a:spAutoFit/>
          </a:bodyPr>
          <a:lstStyle/>
          <a:p>
            <a:r>
              <a:rPr lang="es-ES" dirty="0"/>
              <a:t>Crear un componente características que sea hijo </a:t>
            </a:r>
          </a:p>
          <a:p>
            <a:r>
              <a:rPr lang="es-ES" dirty="0"/>
              <a:t>del componente empleado-hijo-c</a:t>
            </a:r>
          </a:p>
        </p:txBody>
      </p:sp>
      <p:sp>
        <p:nvSpPr>
          <p:cNvPr id="9" name="Rectángulo 8">
            <a:extLst>
              <a:ext uri="{FF2B5EF4-FFF2-40B4-BE49-F238E27FC236}">
                <a16:creationId xmlns:a16="http://schemas.microsoft.com/office/drawing/2014/main" id="{70F7EFCF-31CE-426F-936A-30D6DFB6877C}"/>
              </a:ext>
            </a:extLst>
          </p:cNvPr>
          <p:cNvSpPr/>
          <p:nvPr/>
        </p:nvSpPr>
        <p:spPr>
          <a:xfrm>
            <a:off x="1256096" y="5167312"/>
            <a:ext cx="6202680" cy="152575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Conector recto de flecha 7">
            <a:extLst>
              <a:ext uri="{FF2B5EF4-FFF2-40B4-BE49-F238E27FC236}">
                <a16:creationId xmlns:a16="http://schemas.microsoft.com/office/drawing/2014/main" id="{E5ED72FA-A523-4B11-BDF7-E7DF25005B6E}"/>
              </a:ext>
            </a:extLst>
          </p:cNvPr>
          <p:cNvCxnSpPr/>
          <p:nvPr/>
        </p:nvCxnSpPr>
        <p:spPr>
          <a:xfrm>
            <a:off x="5605912" y="4283241"/>
            <a:ext cx="1852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Marcador de número de diapositiva 2">
            <a:extLst>
              <a:ext uri="{FF2B5EF4-FFF2-40B4-BE49-F238E27FC236}">
                <a16:creationId xmlns:a16="http://schemas.microsoft.com/office/drawing/2014/main" id="{82DDB0F0-8E33-499E-8A4A-448E90C6ED20}"/>
              </a:ext>
            </a:extLst>
          </p:cNvPr>
          <p:cNvSpPr>
            <a:spLocks noGrp="1"/>
          </p:cNvSpPr>
          <p:nvPr>
            <p:ph type="sldNum" sz="quarter" idx="12"/>
          </p:nvPr>
        </p:nvSpPr>
        <p:spPr/>
        <p:txBody>
          <a:bodyPr/>
          <a:lstStyle/>
          <a:p>
            <a:fld id="{C52AEFFC-C884-4F70-B18E-E8A9BC0F001B}" type="slidenum">
              <a:rPr lang="es-ES" smtClean="0"/>
              <a:t>36</a:t>
            </a:fld>
            <a:endParaRPr lang="es-ES"/>
          </a:p>
        </p:txBody>
      </p:sp>
    </p:spTree>
    <p:extLst>
      <p:ext uri="{BB962C8B-B14F-4D97-AF65-F5344CB8AC3E}">
        <p14:creationId xmlns:p14="http://schemas.microsoft.com/office/powerpoint/2010/main" val="26521946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BE8BC5-F431-4B39-8242-A62C02C8B127}"/>
              </a:ext>
            </a:extLst>
          </p:cNvPr>
          <p:cNvSpPr>
            <a:spLocks noGrp="1"/>
          </p:cNvSpPr>
          <p:nvPr>
            <p:ph type="title"/>
          </p:nvPr>
        </p:nvSpPr>
        <p:spPr/>
        <p:txBody>
          <a:bodyPr/>
          <a:lstStyle/>
          <a:p>
            <a:r>
              <a:rPr lang="en-US" dirty="0" err="1"/>
              <a:t>Comunicación</a:t>
            </a:r>
            <a:r>
              <a:rPr lang="en-US" dirty="0"/>
              <a:t> entre </a:t>
            </a:r>
            <a:r>
              <a:rPr lang="en-US" dirty="0" err="1"/>
              <a:t>componentes</a:t>
            </a:r>
            <a:r>
              <a:rPr lang="en-US" dirty="0"/>
              <a:t>(</a:t>
            </a:r>
            <a:r>
              <a:rPr lang="en-US" dirty="0" err="1"/>
              <a:t>hijo</a:t>
            </a:r>
            <a:r>
              <a:rPr lang="en-US" dirty="0"/>
              <a:t> a padre)</a:t>
            </a:r>
            <a:endParaRPr lang="es-ES" dirty="0"/>
          </a:p>
        </p:txBody>
      </p:sp>
      <p:sp>
        <p:nvSpPr>
          <p:cNvPr id="3" name="Marcador de contenido 2">
            <a:extLst>
              <a:ext uri="{FF2B5EF4-FFF2-40B4-BE49-F238E27FC236}">
                <a16:creationId xmlns:a16="http://schemas.microsoft.com/office/drawing/2014/main" id="{11484B00-8324-4DAC-9342-A897E6B31FA5}"/>
              </a:ext>
            </a:extLst>
          </p:cNvPr>
          <p:cNvSpPr>
            <a:spLocks noGrp="1"/>
          </p:cNvSpPr>
          <p:nvPr>
            <p:ph idx="1"/>
          </p:nvPr>
        </p:nvSpPr>
        <p:spPr/>
        <p:txBody>
          <a:bodyPr/>
          <a:lstStyle/>
          <a:p>
            <a:endParaRPr lang="es-ES" dirty="0"/>
          </a:p>
        </p:txBody>
      </p:sp>
      <p:sp>
        <p:nvSpPr>
          <p:cNvPr id="6" name="Rectángulo: esquinas redondeadas 5">
            <a:extLst>
              <a:ext uri="{FF2B5EF4-FFF2-40B4-BE49-F238E27FC236}">
                <a16:creationId xmlns:a16="http://schemas.microsoft.com/office/drawing/2014/main" id="{4E7AB556-DA41-4041-B26A-870842C1958B}"/>
              </a:ext>
            </a:extLst>
          </p:cNvPr>
          <p:cNvSpPr/>
          <p:nvPr/>
        </p:nvSpPr>
        <p:spPr>
          <a:xfrm>
            <a:off x="1051560" y="1825625"/>
            <a:ext cx="6355080" cy="43002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Rectángulo: esquinas redondeadas 6">
            <a:extLst>
              <a:ext uri="{FF2B5EF4-FFF2-40B4-BE49-F238E27FC236}">
                <a16:creationId xmlns:a16="http://schemas.microsoft.com/office/drawing/2014/main" id="{8165C18B-40C4-42AC-8E01-234502C05CEC}"/>
              </a:ext>
            </a:extLst>
          </p:cNvPr>
          <p:cNvSpPr/>
          <p:nvPr/>
        </p:nvSpPr>
        <p:spPr>
          <a:xfrm>
            <a:off x="1600200" y="2971800"/>
            <a:ext cx="5135880" cy="288036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8" name="Rectángulo: esquinas redondeadas 7">
            <a:extLst>
              <a:ext uri="{FF2B5EF4-FFF2-40B4-BE49-F238E27FC236}">
                <a16:creationId xmlns:a16="http://schemas.microsoft.com/office/drawing/2014/main" id="{F1D85A87-2A25-4D59-8A49-BBD1875E86D8}"/>
              </a:ext>
            </a:extLst>
          </p:cNvPr>
          <p:cNvSpPr/>
          <p:nvPr/>
        </p:nvSpPr>
        <p:spPr>
          <a:xfrm>
            <a:off x="2026920" y="4038600"/>
            <a:ext cx="4328160" cy="155448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p>
        </p:txBody>
      </p:sp>
      <p:sp>
        <p:nvSpPr>
          <p:cNvPr id="10" name="Rectángulo: esquinas redondeadas 9">
            <a:extLst>
              <a:ext uri="{FF2B5EF4-FFF2-40B4-BE49-F238E27FC236}">
                <a16:creationId xmlns:a16="http://schemas.microsoft.com/office/drawing/2014/main" id="{6E955444-DF9A-4647-9843-9DD69AE3E5B5}"/>
              </a:ext>
            </a:extLst>
          </p:cNvPr>
          <p:cNvSpPr/>
          <p:nvPr/>
        </p:nvSpPr>
        <p:spPr>
          <a:xfrm>
            <a:off x="2278380" y="3036094"/>
            <a:ext cx="3779520" cy="47244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empleado-hijo-c</a:t>
            </a:r>
          </a:p>
        </p:txBody>
      </p:sp>
      <p:sp>
        <p:nvSpPr>
          <p:cNvPr id="11" name="Rectángulo: esquinas redondeadas 10">
            <a:extLst>
              <a:ext uri="{FF2B5EF4-FFF2-40B4-BE49-F238E27FC236}">
                <a16:creationId xmlns:a16="http://schemas.microsoft.com/office/drawing/2014/main" id="{ED1A768A-7B2C-44D6-8AD0-6E04CCBF7C1B}"/>
              </a:ext>
            </a:extLst>
          </p:cNvPr>
          <p:cNvSpPr/>
          <p:nvPr/>
        </p:nvSpPr>
        <p:spPr>
          <a:xfrm>
            <a:off x="2651760" y="2027555"/>
            <a:ext cx="3078480" cy="413067"/>
          </a:xfrm>
          <a:prstGeom prst="roundRect">
            <a:avLst/>
          </a:prstGeom>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Empleados</a:t>
            </a:r>
          </a:p>
        </p:txBody>
      </p:sp>
      <p:sp>
        <p:nvSpPr>
          <p:cNvPr id="12" name="Rectángulo: esquinas redondeadas 11">
            <a:extLst>
              <a:ext uri="{FF2B5EF4-FFF2-40B4-BE49-F238E27FC236}">
                <a16:creationId xmlns:a16="http://schemas.microsoft.com/office/drawing/2014/main" id="{82E7044F-351F-44F6-8E14-ED8FEE4B81D7}"/>
              </a:ext>
            </a:extLst>
          </p:cNvPr>
          <p:cNvSpPr/>
          <p:nvPr/>
        </p:nvSpPr>
        <p:spPr>
          <a:xfrm>
            <a:off x="2499360" y="4212749"/>
            <a:ext cx="3596640" cy="457200"/>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400" dirty="0"/>
              <a:t>características-empleado</a:t>
            </a:r>
          </a:p>
        </p:txBody>
      </p:sp>
      <p:sp>
        <p:nvSpPr>
          <p:cNvPr id="13" name="Flecha: hacia arriba 12">
            <a:extLst>
              <a:ext uri="{FF2B5EF4-FFF2-40B4-BE49-F238E27FC236}">
                <a16:creationId xmlns:a16="http://schemas.microsoft.com/office/drawing/2014/main" id="{2B8BF0BF-D4C0-46C2-9693-3CB5FD721AF6}"/>
              </a:ext>
            </a:extLst>
          </p:cNvPr>
          <p:cNvSpPr/>
          <p:nvPr/>
        </p:nvSpPr>
        <p:spPr>
          <a:xfrm>
            <a:off x="2091690" y="3651168"/>
            <a:ext cx="373380" cy="102759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Rectángulo: esquinas redondeadas 13">
            <a:extLst>
              <a:ext uri="{FF2B5EF4-FFF2-40B4-BE49-F238E27FC236}">
                <a16:creationId xmlns:a16="http://schemas.microsoft.com/office/drawing/2014/main" id="{10EF9C9C-FD2A-4EFF-BF24-D3A0365AB127}"/>
              </a:ext>
            </a:extLst>
          </p:cNvPr>
          <p:cNvSpPr/>
          <p:nvPr/>
        </p:nvSpPr>
        <p:spPr>
          <a:xfrm>
            <a:off x="2038350" y="4881168"/>
            <a:ext cx="579120" cy="370046"/>
          </a:xfrm>
          <a:prstGeom prst="round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hijo</a:t>
            </a:r>
          </a:p>
        </p:txBody>
      </p:sp>
      <p:sp>
        <p:nvSpPr>
          <p:cNvPr id="17" name="Rectángulo: esquinas redondeadas 16">
            <a:extLst>
              <a:ext uri="{FF2B5EF4-FFF2-40B4-BE49-F238E27FC236}">
                <a16:creationId xmlns:a16="http://schemas.microsoft.com/office/drawing/2014/main" id="{A5720573-162D-4962-88F5-43F93562E280}"/>
              </a:ext>
            </a:extLst>
          </p:cNvPr>
          <p:cNvSpPr/>
          <p:nvPr/>
        </p:nvSpPr>
        <p:spPr>
          <a:xfrm>
            <a:off x="1821180" y="3059030"/>
            <a:ext cx="914400" cy="548640"/>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padre</a:t>
            </a:r>
          </a:p>
        </p:txBody>
      </p:sp>
      <p:pic>
        <p:nvPicPr>
          <p:cNvPr id="18" name="Imagen 17">
            <a:extLst>
              <a:ext uri="{FF2B5EF4-FFF2-40B4-BE49-F238E27FC236}">
                <a16:creationId xmlns:a16="http://schemas.microsoft.com/office/drawing/2014/main" id="{25D8BA04-F4FA-435D-93C3-23FDDACDE2BF}"/>
              </a:ext>
            </a:extLst>
          </p:cNvPr>
          <p:cNvPicPr>
            <a:picLocks noChangeAspect="1"/>
          </p:cNvPicPr>
          <p:nvPr/>
        </p:nvPicPr>
        <p:blipFill>
          <a:blip r:embed="rId3"/>
          <a:stretch>
            <a:fillRect/>
          </a:stretch>
        </p:blipFill>
        <p:spPr>
          <a:xfrm>
            <a:off x="7501890" y="3132055"/>
            <a:ext cx="3851910" cy="1038225"/>
          </a:xfrm>
          <a:prstGeom prst="rect">
            <a:avLst/>
          </a:prstGeom>
        </p:spPr>
      </p:pic>
      <p:sp>
        <p:nvSpPr>
          <p:cNvPr id="4" name="Marcador de número de diapositiva 3">
            <a:extLst>
              <a:ext uri="{FF2B5EF4-FFF2-40B4-BE49-F238E27FC236}">
                <a16:creationId xmlns:a16="http://schemas.microsoft.com/office/drawing/2014/main" id="{2C39D772-58C4-43BA-AC3E-3EAF87DCEB86}"/>
              </a:ext>
            </a:extLst>
          </p:cNvPr>
          <p:cNvSpPr>
            <a:spLocks noGrp="1"/>
          </p:cNvSpPr>
          <p:nvPr>
            <p:ph type="sldNum" sz="quarter" idx="12"/>
          </p:nvPr>
        </p:nvSpPr>
        <p:spPr/>
        <p:txBody>
          <a:bodyPr/>
          <a:lstStyle/>
          <a:p>
            <a:fld id="{C52AEFFC-C884-4F70-B18E-E8A9BC0F001B}" type="slidenum">
              <a:rPr lang="es-ES" smtClean="0"/>
              <a:t>37</a:t>
            </a:fld>
            <a:endParaRPr lang="es-ES"/>
          </a:p>
        </p:txBody>
      </p:sp>
    </p:spTree>
    <p:extLst>
      <p:ext uri="{BB962C8B-B14F-4D97-AF65-F5344CB8AC3E}">
        <p14:creationId xmlns:p14="http://schemas.microsoft.com/office/powerpoint/2010/main" val="58085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350B7A-CE3A-4F55-AC62-6328754BA0E6}"/>
              </a:ext>
            </a:extLst>
          </p:cNvPr>
          <p:cNvSpPr>
            <a:spLocks noGrp="1"/>
          </p:cNvSpPr>
          <p:nvPr>
            <p:ph type="title"/>
          </p:nvPr>
        </p:nvSpPr>
        <p:spPr/>
        <p:txBody>
          <a:bodyPr>
            <a:normAutofit/>
          </a:bodyPr>
          <a:lstStyle/>
          <a:p>
            <a:r>
              <a:rPr lang="es-ES" sz="4000" dirty="0"/>
              <a:t>Crear el componente hijo</a:t>
            </a:r>
          </a:p>
        </p:txBody>
      </p:sp>
      <p:sp>
        <p:nvSpPr>
          <p:cNvPr id="3" name="Marcador de contenido 2">
            <a:extLst>
              <a:ext uri="{FF2B5EF4-FFF2-40B4-BE49-F238E27FC236}">
                <a16:creationId xmlns:a16="http://schemas.microsoft.com/office/drawing/2014/main" id="{E214FF4F-00CF-4963-849E-22F3DCB9031C}"/>
              </a:ext>
            </a:extLst>
          </p:cNvPr>
          <p:cNvSpPr>
            <a:spLocks noGrp="1"/>
          </p:cNvSpPr>
          <p:nvPr>
            <p:ph idx="1"/>
          </p:nvPr>
        </p:nvSpPr>
        <p:spPr/>
        <p:txBody>
          <a:bodyPr/>
          <a:lstStyle/>
          <a:p>
            <a:pPr marL="0" indent="0" algn="just">
              <a:buNone/>
            </a:pPr>
            <a:r>
              <a:rPr lang="es-ES" dirty="0"/>
              <a:t>El componente hijo no necesariamente tiene que estar ubicado dentro componente padre, solo es necesario que esté incluido en la plantilla del componente padre.</a:t>
            </a:r>
          </a:p>
          <a:p>
            <a:pPr marL="0" indent="0" algn="just">
              <a:buNone/>
            </a:pPr>
            <a:endParaRPr lang="es-ES" dirty="0"/>
          </a:p>
          <a:p>
            <a:pPr marL="0" indent="0" algn="just">
              <a:buNone/>
            </a:pPr>
            <a:r>
              <a:rPr lang="es-ES" dirty="0"/>
              <a:t>&lt;</a:t>
            </a:r>
            <a:r>
              <a:rPr lang="es-ES" dirty="0" err="1"/>
              <a:t>parent-component</a:t>
            </a:r>
            <a:r>
              <a:rPr lang="es-ES" dirty="0"/>
              <a:t>&gt;</a:t>
            </a:r>
          </a:p>
          <a:p>
            <a:pPr marL="0" indent="0" algn="just">
              <a:buNone/>
            </a:pPr>
            <a:r>
              <a:rPr lang="es-ES" dirty="0"/>
              <a:t>  &lt;</a:t>
            </a:r>
            <a:r>
              <a:rPr lang="es-ES" dirty="0" err="1"/>
              <a:t>child-component</a:t>
            </a:r>
            <a:r>
              <a:rPr lang="es-ES" dirty="0"/>
              <a:t>&gt;&lt;/</a:t>
            </a:r>
            <a:r>
              <a:rPr lang="es-ES" dirty="0" err="1"/>
              <a:t>child-component</a:t>
            </a:r>
            <a:r>
              <a:rPr lang="es-ES" dirty="0"/>
              <a:t>&gt;</a:t>
            </a:r>
          </a:p>
          <a:p>
            <a:pPr marL="0" indent="0" algn="just">
              <a:buNone/>
            </a:pPr>
            <a:r>
              <a:rPr lang="es-ES" dirty="0"/>
              <a:t>&lt;/</a:t>
            </a:r>
            <a:r>
              <a:rPr lang="es-ES" dirty="0" err="1"/>
              <a:t>parent-component</a:t>
            </a:r>
            <a:r>
              <a:rPr lang="es-ES" dirty="0"/>
              <a:t>&gt;</a:t>
            </a:r>
          </a:p>
          <a:p>
            <a:endParaRPr lang="es-ES" dirty="0"/>
          </a:p>
          <a:p>
            <a:pPr marL="0" indent="0">
              <a:buNone/>
            </a:pPr>
            <a:r>
              <a:rPr lang="es-ES" dirty="0"/>
              <a:t>  </a:t>
            </a:r>
          </a:p>
        </p:txBody>
      </p:sp>
      <p:sp>
        <p:nvSpPr>
          <p:cNvPr id="4" name="Marcador de número de diapositiva 3">
            <a:extLst>
              <a:ext uri="{FF2B5EF4-FFF2-40B4-BE49-F238E27FC236}">
                <a16:creationId xmlns:a16="http://schemas.microsoft.com/office/drawing/2014/main" id="{9C4325FA-4779-4654-9BA3-0A4FADAF53BD}"/>
              </a:ext>
            </a:extLst>
          </p:cNvPr>
          <p:cNvSpPr>
            <a:spLocks noGrp="1"/>
          </p:cNvSpPr>
          <p:nvPr>
            <p:ph type="sldNum" sz="quarter" idx="12"/>
          </p:nvPr>
        </p:nvSpPr>
        <p:spPr/>
        <p:txBody>
          <a:bodyPr/>
          <a:lstStyle/>
          <a:p>
            <a:fld id="{C52AEFFC-C884-4F70-B18E-E8A9BC0F001B}" type="slidenum">
              <a:rPr lang="es-ES" smtClean="0"/>
              <a:t>38</a:t>
            </a:fld>
            <a:endParaRPr lang="es-ES"/>
          </a:p>
        </p:txBody>
      </p:sp>
    </p:spTree>
    <p:extLst>
      <p:ext uri="{BB962C8B-B14F-4D97-AF65-F5344CB8AC3E}">
        <p14:creationId xmlns:p14="http://schemas.microsoft.com/office/powerpoint/2010/main" val="3286108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1BD7B8F2-57F8-4779-AD9E-94549F66BE0B}"/>
              </a:ext>
            </a:extLst>
          </p:cNvPr>
          <p:cNvPicPr>
            <a:picLocks noChangeAspect="1"/>
          </p:cNvPicPr>
          <p:nvPr/>
        </p:nvPicPr>
        <p:blipFill>
          <a:blip r:embed="rId2"/>
          <a:stretch>
            <a:fillRect/>
          </a:stretch>
        </p:blipFill>
        <p:spPr>
          <a:xfrm>
            <a:off x="1248727" y="1481138"/>
            <a:ext cx="2562225" cy="4695825"/>
          </a:xfrm>
          <a:prstGeom prst="rect">
            <a:avLst/>
          </a:prstGeom>
        </p:spPr>
      </p:pic>
      <p:sp>
        <p:nvSpPr>
          <p:cNvPr id="3" name="Marcador de contenido 2">
            <a:extLst>
              <a:ext uri="{FF2B5EF4-FFF2-40B4-BE49-F238E27FC236}">
                <a16:creationId xmlns:a16="http://schemas.microsoft.com/office/drawing/2014/main" id="{806458B4-A902-4438-99F8-21B4B3F6839F}"/>
              </a:ext>
            </a:extLst>
          </p:cNvPr>
          <p:cNvSpPr>
            <a:spLocks noGrp="1"/>
          </p:cNvSpPr>
          <p:nvPr>
            <p:ph idx="1"/>
          </p:nvPr>
        </p:nvSpPr>
        <p:spPr>
          <a:xfrm>
            <a:off x="838200" y="762000"/>
            <a:ext cx="10515600" cy="5414963"/>
          </a:xfrm>
        </p:spPr>
        <p:txBody>
          <a:bodyPr/>
          <a:lstStyle/>
          <a:p>
            <a:r>
              <a:rPr lang="es-ES" dirty="0"/>
              <a:t>ng g c </a:t>
            </a:r>
            <a:r>
              <a:rPr lang="es-ES" dirty="0" err="1"/>
              <a:t>carateristicas</a:t>
            </a:r>
            <a:r>
              <a:rPr lang="es-ES" dirty="0"/>
              <a:t>-empleado</a:t>
            </a:r>
          </a:p>
        </p:txBody>
      </p:sp>
      <p:pic>
        <p:nvPicPr>
          <p:cNvPr id="5" name="Imagen 4">
            <a:extLst>
              <a:ext uri="{FF2B5EF4-FFF2-40B4-BE49-F238E27FC236}">
                <a16:creationId xmlns:a16="http://schemas.microsoft.com/office/drawing/2014/main" id="{14CA674C-8644-4F7C-9118-BC12DFFB6A94}"/>
              </a:ext>
            </a:extLst>
          </p:cNvPr>
          <p:cNvPicPr>
            <a:picLocks noChangeAspect="1"/>
          </p:cNvPicPr>
          <p:nvPr/>
        </p:nvPicPr>
        <p:blipFill>
          <a:blip r:embed="rId3"/>
          <a:stretch>
            <a:fillRect/>
          </a:stretch>
        </p:blipFill>
        <p:spPr>
          <a:xfrm>
            <a:off x="3931920" y="1481138"/>
            <a:ext cx="8092440" cy="2838450"/>
          </a:xfrm>
          <a:prstGeom prst="rect">
            <a:avLst/>
          </a:prstGeom>
        </p:spPr>
      </p:pic>
      <p:pic>
        <p:nvPicPr>
          <p:cNvPr id="9" name="Imagen 8">
            <a:extLst>
              <a:ext uri="{FF2B5EF4-FFF2-40B4-BE49-F238E27FC236}">
                <a16:creationId xmlns:a16="http://schemas.microsoft.com/office/drawing/2014/main" id="{DAC1F93E-4F81-4FFE-B9B4-99401A296025}"/>
              </a:ext>
            </a:extLst>
          </p:cNvPr>
          <p:cNvPicPr>
            <a:picLocks noChangeAspect="1"/>
          </p:cNvPicPr>
          <p:nvPr/>
        </p:nvPicPr>
        <p:blipFill>
          <a:blip r:embed="rId4"/>
          <a:stretch>
            <a:fillRect/>
          </a:stretch>
        </p:blipFill>
        <p:spPr>
          <a:xfrm>
            <a:off x="3931920" y="4480560"/>
            <a:ext cx="7832407" cy="2134553"/>
          </a:xfrm>
          <a:prstGeom prst="rect">
            <a:avLst/>
          </a:prstGeom>
          <a:ln>
            <a:solidFill>
              <a:schemeClr val="accent1">
                <a:shade val="50000"/>
              </a:schemeClr>
            </a:solidFill>
          </a:ln>
        </p:spPr>
      </p:pic>
      <p:sp>
        <p:nvSpPr>
          <p:cNvPr id="2" name="Marcador de número de diapositiva 1">
            <a:extLst>
              <a:ext uri="{FF2B5EF4-FFF2-40B4-BE49-F238E27FC236}">
                <a16:creationId xmlns:a16="http://schemas.microsoft.com/office/drawing/2014/main" id="{84FCCE76-FC0B-487C-B201-11E329505EA8}"/>
              </a:ext>
            </a:extLst>
          </p:cNvPr>
          <p:cNvSpPr>
            <a:spLocks noGrp="1"/>
          </p:cNvSpPr>
          <p:nvPr>
            <p:ph type="sldNum" sz="quarter" idx="12"/>
          </p:nvPr>
        </p:nvSpPr>
        <p:spPr/>
        <p:txBody>
          <a:bodyPr/>
          <a:lstStyle/>
          <a:p>
            <a:fld id="{C52AEFFC-C884-4F70-B18E-E8A9BC0F001B}" type="slidenum">
              <a:rPr lang="es-ES" smtClean="0"/>
              <a:t>39</a:t>
            </a:fld>
            <a:endParaRPr lang="es-ES"/>
          </a:p>
        </p:txBody>
      </p:sp>
    </p:spTree>
    <p:extLst>
      <p:ext uri="{BB962C8B-B14F-4D97-AF65-F5344CB8AC3E}">
        <p14:creationId xmlns:p14="http://schemas.microsoft.com/office/powerpoint/2010/main" val="380931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F9E5F6-5616-4AF1-BA87-3510A19C1593}"/>
              </a:ext>
            </a:extLst>
          </p:cNvPr>
          <p:cNvSpPr>
            <a:spLocks noGrp="1"/>
          </p:cNvSpPr>
          <p:nvPr>
            <p:ph type="title"/>
          </p:nvPr>
        </p:nvSpPr>
        <p:spPr/>
        <p:txBody>
          <a:bodyPr/>
          <a:lstStyle/>
          <a:p>
            <a:r>
              <a:rPr lang="es-ES" dirty="0"/>
              <a:t>Jerarquía</a:t>
            </a:r>
          </a:p>
        </p:txBody>
      </p:sp>
      <p:sp>
        <p:nvSpPr>
          <p:cNvPr id="8" name="Rectángulo 7">
            <a:extLst>
              <a:ext uri="{FF2B5EF4-FFF2-40B4-BE49-F238E27FC236}">
                <a16:creationId xmlns:a16="http://schemas.microsoft.com/office/drawing/2014/main" id="{32108AA1-3651-4114-B4AE-0FA08E0B15B2}"/>
              </a:ext>
            </a:extLst>
          </p:cNvPr>
          <p:cNvSpPr/>
          <p:nvPr/>
        </p:nvSpPr>
        <p:spPr>
          <a:xfrm>
            <a:off x="6464968" y="2293567"/>
            <a:ext cx="5470358" cy="1200329"/>
          </a:xfrm>
          <a:prstGeom prst="rect">
            <a:avLst/>
          </a:prstGeom>
        </p:spPr>
        <p:txBody>
          <a:bodyPr wrap="square">
            <a:spAutoFit/>
          </a:bodyPr>
          <a:lstStyle/>
          <a:p>
            <a:r>
              <a:rPr lang="es-ES" sz="2400" dirty="0"/>
              <a:t>&lt;</a:t>
            </a:r>
            <a:r>
              <a:rPr lang="es-ES" sz="2400" dirty="0" err="1"/>
              <a:t>parent-component</a:t>
            </a:r>
            <a:r>
              <a:rPr lang="es-ES" sz="2400" dirty="0"/>
              <a:t>&gt;</a:t>
            </a:r>
          </a:p>
          <a:p>
            <a:r>
              <a:rPr lang="es-ES" sz="2400" dirty="0"/>
              <a:t>  &lt;</a:t>
            </a:r>
            <a:r>
              <a:rPr lang="es-ES" sz="2400" dirty="0" err="1"/>
              <a:t>child-component</a:t>
            </a:r>
            <a:r>
              <a:rPr lang="es-ES" sz="2400" dirty="0"/>
              <a:t>&gt;&lt;/</a:t>
            </a:r>
            <a:r>
              <a:rPr lang="es-ES" sz="2400" dirty="0" err="1"/>
              <a:t>child-component</a:t>
            </a:r>
            <a:r>
              <a:rPr lang="es-ES" sz="2400" dirty="0"/>
              <a:t>&gt;</a:t>
            </a:r>
          </a:p>
          <a:p>
            <a:r>
              <a:rPr lang="es-ES" sz="2400" dirty="0"/>
              <a:t>&lt;/</a:t>
            </a:r>
            <a:r>
              <a:rPr lang="es-ES" sz="2400" dirty="0" err="1"/>
              <a:t>parent-component</a:t>
            </a:r>
            <a:r>
              <a:rPr lang="es-ES" sz="2400" dirty="0"/>
              <a:t>&gt;</a:t>
            </a:r>
          </a:p>
        </p:txBody>
      </p:sp>
      <p:sp>
        <p:nvSpPr>
          <p:cNvPr id="9" name="CuadroTexto 8">
            <a:extLst>
              <a:ext uri="{FF2B5EF4-FFF2-40B4-BE49-F238E27FC236}">
                <a16:creationId xmlns:a16="http://schemas.microsoft.com/office/drawing/2014/main" id="{09229BC8-C81D-4907-AA8D-718D572907C0}"/>
              </a:ext>
            </a:extLst>
          </p:cNvPr>
          <p:cNvSpPr txBox="1"/>
          <p:nvPr/>
        </p:nvSpPr>
        <p:spPr>
          <a:xfrm>
            <a:off x="6464968" y="4571141"/>
            <a:ext cx="5470359" cy="830997"/>
          </a:xfrm>
          <a:prstGeom prst="rect">
            <a:avLst/>
          </a:prstGeom>
          <a:noFill/>
        </p:spPr>
        <p:txBody>
          <a:bodyPr wrap="square" rtlCol="0">
            <a:spAutoFit/>
          </a:bodyPr>
          <a:lstStyle/>
          <a:p>
            <a:r>
              <a:rPr lang="es-ES" sz="2400" dirty="0"/>
              <a:t>El componente padre sirve de contexto al componente hijo</a:t>
            </a:r>
          </a:p>
        </p:txBody>
      </p:sp>
      <p:sp>
        <p:nvSpPr>
          <p:cNvPr id="4" name="Marcador de contenido 3">
            <a:extLst>
              <a:ext uri="{FF2B5EF4-FFF2-40B4-BE49-F238E27FC236}">
                <a16:creationId xmlns:a16="http://schemas.microsoft.com/office/drawing/2014/main" id="{15780039-2241-41A1-B46A-F9A62E6F1847}"/>
              </a:ext>
            </a:extLst>
          </p:cNvPr>
          <p:cNvSpPr>
            <a:spLocks noGrp="1"/>
          </p:cNvSpPr>
          <p:nvPr>
            <p:ph idx="1"/>
          </p:nvPr>
        </p:nvSpPr>
        <p:spPr>
          <a:xfrm>
            <a:off x="838200" y="1825625"/>
            <a:ext cx="5819274" cy="4351338"/>
          </a:xfrm>
        </p:spPr>
        <p:txBody>
          <a:bodyPr/>
          <a:lstStyle/>
          <a:p>
            <a:endParaRPr lang="es-ES" dirty="0"/>
          </a:p>
        </p:txBody>
      </p:sp>
      <p:pic>
        <p:nvPicPr>
          <p:cNvPr id="5" name="Imagen 4">
            <a:extLst>
              <a:ext uri="{FF2B5EF4-FFF2-40B4-BE49-F238E27FC236}">
                <a16:creationId xmlns:a16="http://schemas.microsoft.com/office/drawing/2014/main" id="{AD5E0764-C9E7-4C2C-8211-30A677BBFC36}"/>
              </a:ext>
            </a:extLst>
          </p:cNvPr>
          <p:cNvPicPr>
            <a:picLocks noChangeAspect="1"/>
          </p:cNvPicPr>
          <p:nvPr/>
        </p:nvPicPr>
        <p:blipFill>
          <a:blip r:embed="rId3"/>
          <a:stretch>
            <a:fillRect/>
          </a:stretch>
        </p:blipFill>
        <p:spPr>
          <a:xfrm>
            <a:off x="838199" y="1825624"/>
            <a:ext cx="5097379" cy="3933491"/>
          </a:xfrm>
          <a:prstGeom prst="rect">
            <a:avLst/>
          </a:prstGeom>
        </p:spPr>
      </p:pic>
      <p:sp>
        <p:nvSpPr>
          <p:cNvPr id="7" name="Marcador de número de diapositiva 6">
            <a:extLst>
              <a:ext uri="{FF2B5EF4-FFF2-40B4-BE49-F238E27FC236}">
                <a16:creationId xmlns:a16="http://schemas.microsoft.com/office/drawing/2014/main" id="{75763D43-1BDC-4FBF-8E84-A69359690CB7}"/>
              </a:ext>
            </a:extLst>
          </p:cNvPr>
          <p:cNvSpPr>
            <a:spLocks noGrp="1"/>
          </p:cNvSpPr>
          <p:nvPr>
            <p:ph type="sldNum" sz="quarter" idx="12"/>
          </p:nvPr>
        </p:nvSpPr>
        <p:spPr/>
        <p:txBody>
          <a:bodyPr/>
          <a:lstStyle/>
          <a:p>
            <a:fld id="{C52AEFFC-C884-4F70-B18E-E8A9BC0F001B}" type="slidenum">
              <a:rPr lang="es-ES" smtClean="0"/>
              <a:t>4</a:t>
            </a:fld>
            <a:endParaRPr lang="es-ES"/>
          </a:p>
        </p:txBody>
      </p:sp>
    </p:spTree>
    <p:extLst>
      <p:ext uri="{BB962C8B-B14F-4D97-AF65-F5344CB8AC3E}">
        <p14:creationId xmlns:p14="http://schemas.microsoft.com/office/powerpoint/2010/main" val="2371027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D932F-99D2-48C1-A2A1-54EEE295053E}"/>
              </a:ext>
            </a:extLst>
          </p:cNvPr>
          <p:cNvSpPr>
            <a:spLocks noGrp="1"/>
          </p:cNvSpPr>
          <p:nvPr>
            <p:ph type="title"/>
          </p:nvPr>
        </p:nvSpPr>
        <p:spPr/>
        <p:txBody>
          <a:bodyPr/>
          <a:lstStyle/>
          <a:p>
            <a:r>
              <a:rPr lang="en-US" dirty="0" err="1"/>
              <a:t>Configurar</a:t>
            </a:r>
            <a:r>
              <a:rPr lang="en-US" dirty="0"/>
              <a:t> </a:t>
            </a:r>
            <a:r>
              <a:rPr lang="en-US" dirty="0" err="1"/>
              <a:t>plantilla</a:t>
            </a:r>
            <a:r>
              <a:rPr lang="en-US" dirty="0"/>
              <a:t> del </a:t>
            </a:r>
            <a:r>
              <a:rPr lang="en-US" dirty="0" err="1"/>
              <a:t>componente</a:t>
            </a:r>
            <a:r>
              <a:rPr lang="en-US" dirty="0"/>
              <a:t> </a:t>
            </a:r>
            <a:r>
              <a:rPr lang="en-US" dirty="0" err="1"/>
              <a:t>hijo</a:t>
            </a:r>
            <a:endParaRPr lang="es-ES" dirty="0"/>
          </a:p>
        </p:txBody>
      </p:sp>
      <p:sp>
        <p:nvSpPr>
          <p:cNvPr id="3" name="Marcador de contenido 2">
            <a:extLst>
              <a:ext uri="{FF2B5EF4-FFF2-40B4-BE49-F238E27FC236}">
                <a16:creationId xmlns:a16="http://schemas.microsoft.com/office/drawing/2014/main" id="{13F1557C-4200-4061-BCE5-1F92AD2304B8}"/>
              </a:ext>
            </a:extLst>
          </p:cNvPr>
          <p:cNvSpPr>
            <a:spLocks noGrp="1"/>
          </p:cNvSpPr>
          <p:nvPr>
            <p:ph idx="1"/>
          </p:nvPr>
        </p:nvSpPr>
        <p:spPr/>
        <p:txBody>
          <a:bodyPr/>
          <a:lstStyle/>
          <a:p>
            <a:pPr marL="0" indent="0">
              <a:buNone/>
            </a:pPr>
            <a:r>
              <a:rPr lang="en-US" dirty="0"/>
              <a:t>La </a:t>
            </a:r>
            <a:r>
              <a:rPr lang="en-US" dirty="0" err="1"/>
              <a:t>plantilla</a:t>
            </a:r>
            <a:r>
              <a:rPr lang="en-US" dirty="0"/>
              <a:t> del </a:t>
            </a:r>
            <a:r>
              <a:rPr lang="en-US" dirty="0" err="1"/>
              <a:t>componente</a:t>
            </a:r>
            <a:r>
              <a:rPr lang="en-US" dirty="0"/>
              <a:t> </a:t>
            </a:r>
            <a:r>
              <a:rPr lang="en-US" dirty="0" err="1"/>
              <a:t>hijo</a:t>
            </a:r>
            <a:r>
              <a:rPr lang="en-US" dirty="0"/>
              <a:t> </a:t>
            </a:r>
            <a:r>
              <a:rPr lang="en-US" dirty="0" err="1"/>
              <a:t>tiene</a:t>
            </a:r>
            <a:r>
              <a:rPr lang="en-US" dirty="0"/>
              <a:t> dos </a:t>
            </a:r>
            <a:r>
              <a:rPr lang="en-US" dirty="0" err="1"/>
              <a:t>controles</a:t>
            </a:r>
            <a:r>
              <a:rPr lang="en-US" dirty="0"/>
              <a:t>:</a:t>
            </a:r>
          </a:p>
          <a:p>
            <a:r>
              <a:rPr lang="en-US" dirty="0"/>
              <a:t>&lt;input&gt; con una </a:t>
            </a:r>
            <a:r>
              <a:rPr lang="en-US" dirty="0" err="1"/>
              <a:t>plantilla</a:t>
            </a:r>
            <a:r>
              <a:rPr lang="en-US" dirty="0"/>
              <a:t> de </a:t>
            </a:r>
            <a:r>
              <a:rPr lang="en-US" dirty="0" err="1"/>
              <a:t>referencia</a:t>
            </a:r>
            <a:r>
              <a:rPr lang="en-US" dirty="0"/>
              <a:t> variable(</a:t>
            </a:r>
            <a:r>
              <a:rPr lang="en-US" dirty="0" err="1"/>
              <a:t>nos</a:t>
            </a:r>
            <a:r>
              <a:rPr lang="en-US" dirty="0"/>
              <a:t> </a:t>
            </a:r>
            <a:r>
              <a:rPr lang="en-US" dirty="0" err="1"/>
              <a:t>permite</a:t>
            </a:r>
            <a:r>
              <a:rPr lang="en-US" dirty="0"/>
              <a:t> </a:t>
            </a:r>
            <a:r>
              <a:rPr lang="en-US" dirty="0" err="1"/>
              <a:t>usar</a:t>
            </a:r>
            <a:r>
              <a:rPr lang="en-US" dirty="0"/>
              <a:t> </a:t>
            </a:r>
            <a:r>
              <a:rPr lang="en-US" dirty="0" err="1"/>
              <a:t>datos</a:t>
            </a:r>
            <a:r>
              <a:rPr lang="en-US" dirty="0"/>
              <a:t> de una </a:t>
            </a:r>
            <a:r>
              <a:rPr lang="en-US" dirty="0" err="1"/>
              <a:t>parte</a:t>
            </a:r>
            <a:r>
              <a:rPr lang="en-US" dirty="0"/>
              <a:t> de la </a:t>
            </a:r>
            <a:r>
              <a:rPr lang="en-US" dirty="0" err="1"/>
              <a:t>planilla</a:t>
            </a:r>
            <a:r>
              <a:rPr lang="en-US" dirty="0"/>
              <a:t> </a:t>
            </a:r>
            <a:r>
              <a:rPr lang="en-US" dirty="0" err="1"/>
              <a:t>en</a:t>
            </a:r>
            <a:r>
              <a:rPr lang="en-US" dirty="0"/>
              <a:t> </a:t>
            </a:r>
            <a:r>
              <a:rPr lang="en-US" dirty="0" err="1"/>
              <a:t>otra</a:t>
            </a:r>
            <a:r>
              <a:rPr lang="en-US" dirty="0"/>
              <a:t>).</a:t>
            </a:r>
          </a:p>
          <a:p>
            <a:r>
              <a:rPr lang="en-US" dirty="0"/>
              <a:t>#</a:t>
            </a:r>
            <a:r>
              <a:rPr lang="en-US" dirty="0" err="1"/>
              <a:t>newItem</a:t>
            </a:r>
            <a:r>
              <a:rPr lang="en-US" dirty="0"/>
              <a:t> el valor de </a:t>
            </a:r>
            <a:r>
              <a:rPr lang="en-US" dirty="0" err="1"/>
              <a:t>esta</a:t>
            </a:r>
            <a:r>
              <a:rPr lang="en-US" dirty="0"/>
              <a:t> </a:t>
            </a:r>
            <a:r>
              <a:rPr lang="en-US" dirty="0" err="1"/>
              <a:t>propiedad</a:t>
            </a:r>
            <a:r>
              <a:rPr lang="en-US" dirty="0"/>
              <a:t> </a:t>
            </a:r>
            <a:r>
              <a:rPr lang="en-US" dirty="0" err="1"/>
              <a:t>depende</a:t>
            </a:r>
            <a:r>
              <a:rPr lang="en-US" dirty="0"/>
              <a:t> de lo que el </a:t>
            </a:r>
            <a:r>
              <a:rPr lang="en-US" dirty="0" err="1"/>
              <a:t>usuario</a:t>
            </a:r>
            <a:r>
              <a:rPr lang="en-US" dirty="0"/>
              <a:t> </a:t>
            </a:r>
            <a:r>
              <a:rPr lang="en-US" dirty="0" err="1"/>
              <a:t>escriba</a:t>
            </a:r>
            <a:r>
              <a:rPr lang="en-US" dirty="0"/>
              <a:t> </a:t>
            </a:r>
            <a:r>
              <a:rPr lang="en-US" dirty="0" err="1"/>
              <a:t>en</a:t>
            </a:r>
            <a:r>
              <a:rPr lang="en-US" dirty="0"/>
              <a:t> la </a:t>
            </a:r>
            <a:r>
              <a:rPr lang="en-US" dirty="0" err="1"/>
              <a:t>etiqueta</a:t>
            </a:r>
            <a:r>
              <a:rPr lang="en-US" dirty="0"/>
              <a:t> &lt;input&gt;</a:t>
            </a:r>
          </a:p>
          <a:p>
            <a:pPr marL="0" indent="0">
              <a:buNone/>
            </a:pPr>
            <a:endParaRPr lang="es-ES" dirty="0"/>
          </a:p>
        </p:txBody>
      </p:sp>
      <p:pic>
        <p:nvPicPr>
          <p:cNvPr id="8" name="Imagen 7">
            <a:extLst>
              <a:ext uri="{FF2B5EF4-FFF2-40B4-BE49-F238E27FC236}">
                <a16:creationId xmlns:a16="http://schemas.microsoft.com/office/drawing/2014/main" id="{6A7A4C38-5933-4819-AB14-DB5BC760756B}"/>
              </a:ext>
            </a:extLst>
          </p:cNvPr>
          <p:cNvPicPr>
            <a:picLocks noChangeAspect="1"/>
          </p:cNvPicPr>
          <p:nvPr/>
        </p:nvPicPr>
        <p:blipFill>
          <a:blip r:embed="rId2"/>
          <a:stretch>
            <a:fillRect/>
          </a:stretch>
        </p:blipFill>
        <p:spPr>
          <a:xfrm>
            <a:off x="1104900" y="4451985"/>
            <a:ext cx="9456420" cy="1724978"/>
          </a:xfrm>
          <a:prstGeom prst="rect">
            <a:avLst/>
          </a:prstGeom>
        </p:spPr>
      </p:pic>
      <p:sp>
        <p:nvSpPr>
          <p:cNvPr id="4" name="Marcador de número de diapositiva 3">
            <a:extLst>
              <a:ext uri="{FF2B5EF4-FFF2-40B4-BE49-F238E27FC236}">
                <a16:creationId xmlns:a16="http://schemas.microsoft.com/office/drawing/2014/main" id="{6C7FF1B4-C3BC-4C05-901D-DC5BDE2DA309}"/>
              </a:ext>
            </a:extLst>
          </p:cNvPr>
          <p:cNvSpPr>
            <a:spLocks noGrp="1"/>
          </p:cNvSpPr>
          <p:nvPr>
            <p:ph type="sldNum" sz="quarter" idx="12"/>
          </p:nvPr>
        </p:nvSpPr>
        <p:spPr/>
        <p:txBody>
          <a:bodyPr/>
          <a:lstStyle/>
          <a:p>
            <a:fld id="{C52AEFFC-C884-4F70-B18E-E8A9BC0F001B}" type="slidenum">
              <a:rPr lang="es-ES" smtClean="0"/>
              <a:t>40</a:t>
            </a:fld>
            <a:endParaRPr lang="es-ES"/>
          </a:p>
        </p:txBody>
      </p:sp>
    </p:spTree>
    <p:extLst>
      <p:ext uri="{BB962C8B-B14F-4D97-AF65-F5344CB8AC3E}">
        <p14:creationId xmlns:p14="http://schemas.microsoft.com/office/powerpoint/2010/main" val="3233088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9C0DFF-9D3A-45F4-8C00-C4B2C055791D}"/>
              </a:ext>
            </a:extLst>
          </p:cNvPr>
          <p:cNvSpPr>
            <a:spLocks noGrp="1"/>
          </p:cNvSpPr>
          <p:nvPr>
            <p:ph type="title"/>
          </p:nvPr>
        </p:nvSpPr>
        <p:spPr/>
        <p:txBody>
          <a:bodyPr/>
          <a:lstStyle/>
          <a:p>
            <a:r>
              <a:rPr lang="en-US" dirty="0" err="1"/>
              <a:t>Configurando</a:t>
            </a:r>
            <a:r>
              <a:rPr lang="en-US" dirty="0"/>
              <a:t> el </a:t>
            </a:r>
            <a:r>
              <a:rPr lang="en-US" dirty="0" err="1"/>
              <a:t>componente</a:t>
            </a:r>
            <a:r>
              <a:rPr lang="en-US" dirty="0"/>
              <a:t> </a:t>
            </a:r>
            <a:r>
              <a:rPr lang="en-US" dirty="0" err="1"/>
              <a:t>hijo</a:t>
            </a:r>
            <a:endParaRPr lang="es-ES" dirty="0"/>
          </a:p>
        </p:txBody>
      </p:sp>
      <p:sp>
        <p:nvSpPr>
          <p:cNvPr id="3" name="Marcador de contenido 2">
            <a:extLst>
              <a:ext uri="{FF2B5EF4-FFF2-40B4-BE49-F238E27FC236}">
                <a16:creationId xmlns:a16="http://schemas.microsoft.com/office/drawing/2014/main" id="{172E834A-D57E-4474-81DB-C12721F4CAA3}"/>
              </a:ext>
            </a:extLst>
          </p:cNvPr>
          <p:cNvSpPr>
            <a:spLocks noGrp="1"/>
          </p:cNvSpPr>
          <p:nvPr>
            <p:ph idx="1"/>
          </p:nvPr>
        </p:nvSpPr>
        <p:spPr>
          <a:xfrm>
            <a:off x="838200" y="1690688"/>
            <a:ext cx="10927080" cy="4486275"/>
          </a:xfrm>
        </p:spPr>
        <p:txBody>
          <a:bodyPr>
            <a:normAutofit fontScale="85000" lnSpcReduction="20000"/>
          </a:bodyPr>
          <a:lstStyle/>
          <a:p>
            <a:r>
              <a:rPr lang="en-US" dirty="0" err="1"/>
              <a:t>Importar</a:t>
            </a:r>
            <a:r>
              <a:rPr lang="en-US" dirty="0"/>
              <a:t> las @Output y </a:t>
            </a:r>
            <a:r>
              <a:rPr lang="en-US" dirty="0" err="1"/>
              <a:t>EventEmiter</a:t>
            </a:r>
            <a:r>
              <a:rPr lang="en-US" dirty="0"/>
              <a:t> </a:t>
            </a:r>
            <a:r>
              <a:rPr lang="en-US" dirty="0" err="1"/>
              <a:t>en</a:t>
            </a:r>
            <a:r>
              <a:rPr lang="en-US" dirty="0"/>
              <a:t> la </a:t>
            </a:r>
            <a:r>
              <a:rPr lang="en-US" dirty="0" err="1"/>
              <a:t>clase</a:t>
            </a:r>
            <a:r>
              <a:rPr lang="en-US" dirty="0"/>
              <a:t> del </a:t>
            </a:r>
            <a:r>
              <a:rPr lang="en-US" dirty="0" err="1"/>
              <a:t>componente</a:t>
            </a:r>
            <a:r>
              <a:rPr lang="en-US" dirty="0"/>
              <a:t> </a:t>
            </a:r>
            <a:r>
              <a:rPr lang="en-US" dirty="0" err="1"/>
              <a:t>hijo</a:t>
            </a:r>
            <a:r>
              <a:rPr lang="en-US" dirty="0"/>
              <a:t>.</a:t>
            </a:r>
          </a:p>
          <a:p>
            <a:pPr marL="0" indent="0">
              <a:buNone/>
            </a:pPr>
            <a:endParaRPr lang="en-US" dirty="0"/>
          </a:p>
          <a:p>
            <a:r>
              <a:rPr lang="en-US" dirty="0" err="1"/>
              <a:t>En</a:t>
            </a:r>
            <a:r>
              <a:rPr lang="en-US" dirty="0"/>
              <a:t> la </a:t>
            </a:r>
            <a:r>
              <a:rPr lang="en-US" dirty="0" err="1"/>
              <a:t>clase</a:t>
            </a:r>
            <a:r>
              <a:rPr lang="en-US" dirty="0"/>
              <a:t> </a:t>
            </a:r>
            <a:r>
              <a:rPr lang="en-US" dirty="0" err="1"/>
              <a:t>componente</a:t>
            </a:r>
            <a:r>
              <a:rPr lang="en-US" dirty="0"/>
              <a:t> </a:t>
            </a:r>
            <a:r>
              <a:rPr lang="en-US" dirty="0" err="1"/>
              <a:t>crear</a:t>
            </a:r>
            <a:r>
              <a:rPr lang="en-US" dirty="0"/>
              <a:t> la </a:t>
            </a:r>
            <a:r>
              <a:rPr lang="en-US" dirty="0" err="1"/>
              <a:t>propiedad</a:t>
            </a:r>
            <a:r>
              <a:rPr lang="en-US" dirty="0"/>
              <a:t> </a:t>
            </a:r>
            <a:r>
              <a:rPr lang="en-US" dirty="0" err="1"/>
              <a:t>emisora</a:t>
            </a:r>
            <a:r>
              <a:rPr lang="en-US" dirty="0"/>
              <a:t>. </a:t>
            </a:r>
          </a:p>
          <a:p>
            <a:pPr marL="0" indent="0">
              <a:buNone/>
            </a:pPr>
            <a:r>
              <a:rPr lang="en-US" dirty="0"/>
              <a:t>   @Output() </a:t>
            </a:r>
            <a:r>
              <a:rPr lang="en-US" dirty="0" err="1"/>
              <a:t>newItemEvent</a:t>
            </a:r>
            <a:r>
              <a:rPr lang="en-US" dirty="0"/>
              <a:t> = new </a:t>
            </a:r>
            <a:r>
              <a:rPr lang="en-US" dirty="0" err="1"/>
              <a:t>EventEmitter</a:t>
            </a:r>
            <a:r>
              <a:rPr lang="en-US" dirty="0"/>
              <a:t>&lt;string&gt;();</a:t>
            </a:r>
          </a:p>
          <a:p>
            <a:pPr marL="0" indent="0">
              <a:buNone/>
            </a:pPr>
            <a:endParaRPr lang="en-US" dirty="0"/>
          </a:p>
          <a:p>
            <a:pPr marL="0" indent="0">
              <a:buNone/>
            </a:pPr>
            <a:r>
              <a:rPr lang="en-US" dirty="0" err="1"/>
              <a:t>newItemEvent</a:t>
            </a:r>
            <a:r>
              <a:rPr lang="en-US" dirty="0"/>
              <a:t>: </a:t>
            </a:r>
            <a:r>
              <a:rPr lang="en-US" dirty="0" err="1"/>
              <a:t>nombre</a:t>
            </a:r>
            <a:r>
              <a:rPr lang="en-US" dirty="0"/>
              <a:t> del @Output</a:t>
            </a:r>
          </a:p>
          <a:p>
            <a:pPr marL="0" indent="0">
              <a:buNone/>
            </a:pPr>
            <a:endParaRPr lang="en-US" dirty="0"/>
          </a:p>
          <a:p>
            <a:pPr marL="0" indent="0">
              <a:buNone/>
            </a:pPr>
            <a:r>
              <a:rPr lang="en-US" dirty="0" err="1"/>
              <a:t>EventEmitter</a:t>
            </a:r>
            <a:r>
              <a:rPr lang="en-US" dirty="0"/>
              <a:t>&lt;string&gt;: Tipo de </a:t>
            </a:r>
            <a:r>
              <a:rPr lang="en-US" dirty="0" err="1"/>
              <a:t>dato</a:t>
            </a:r>
            <a:r>
              <a:rPr lang="en-US" dirty="0"/>
              <a:t> del @Output(), </a:t>
            </a:r>
            <a:r>
              <a:rPr lang="en-US" dirty="0" err="1"/>
              <a:t>en</a:t>
            </a:r>
            <a:r>
              <a:rPr lang="en-US" dirty="0"/>
              <a:t> </a:t>
            </a:r>
            <a:r>
              <a:rPr lang="en-US" dirty="0" err="1"/>
              <a:t>este</a:t>
            </a:r>
            <a:r>
              <a:rPr lang="en-US" dirty="0"/>
              <a:t> </a:t>
            </a:r>
            <a:r>
              <a:rPr lang="en-US" dirty="0" err="1"/>
              <a:t>caso</a:t>
            </a:r>
            <a:r>
              <a:rPr lang="en-US" dirty="0"/>
              <a:t> el </a:t>
            </a:r>
            <a:r>
              <a:rPr lang="en-US" dirty="0" err="1"/>
              <a:t>flujo</a:t>
            </a:r>
            <a:r>
              <a:rPr lang="en-US" dirty="0"/>
              <a:t> de </a:t>
            </a:r>
            <a:r>
              <a:rPr lang="en-US" dirty="0" err="1"/>
              <a:t>datos</a:t>
            </a:r>
            <a:r>
              <a:rPr lang="en-US" dirty="0"/>
              <a:t> que </a:t>
            </a:r>
            <a:r>
              <a:rPr lang="en-US" dirty="0" err="1"/>
              <a:t>va</a:t>
            </a:r>
            <a:r>
              <a:rPr lang="en-US" dirty="0"/>
              <a:t> del </a:t>
            </a:r>
            <a:r>
              <a:rPr lang="en-US" dirty="0" err="1"/>
              <a:t>hijo</a:t>
            </a:r>
            <a:r>
              <a:rPr lang="en-US" dirty="0"/>
              <a:t> al padre ser</a:t>
            </a:r>
            <a:r>
              <a:rPr lang="es-ES" dirty="0"/>
              <a:t>á de tipo </a:t>
            </a:r>
            <a:r>
              <a:rPr lang="es-ES" dirty="0" err="1"/>
              <a:t>string</a:t>
            </a:r>
            <a:r>
              <a:rPr lang="es-ES" dirty="0"/>
              <a:t>.</a:t>
            </a:r>
          </a:p>
          <a:p>
            <a:pPr marL="0" indent="0">
              <a:buNone/>
            </a:pPr>
            <a:endParaRPr lang="en-US" dirty="0"/>
          </a:p>
          <a:p>
            <a:pPr marL="0" indent="0">
              <a:buNone/>
            </a:pPr>
            <a:r>
              <a:rPr lang="en-US" dirty="0"/>
              <a:t>new </a:t>
            </a:r>
            <a:r>
              <a:rPr lang="en-US" dirty="0" err="1"/>
              <a:t>EventEmitter</a:t>
            </a:r>
            <a:r>
              <a:rPr lang="en-US" dirty="0"/>
              <a:t>&lt;string&gt;(): le dice a Angular que </a:t>
            </a:r>
            <a:r>
              <a:rPr lang="en-US" dirty="0" err="1"/>
              <a:t>cree</a:t>
            </a:r>
            <a:r>
              <a:rPr lang="en-US" dirty="0"/>
              <a:t> un nuevo </a:t>
            </a:r>
            <a:r>
              <a:rPr lang="en-US" dirty="0" err="1"/>
              <a:t>emisor</a:t>
            </a:r>
            <a:r>
              <a:rPr lang="en-US" dirty="0"/>
              <a:t> de  </a:t>
            </a:r>
            <a:r>
              <a:rPr lang="en-US" dirty="0" err="1"/>
              <a:t>eventos</a:t>
            </a:r>
            <a:r>
              <a:rPr lang="en-US" dirty="0"/>
              <a:t> y el </a:t>
            </a:r>
            <a:r>
              <a:rPr lang="en-US" dirty="0" err="1"/>
              <a:t>dato</a:t>
            </a:r>
            <a:r>
              <a:rPr lang="en-US" dirty="0"/>
              <a:t> que se </a:t>
            </a:r>
            <a:r>
              <a:rPr lang="en-US" dirty="0" err="1"/>
              <a:t>va</a:t>
            </a:r>
            <a:r>
              <a:rPr lang="en-US" dirty="0"/>
              <a:t> a </a:t>
            </a:r>
            <a:r>
              <a:rPr lang="en-US" dirty="0" err="1"/>
              <a:t>emitir</a:t>
            </a:r>
            <a:r>
              <a:rPr lang="en-US" dirty="0"/>
              <a:t> es de </a:t>
            </a:r>
            <a:r>
              <a:rPr lang="en-US" dirty="0" err="1"/>
              <a:t>tipo</a:t>
            </a:r>
            <a:r>
              <a:rPr lang="en-US" dirty="0"/>
              <a:t> string. </a:t>
            </a:r>
          </a:p>
          <a:p>
            <a:pPr marL="0" indent="0">
              <a:buNone/>
            </a:pPr>
            <a:endParaRPr lang="es-ES" dirty="0"/>
          </a:p>
        </p:txBody>
      </p:sp>
      <p:sp>
        <p:nvSpPr>
          <p:cNvPr id="4" name="Marcador de número de diapositiva 3">
            <a:extLst>
              <a:ext uri="{FF2B5EF4-FFF2-40B4-BE49-F238E27FC236}">
                <a16:creationId xmlns:a16="http://schemas.microsoft.com/office/drawing/2014/main" id="{B91A898F-56DE-4E47-80EF-10E17F110283}"/>
              </a:ext>
            </a:extLst>
          </p:cNvPr>
          <p:cNvSpPr>
            <a:spLocks noGrp="1"/>
          </p:cNvSpPr>
          <p:nvPr>
            <p:ph type="sldNum" sz="quarter" idx="12"/>
          </p:nvPr>
        </p:nvSpPr>
        <p:spPr/>
        <p:txBody>
          <a:bodyPr/>
          <a:lstStyle/>
          <a:p>
            <a:fld id="{C52AEFFC-C884-4F70-B18E-E8A9BC0F001B}" type="slidenum">
              <a:rPr lang="es-ES" smtClean="0"/>
              <a:t>41</a:t>
            </a:fld>
            <a:endParaRPr lang="es-ES"/>
          </a:p>
        </p:txBody>
      </p:sp>
    </p:spTree>
    <p:extLst>
      <p:ext uri="{BB962C8B-B14F-4D97-AF65-F5344CB8AC3E}">
        <p14:creationId xmlns:p14="http://schemas.microsoft.com/office/powerpoint/2010/main" val="1664847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59CBF1-92D6-46B9-B74C-93F6B57CCDCC}"/>
              </a:ext>
            </a:extLst>
          </p:cNvPr>
          <p:cNvSpPr>
            <a:spLocks noGrp="1"/>
          </p:cNvSpPr>
          <p:nvPr>
            <p:ph type="title"/>
          </p:nvPr>
        </p:nvSpPr>
        <p:spPr/>
        <p:txBody>
          <a:bodyPr/>
          <a:lstStyle/>
          <a:p>
            <a:r>
              <a:rPr lang="en-US" dirty="0" err="1"/>
              <a:t>Configurando</a:t>
            </a:r>
            <a:r>
              <a:rPr lang="en-US" dirty="0"/>
              <a:t> el </a:t>
            </a:r>
            <a:r>
              <a:rPr lang="en-US" dirty="0" err="1"/>
              <a:t>componente</a:t>
            </a:r>
            <a:r>
              <a:rPr lang="en-US" dirty="0"/>
              <a:t> </a:t>
            </a:r>
            <a:r>
              <a:rPr lang="en-US" dirty="0" err="1"/>
              <a:t>hijo</a:t>
            </a:r>
            <a:endParaRPr lang="es-ES" dirty="0"/>
          </a:p>
        </p:txBody>
      </p:sp>
      <p:sp>
        <p:nvSpPr>
          <p:cNvPr id="3" name="Marcador de contenido 2">
            <a:extLst>
              <a:ext uri="{FF2B5EF4-FFF2-40B4-BE49-F238E27FC236}">
                <a16:creationId xmlns:a16="http://schemas.microsoft.com/office/drawing/2014/main" id="{0C8B8E8C-FB6B-4B40-92C3-CE3153E7ED41}"/>
              </a:ext>
            </a:extLst>
          </p:cNvPr>
          <p:cNvSpPr>
            <a:spLocks noGrp="1"/>
          </p:cNvSpPr>
          <p:nvPr>
            <p:ph idx="1"/>
          </p:nvPr>
        </p:nvSpPr>
        <p:spPr/>
        <p:txBody>
          <a:bodyPr/>
          <a:lstStyle/>
          <a:p>
            <a:r>
              <a:rPr lang="en-US" dirty="0" err="1"/>
              <a:t>Crear</a:t>
            </a:r>
            <a:r>
              <a:rPr lang="en-US" dirty="0"/>
              <a:t> un </a:t>
            </a:r>
            <a:r>
              <a:rPr lang="en-US" dirty="0" err="1"/>
              <a:t>metodo</a:t>
            </a:r>
            <a:r>
              <a:rPr lang="en-US" dirty="0"/>
              <a:t> </a:t>
            </a:r>
            <a:r>
              <a:rPr lang="en-US" dirty="0" err="1"/>
              <a:t>addNewIntem</a:t>
            </a:r>
            <a:r>
              <a:rPr lang="en-US" dirty="0"/>
              <a:t>() </a:t>
            </a:r>
            <a:r>
              <a:rPr lang="en-US" dirty="0" err="1"/>
              <a:t>en</a:t>
            </a:r>
            <a:r>
              <a:rPr lang="en-US" dirty="0"/>
              <a:t> la </a:t>
            </a:r>
            <a:r>
              <a:rPr lang="en-US" dirty="0" err="1"/>
              <a:t>misma</a:t>
            </a:r>
            <a:r>
              <a:rPr lang="en-US" dirty="0"/>
              <a:t> </a:t>
            </a:r>
            <a:r>
              <a:rPr lang="en-US" dirty="0" err="1"/>
              <a:t>clase</a:t>
            </a:r>
            <a:endParaRPr lang="en-US" dirty="0"/>
          </a:p>
          <a:p>
            <a:pPr marL="0" indent="0">
              <a:buNone/>
            </a:pPr>
            <a:endParaRPr lang="en-US" dirty="0"/>
          </a:p>
          <a:p>
            <a:pPr marL="0" indent="0">
              <a:buNone/>
            </a:pPr>
            <a:r>
              <a:rPr lang="es-ES" dirty="0"/>
              <a:t>    </a:t>
            </a:r>
            <a:r>
              <a:rPr lang="es-ES" dirty="0" err="1"/>
              <a:t>addNewItem</a:t>
            </a:r>
            <a:r>
              <a:rPr lang="es-ES" dirty="0"/>
              <a:t>(</a:t>
            </a:r>
            <a:r>
              <a:rPr lang="es-ES" dirty="0" err="1"/>
              <a:t>value</a:t>
            </a:r>
            <a:r>
              <a:rPr lang="es-ES" dirty="0"/>
              <a:t>: </a:t>
            </a:r>
            <a:r>
              <a:rPr lang="es-ES" dirty="0" err="1"/>
              <a:t>string</a:t>
            </a:r>
            <a:r>
              <a:rPr lang="es-ES" dirty="0"/>
              <a:t>) {</a:t>
            </a:r>
          </a:p>
          <a:p>
            <a:pPr marL="0" indent="0">
              <a:buNone/>
            </a:pPr>
            <a:r>
              <a:rPr lang="es-ES" dirty="0"/>
              <a:t>        </a:t>
            </a:r>
            <a:r>
              <a:rPr lang="es-ES" dirty="0" err="1"/>
              <a:t>this.newItemEvent.emit</a:t>
            </a:r>
            <a:r>
              <a:rPr lang="es-ES" dirty="0"/>
              <a:t>(</a:t>
            </a:r>
            <a:r>
              <a:rPr lang="es-ES" dirty="0" err="1"/>
              <a:t>value</a:t>
            </a:r>
            <a:r>
              <a:rPr lang="es-ES" dirty="0"/>
              <a:t>);</a:t>
            </a:r>
          </a:p>
          <a:p>
            <a:pPr marL="0" indent="0">
              <a:buNone/>
            </a:pPr>
            <a:r>
              <a:rPr lang="es-ES" dirty="0"/>
              <a:t>  }</a:t>
            </a:r>
          </a:p>
          <a:p>
            <a:pPr marL="0" indent="0">
              <a:buNone/>
            </a:pPr>
            <a:endParaRPr lang="es-ES" dirty="0"/>
          </a:p>
          <a:p>
            <a:pPr marL="0" indent="0">
              <a:buNone/>
            </a:pPr>
            <a:r>
              <a:rPr lang="es-ES" dirty="0"/>
              <a:t>Este método usa el decorador </a:t>
            </a:r>
            <a:r>
              <a:rPr lang="en-US" dirty="0"/>
              <a:t>@Output, </a:t>
            </a:r>
            <a:r>
              <a:rPr lang="en-US" dirty="0" err="1"/>
              <a:t>newIntemEvent</a:t>
            </a:r>
            <a:r>
              <a:rPr lang="en-US" dirty="0"/>
              <a:t> para </a:t>
            </a:r>
            <a:r>
              <a:rPr lang="en-US" dirty="0" err="1"/>
              <a:t>lanzar</a:t>
            </a:r>
            <a:r>
              <a:rPr lang="en-US" dirty="0"/>
              <a:t> un </a:t>
            </a:r>
            <a:r>
              <a:rPr lang="en-US" dirty="0" err="1"/>
              <a:t>evento</a:t>
            </a:r>
            <a:r>
              <a:rPr lang="en-US" dirty="0"/>
              <a:t> con el valor que el </a:t>
            </a:r>
            <a:r>
              <a:rPr lang="en-US" dirty="0" err="1"/>
              <a:t>usuario</a:t>
            </a:r>
            <a:r>
              <a:rPr lang="en-US" dirty="0"/>
              <a:t> escribe </a:t>
            </a:r>
            <a:r>
              <a:rPr lang="en-US" dirty="0" err="1"/>
              <a:t>en</a:t>
            </a:r>
            <a:r>
              <a:rPr lang="en-US" dirty="0"/>
              <a:t> el campo &lt;input&gt;</a:t>
            </a:r>
            <a:endParaRPr lang="es-ES" dirty="0"/>
          </a:p>
          <a:p>
            <a:pPr marL="0" indent="0">
              <a:buNone/>
            </a:pPr>
            <a:endParaRPr lang="en-US" dirty="0"/>
          </a:p>
        </p:txBody>
      </p:sp>
      <p:sp>
        <p:nvSpPr>
          <p:cNvPr id="4" name="Marcador de número de diapositiva 3">
            <a:extLst>
              <a:ext uri="{FF2B5EF4-FFF2-40B4-BE49-F238E27FC236}">
                <a16:creationId xmlns:a16="http://schemas.microsoft.com/office/drawing/2014/main" id="{049A36BA-7113-40BD-ACA7-C1000AE5815F}"/>
              </a:ext>
            </a:extLst>
          </p:cNvPr>
          <p:cNvSpPr>
            <a:spLocks noGrp="1"/>
          </p:cNvSpPr>
          <p:nvPr>
            <p:ph type="sldNum" sz="quarter" idx="12"/>
          </p:nvPr>
        </p:nvSpPr>
        <p:spPr/>
        <p:txBody>
          <a:bodyPr/>
          <a:lstStyle/>
          <a:p>
            <a:fld id="{C52AEFFC-C884-4F70-B18E-E8A9BC0F001B}" type="slidenum">
              <a:rPr lang="es-ES" smtClean="0"/>
              <a:t>42</a:t>
            </a:fld>
            <a:endParaRPr lang="es-ES"/>
          </a:p>
        </p:txBody>
      </p:sp>
    </p:spTree>
    <p:extLst>
      <p:ext uri="{BB962C8B-B14F-4D97-AF65-F5344CB8AC3E}">
        <p14:creationId xmlns:p14="http://schemas.microsoft.com/office/powerpoint/2010/main" val="2559480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9E1634-B092-44CA-B9BF-D38550BEFE88}"/>
              </a:ext>
            </a:extLst>
          </p:cNvPr>
          <p:cNvSpPr>
            <a:spLocks noGrp="1"/>
          </p:cNvSpPr>
          <p:nvPr>
            <p:ph type="title"/>
          </p:nvPr>
        </p:nvSpPr>
        <p:spPr/>
        <p:txBody>
          <a:bodyPr/>
          <a:lstStyle/>
          <a:p>
            <a:r>
              <a:rPr lang="en-US" dirty="0" err="1"/>
              <a:t>Configurando</a:t>
            </a:r>
            <a:r>
              <a:rPr lang="en-US" dirty="0"/>
              <a:t> el </a:t>
            </a:r>
            <a:r>
              <a:rPr lang="en-US" dirty="0" err="1"/>
              <a:t>componente</a:t>
            </a:r>
            <a:r>
              <a:rPr lang="en-US" dirty="0"/>
              <a:t> </a:t>
            </a:r>
            <a:r>
              <a:rPr lang="en-US" dirty="0" err="1"/>
              <a:t>hijo</a:t>
            </a:r>
            <a:endParaRPr lang="es-ES" dirty="0"/>
          </a:p>
        </p:txBody>
      </p:sp>
      <p:sp>
        <p:nvSpPr>
          <p:cNvPr id="9" name="Marcador de contenido 8">
            <a:extLst>
              <a:ext uri="{FF2B5EF4-FFF2-40B4-BE49-F238E27FC236}">
                <a16:creationId xmlns:a16="http://schemas.microsoft.com/office/drawing/2014/main" id="{CDDD62F1-9659-4F6A-93CF-E8781E1FFC7D}"/>
              </a:ext>
            </a:extLst>
          </p:cNvPr>
          <p:cNvSpPr>
            <a:spLocks noGrp="1"/>
          </p:cNvSpPr>
          <p:nvPr>
            <p:ph idx="1"/>
          </p:nvPr>
        </p:nvSpPr>
        <p:spPr/>
        <p:txBody>
          <a:bodyPr/>
          <a:lstStyle/>
          <a:p>
            <a:endParaRPr lang="es-ES"/>
          </a:p>
        </p:txBody>
      </p:sp>
      <p:pic>
        <p:nvPicPr>
          <p:cNvPr id="10" name="Imagen 9">
            <a:extLst>
              <a:ext uri="{FF2B5EF4-FFF2-40B4-BE49-F238E27FC236}">
                <a16:creationId xmlns:a16="http://schemas.microsoft.com/office/drawing/2014/main" id="{D96FB77C-DB29-4783-BE3E-E2013D564235}"/>
              </a:ext>
            </a:extLst>
          </p:cNvPr>
          <p:cNvPicPr>
            <a:picLocks noChangeAspect="1"/>
          </p:cNvPicPr>
          <p:nvPr/>
        </p:nvPicPr>
        <p:blipFill>
          <a:blip r:embed="rId2"/>
          <a:stretch>
            <a:fillRect/>
          </a:stretch>
        </p:blipFill>
        <p:spPr>
          <a:xfrm>
            <a:off x="1566862" y="1992629"/>
            <a:ext cx="8293418" cy="4184333"/>
          </a:xfrm>
          <a:prstGeom prst="rect">
            <a:avLst/>
          </a:prstGeom>
        </p:spPr>
      </p:pic>
      <p:sp>
        <p:nvSpPr>
          <p:cNvPr id="3" name="Marcador de número de diapositiva 2">
            <a:extLst>
              <a:ext uri="{FF2B5EF4-FFF2-40B4-BE49-F238E27FC236}">
                <a16:creationId xmlns:a16="http://schemas.microsoft.com/office/drawing/2014/main" id="{97BC14CB-E9DB-46F2-A0D1-17E5BB3E939E}"/>
              </a:ext>
            </a:extLst>
          </p:cNvPr>
          <p:cNvSpPr>
            <a:spLocks noGrp="1"/>
          </p:cNvSpPr>
          <p:nvPr>
            <p:ph type="sldNum" sz="quarter" idx="12"/>
          </p:nvPr>
        </p:nvSpPr>
        <p:spPr/>
        <p:txBody>
          <a:bodyPr/>
          <a:lstStyle/>
          <a:p>
            <a:fld id="{C52AEFFC-C884-4F70-B18E-E8A9BC0F001B}" type="slidenum">
              <a:rPr lang="es-ES" smtClean="0"/>
              <a:t>43</a:t>
            </a:fld>
            <a:endParaRPr lang="es-ES"/>
          </a:p>
        </p:txBody>
      </p:sp>
    </p:spTree>
    <p:extLst>
      <p:ext uri="{BB962C8B-B14F-4D97-AF65-F5344CB8AC3E}">
        <p14:creationId xmlns:p14="http://schemas.microsoft.com/office/powerpoint/2010/main" val="33623786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F8562F-54B3-4B4B-AC99-A5E736CE78B1}"/>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A8FF60C8-565C-4736-866B-F59C84CBCDA3}"/>
              </a:ext>
            </a:extLst>
          </p:cNvPr>
          <p:cNvSpPr>
            <a:spLocks noGrp="1"/>
          </p:cNvSpPr>
          <p:nvPr>
            <p:ph idx="1"/>
          </p:nvPr>
        </p:nvSpPr>
        <p:spPr/>
        <p:txBody>
          <a:bodyPr/>
          <a:lstStyle/>
          <a:p>
            <a:endParaRPr lang="es-ES"/>
          </a:p>
        </p:txBody>
      </p:sp>
      <p:pic>
        <p:nvPicPr>
          <p:cNvPr id="7" name="Imagen 6">
            <a:extLst>
              <a:ext uri="{FF2B5EF4-FFF2-40B4-BE49-F238E27FC236}">
                <a16:creationId xmlns:a16="http://schemas.microsoft.com/office/drawing/2014/main" id="{6E84AE05-F594-4FBA-B5B7-1747AC8C5626}"/>
              </a:ext>
            </a:extLst>
          </p:cNvPr>
          <p:cNvPicPr>
            <a:picLocks noChangeAspect="1"/>
          </p:cNvPicPr>
          <p:nvPr/>
        </p:nvPicPr>
        <p:blipFill>
          <a:blip r:embed="rId2"/>
          <a:stretch>
            <a:fillRect/>
          </a:stretch>
        </p:blipFill>
        <p:spPr>
          <a:xfrm>
            <a:off x="449580" y="1414300"/>
            <a:ext cx="11292840" cy="4029399"/>
          </a:xfrm>
          <a:prstGeom prst="rect">
            <a:avLst/>
          </a:prstGeom>
          <a:ln>
            <a:solidFill>
              <a:schemeClr val="accent1">
                <a:shade val="50000"/>
              </a:schemeClr>
            </a:solidFill>
          </a:ln>
        </p:spPr>
      </p:pic>
      <p:sp>
        <p:nvSpPr>
          <p:cNvPr id="4" name="Marcador de número de diapositiva 3">
            <a:extLst>
              <a:ext uri="{FF2B5EF4-FFF2-40B4-BE49-F238E27FC236}">
                <a16:creationId xmlns:a16="http://schemas.microsoft.com/office/drawing/2014/main" id="{2A648479-F61C-44FE-998C-C151261DF83B}"/>
              </a:ext>
            </a:extLst>
          </p:cNvPr>
          <p:cNvSpPr>
            <a:spLocks noGrp="1"/>
          </p:cNvSpPr>
          <p:nvPr>
            <p:ph type="sldNum" sz="quarter" idx="12"/>
          </p:nvPr>
        </p:nvSpPr>
        <p:spPr/>
        <p:txBody>
          <a:bodyPr/>
          <a:lstStyle/>
          <a:p>
            <a:fld id="{C52AEFFC-C884-4F70-B18E-E8A9BC0F001B}" type="slidenum">
              <a:rPr lang="es-ES" smtClean="0"/>
              <a:t>44</a:t>
            </a:fld>
            <a:endParaRPr lang="es-ES"/>
          </a:p>
        </p:txBody>
      </p:sp>
    </p:spTree>
    <p:extLst>
      <p:ext uri="{BB962C8B-B14F-4D97-AF65-F5344CB8AC3E}">
        <p14:creationId xmlns:p14="http://schemas.microsoft.com/office/powerpoint/2010/main" val="2555671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D29AE-E4A9-4D99-844B-376303858A5E}"/>
              </a:ext>
            </a:extLst>
          </p:cNvPr>
          <p:cNvSpPr>
            <a:spLocks noGrp="1"/>
          </p:cNvSpPr>
          <p:nvPr>
            <p:ph type="title"/>
          </p:nvPr>
        </p:nvSpPr>
        <p:spPr/>
        <p:txBody>
          <a:bodyPr/>
          <a:lstStyle/>
          <a:p>
            <a:r>
              <a:rPr lang="en-US" dirty="0" err="1"/>
              <a:t>Configurando</a:t>
            </a:r>
            <a:r>
              <a:rPr lang="en-US" dirty="0"/>
              <a:t> el </a:t>
            </a:r>
            <a:r>
              <a:rPr lang="en-US" dirty="0" err="1"/>
              <a:t>componente</a:t>
            </a:r>
            <a:r>
              <a:rPr lang="en-US" dirty="0"/>
              <a:t> padre</a:t>
            </a:r>
            <a:endParaRPr lang="es-ES" dirty="0"/>
          </a:p>
        </p:txBody>
      </p:sp>
      <p:sp>
        <p:nvSpPr>
          <p:cNvPr id="3" name="Marcador de contenido 2">
            <a:extLst>
              <a:ext uri="{FF2B5EF4-FFF2-40B4-BE49-F238E27FC236}">
                <a16:creationId xmlns:a16="http://schemas.microsoft.com/office/drawing/2014/main" id="{7A17AB73-E64E-4E79-8025-129B6FE5796B}"/>
              </a:ext>
            </a:extLst>
          </p:cNvPr>
          <p:cNvSpPr>
            <a:spLocks noGrp="1"/>
          </p:cNvSpPr>
          <p:nvPr>
            <p:ph idx="1"/>
          </p:nvPr>
        </p:nvSpPr>
        <p:spPr>
          <a:xfrm>
            <a:off x="838200" y="1825625"/>
            <a:ext cx="3855720" cy="4351338"/>
          </a:xfrm>
        </p:spPr>
        <p:txBody>
          <a:bodyPr>
            <a:normAutofit/>
          </a:bodyPr>
          <a:lstStyle/>
          <a:p>
            <a:pPr marL="0" indent="0" algn="just">
              <a:buNone/>
            </a:pPr>
            <a:r>
              <a:rPr lang="en-US" dirty="0"/>
              <a:t>Se </a:t>
            </a:r>
            <a:r>
              <a:rPr lang="en-US" dirty="0" err="1"/>
              <a:t>crea</a:t>
            </a:r>
            <a:r>
              <a:rPr lang="en-US" dirty="0"/>
              <a:t> un </a:t>
            </a:r>
            <a:r>
              <a:rPr lang="en-US" dirty="0" err="1"/>
              <a:t>arreglo</a:t>
            </a:r>
            <a:r>
              <a:rPr lang="en-US" dirty="0"/>
              <a:t> </a:t>
            </a:r>
            <a:r>
              <a:rPr lang="en-US" dirty="0" err="1"/>
              <a:t>en</a:t>
            </a:r>
            <a:r>
              <a:rPr lang="en-US" dirty="0"/>
              <a:t> el </a:t>
            </a:r>
            <a:r>
              <a:rPr lang="en-US" dirty="0" err="1"/>
              <a:t>cual</a:t>
            </a:r>
            <a:r>
              <a:rPr lang="en-US" dirty="0"/>
              <a:t> se van a </a:t>
            </a:r>
            <a:r>
              <a:rPr lang="en-US" dirty="0" err="1"/>
              <a:t>almacenar</a:t>
            </a:r>
            <a:r>
              <a:rPr lang="en-US" dirty="0"/>
              <a:t> las </a:t>
            </a:r>
            <a:r>
              <a:rPr lang="en-US" dirty="0" err="1"/>
              <a:t>caracter</a:t>
            </a:r>
            <a:r>
              <a:rPr lang="es-ES" dirty="0" err="1"/>
              <a:t>ísticas</a:t>
            </a:r>
            <a:r>
              <a:rPr lang="es-ES" dirty="0"/>
              <a:t> de cada empleado.</a:t>
            </a:r>
          </a:p>
          <a:p>
            <a:pPr marL="0" indent="0">
              <a:buNone/>
            </a:pPr>
            <a:endParaRPr lang="es-ES" dirty="0"/>
          </a:p>
        </p:txBody>
      </p:sp>
      <p:pic>
        <p:nvPicPr>
          <p:cNvPr id="4" name="Imagen 3">
            <a:extLst>
              <a:ext uri="{FF2B5EF4-FFF2-40B4-BE49-F238E27FC236}">
                <a16:creationId xmlns:a16="http://schemas.microsoft.com/office/drawing/2014/main" id="{BF8B5DEE-38EA-41E6-B8A4-A084E86EEA58}"/>
              </a:ext>
            </a:extLst>
          </p:cNvPr>
          <p:cNvPicPr>
            <a:picLocks noChangeAspect="1"/>
          </p:cNvPicPr>
          <p:nvPr/>
        </p:nvPicPr>
        <p:blipFill>
          <a:blip r:embed="rId2"/>
          <a:stretch>
            <a:fillRect/>
          </a:stretch>
        </p:blipFill>
        <p:spPr>
          <a:xfrm>
            <a:off x="4988242" y="1825625"/>
            <a:ext cx="5476875" cy="4210050"/>
          </a:xfrm>
          <a:prstGeom prst="rect">
            <a:avLst/>
          </a:prstGeom>
        </p:spPr>
      </p:pic>
      <p:sp>
        <p:nvSpPr>
          <p:cNvPr id="5" name="Marcador de número de diapositiva 4">
            <a:extLst>
              <a:ext uri="{FF2B5EF4-FFF2-40B4-BE49-F238E27FC236}">
                <a16:creationId xmlns:a16="http://schemas.microsoft.com/office/drawing/2014/main" id="{4A08C93E-54A9-4AB9-9883-7CC458EC2D0F}"/>
              </a:ext>
            </a:extLst>
          </p:cNvPr>
          <p:cNvSpPr>
            <a:spLocks noGrp="1"/>
          </p:cNvSpPr>
          <p:nvPr>
            <p:ph type="sldNum" sz="quarter" idx="12"/>
          </p:nvPr>
        </p:nvSpPr>
        <p:spPr/>
        <p:txBody>
          <a:bodyPr/>
          <a:lstStyle/>
          <a:p>
            <a:fld id="{C52AEFFC-C884-4F70-B18E-E8A9BC0F001B}" type="slidenum">
              <a:rPr lang="es-ES" smtClean="0"/>
              <a:t>45</a:t>
            </a:fld>
            <a:endParaRPr lang="es-ES"/>
          </a:p>
        </p:txBody>
      </p:sp>
    </p:spTree>
    <p:extLst>
      <p:ext uri="{BB962C8B-B14F-4D97-AF65-F5344CB8AC3E}">
        <p14:creationId xmlns:p14="http://schemas.microsoft.com/office/powerpoint/2010/main" val="3019255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6B49A5-0152-4118-9B45-CC0E76E80C94}"/>
              </a:ext>
            </a:extLst>
          </p:cNvPr>
          <p:cNvSpPr>
            <a:spLocks noGrp="1"/>
          </p:cNvSpPr>
          <p:nvPr>
            <p:ph type="title"/>
          </p:nvPr>
        </p:nvSpPr>
        <p:spPr/>
        <p:txBody>
          <a:bodyPr/>
          <a:lstStyle/>
          <a:p>
            <a:r>
              <a:rPr lang="es-ES" dirty="0"/>
              <a:t>Configurando plantilla del componente padre</a:t>
            </a:r>
          </a:p>
        </p:txBody>
      </p:sp>
      <p:sp>
        <p:nvSpPr>
          <p:cNvPr id="3" name="Marcador de contenido 2">
            <a:extLst>
              <a:ext uri="{FF2B5EF4-FFF2-40B4-BE49-F238E27FC236}">
                <a16:creationId xmlns:a16="http://schemas.microsoft.com/office/drawing/2014/main" id="{00B1B8A3-A786-4FA0-9CCB-387E0C919679}"/>
              </a:ext>
            </a:extLst>
          </p:cNvPr>
          <p:cNvSpPr>
            <a:spLocks noGrp="1"/>
          </p:cNvSpPr>
          <p:nvPr>
            <p:ph idx="1"/>
          </p:nvPr>
        </p:nvSpPr>
        <p:spPr/>
        <p:txBody>
          <a:bodyPr/>
          <a:lstStyle/>
          <a:p>
            <a:r>
              <a:rPr lang="es-ES" dirty="0"/>
              <a:t>Conectar el evento </a:t>
            </a:r>
            <a:r>
              <a:rPr lang="es-ES" dirty="0" err="1"/>
              <a:t>newItemEvent</a:t>
            </a:r>
            <a:r>
              <a:rPr lang="es-ES" dirty="0"/>
              <a:t> en el componte hijo con el método en el componente padre.</a:t>
            </a:r>
          </a:p>
          <a:p>
            <a:pPr marL="0" indent="0">
              <a:buNone/>
            </a:pPr>
            <a:r>
              <a:rPr lang="es-ES" dirty="0"/>
              <a:t>  &lt;app-</a:t>
            </a:r>
            <a:r>
              <a:rPr lang="es-ES" dirty="0" err="1"/>
              <a:t>caracteristicas</a:t>
            </a:r>
            <a:r>
              <a:rPr lang="es-ES" dirty="0"/>
              <a:t>-empleado (</a:t>
            </a:r>
            <a:r>
              <a:rPr lang="es-ES" dirty="0" err="1"/>
              <a:t>newItemEvent</a:t>
            </a:r>
            <a:r>
              <a:rPr lang="es-ES" dirty="0"/>
              <a:t>)="</a:t>
            </a:r>
            <a:r>
              <a:rPr lang="es-ES" dirty="0" err="1"/>
              <a:t>addItem</a:t>
            </a:r>
            <a:r>
              <a:rPr lang="es-ES" dirty="0"/>
              <a:t>($</a:t>
            </a:r>
            <a:r>
              <a:rPr lang="es-ES" dirty="0" err="1"/>
              <a:t>event</a:t>
            </a:r>
            <a:r>
              <a:rPr lang="es-ES" dirty="0"/>
              <a:t>)"&gt;&lt;/app- </a:t>
            </a:r>
            <a:r>
              <a:rPr lang="es-ES" dirty="0" err="1"/>
              <a:t>caracteristicas</a:t>
            </a:r>
            <a:r>
              <a:rPr lang="es-ES" dirty="0"/>
              <a:t>-empleado&gt;</a:t>
            </a:r>
          </a:p>
          <a:p>
            <a:pPr marL="0" indent="0">
              <a:buNone/>
            </a:pPr>
            <a:endParaRPr lang="es-ES" dirty="0"/>
          </a:p>
          <a:p>
            <a:pPr marL="0" indent="0">
              <a:buNone/>
            </a:pPr>
            <a:r>
              <a:rPr lang="es-ES" dirty="0"/>
              <a:t>$</a:t>
            </a:r>
            <a:r>
              <a:rPr lang="es-ES" dirty="0" err="1"/>
              <a:t>event</a:t>
            </a:r>
            <a:r>
              <a:rPr lang="es-ES" dirty="0"/>
              <a:t> contiene el dato que el usuario escribe en el </a:t>
            </a:r>
            <a:r>
              <a:rPr lang="en-US" dirty="0"/>
              <a:t>&lt;input&gt; del component </a:t>
            </a:r>
            <a:r>
              <a:rPr lang="en-US" dirty="0" err="1"/>
              <a:t>hijo</a:t>
            </a:r>
            <a:r>
              <a:rPr lang="en-US" dirty="0"/>
              <a:t>.</a:t>
            </a: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03AA351A-03BF-444E-84B3-7ADE42B93566}"/>
              </a:ext>
            </a:extLst>
          </p:cNvPr>
          <p:cNvSpPr>
            <a:spLocks noGrp="1"/>
          </p:cNvSpPr>
          <p:nvPr>
            <p:ph type="sldNum" sz="quarter" idx="12"/>
          </p:nvPr>
        </p:nvSpPr>
        <p:spPr/>
        <p:txBody>
          <a:bodyPr/>
          <a:lstStyle/>
          <a:p>
            <a:fld id="{C52AEFFC-C884-4F70-B18E-E8A9BC0F001B}" type="slidenum">
              <a:rPr lang="es-ES" smtClean="0"/>
              <a:t>46</a:t>
            </a:fld>
            <a:endParaRPr lang="es-ES"/>
          </a:p>
        </p:txBody>
      </p:sp>
    </p:spTree>
    <p:extLst>
      <p:ext uri="{BB962C8B-B14F-4D97-AF65-F5344CB8AC3E}">
        <p14:creationId xmlns:p14="http://schemas.microsoft.com/office/powerpoint/2010/main" val="2922182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8BFA2A-643C-4ACF-890E-97511AC00572}"/>
              </a:ext>
            </a:extLst>
          </p:cNvPr>
          <p:cNvSpPr>
            <a:spLocks noGrp="1"/>
          </p:cNvSpPr>
          <p:nvPr>
            <p:ph type="title"/>
          </p:nvPr>
        </p:nvSpPr>
        <p:spPr/>
        <p:txBody>
          <a:bodyPr/>
          <a:lstStyle/>
          <a:p>
            <a:r>
              <a:rPr lang="es-ES" dirty="0"/>
              <a:t>Configurando plantilla del componente padre</a:t>
            </a:r>
          </a:p>
        </p:txBody>
      </p:sp>
      <p:sp>
        <p:nvSpPr>
          <p:cNvPr id="3" name="Marcador de contenido 2">
            <a:extLst>
              <a:ext uri="{FF2B5EF4-FFF2-40B4-BE49-F238E27FC236}">
                <a16:creationId xmlns:a16="http://schemas.microsoft.com/office/drawing/2014/main" id="{90644420-E903-4E1F-9C8D-B45D63EA9E6C}"/>
              </a:ext>
            </a:extLst>
          </p:cNvPr>
          <p:cNvSpPr>
            <a:spLocks noGrp="1"/>
          </p:cNvSpPr>
          <p:nvPr>
            <p:ph idx="1"/>
          </p:nvPr>
        </p:nvSpPr>
        <p:spPr/>
        <p:txBody>
          <a:bodyPr/>
          <a:lstStyle/>
          <a:p>
            <a:pPr marL="0" indent="0">
              <a:buNone/>
            </a:pPr>
            <a:endParaRPr lang="en-US" dirty="0"/>
          </a:p>
          <a:p>
            <a:pPr marL="0" indent="0">
              <a:buNone/>
            </a:pPr>
            <a:r>
              <a:rPr lang="en-US" dirty="0"/>
              <a:t>&lt;ul&gt;</a:t>
            </a:r>
          </a:p>
          <a:p>
            <a:pPr marL="0" indent="0">
              <a:buNone/>
            </a:pPr>
            <a:r>
              <a:rPr lang="en-US" dirty="0"/>
              <a:t>  &lt;li *</a:t>
            </a:r>
            <a:r>
              <a:rPr lang="en-US" dirty="0" err="1"/>
              <a:t>ngFor</a:t>
            </a:r>
            <a:r>
              <a:rPr lang="en-US" dirty="0"/>
              <a:t>="let item of items"&gt;{{item}}&lt;/li&gt;</a:t>
            </a:r>
          </a:p>
          <a:p>
            <a:pPr marL="0" indent="0">
              <a:buNone/>
            </a:pPr>
            <a:r>
              <a:rPr lang="en-US" dirty="0"/>
              <a:t>&lt;/ul&gt;</a:t>
            </a:r>
            <a:endParaRPr lang="es-ES" dirty="0"/>
          </a:p>
        </p:txBody>
      </p:sp>
      <p:sp>
        <p:nvSpPr>
          <p:cNvPr id="4" name="Marcador de número de diapositiva 3">
            <a:extLst>
              <a:ext uri="{FF2B5EF4-FFF2-40B4-BE49-F238E27FC236}">
                <a16:creationId xmlns:a16="http://schemas.microsoft.com/office/drawing/2014/main" id="{AE8D707C-E1A4-4049-A5E8-8693A6B43019}"/>
              </a:ext>
            </a:extLst>
          </p:cNvPr>
          <p:cNvSpPr>
            <a:spLocks noGrp="1"/>
          </p:cNvSpPr>
          <p:nvPr>
            <p:ph type="sldNum" sz="quarter" idx="12"/>
          </p:nvPr>
        </p:nvSpPr>
        <p:spPr/>
        <p:txBody>
          <a:bodyPr/>
          <a:lstStyle/>
          <a:p>
            <a:fld id="{C52AEFFC-C884-4F70-B18E-E8A9BC0F001B}" type="slidenum">
              <a:rPr lang="es-ES" smtClean="0"/>
              <a:t>47</a:t>
            </a:fld>
            <a:endParaRPr lang="es-ES"/>
          </a:p>
        </p:txBody>
      </p:sp>
    </p:spTree>
    <p:extLst>
      <p:ext uri="{BB962C8B-B14F-4D97-AF65-F5344CB8AC3E}">
        <p14:creationId xmlns:p14="http://schemas.microsoft.com/office/powerpoint/2010/main" val="31872692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8E8F29-4603-4D66-9D9B-D0539ECFA626}"/>
              </a:ext>
            </a:extLst>
          </p:cNvPr>
          <p:cNvSpPr>
            <a:spLocks noGrp="1"/>
          </p:cNvSpPr>
          <p:nvPr>
            <p:ph type="title"/>
          </p:nvPr>
        </p:nvSpPr>
        <p:spPr/>
        <p:txBody>
          <a:bodyPr/>
          <a:lstStyle/>
          <a:p>
            <a:r>
              <a:rPr lang="es-ES" dirty="0"/>
              <a:t>Configurando plantilla del componente padre</a:t>
            </a:r>
          </a:p>
        </p:txBody>
      </p:sp>
      <p:pic>
        <p:nvPicPr>
          <p:cNvPr id="4" name="Marcador de contenido 3">
            <a:extLst>
              <a:ext uri="{FF2B5EF4-FFF2-40B4-BE49-F238E27FC236}">
                <a16:creationId xmlns:a16="http://schemas.microsoft.com/office/drawing/2014/main" id="{2AE9ABF1-1CC9-4303-A82E-B582EDCDD9BF}"/>
              </a:ext>
            </a:extLst>
          </p:cNvPr>
          <p:cNvPicPr>
            <a:picLocks noGrp="1" noChangeAspect="1"/>
          </p:cNvPicPr>
          <p:nvPr>
            <p:ph idx="1"/>
          </p:nvPr>
        </p:nvPicPr>
        <p:blipFill>
          <a:blip r:embed="rId3"/>
          <a:stretch>
            <a:fillRect/>
          </a:stretch>
        </p:blipFill>
        <p:spPr>
          <a:xfrm>
            <a:off x="1145857" y="1690688"/>
            <a:ext cx="9534525" cy="3295650"/>
          </a:xfrm>
          <a:prstGeom prst="rect">
            <a:avLst/>
          </a:prstGeom>
        </p:spPr>
      </p:pic>
      <p:sp>
        <p:nvSpPr>
          <p:cNvPr id="3" name="Marcador de número de diapositiva 2">
            <a:extLst>
              <a:ext uri="{FF2B5EF4-FFF2-40B4-BE49-F238E27FC236}">
                <a16:creationId xmlns:a16="http://schemas.microsoft.com/office/drawing/2014/main" id="{47C6A928-0441-47A0-9310-C7DC19C19B72}"/>
              </a:ext>
            </a:extLst>
          </p:cNvPr>
          <p:cNvSpPr>
            <a:spLocks noGrp="1"/>
          </p:cNvSpPr>
          <p:nvPr>
            <p:ph type="sldNum" sz="quarter" idx="12"/>
          </p:nvPr>
        </p:nvSpPr>
        <p:spPr/>
        <p:txBody>
          <a:bodyPr/>
          <a:lstStyle/>
          <a:p>
            <a:fld id="{C52AEFFC-C884-4F70-B18E-E8A9BC0F001B}" type="slidenum">
              <a:rPr lang="es-ES" smtClean="0"/>
              <a:t>48</a:t>
            </a:fld>
            <a:endParaRPr lang="es-ES"/>
          </a:p>
        </p:txBody>
      </p:sp>
    </p:spTree>
    <p:extLst>
      <p:ext uri="{BB962C8B-B14F-4D97-AF65-F5344CB8AC3E}">
        <p14:creationId xmlns:p14="http://schemas.microsoft.com/office/powerpoint/2010/main" val="1522749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143B1D-24C9-4BA3-8FEB-55E1559464CC}"/>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F653A99-CD13-43D2-A1ED-6122C7156B0F}"/>
              </a:ext>
            </a:extLst>
          </p:cNvPr>
          <p:cNvSpPr>
            <a:spLocks noGrp="1"/>
          </p:cNvSpPr>
          <p:nvPr>
            <p:ph idx="1"/>
          </p:nvPr>
        </p:nvSpPr>
        <p:spPr/>
        <p:txBody>
          <a:bodyPr/>
          <a:lstStyle/>
          <a:p>
            <a:endParaRPr lang="es-ES"/>
          </a:p>
        </p:txBody>
      </p:sp>
      <p:pic>
        <p:nvPicPr>
          <p:cNvPr id="4" name="Imagen 3">
            <a:extLst>
              <a:ext uri="{FF2B5EF4-FFF2-40B4-BE49-F238E27FC236}">
                <a16:creationId xmlns:a16="http://schemas.microsoft.com/office/drawing/2014/main" id="{061E9A51-302B-4E44-96DA-6FA842DD9CFA}"/>
              </a:ext>
            </a:extLst>
          </p:cNvPr>
          <p:cNvPicPr>
            <a:picLocks noChangeAspect="1"/>
          </p:cNvPicPr>
          <p:nvPr/>
        </p:nvPicPr>
        <p:blipFill>
          <a:blip r:embed="rId2"/>
          <a:stretch>
            <a:fillRect/>
          </a:stretch>
        </p:blipFill>
        <p:spPr>
          <a:xfrm>
            <a:off x="609600" y="1134255"/>
            <a:ext cx="11231880" cy="4589490"/>
          </a:xfrm>
          <a:prstGeom prst="rect">
            <a:avLst/>
          </a:prstGeom>
          <a:ln>
            <a:solidFill>
              <a:schemeClr val="accent1">
                <a:shade val="50000"/>
              </a:schemeClr>
            </a:solidFill>
          </a:ln>
        </p:spPr>
      </p:pic>
      <p:sp>
        <p:nvSpPr>
          <p:cNvPr id="5" name="Marcador de número de diapositiva 4">
            <a:extLst>
              <a:ext uri="{FF2B5EF4-FFF2-40B4-BE49-F238E27FC236}">
                <a16:creationId xmlns:a16="http://schemas.microsoft.com/office/drawing/2014/main" id="{8A275B02-BC77-453C-A5B1-A8FE338DFE7C}"/>
              </a:ext>
            </a:extLst>
          </p:cNvPr>
          <p:cNvSpPr>
            <a:spLocks noGrp="1"/>
          </p:cNvSpPr>
          <p:nvPr>
            <p:ph type="sldNum" sz="quarter" idx="12"/>
          </p:nvPr>
        </p:nvSpPr>
        <p:spPr/>
        <p:txBody>
          <a:bodyPr/>
          <a:lstStyle/>
          <a:p>
            <a:fld id="{C52AEFFC-C884-4F70-B18E-E8A9BC0F001B}" type="slidenum">
              <a:rPr lang="es-ES" smtClean="0"/>
              <a:t>49</a:t>
            </a:fld>
            <a:endParaRPr lang="es-ES"/>
          </a:p>
        </p:txBody>
      </p:sp>
    </p:spTree>
    <p:extLst>
      <p:ext uri="{BB962C8B-B14F-4D97-AF65-F5344CB8AC3E}">
        <p14:creationId xmlns:p14="http://schemas.microsoft.com/office/powerpoint/2010/main" val="62401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67165B-6695-492E-8E65-C86063D58539}"/>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C5DADE86-1319-481E-82A3-D220186ECEC4}"/>
              </a:ext>
            </a:extLst>
          </p:cNvPr>
          <p:cNvSpPr>
            <a:spLocks noGrp="1"/>
          </p:cNvSpPr>
          <p:nvPr>
            <p:ph idx="1"/>
          </p:nvPr>
        </p:nvSpPr>
        <p:spPr>
          <a:xfrm>
            <a:off x="838200" y="1825625"/>
            <a:ext cx="5466347" cy="4351338"/>
          </a:xfrm>
        </p:spPr>
        <p:txBody>
          <a:bodyPr/>
          <a:lstStyle/>
          <a:p>
            <a:pPr marL="0" indent="0" algn="just">
              <a:buNone/>
            </a:pPr>
            <a:r>
              <a:rPr lang="es-ES" dirty="0"/>
              <a:t>El siguiente ejemplo representa una calculadora, la cual está integrada por dos componentes. El componente padre se encarga de recoger dos valores que le pasa al hijo para realizar la suma de los mismos. Una vez obtenido el resultado, el mismo se devuelve al padre para que este se muestre en su vista.</a:t>
            </a:r>
          </a:p>
        </p:txBody>
      </p:sp>
      <p:pic>
        <p:nvPicPr>
          <p:cNvPr id="4" name="Marcador de contenido 3">
            <a:extLst>
              <a:ext uri="{FF2B5EF4-FFF2-40B4-BE49-F238E27FC236}">
                <a16:creationId xmlns:a16="http://schemas.microsoft.com/office/drawing/2014/main" id="{D78BE46B-A237-41F8-9B57-7E6D8597CF38}"/>
              </a:ext>
            </a:extLst>
          </p:cNvPr>
          <p:cNvPicPr>
            <a:picLocks noChangeAspect="1"/>
          </p:cNvPicPr>
          <p:nvPr/>
        </p:nvPicPr>
        <p:blipFill>
          <a:blip r:embed="rId2"/>
          <a:stretch>
            <a:fillRect/>
          </a:stretch>
        </p:blipFill>
        <p:spPr>
          <a:xfrm>
            <a:off x="6481010" y="1370748"/>
            <a:ext cx="5466348" cy="4998720"/>
          </a:xfrm>
          <a:prstGeom prst="rect">
            <a:avLst/>
          </a:prstGeom>
          <a:ln>
            <a:solidFill>
              <a:schemeClr val="accent1"/>
            </a:solidFill>
          </a:ln>
        </p:spPr>
      </p:pic>
      <p:sp>
        <p:nvSpPr>
          <p:cNvPr id="5" name="Marcador de número de diapositiva 4">
            <a:extLst>
              <a:ext uri="{FF2B5EF4-FFF2-40B4-BE49-F238E27FC236}">
                <a16:creationId xmlns:a16="http://schemas.microsoft.com/office/drawing/2014/main" id="{10C63794-052D-4F5D-A18D-31916865A21B}"/>
              </a:ext>
            </a:extLst>
          </p:cNvPr>
          <p:cNvSpPr>
            <a:spLocks noGrp="1"/>
          </p:cNvSpPr>
          <p:nvPr>
            <p:ph type="sldNum" sz="quarter" idx="12"/>
          </p:nvPr>
        </p:nvSpPr>
        <p:spPr/>
        <p:txBody>
          <a:bodyPr/>
          <a:lstStyle/>
          <a:p>
            <a:fld id="{C52AEFFC-C884-4F70-B18E-E8A9BC0F001B}" type="slidenum">
              <a:rPr lang="es-ES" smtClean="0"/>
              <a:t>5</a:t>
            </a:fld>
            <a:endParaRPr lang="es-ES"/>
          </a:p>
        </p:txBody>
      </p:sp>
    </p:spTree>
    <p:extLst>
      <p:ext uri="{BB962C8B-B14F-4D97-AF65-F5344CB8AC3E}">
        <p14:creationId xmlns:p14="http://schemas.microsoft.com/office/powerpoint/2010/main" val="3799009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AAF2EB-8E87-4BFA-82A3-121F0BA18306}"/>
              </a:ext>
            </a:extLst>
          </p:cNvPr>
          <p:cNvSpPr>
            <a:spLocks noGrp="1"/>
          </p:cNvSpPr>
          <p:nvPr>
            <p:ph type="title"/>
          </p:nvPr>
        </p:nvSpPr>
        <p:spPr/>
        <p:txBody>
          <a:bodyPr/>
          <a:lstStyle/>
          <a:p>
            <a:r>
              <a:rPr lang="es-ES" dirty="0"/>
              <a:t>Resumen </a:t>
            </a:r>
            <a:r>
              <a:rPr lang="en-US" dirty="0"/>
              <a:t>@</a:t>
            </a:r>
            <a:r>
              <a:rPr lang="en-US" dirty="0" err="1"/>
              <a:t>Outptut</a:t>
            </a:r>
            <a:br>
              <a:rPr lang="en-US" dirty="0"/>
            </a:br>
            <a:endParaRPr lang="es-ES" dirty="0"/>
          </a:p>
        </p:txBody>
      </p:sp>
      <p:sp>
        <p:nvSpPr>
          <p:cNvPr id="3" name="Marcador de contenido 2">
            <a:extLst>
              <a:ext uri="{FF2B5EF4-FFF2-40B4-BE49-F238E27FC236}">
                <a16:creationId xmlns:a16="http://schemas.microsoft.com/office/drawing/2014/main" id="{090BA463-5193-4942-A501-1634137F5C5B}"/>
              </a:ext>
            </a:extLst>
          </p:cNvPr>
          <p:cNvSpPr>
            <a:spLocks noGrp="1"/>
          </p:cNvSpPr>
          <p:nvPr>
            <p:ph idx="1"/>
          </p:nvPr>
        </p:nvSpPr>
        <p:spPr>
          <a:xfrm>
            <a:off x="838200" y="1173480"/>
            <a:ext cx="10515600" cy="4705508"/>
          </a:xfrm>
        </p:spPr>
        <p:txBody>
          <a:bodyPr>
            <a:normAutofit/>
          </a:bodyPr>
          <a:lstStyle/>
          <a:p>
            <a:pPr marL="0" indent="0">
              <a:buNone/>
            </a:pPr>
            <a:r>
              <a:rPr lang="es-ES" sz="2000" b="1" dirty="0"/>
              <a:t>Componente Hijo (Enviar el mensaje):</a:t>
            </a:r>
          </a:p>
          <a:p>
            <a:r>
              <a:rPr lang="es-ES" sz="2000" dirty="0"/>
              <a:t>Crear en el componente una propiedad emisora de eventos:</a:t>
            </a:r>
          </a:p>
          <a:p>
            <a:pPr marL="0" indent="0">
              <a:buNone/>
            </a:pPr>
            <a:r>
              <a:rPr lang="es-ES" sz="2000" dirty="0"/>
              <a:t>@Output() </a:t>
            </a:r>
            <a:r>
              <a:rPr lang="es-ES" sz="2000" dirty="0" err="1"/>
              <a:t>newItemEvent</a:t>
            </a:r>
            <a:r>
              <a:rPr lang="es-ES" sz="2000" dirty="0"/>
              <a:t> = new </a:t>
            </a:r>
            <a:r>
              <a:rPr lang="es-ES" sz="2000" dirty="0" err="1"/>
              <a:t>EventEmitter</a:t>
            </a:r>
            <a:r>
              <a:rPr lang="es-ES" sz="2000" dirty="0"/>
              <a:t>&lt;</a:t>
            </a:r>
            <a:r>
              <a:rPr lang="es-ES" sz="2000" dirty="0" err="1"/>
              <a:t>string</a:t>
            </a:r>
            <a:r>
              <a:rPr lang="es-ES" sz="2000" dirty="0"/>
              <a:t>&gt;();</a:t>
            </a:r>
          </a:p>
          <a:p>
            <a:pPr marL="0" indent="0">
              <a:buNone/>
            </a:pPr>
            <a:endParaRPr lang="es-ES" sz="2000" dirty="0"/>
          </a:p>
          <a:p>
            <a:r>
              <a:rPr lang="es-ES" sz="2000" dirty="0"/>
              <a:t>Se crea la función encargada de emitir el evento (al dar </a:t>
            </a:r>
            <a:r>
              <a:rPr lang="es-ES" sz="2000" dirty="0" err="1"/>
              <a:t>click</a:t>
            </a:r>
            <a:r>
              <a:rPr lang="es-ES" sz="2000" dirty="0"/>
              <a:t> en el botón </a:t>
            </a:r>
            <a:r>
              <a:rPr lang="en-US" sz="2000" dirty="0"/>
              <a:t>“</a:t>
            </a:r>
            <a:r>
              <a:rPr lang="en-US" sz="2000" dirty="0" err="1"/>
              <a:t>Añadir</a:t>
            </a:r>
            <a:r>
              <a:rPr lang="en-US" sz="2000" dirty="0"/>
              <a:t> </a:t>
            </a:r>
            <a:r>
              <a:rPr lang="en-US" sz="2000" dirty="0" err="1"/>
              <a:t>característica</a:t>
            </a:r>
            <a:r>
              <a:rPr lang="en-US" sz="2000" dirty="0"/>
              <a:t>”)</a:t>
            </a:r>
            <a:endParaRPr lang="es-ES" sz="2000" dirty="0"/>
          </a:p>
          <a:p>
            <a:pPr marL="0" indent="0">
              <a:buNone/>
            </a:pPr>
            <a:r>
              <a:rPr lang="es-ES" sz="2000" dirty="0" err="1"/>
              <a:t>addNewItem</a:t>
            </a:r>
            <a:r>
              <a:rPr lang="es-ES" sz="2000" dirty="0"/>
              <a:t>(</a:t>
            </a:r>
            <a:r>
              <a:rPr lang="es-ES" sz="2000" dirty="0" err="1"/>
              <a:t>value</a:t>
            </a:r>
            <a:r>
              <a:rPr lang="es-ES" sz="2000" dirty="0"/>
              <a:t>: </a:t>
            </a:r>
            <a:r>
              <a:rPr lang="es-ES" sz="2000" dirty="0" err="1"/>
              <a:t>string</a:t>
            </a:r>
            <a:r>
              <a:rPr lang="es-ES" sz="2000" dirty="0"/>
              <a:t>) {</a:t>
            </a:r>
          </a:p>
          <a:p>
            <a:pPr marL="0" indent="0">
              <a:buNone/>
            </a:pPr>
            <a:r>
              <a:rPr lang="es-ES" sz="2000" dirty="0"/>
              <a:t>    </a:t>
            </a:r>
            <a:r>
              <a:rPr lang="es-ES" sz="2000" dirty="0" err="1"/>
              <a:t>this.newItemEvent.emit</a:t>
            </a:r>
            <a:r>
              <a:rPr lang="es-ES" sz="2000" dirty="0"/>
              <a:t>(</a:t>
            </a:r>
            <a:r>
              <a:rPr lang="es-ES" sz="2000" dirty="0" err="1"/>
              <a:t>value</a:t>
            </a:r>
            <a:r>
              <a:rPr lang="es-ES" sz="2000" dirty="0"/>
              <a:t>);</a:t>
            </a:r>
          </a:p>
          <a:p>
            <a:pPr marL="0" indent="0">
              <a:buNone/>
            </a:pPr>
            <a:r>
              <a:rPr lang="es-ES" sz="2000" dirty="0"/>
              <a:t>  }</a:t>
            </a:r>
          </a:p>
          <a:p>
            <a:pPr marL="0" indent="0">
              <a:buNone/>
            </a:pPr>
            <a:r>
              <a:rPr lang="es-ES" sz="2000" dirty="0"/>
              <a:t>El valor que se emite es el que el usuario especifica en el campo </a:t>
            </a:r>
            <a:r>
              <a:rPr lang="en-US" sz="2000" dirty="0"/>
              <a:t>&lt;input&gt; y que se </a:t>
            </a:r>
            <a:r>
              <a:rPr lang="en-US" sz="2000" dirty="0" err="1"/>
              <a:t>pasa</a:t>
            </a:r>
            <a:r>
              <a:rPr lang="en-US" sz="2000" dirty="0"/>
              <a:t> por </a:t>
            </a:r>
            <a:r>
              <a:rPr lang="en-US" sz="2000" dirty="0" err="1"/>
              <a:t>parametros</a:t>
            </a:r>
            <a:r>
              <a:rPr lang="en-US" sz="2000" dirty="0"/>
              <a:t> a la </a:t>
            </a:r>
            <a:r>
              <a:rPr lang="en-US" sz="2000" dirty="0" err="1"/>
              <a:t>función</a:t>
            </a:r>
            <a:r>
              <a:rPr lang="en-US" sz="2000" dirty="0"/>
              <a:t> </a:t>
            </a:r>
          </a:p>
          <a:p>
            <a:pPr marL="0" indent="0">
              <a:buNone/>
            </a:pPr>
            <a:endParaRPr lang="es-ES" sz="2000" dirty="0"/>
          </a:p>
          <a:p>
            <a:pPr marL="0" indent="0">
              <a:buNone/>
            </a:pPr>
            <a:endParaRPr lang="es-ES" dirty="0"/>
          </a:p>
        </p:txBody>
      </p:sp>
      <p:pic>
        <p:nvPicPr>
          <p:cNvPr id="14" name="Imagen 13">
            <a:extLst>
              <a:ext uri="{FF2B5EF4-FFF2-40B4-BE49-F238E27FC236}">
                <a16:creationId xmlns:a16="http://schemas.microsoft.com/office/drawing/2014/main" id="{3F022CF3-38B5-4413-ABBC-B35C345981CF}"/>
              </a:ext>
            </a:extLst>
          </p:cNvPr>
          <p:cNvPicPr>
            <a:picLocks noChangeAspect="1"/>
          </p:cNvPicPr>
          <p:nvPr/>
        </p:nvPicPr>
        <p:blipFill>
          <a:blip r:embed="rId3"/>
          <a:stretch>
            <a:fillRect/>
          </a:stretch>
        </p:blipFill>
        <p:spPr>
          <a:xfrm>
            <a:off x="838200" y="5122545"/>
            <a:ext cx="7191375" cy="1123950"/>
          </a:xfrm>
          <a:prstGeom prst="rect">
            <a:avLst/>
          </a:prstGeom>
        </p:spPr>
      </p:pic>
      <p:sp>
        <p:nvSpPr>
          <p:cNvPr id="4" name="Marcador de número de diapositiva 3">
            <a:extLst>
              <a:ext uri="{FF2B5EF4-FFF2-40B4-BE49-F238E27FC236}">
                <a16:creationId xmlns:a16="http://schemas.microsoft.com/office/drawing/2014/main" id="{FF6C5E7E-A386-4EB3-8572-24420ACD24A3}"/>
              </a:ext>
            </a:extLst>
          </p:cNvPr>
          <p:cNvSpPr>
            <a:spLocks noGrp="1"/>
          </p:cNvSpPr>
          <p:nvPr>
            <p:ph type="sldNum" sz="quarter" idx="12"/>
          </p:nvPr>
        </p:nvSpPr>
        <p:spPr/>
        <p:txBody>
          <a:bodyPr/>
          <a:lstStyle/>
          <a:p>
            <a:fld id="{C52AEFFC-C884-4F70-B18E-E8A9BC0F001B}" type="slidenum">
              <a:rPr lang="es-ES" smtClean="0"/>
              <a:t>50</a:t>
            </a:fld>
            <a:endParaRPr lang="es-ES"/>
          </a:p>
        </p:txBody>
      </p:sp>
    </p:spTree>
    <p:extLst>
      <p:ext uri="{BB962C8B-B14F-4D97-AF65-F5344CB8AC3E}">
        <p14:creationId xmlns:p14="http://schemas.microsoft.com/office/powerpoint/2010/main" val="1690116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10A3F0-ADDD-4FE8-8C7D-247577E77F4E}"/>
              </a:ext>
            </a:extLst>
          </p:cNvPr>
          <p:cNvSpPr>
            <a:spLocks noGrp="1"/>
          </p:cNvSpPr>
          <p:nvPr>
            <p:ph idx="1"/>
          </p:nvPr>
        </p:nvSpPr>
        <p:spPr>
          <a:xfrm>
            <a:off x="838200" y="701040"/>
            <a:ext cx="10515600" cy="5475923"/>
          </a:xfrm>
        </p:spPr>
        <p:txBody>
          <a:bodyPr>
            <a:normAutofit lnSpcReduction="10000"/>
          </a:bodyPr>
          <a:lstStyle/>
          <a:p>
            <a:pPr marL="0" indent="0">
              <a:buNone/>
            </a:pPr>
            <a:r>
              <a:rPr lang="en-US" b="1" dirty="0" err="1"/>
              <a:t>Componente</a:t>
            </a:r>
            <a:r>
              <a:rPr lang="en-US" b="1" dirty="0"/>
              <a:t> padre (</a:t>
            </a:r>
            <a:r>
              <a:rPr lang="en-US" b="1" dirty="0" err="1"/>
              <a:t>Recepción</a:t>
            </a:r>
            <a:r>
              <a:rPr lang="en-US" b="1" dirty="0"/>
              <a:t> del </a:t>
            </a:r>
            <a:r>
              <a:rPr lang="en-US" b="1" dirty="0" err="1"/>
              <a:t>mensaje</a:t>
            </a:r>
            <a:r>
              <a:rPr lang="en-US" b="1" dirty="0"/>
              <a:t>)</a:t>
            </a:r>
          </a:p>
          <a:p>
            <a:pPr marL="0" indent="0">
              <a:buNone/>
            </a:pPr>
            <a:endParaRPr lang="en-US" b="1" dirty="0"/>
          </a:p>
          <a:p>
            <a:pPr algn="just"/>
            <a:r>
              <a:rPr lang="es-ES" dirty="0"/>
              <a:t>Se crea la función encargada de </a:t>
            </a:r>
            <a:r>
              <a:rPr lang="es-ES" dirty="0" err="1"/>
              <a:t>recepcionar</a:t>
            </a:r>
            <a:r>
              <a:rPr lang="es-ES" dirty="0"/>
              <a:t> el mensaje</a:t>
            </a:r>
            <a:endParaRPr lang="en-US" dirty="0"/>
          </a:p>
          <a:p>
            <a:pPr marL="0" indent="0" algn="just">
              <a:buNone/>
            </a:pPr>
            <a:r>
              <a:rPr lang="en-US" dirty="0" err="1"/>
              <a:t>addItem</a:t>
            </a:r>
            <a:r>
              <a:rPr lang="en-US" dirty="0"/>
              <a:t>(</a:t>
            </a:r>
            <a:r>
              <a:rPr lang="en-US" dirty="0" err="1"/>
              <a:t>newItem</a:t>
            </a:r>
            <a:r>
              <a:rPr lang="en-US" dirty="0"/>
              <a:t>: string) {</a:t>
            </a:r>
          </a:p>
          <a:p>
            <a:pPr marL="0" indent="0" algn="just">
              <a:buNone/>
            </a:pPr>
            <a:r>
              <a:rPr lang="en-US" dirty="0"/>
              <a:t>    </a:t>
            </a:r>
            <a:r>
              <a:rPr lang="en-US" dirty="0" err="1"/>
              <a:t>this.items.push</a:t>
            </a:r>
            <a:r>
              <a:rPr lang="en-US" dirty="0"/>
              <a:t>(</a:t>
            </a:r>
            <a:r>
              <a:rPr lang="en-US" dirty="0" err="1"/>
              <a:t>newItem</a:t>
            </a:r>
            <a:r>
              <a:rPr lang="en-US" dirty="0"/>
              <a:t>);</a:t>
            </a:r>
          </a:p>
          <a:p>
            <a:pPr marL="0" indent="0" algn="just">
              <a:buNone/>
            </a:pPr>
            <a:r>
              <a:rPr lang="en-US" dirty="0"/>
              <a:t>  }</a:t>
            </a:r>
          </a:p>
          <a:p>
            <a:pPr marL="0" indent="0" algn="just">
              <a:buNone/>
            </a:pPr>
            <a:endParaRPr lang="en-US" dirty="0"/>
          </a:p>
          <a:p>
            <a:pPr algn="just"/>
            <a:r>
              <a:rPr lang="es-ES" dirty="0"/>
              <a:t>Desde el componente padre en el archivo </a:t>
            </a:r>
            <a:r>
              <a:rPr lang="es-ES" dirty="0" err="1"/>
              <a:t>html</a:t>
            </a:r>
            <a:r>
              <a:rPr lang="es-ES" dirty="0"/>
              <a:t> se enlaza la propiedad emisora de eventos con ()  y se le pasa una función que se ejecutará cada vez que emita un evento.</a:t>
            </a:r>
          </a:p>
          <a:p>
            <a:pPr marL="0" indent="0">
              <a:buNone/>
            </a:pPr>
            <a:r>
              <a:rPr lang="en-US" dirty="0"/>
              <a:t>&lt;app-</a:t>
            </a:r>
            <a:r>
              <a:rPr lang="en-US" dirty="0" err="1"/>
              <a:t>carateristicas</a:t>
            </a:r>
            <a:r>
              <a:rPr lang="en-US" dirty="0"/>
              <a:t>-</a:t>
            </a:r>
            <a:r>
              <a:rPr lang="en-US" dirty="0" err="1"/>
              <a:t>empleado</a:t>
            </a:r>
            <a:r>
              <a:rPr lang="en-US" dirty="0"/>
              <a:t> (</a:t>
            </a:r>
            <a:r>
              <a:rPr lang="en-US" dirty="0" err="1"/>
              <a:t>newItemEvent</a:t>
            </a:r>
            <a:r>
              <a:rPr lang="en-US" dirty="0"/>
              <a:t>)="</a:t>
            </a:r>
            <a:r>
              <a:rPr lang="en-US" dirty="0" err="1"/>
              <a:t>addItem</a:t>
            </a:r>
            <a:r>
              <a:rPr lang="en-US" dirty="0"/>
              <a:t>($event)"&gt;&lt;/app-</a:t>
            </a:r>
            <a:r>
              <a:rPr lang="en-US" dirty="0" err="1"/>
              <a:t>carateristicas</a:t>
            </a:r>
            <a:r>
              <a:rPr lang="en-US" dirty="0"/>
              <a:t>-</a:t>
            </a:r>
            <a:r>
              <a:rPr lang="en-US" dirty="0" err="1"/>
              <a:t>empleado</a:t>
            </a:r>
            <a:r>
              <a:rPr lang="en-US" dirty="0"/>
              <a:t>&gt;</a:t>
            </a:r>
          </a:p>
          <a:p>
            <a:pPr marL="0" indent="0">
              <a:buNone/>
            </a:pPr>
            <a:endParaRPr lang="es-ES" dirty="0"/>
          </a:p>
          <a:p>
            <a:pPr marL="0" indent="0">
              <a:buNone/>
            </a:pPr>
            <a:endParaRPr lang="en-US" dirty="0"/>
          </a:p>
          <a:p>
            <a:pPr marL="0" indent="0">
              <a:buNone/>
            </a:pPr>
            <a:endParaRPr lang="es-ES" dirty="0"/>
          </a:p>
        </p:txBody>
      </p:sp>
      <p:sp>
        <p:nvSpPr>
          <p:cNvPr id="2" name="Marcador de número de diapositiva 1">
            <a:extLst>
              <a:ext uri="{FF2B5EF4-FFF2-40B4-BE49-F238E27FC236}">
                <a16:creationId xmlns:a16="http://schemas.microsoft.com/office/drawing/2014/main" id="{372AF19A-62C7-4E39-ACC4-5054B39097FA}"/>
              </a:ext>
            </a:extLst>
          </p:cNvPr>
          <p:cNvSpPr>
            <a:spLocks noGrp="1"/>
          </p:cNvSpPr>
          <p:nvPr>
            <p:ph type="sldNum" sz="quarter" idx="12"/>
          </p:nvPr>
        </p:nvSpPr>
        <p:spPr/>
        <p:txBody>
          <a:bodyPr/>
          <a:lstStyle/>
          <a:p>
            <a:fld id="{C52AEFFC-C884-4F70-B18E-E8A9BC0F001B}" type="slidenum">
              <a:rPr lang="es-ES" smtClean="0"/>
              <a:t>51</a:t>
            </a:fld>
            <a:endParaRPr lang="es-ES"/>
          </a:p>
        </p:txBody>
      </p:sp>
    </p:spTree>
    <p:extLst>
      <p:ext uri="{BB962C8B-B14F-4D97-AF65-F5344CB8AC3E}">
        <p14:creationId xmlns:p14="http://schemas.microsoft.com/office/powerpoint/2010/main" val="11752634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4FAE3A-E34D-4387-9456-25AB89E63E9C}"/>
              </a:ext>
            </a:extLst>
          </p:cNvPr>
          <p:cNvSpPr>
            <a:spLocks noGrp="1"/>
          </p:cNvSpPr>
          <p:nvPr>
            <p:ph type="title"/>
          </p:nvPr>
        </p:nvSpPr>
        <p:spPr/>
        <p:txBody>
          <a:bodyPr/>
          <a:lstStyle/>
          <a:p>
            <a:r>
              <a:rPr lang="es-ES" dirty="0"/>
              <a:t>Responsabilidades de los componentes</a:t>
            </a:r>
          </a:p>
        </p:txBody>
      </p:sp>
      <p:sp>
        <p:nvSpPr>
          <p:cNvPr id="3" name="Marcador de contenido 2">
            <a:extLst>
              <a:ext uri="{FF2B5EF4-FFF2-40B4-BE49-F238E27FC236}">
                <a16:creationId xmlns:a16="http://schemas.microsoft.com/office/drawing/2014/main" id="{E3A5F7B0-14D4-4E49-BE1D-26A3CCEDFFD8}"/>
              </a:ext>
            </a:extLst>
          </p:cNvPr>
          <p:cNvSpPr>
            <a:spLocks noGrp="1"/>
          </p:cNvSpPr>
          <p:nvPr>
            <p:ph idx="1"/>
          </p:nvPr>
        </p:nvSpPr>
        <p:spPr/>
        <p:txBody>
          <a:bodyPr>
            <a:normAutofit/>
          </a:bodyPr>
          <a:lstStyle/>
          <a:p>
            <a:pPr marL="0" indent="0">
              <a:spcBef>
                <a:spcPct val="0"/>
              </a:spcBef>
              <a:buNone/>
            </a:pPr>
            <a:r>
              <a:rPr lang="es-ES" sz="4400" dirty="0">
                <a:latin typeface="+mj-lt"/>
                <a:ea typeface="+mj-ea"/>
                <a:cs typeface="+mj-cs"/>
              </a:rPr>
              <a:t>empleados-</a:t>
            </a:r>
            <a:r>
              <a:rPr lang="es-ES" sz="4400" dirty="0" err="1">
                <a:latin typeface="+mj-lt"/>
                <a:ea typeface="+mj-ea"/>
                <a:cs typeface="+mj-cs"/>
              </a:rPr>
              <a:t>component</a:t>
            </a:r>
            <a:r>
              <a:rPr lang="es-ES" sz="4400" dirty="0">
                <a:latin typeface="+mj-lt"/>
                <a:ea typeface="+mj-ea"/>
                <a:cs typeface="+mj-cs"/>
              </a:rPr>
              <a:t>:</a:t>
            </a:r>
          </a:p>
          <a:p>
            <a:r>
              <a:rPr lang="es-ES" dirty="0"/>
              <a:t> Es el padre de empleado-hijo-c</a:t>
            </a:r>
          </a:p>
          <a:p>
            <a:r>
              <a:rPr lang="es-ES" dirty="0"/>
              <a:t>Le envía el objeto empleado a empleado-hijo-c</a:t>
            </a:r>
          </a:p>
          <a:p>
            <a:pPr marL="0" indent="0">
              <a:buNone/>
            </a:pPr>
            <a:endParaRPr lang="es-ES" dirty="0"/>
          </a:p>
          <a:p>
            <a:r>
              <a:rPr lang="es-ES" dirty="0"/>
              <a:t>Tiene un arreglo de empleados</a:t>
            </a:r>
          </a:p>
          <a:p>
            <a:pPr marL="0" indent="0">
              <a:buNone/>
            </a:pPr>
            <a:endParaRPr lang="es-ES" dirty="0"/>
          </a:p>
        </p:txBody>
      </p:sp>
      <p:pic>
        <p:nvPicPr>
          <p:cNvPr id="4" name="Imagen 3">
            <a:extLst>
              <a:ext uri="{FF2B5EF4-FFF2-40B4-BE49-F238E27FC236}">
                <a16:creationId xmlns:a16="http://schemas.microsoft.com/office/drawing/2014/main" id="{7A5D879E-24C6-46E5-948D-04B688D0A4FA}"/>
              </a:ext>
            </a:extLst>
          </p:cNvPr>
          <p:cNvPicPr>
            <a:picLocks noChangeAspect="1"/>
          </p:cNvPicPr>
          <p:nvPr/>
        </p:nvPicPr>
        <p:blipFill>
          <a:blip r:embed="rId3"/>
          <a:stretch>
            <a:fillRect/>
          </a:stretch>
        </p:blipFill>
        <p:spPr>
          <a:xfrm>
            <a:off x="1223962" y="3563144"/>
            <a:ext cx="9744075" cy="438150"/>
          </a:xfrm>
          <a:prstGeom prst="rect">
            <a:avLst/>
          </a:prstGeom>
        </p:spPr>
      </p:pic>
      <p:sp>
        <p:nvSpPr>
          <p:cNvPr id="5" name="Rectángulo 4">
            <a:extLst>
              <a:ext uri="{FF2B5EF4-FFF2-40B4-BE49-F238E27FC236}">
                <a16:creationId xmlns:a16="http://schemas.microsoft.com/office/drawing/2014/main" id="{5DB385F8-CAE9-4293-97D0-FF96FC617295}"/>
              </a:ext>
            </a:extLst>
          </p:cNvPr>
          <p:cNvSpPr/>
          <p:nvPr/>
        </p:nvSpPr>
        <p:spPr>
          <a:xfrm>
            <a:off x="6208295" y="3593432"/>
            <a:ext cx="3015916" cy="2566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Rectángulo 5">
            <a:extLst>
              <a:ext uri="{FF2B5EF4-FFF2-40B4-BE49-F238E27FC236}">
                <a16:creationId xmlns:a16="http://schemas.microsoft.com/office/drawing/2014/main" id="{A34210D8-1AEA-42EE-9696-F14689233465}"/>
              </a:ext>
            </a:extLst>
          </p:cNvPr>
          <p:cNvSpPr/>
          <p:nvPr/>
        </p:nvSpPr>
        <p:spPr>
          <a:xfrm>
            <a:off x="6208295" y="3593432"/>
            <a:ext cx="4759742" cy="2566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7" name="Imagen 6">
            <a:extLst>
              <a:ext uri="{FF2B5EF4-FFF2-40B4-BE49-F238E27FC236}">
                <a16:creationId xmlns:a16="http://schemas.microsoft.com/office/drawing/2014/main" id="{0A173C16-B618-42DA-AA20-79F3AE6BCF4C}"/>
              </a:ext>
            </a:extLst>
          </p:cNvPr>
          <p:cNvPicPr>
            <a:picLocks noChangeAspect="1"/>
          </p:cNvPicPr>
          <p:nvPr/>
        </p:nvPicPr>
        <p:blipFill>
          <a:blip r:embed="rId4"/>
          <a:stretch>
            <a:fillRect/>
          </a:stretch>
        </p:blipFill>
        <p:spPr>
          <a:xfrm>
            <a:off x="1223962" y="4654550"/>
            <a:ext cx="7551070" cy="2002924"/>
          </a:xfrm>
          <a:prstGeom prst="rect">
            <a:avLst/>
          </a:prstGeom>
        </p:spPr>
      </p:pic>
      <p:sp>
        <p:nvSpPr>
          <p:cNvPr id="8" name="Marcador de número de diapositiva 7">
            <a:extLst>
              <a:ext uri="{FF2B5EF4-FFF2-40B4-BE49-F238E27FC236}">
                <a16:creationId xmlns:a16="http://schemas.microsoft.com/office/drawing/2014/main" id="{1524AC0A-30CE-42AD-84E7-70CCCA20F5A0}"/>
              </a:ext>
            </a:extLst>
          </p:cNvPr>
          <p:cNvSpPr>
            <a:spLocks noGrp="1"/>
          </p:cNvSpPr>
          <p:nvPr>
            <p:ph type="sldNum" sz="quarter" idx="12"/>
          </p:nvPr>
        </p:nvSpPr>
        <p:spPr/>
        <p:txBody>
          <a:bodyPr/>
          <a:lstStyle/>
          <a:p>
            <a:fld id="{C52AEFFC-C884-4F70-B18E-E8A9BC0F001B}" type="slidenum">
              <a:rPr lang="es-ES" smtClean="0"/>
              <a:t>52</a:t>
            </a:fld>
            <a:endParaRPr lang="es-ES"/>
          </a:p>
        </p:txBody>
      </p:sp>
    </p:spTree>
    <p:extLst>
      <p:ext uri="{BB962C8B-B14F-4D97-AF65-F5344CB8AC3E}">
        <p14:creationId xmlns:p14="http://schemas.microsoft.com/office/powerpoint/2010/main" val="421194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DE953E-61E0-4AC8-8872-C89DA9F232AC}"/>
              </a:ext>
            </a:extLst>
          </p:cNvPr>
          <p:cNvSpPr>
            <a:spLocks noGrp="1"/>
          </p:cNvSpPr>
          <p:nvPr>
            <p:ph type="title"/>
          </p:nvPr>
        </p:nvSpPr>
        <p:spPr/>
        <p:txBody>
          <a:bodyPr/>
          <a:lstStyle/>
          <a:p>
            <a:r>
              <a:rPr lang="es-ES" dirty="0"/>
              <a:t>empleados-</a:t>
            </a:r>
            <a:r>
              <a:rPr lang="es-ES" dirty="0" err="1"/>
              <a:t>component</a:t>
            </a:r>
            <a:br>
              <a:rPr lang="es-ES" dirty="0"/>
            </a:br>
            <a:endParaRPr lang="es-ES" dirty="0"/>
          </a:p>
        </p:txBody>
      </p:sp>
      <p:sp>
        <p:nvSpPr>
          <p:cNvPr id="3" name="Marcador de contenido 2">
            <a:extLst>
              <a:ext uri="{FF2B5EF4-FFF2-40B4-BE49-F238E27FC236}">
                <a16:creationId xmlns:a16="http://schemas.microsoft.com/office/drawing/2014/main" id="{5CEA95F5-8820-4A03-8283-B9363AFF867D}"/>
              </a:ext>
            </a:extLst>
          </p:cNvPr>
          <p:cNvSpPr>
            <a:spLocks noGrp="1"/>
          </p:cNvSpPr>
          <p:nvPr>
            <p:ph idx="1"/>
          </p:nvPr>
        </p:nvSpPr>
        <p:spPr/>
        <p:txBody>
          <a:bodyPr/>
          <a:lstStyle/>
          <a:p>
            <a:r>
              <a:rPr lang="es-ES" dirty="0"/>
              <a:t>Muestra la información de todos los empleados</a:t>
            </a:r>
          </a:p>
          <a:p>
            <a:pPr marL="0" indent="0">
              <a:buNone/>
            </a:pPr>
            <a:r>
              <a:rPr lang="es-ES" dirty="0"/>
              <a:t>&lt;app-empleado-hijo-c *</a:t>
            </a:r>
            <a:r>
              <a:rPr lang="es-ES" dirty="0" err="1"/>
              <a:t>ngFor</a:t>
            </a:r>
            <a:r>
              <a:rPr lang="es-ES" dirty="0"/>
              <a:t>="</a:t>
            </a:r>
            <a:r>
              <a:rPr lang="es-ES" dirty="0" err="1"/>
              <a:t>let</a:t>
            </a:r>
            <a:r>
              <a:rPr lang="es-ES" dirty="0"/>
              <a:t> empleado </a:t>
            </a:r>
            <a:r>
              <a:rPr lang="es-ES" dirty="0" err="1"/>
              <a:t>of</a:t>
            </a:r>
            <a:r>
              <a:rPr lang="es-ES" dirty="0"/>
              <a:t> </a:t>
            </a:r>
            <a:r>
              <a:rPr lang="es-ES" dirty="0" err="1"/>
              <a:t>empleados;let</a:t>
            </a:r>
            <a:r>
              <a:rPr lang="es-ES" dirty="0"/>
              <a:t> i=</a:t>
            </a:r>
            <a:r>
              <a:rPr lang="es-ES" dirty="0" err="1"/>
              <a:t>index</a:t>
            </a:r>
            <a:r>
              <a:rPr lang="es-ES" dirty="0"/>
              <a:t>" [</a:t>
            </a:r>
            <a:r>
              <a:rPr lang="es-ES" dirty="0" err="1"/>
              <a:t>empleadoDeLista</a:t>
            </a:r>
            <a:r>
              <a:rPr lang="es-ES" dirty="0"/>
              <a:t>]="empleado" [</a:t>
            </a:r>
            <a:r>
              <a:rPr lang="es-ES" dirty="0" err="1"/>
              <a:t>indice</a:t>
            </a:r>
            <a:r>
              <a:rPr lang="es-ES" dirty="0"/>
              <a:t>]="i"&gt;&lt;/app-empleado-hijo-c&gt;</a:t>
            </a:r>
          </a:p>
          <a:p>
            <a:endParaRPr lang="es-ES" dirty="0"/>
          </a:p>
        </p:txBody>
      </p:sp>
      <p:sp>
        <p:nvSpPr>
          <p:cNvPr id="4" name="Marcador de número de diapositiva 3">
            <a:extLst>
              <a:ext uri="{FF2B5EF4-FFF2-40B4-BE49-F238E27FC236}">
                <a16:creationId xmlns:a16="http://schemas.microsoft.com/office/drawing/2014/main" id="{806F5AC7-66EC-4A4E-BCCF-0C625092017D}"/>
              </a:ext>
            </a:extLst>
          </p:cNvPr>
          <p:cNvSpPr>
            <a:spLocks noGrp="1"/>
          </p:cNvSpPr>
          <p:nvPr>
            <p:ph type="sldNum" sz="quarter" idx="12"/>
          </p:nvPr>
        </p:nvSpPr>
        <p:spPr/>
        <p:txBody>
          <a:bodyPr/>
          <a:lstStyle/>
          <a:p>
            <a:fld id="{C52AEFFC-C884-4F70-B18E-E8A9BC0F001B}" type="slidenum">
              <a:rPr lang="es-ES" smtClean="0"/>
              <a:t>53</a:t>
            </a:fld>
            <a:endParaRPr lang="es-ES"/>
          </a:p>
        </p:txBody>
      </p:sp>
    </p:spTree>
    <p:extLst>
      <p:ext uri="{BB962C8B-B14F-4D97-AF65-F5344CB8AC3E}">
        <p14:creationId xmlns:p14="http://schemas.microsoft.com/office/powerpoint/2010/main" val="2885206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006C42-92CA-4627-B8F4-8311421E978B}"/>
              </a:ext>
            </a:extLst>
          </p:cNvPr>
          <p:cNvSpPr>
            <a:spLocks noGrp="1"/>
          </p:cNvSpPr>
          <p:nvPr>
            <p:ph type="title"/>
          </p:nvPr>
        </p:nvSpPr>
        <p:spPr/>
        <p:txBody>
          <a:bodyPr/>
          <a:lstStyle/>
          <a:p>
            <a:r>
              <a:rPr lang="es-ES" dirty="0"/>
              <a:t>empleado-hijo-</a:t>
            </a:r>
            <a:r>
              <a:rPr lang="es-ES" dirty="0" err="1"/>
              <a:t>component</a:t>
            </a:r>
            <a:endParaRPr lang="es-ES" dirty="0"/>
          </a:p>
        </p:txBody>
      </p:sp>
      <p:sp>
        <p:nvSpPr>
          <p:cNvPr id="3" name="Marcador de contenido 2">
            <a:extLst>
              <a:ext uri="{FF2B5EF4-FFF2-40B4-BE49-F238E27FC236}">
                <a16:creationId xmlns:a16="http://schemas.microsoft.com/office/drawing/2014/main" id="{02BAFFED-04D6-46E7-A226-1D471A34DA84}"/>
              </a:ext>
            </a:extLst>
          </p:cNvPr>
          <p:cNvSpPr>
            <a:spLocks noGrp="1"/>
          </p:cNvSpPr>
          <p:nvPr>
            <p:ph idx="1"/>
          </p:nvPr>
        </p:nvSpPr>
        <p:spPr>
          <a:xfrm>
            <a:off x="838200" y="1825625"/>
            <a:ext cx="10515600" cy="2505743"/>
          </a:xfrm>
        </p:spPr>
        <p:txBody>
          <a:bodyPr/>
          <a:lstStyle/>
          <a:p>
            <a:r>
              <a:rPr lang="es-ES" dirty="0"/>
              <a:t> Es el hijo del componente empleados</a:t>
            </a:r>
          </a:p>
          <a:p>
            <a:r>
              <a:rPr lang="es-ES" dirty="0"/>
              <a:t>Recibe un objeto del tipo de la clase empleado con los datos del empleado</a:t>
            </a:r>
          </a:p>
          <a:p>
            <a:pPr marL="0" indent="0">
              <a:buNone/>
            </a:pPr>
            <a:r>
              <a:rPr lang="es-ES" dirty="0"/>
              <a:t>   </a:t>
            </a:r>
          </a:p>
          <a:p>
            <a:endParaRPr lang="es-ES" dirty="0"/>
          </a:p>
        </p:txBody>
      </p:sp>
      <p:pic>
        <p:nvPicPr>
          <p:cNvPr id="4" name="Imagen 3">
            <a:extLst>
              <a:ext uri="{FF2B5EF4-FFF2-40B4-BE49-F238E27FC236}">
                <a16:creationId xmlns:a16="http://schemas.microsoft.com/office/drawing/2014/main" id="{0191FCAD-9D2D-4DB1-BAC4-68D33187E5A7}"/>
              </a:ext>
            </a:extLst>
          </p:cNvPr>
          <p:cNvPicPr>
            <a:picLocks noChangeAspect="1"/>
          </p:cNvPicPr>
          <p:nvPr/>
        </p:nvPicPr>
        <p:blipFill>
          <a:blip r:embed="rId2"/>
          <a:stretch>
            <a:fillRect/>
          </a:stretch>
        </p:blipFill>
        <p:spPr>
          <a:xfrm>
            <a:off x="1111918" y="3296651"/>
            <a:ext cx="7053513" cy="826169"/>
          </a:xfrm>
          <a:prstGeom prst="rect">
            <a:avLst/>
          </a:prstGeom>
        </p:spPr>
      </p:pic>
      <p:sp>
        <p:nvSpPr>
          <p:cNvPr id="5" name="Rectángulo 4">
            <a:extLst>
              <a:ext uri="{FF2B5EF4-FFF2-40B4-BE49-F238E27FC236}">
                <a16:creationId xmlns:a16="http://schemas.microsoft.com/office/drawing/2014/main" id="{10B61D61-1493-4C39-8C79-A303D895A756}"/>
              </a:ext>
            </a:extLst>
          </p:cNvPr>
          <p:cNvSpPr/>
          <p:nvPr/>
        </p:nvSpPr>
        <p:spPr>
          <a:xfrm>
            <a:off x="838200" y="4595893"/>
            <a:ext cx="8963526" cy="523220"/>
          </a:xfrm>
          <a:prstGeom prst="rect">
            <a:avLst/>
          </a:prstGeom>
        </p:spPr>
        <p:txBody>
          <a:bodyPr wrap="square">
            <a:spAutoFit/>
          </a:bodyPr>
          <a:lstStyle/>
          <a:p>
            <a:pPr marL="457200" indent="-457200">
              <a:buFont typeface="Arial" panose="020B0604020202020204" pitchFamily="34" charset="0"/>
              <a:buChar char="•"/>
            </a:pPr>
            <a:r>
              <a:rPr lang="es-ES" sz="2800" dirty="0"/>
              <a:t>Muestra los datos generales de un empleado</a:t>
            </a:r>
          </a:p>
        </p:txBody>
      </p:sp>
      <p:pic>
        <p:nvPicPr>
          <p:cNvPr id="7" name="Imagen 6">
            <a:extLst>
              <a:ext uri="{FF2B5EF4-FFF2-40B4-BE49-F238E27FC236}">
                <a16:creationId xmlns:a16="http://schemas.microsoft.com/office/drawing/2014/main" id="{EEE483B8-A04A-4340-ACA4-DB33A366CB8F}"/>
              </a:ext>
            </a:extLst>
          </p:cNvPr>
          <p:cNvPicPr>
            <a:picLocks noChangeAspect="1"/>
          </p:cNvPicPr>
          <p:nvPr/>
        </p:nvPicPr>
        <p:blipFill>
          <a:blip r:embed="rId3"/>
          <a:stretch>
            <a:fillRect/>
          </a:stretch>
        </p:blipFill>
        <p:spPr>
          <a:xfrm>
            <a:off x="1128963" y="5307094"/>
            <a:ext cx="9362574" cy="990600"/>
          </a:xfrm>
          <a:prstGeom prst="rect">
            <a:avLst/>
          </a:prstGeom>
        </p:spPr>
      </p:pic>
      <p:sp>
        <p:nvSpPr>
          <p:cNvPr id="6" name="Marcador de número de diapositiva 5">
            <a:extLst>
              <a:ext uri="{FF2B5EF4-FFF2-40B4-BE49-F238E27FC236}">
                <a16:creationId xmlns:a16="http://schemas.microsoft.com/office/drawing/2014/main" id="{7D3BDAEF-1695-479C-8269-16C983473064}"/>
              </a:ext>
            </a:extLst>
          </p:cNvPr>
          <p:cNvSpPr>
            <a:spLocks noGrp="1"/>
          </p:cNvSpPr>
          <p:nvPr>
            <p:ph type="sldNum" sz="quarter" idx="12"/>
          </p:nvPr>
        </p:nvSpPr>
        <p:spPr/>
        <p:txBody>
          <a:bodyPr/>
          <a:lstStyle/>
          <a:p>
            <a:fld id="{C52AEFFC-C884-4F70-B18E-E8A9BC0F001B}" type="slidenum">
              <a:rPr lang="es-ES" smtClean="0"/>
              <a:t>54</a:t>
            </a:fld>
            <a:endParaRPr lang="es-ES"/>
          </a:p>
        </p:txBody>
      </p:sp>
    </p:spTree>
    <p:extLst>
      <p:ext uri="{BB962C8B-B14F-4D97-AF65-F5344CB8AC3E}">
        <p14:creationId xmlns:p14="http://schemas.microsoft.com/office/powerpoint/2010/main" val="395550966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A8BBB-7E40-411A-86AD-CDB98436A18F}"/>
              </a:ext>
            </a:extLst>
          </p:cNvPr>
          <p:cNvSpPr>
            <a:spLocks noGrp="1"/>
          </p:cNvSpPr>
          <p:nvPr>
            <p:ph type="title"/>
          </p:nvPr>
        </p:nvSpPr>
        <p:spPr/>
        <p:txBody>
          <a:bodyPr/>
          <a:lstStyle/>
          <a:p>
            <a:r>
              <a:rPr lang="es-ES" dirty="0"/>
              <a:t>empleado-hijo-</a:t>
            </a:r>
            <a:r>
              <a:rPr lang="es-ES" dirty="0" err="1"/>
              <a:t>component</a:t>
            </a:r>
            <a:endParaRPr lang="es-ES" dirty="0"/>
          </a:p>
        </p:txBody>
      </p:sp>
      <p:sp>
        <p:nvSpPr>
          <p:cNvPr id="3" name="Marcador de contenido 2">
            <a:extLst>
              <a:ext uri="{FF2B5EF4-FFF2-40B4-BE49-F238E27FC236}">
                <a16:creationId xmlns:a16="http://schemas.microsoft.com/office/drawing/2014/main" id="{599769F9-1348-4D80-9FAE-D4A4729DDA58}"/>
              </a:ext>
            </a:extLst>
          </p:cNvPr>
          <p:cNvSpPr>
            <a:spLocks noGrp="1"/>
          </p:cNvSpPr>
          <p:nvPr>
            <p:ph idx="1"/>
          </p:nvPr>
        </p:nvSpPr>
        <p:spPr/>
        <p:txBody>
          <a:bodyPr/>
          <a:lstStyle/>
          <a:p>
            <a:r>
              <a:rPr lang="es-ES" dirty="0"/>
              <a:t>Es el padre de características-empleados</a:t>
            </a:r>
          </a:p>
          <a:p>
            <a:r>
              <a:rPr lang="es-ES" dirty="0"/>
              <a:t>Tiene un arreglo de características</a:t>
            </a:r>
          </a:p>
          <a:p>
            <a:pPr marL="0" indent="0">
              <a:buNone/>
            </a:pPr>
            <a:r>
              <a:rPr lang="es-ES" dirty="0"/>
              <a:t>   </a:t>
            </a:r>
            <a:r>
              <a:rPr lang="es-ES" dirty="0" err="1"/>
              <a:t>items</a:t>
            </a:r>
            <a:r>
              <a:rPr lang="es-ES" dirty="0"/>
              <a:t>=new Array&lt;</a:t>
            </a:r>
            <a:r>
              <a:rPr lang="es-ES" dirty="0" err="1"/>
              <a:t>string</a:t>
            </a:r>
            <a:r>
              <a:rPr lang="es-ES" dirty="0"/>
              <a:t>&gt;;</a:t>
            </a:r>
          </a:p>
          <a:p>
            <a:r>
              <a:rPr lang="es-ES" dirty="0"/>
              <a:t>Recibe las características del empleado del componente características-empleado</a:t>
            </a:r>
          </a:p>
          <a:p>
            <a:pPr marL="0" indent="0">
              <a:buNone/>
            </a:pPr>
            <a:r>
              <a:rPr lang="en-US" dirty="0"/>
              <a:t> &lt;app-</a:t>
            </a:r>
            <a:r>
              <a:rPr lang="en-US" dirty="0" err="1"/>
              <a:t>carateristicas</a:t>
            </a:r>
            <a:r>
              <a:rPr lang="en-US" dirty="0"/>
              <a:t>-</a:t>
            </a:r>
            <a:r>
              <a:rPr lang="en-US" dirty="0" err="1"/>
              <a:t>empleado</a:t>
            </a:r>
            <a:r>
              <a:rPr lang="en-US" dirty="0"/>
              <a:t> (</a:t>
            </a:r>
            <a:r>
              <a:rPr lang="en-US" dirty="0" err="1"/>
              <a:t>newItemEvent</a:t>
            </a:r>
            <a:r>
              <a:rPr lang="en-US" dirty="0"/>
              <a:t>)="</a:t>
            </a:r>
            <a:r>
              <a:rPr lang="en-US" dirty="0" err="1"/>
              <a:t>addItem</a:t>
            </a:r>
            <a:r>
              <a:rPr lang="en-US" dirty="0"/>
              <a:t>($event)"&gt;&lt;/app-</a:t>
            </a:r>
            <a:r>
              <a:rPr lang="en-US" dirty="0" err="1"/>
              <a:t>carateristicas</a:t>
            </a:r>
            <a:r>
              <a:rPr lang="en-US" dirty="0"/>
              <a:t>-</a:t>
            </a:r>
            <a:r>
              <a:rPr lang="en-US" dirty="0" err="1"/>
              <a:t>empleado</a:t>
            </a:r>
            <a:r>
              <a:rPr lang="en-US" dirty="0"/>
              <a:t>&gt;</a:t>
            </a:r>
          </a:p>
        </p:txBody>
      </p:sp>
      <p:sp>
        <p:nvSpPr>
          <p:cNvPr id="4" name="Marcador de número de diapositiva 3">
            <a:extLst>
              <a:ext uri="{FF2B5EF4-FFF2-40B4-BE49-F238E27FC236}">
                <a16:creationId xmlns:a16="http://schemas.microsoft.com/office/drawing/2014/main" id="{538674B6-2992-4A69-9070-150E77E3FCD3}"/>
              </a:ext>
            </a:extLst>
          </p:cNvPr>
          <p:cNvSpPr>
            <a:spLocks noGrp="1"/>
          </p:cNvSpPr>
          <p:nvPr>
            <p:ph type="sldNum" sz="quarter" idx="12"/>
          </p:nvPr>
        </p:nvSpPr>
        <p:spPr/>
        <p:txBody>
          <a:bodyPr/>
          <a:lstStyle/>
          <a:p>
            <a:fld id="{C52AEFFC-C884-4F70-B18E-E8A9BC0F001B}" type="slidenum">
              <a:rPr lang="es-ES" smtClean="0"/>
              <a:t>55</a:t>
            </a:fld>
            <a:endParaRPr lang="es-ES"/>
          </a:p>
        </p:txBody>
      </p:sp>
    </p:spTree>
    <p:extLst>
      <p:ext uri="{BB962C8B-B14F-4D97-AF65-F5344CB8AC3E}">
        <p14:creationId xmlns:p14="http://schemas.microsoft.com/office/powerpoint/2010/main" val="38180773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A3A13E-2CBA-46FE-86AA-D4DF8FDFE859}"/>
              </a:ext>
            </a:extLst>
          </p:cNvPr>
          <p:cNvSpPr>
            <a:spLocks noGrp="1"/>
          </p:cNvSpPr>
          <p:nvPr>
            <p:ph type="title"/>
          </p:nvPr>
        </p:nvSpPr>
        <p:spPr/>
        <p:txBody>
          <a:bodyPr/>
          <a:lstStyle/>
          <a:p>
            <a:r>
              <a:rPr lang="es-ES" dirty="0"/>
              <a:t>empleado-hijo-</a:t>
            </a:r>
            <a:r>
              <a:rPr lang="es-ES" dirty="0" err="1"/>
              <a:t>component</a:t>
            </a:r>
            <a:endParaRPr lang="es-ES" dirty="0"/>
          </a:p>
        </p:txBody>
      </p:sp>
      <p:sp>
        <p:nvSpPr>
          <p:cNvPr id="3" name="Marcador de contenido 2">
            <a:extLst>
              <a:ext uri="{FF2B5EF4-FFF2-40B4-BE49-F238E27FC236}">
                <a16:creationId xmlns:a16="http://schemas.microsoft.com/office/drawing/2014/main" id="{0BEAA066-5145-489A-9A77-8C93F5CD6508}"/>
              </a:ext>
            </a:extLst>
          </p:cNvPr>
          <p:cNvSpPr>
            <a:spLocks noGrp="1"/>
          </p:cNvSpPr>
          <p:nvPr>
            <p:ph idx="1"/>
          </p:nvPr>
        </p:nvSpPr>
        <p:spPr/>
        <p:txBody>
          <a:bodyPr/>
          <a:lstStyle/>
          <a:p>
            <a:r>
              <a:rPr lang="en-US" dirty="0" err="1"/>
              <a:t>Adiciona</a:t>
            </a:r>
            <a:r>
              <a:rPr lang="en-US" dirty="0"/>
              <a:t> las </a:t>
            </a:r>
            <a:r>
              <a:rPr lang="en-US" dirty="0" err="1"/>
              <a:t>caracteríticas</a:t>
            </a:r>
            <a:r>
              <a:rPr lang="en-US" dirty="0"/>
              <a:t> al </a:t>
            </a:r>
            <a:r>
              <a:rPr lang="en-US" dirty="0" err="1"/>
              <a:t>arreglo</a:t>
            </a:r>
            <a:endParaRPr lang="en-US" dirty="0"/>
          </a:p>
          <a:p>
            <a:pPr marL="0" indent="0">
              <a:buNone/>
            </a:pPr>
            <a:r>
              <a:rPr lang="en-US" dirty="0"/>
              <a:t>    </a:t>
            </a:r>
            <a:r>
              <a:rPr lang="en-US" dirty="0" err="1"/>
              <a:t>addItem</a:t>
            </a:r>
            <a:r>
              <a:rPr lang="en-US" dirty="0"/>
              <a:t>(</a:t>
            </a:r>
            <a:r>
              <a:rPr lang="en-US" dirty="0" err="1"/>
              <a:t>newItem</a:t>
            </a:r>
            <a:r>
              <a:rPr lang="en-US" dirty="0"/>
              <a:t>: string) {</a:t>
            </a:r>
          </a:p>
          <a:p>
            <a:pPr marL="0" indent="0">
              <a:buNone/>
            </a:pPr>
            <a:r>
              <a:rPr lang="en-US" dirty="0"/>
              <a:t>    </a:t>
            </a:r>
            <a:r>
              <a:rPr lang="en-US" dirty="0" err="1"/>
              <a:t>this.items.push</a:t>
            </a:r>
            <a:r>
              <a:rPr lang="en-US" dirty="0"/>
              <a:t>(</a:t>
            </a:r>
            <a:r>
              <a:rPr lang="en-US" dirty="0" err="1"/>
              <a:t>newItem</a:t>
            </a:r>
            <a:r>
              <a:rPr lang="en-US" dirty="0"/>
              <a:t>);</a:t>
            </a:r>
          </a:p>
          <a:p>
            <a:pPr marL="0" indent="0">
              <a:buNone/>
            </a:pPr>
            <a:r>
              <a:rPr lang="en-US" dirty="0"/>
              <a:t>  }</a:t>
            </a:r>
            <a:endParaRPr lang="es-ES" dirty="0"/>
          </a:p>
          <a:p>
            <a:r>
              <a:rPr lang="es-ES" dirty="0"/>
              <a:t>Muestra las características de una empleado</a:t>
            </a:r>
          </a:p>
          <a:p>
            <a:pPr marL="0" indent="0">
              <a:buNone/>
            </a:pPr>
            <a:r>
              <a:rPr lang="en-US" dirty="0"/>
              <a:t>&lt;ul&gt;</a:t>
            </a:r>
          </a:p>
          <a:p>
            <a:pPr marL="0" indent="0">
              <a:buNone/>
            </a:pPr>
            <a:r>
              <a:rPr lang="en-US" dirty="0"/>
              <a:t>                    &lt;li *</a:t>
            </a:r>
            <a:r>
              <a:rPr lang="en-US" dirty="0" err="1"/>
              <a:t>ngFor</a:t>
            </a:r>
            <a:r>
              <a:rPr lang="en-US" dirty="0"/>
              <a:t>="let item of items"&gt;{{item}}&lt;/li&gt;</a:t>
            </a:r>
          </a:p>
          <a:p>
            <a:pPr marL="0" indent="0">
              <a:buNone/>
            </a:pPr>
            <a:r>
              <a:rPr lang="en-US" dirty="0"/>
              <a:t>&lt;/ul&gt;</a:t>
            </a:r>
          </a:p>
          <a:p>
            <a:endParaRPr lang="es-ES" dirty="0"/>
          </a:p>
        </p:txBody>
      </p:sp>
      <p:sp>
        <p:nvSpPr>
          <p:cNvPr id="4" name="Marcador de número de diapositiva 3">
            <a:extLst>
              <a:ext uri="{FF2B5EF4-FFF2-40B4-BE49-F238E27FC236}">
                <a16:creationId xmlns:a16="http://schemas.microsoft.com/office/drawing/2014/main" id="{F7CDC178-4DF4-4FA3-9264-18D54A3BACB7}"/>
              </a:ext>
            </a:extLst>
          </p:cNvPr>
          <p:cNvSpPr>
            <a:spLocks noGrp="1"/>
          </p:cNvSpPr>
          <p:nvPr>
            <p:ph type="sldNum" sz="quarter" idx="12"/>
          </p:nvPr>
        </p:nvSpPr>
        <p:spPr/>
        <p:txBody>
          <a:bodyPr/>
          <a:lstStyle/>
          <a:p>
            <a:fld id="{C52AEFFC-C884-4F70-B18E-E8A9BC0F001B}" type="slidenum">
              <a:rPr lang="es-ES" smtClean="0"/>
              <a:t>56</a:t>
            </a:fld>
            <a:endParaRPr lang="es-ES"/>
          </a:p>
        </p:txBody>
      </p:sp>
    </p:spTree>
    <p:extLst>
      <p:ext uri="{BB962C8B-B14F-4D97-AF65-F5344CB8AC3E}">
        <p14:creationId xmlns:p14="http://schemas.microsoft.com/office/powerpoint/2010/main" val="21733838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8FC7F0-D034-46AB-8BCE-FE9F0E5E543A}"/>
              </a:ext>
            </a:extLst>
          </p:cNvPr>
          <p:cNvSpPr>
            <a:spLocks noGrp="1"/>
          </p:cNvSpPr>
          <p:nvPr>
            <p:ph type="title"/>
          </p:nvPr>
        </p:nvSpPr>
        <p:spPr/>
        <p:txBody>
          <a:bodyPr/>
          <a:lstStyle/>
          <a:p>
            <a:r>
              <a:rPr lang="es-ES" dirty="0"/>
              <a:t>características-empleado</a:t>
            </a:r>
          </a:p>
        </p:txBody>
      </p:sp>
      <p:sp>
        <p:nvSpPr>
          <p:cNvPr id="3" name="Marcador de contenido 2">
            <a:extLst>
              <a:ext uri="{FF2B5EF4-FFF2-40B4-BE49-F238E27FC236}">
                <a16:creationId xmlns:a16="http://schemas.microsoft.com/office/drawing/2014/main" id="{70311EEE-E7E3-4D02-A549-44401E4A3F45}"/>
              </a:ext>
            </a:extLst>
          </p:cNvPr>
          <p:cNvSpPr>
            <a:spLocks noGrp="1"/>
          </p:cNvSpPr>
          <p:nvPr>
            <p:ph idx="1"/>
          </p:nvPr>
        </p:nvSpPr>
        <p:spPr/>
        <p:txBody>
          <a:bodyPr/>
          <a:lstStyle/>
          <a:p>
            <a:r>
              <a:rPr lang="es-ES" dirty="0"/>
              <a:t>Es hijo de empleado-hijo-c</a:t>
            </a:r>
          </a:p>
          <a:p>
            <a:pPr algn="just"/>
            <a:r>
              <a:rPr lang="es-ES" dirty="0"/>
              <a:t>Permite al usuario enviar las características del empleado al componente padre.</a:t>
            </a:r>
          </a:p>
          <a:p>
            <a:pPr marL="0" indent="0">
              <a:buNone/>
            </a:pPr>
            <a:endParaRPr lang="es-ES" dirty="0"/>
          </a:p>
          <a:p>
            <a:endParaRPr lang="es-ES" dirty="0"/>
          </a:p>
          <a:p>
            <a:endParaRPr lang="es-ES" dirty="0"/>
          </a:p>
        </p:txBody>
      </p:sp>
      <p:pic>
        <p:nvPicPr>
          <p:cNvPr id="4" name="Imagen 3">
            <a:extLst>
              <a:ext uri="{FF2B5EF4-FFF2-40B4-BE49-F238E27FC236}">
                <a16:creationId xmlns:a16="http://schemas.microsoft.com/office/drawing/2014/main" id="{1775EC95-CE28-4346-AF16-A0E06611E6DD}"/>
              </a:ext>
            </a:extLst>
          </p:cNvPr>
          <p:cNvPicPr>
            <a:picLocks noChangeAspect="1"/>
          </p:cNvPicPr>
          <p:nvPr/>
        </p:nvPicPr>
        <p:blipFill>
          <a:blip r:embed="rId2"/>
          <a:stretch>
            <a:fillRect/>
          </a:stretch>
        </p:blipFill>
        <p:spPr>
          <a:xfrm>
            <a:off x="1147010" y="3356101"/>
            <a:ext cx="9360569" cy="1290386"/>
          </a:xfrm>
          <a:prstGeom prst="rect">
            <a:avLst/>
          </a:prstGeom>
        </p:spPr>
      </p:pic>
      <p:pic>
        <p:nvPicPr>
          <p:cNvPr id="5" name="Imagen 4">
            <a:extLst>
              <a:ext uri="{FF2B5EF4-FFF2-40B4-BE49-F238E27FC236}">
                <a16:creationId xmlns:a16="http://schemas.microsoft.com/office/drawing/2014/main" id="{76D40E90-46A8-446D-8A15-C1DD595B8296}"/>
              </a:ext>
            </a:extLst>
          </p:cNvPr>
          <p:cNvPicPr>
            <a:picLocks noChangeAspect="1"/>
          </p:cNvPicPr>
          <p:nvPr/>
        </p:nvPicPr>
        <p:blipFill>
          <a:blip r:embed="rId3"/>
          <a:stretch>
            <a:fillRect/>
          </a:stretch>
        </p:blipFill>
        <p:spPr>
          <a:xfrm>
            <a:off x="1147010" y="5066507"/>
            <a:ext cx="7257549" cy="1200150"/>
          </a:xfrm>
          <a:prstGeom prst="rect">
            <a:avLst/>
          </a:prstGeom>
        </p:spPr>
      </p:pic>
      <p:sp>
        <p:nvSpPr>
          <p:cNvPr id="6" name="Marcador de número de diapositiva 5">
            <a:extLst>
              <a:ext uri="{FF2B5EF4-FFF2-40B4-BE49-F238E27FC236}">
                <a16:creationId xmlns:a16="http://schemas.microsoft.com/office/drawing/2014/main" id="{127AA2B4-7FF6-42E6-9B7E-78611E76A535}"/>
              </a:ext>
            </a:extLst>
          </p:cNvPr>
          <p:cNvSpPr>
            <a:spLocks noGrp="1"/>
          </p:cNvSpPr>
          <p:nvPr>
            <p:ph type="sldNum" sz="quarter" idx="12"/>
          </p:nvPr>
        </p:nvSpPr>
        <p:spPr/>
        <p:txBody>
          <a:bodyPr/>
          <a:lstStyle/>
          <a:p>
            <a:fld id="{C52AEFFC-C884-4F70-B18E-E8A9BC0F001B}" type="slidenum">
              <a:rPr lang="es-ES" smtClean="0"/>
              <a:t>57</a:t>
            </a:fld>
            <a:endParaRPr lang="es-ES"/>
          </a:p>
        </p:txBody>
      </p:sp>
    </p:spTree>
    <p:extLst>
      <p:ext uri="{BB962C8B-B14F-4D97-AF65-F5344CB8AC3E}">
        <p14:creationId xmlns:p14="http://schemas.microsoft.com/office/powerpoint/2010/main" val="29216581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6CAA5E-DD5C-4668-9E35-C7E110562491}"/>
              </a:ext>
            </a:extLst>
          </p:cNvPr>
          <p:cNvSpPr>
            <a:spLocks noGrp="1"/>
          </p:cNvSpPr>
          <p:nvPr>
            <p:ph type="ctrTitle"/>
          </p:nvPr>
        </p:nvSpPr>
        <p:spPr/>
        <p:txBody>
          <a:bodyPr/>
          <a:lstStyle/>
          <a:p>
            <a:r>
              <a:rPr lang="en-US" dirty="0" err="1"/>
              <a:t>Módulo</a:t>
            </a:r>
            <a:r>
              <a:rPr lang="en-US" dirty="0"/>
              <a:t> 4. </a:t>
            </a:r>
            <a:r>
              <a:rPr lang="en-US" dirty="0" err="1"/>
              <a:t>Introducción</a:t>
            </a:r>
            <a:r>
              <a:rPr lang="en-US" dirty="0"/>
              <a:t> a Angular</a:t>
            </a:r>
            <a:endParaRPr lang="es-ES" dirty="0"/>
          </a:p>
        </p:txBody>
      </p:sp>
      <p:sp>
        <p:nvSpPr>
          <p:cNvPr id="3" name="Subtítulo 2">
            <a:extLst>
              <a:ext uri="{FF2B5EF4-FFF2-40B4-BE49-F238E27FC236}">
                <a16:creationId xmlns:a16="http://schemas.microsoft.com/office/drawing/2014/main" id="{40602E52-66F6-4939-B04D-8DBDC7A2F669}"/>
              </a:ext>
            </a:extLst>
          </p:cNvPr>
          <p:cNvSpPr>
            <a:spLocks noGrp="1"/>
          </p:cNvSpPr>
          <p:nvPr>
            <p:ph type="subTitle" idx="1"/>
          </p:nvPr>
        </p:nvSpPr>
        <p:spPr>
          <a:xfrm>
            <a:off x="1524000" y="3891516"/>
            <a:ext cx="9144000" cy="659219"/>
          </a:xfrm>
        </p:spPr>
        <p:txBody>
          <a:bodyPr/>
          <a:lstStyle/>
          <a:p>
            <a:r>
              <a:rPr lang="es-ES" dirty="0"/>
              <a:t>Tema III: Enlace entre componentes (</a:t>
            </a:r>
            <a:r>
              <a:rPr lang="es-ES" dirty="0" err="1"/>
              <a:t>Component</a:t>
            </a:r>
            <a:r>
              <a:rPr lang="es-ES" dirty="0"/>
              <a:t> </a:t>
            </a:r>
            <a:r>
              <a:rPr lang="es-ES" dirty="0" err="1"/>
              <a:t>Databinding</a:t>
            </a:r>
            <a:r>
              <a:rPr lang="es-ES" dirty="0"/>
              <a:t>)</a:t>
            </a:r>
          </a:p>
          <a:p>
            <a:endParaRPr lang="es-ES" dirty="0"/>
          </a:p>
        </p:txBody>
      </p:sp>
      <p:sp>
        <p:nvSpPr>
          <p:cNvPr id="4" name="CuadroTexto 3">
            <a:extLst>
              <a:ext uri="{FF2B5EF4-FFF2-40B4-BE49-F238E27FC236}">
                <a16:creationId xmlns:a16="http://schemas.microsoft.com/office/drawing/2014/main" id="{DDFF5ED3-1DB6-4441-A12C-B80AE25B5E44}"/>
              </a:ext>
            </a:extLst>
          </p:cNvPr>
          <p:cNvSpPr txBox="1"/>
          <p:nvPr/>
        </p:nvSpPr>
        <p:spPr>
          <a:xfrm>
            <a:off x="2225749" y="4731488"/>
            <a:ext cx="8073364" cy="2308324"/>
          </a:xfrm>
          <a:prstGeom prst="rect">
            <a:avLst/>
          </a:prstGeom>
          <a:noFill/>
        </p:spPr>
        <p:txBody>
          <a:bodyPr wrap="none" rtlCol="0">
            <a:spAutoFit/>
          </a:bodyPr>
          <a:lstStyle/>
          <a:p>
            <a:r>
              <a:rPr lang="es-ES" dirty="0"/>
              <a:t>Recursos:      </a:t>
            </a:r>
            <a:r>
              <a:rPr lang="es-ES" dirty="0">
                <a:hlinkClick r:id="rId3"/>
              </a:rPr>
              <a:t>https://angular.io/start</a:t>
            </a:r>
            <a:endParaRPr lang="es-ES" dirty="0"/>
          </a:p>
          <a:p>
            <a:r>
              <a:rPr lang="es-ES" dirty="0"/>
              <a:t>                       </a:t>
            </a:r>
            <a:r>
              <a:rPr lang="es-ES" dirty="0">
                <a:hlinkClick r:id="rId4"/>
              </a:rPr>
              <a:t> https://cli.angular.io/</a:t>
            </a:r>
            <a:endParaRPr lang="es-ES" dirty="0"/>
          </a:p>
          <a:p>
            <a:r>
              <a:rPr lang="es-ES" dirty="0">
                <a:hlinkClick r:id="rId5"/>
              </a:rPr>
              <a:t>https://www.udemy.com/course/the-complete-guide-to-angular-2/</a:t>
            </a:r>
            <a:endParaRPr lang="es-ES" dirty="0"/>
          </a:p>
          <a:p>
            <a:r>
              <a:rPr lang="es-ES" dirty="0">
                <a:hlinkClick r:id="rId6"/>
              </a:rPr>
              <a:t>https://www.youtube.com/watch?v=df0eH9mM9nU</a:t>
            </a:r>
            <a:endParaRPr lang="es-ES" dirty="0"/>
          </a:p>
          <a:p>
            <a:r>
              <a:rPr lang="es-ES" dirty="0">
                <a:hlinkClick r:id="rId7"/>
              </a:rPr>
              <a:t>https://www.youtube.com/playlist?list=PLU8oAlHdN5BnNAe8zXnuBNzKID39DUwcO</a:t>
            </a:r>
            <a:endParaRPr lang="es-ES" dirty="0"/>
          </a:p>
          <a:p>
            <a:r>
              <a:rPr lang="es-ES" dirty="0"/>
              <a:t>(videos 19 y 20)</a:t>
            </a:r>
          </a:p>
          <a:p>
            <a:endParaRPr lang="es-ES" dirty="0"/>
          </a:p>
          <a:p>
            <a:endParaRPr lang="es-ES" dirty="0"/>
          </a:p>
        </p:txBody>
      </p:sp>
      <p:pic>
        <p:nvPicPr>
          <p:cNvPr id="9" name="Imagen 8">
            <a:extLst>
              <a:ext uri="{FF2B5EF4-FFF2-40B4-BE49-F238E27FC236}">
                <a16:creationId xmlns:a16="http://schemas.microsoft.com/office/drawing/2014/main" id="{523D94A8-9AC4-4232-9DB3-765AEA6458C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42171" y="0"/>
            <a:ext cx="1349829" cy="1345584"/>
          </a:xfrm>
          <a:prstGeom prst="rect">
            <a:avLst/>
          </a:prstGeom>
        </p:spPr>
      </p:pic>
      <p:sp>
        <p:nvSpPr>
          <p:cNvPr id="5" name="Marcador de número de diapositiva 4">
            <a:extLst>
              <a:ext uri="{FF2B5EF4-FFF2-40B4-BE49-F238E27FC236}">
                <a16:creationId xmlns:a16="http://schemas.microsoft.com/office/drawing/2014/main" id="{C08473FA-5406-43D9-B82C-D516395BAD03}"/>
              </a:ext>
            </a:extLst>
          </p:cNvPr>
          <p:cNvSpPr>
            <a:spLocks noGrp="1"/>
          </p:cNvSpPr>
          <p:nvPr>
            <p:ph type="sldNum" sz="quarter" idx="12"/>
          </p:nvPr>
        </p:nvSpPr>
        <p:spPr/>
        <p:txBody>
          <a:bodyPr/>
          <a:lstStyle/>
          <a:p>
            <a:fld id="{C52AEFFC-C884-4F70-B18E-E8A9BC0F001B}" type="slidenum">
              <a:rPr lang="es-ES" smtClean="0"/>
              <a:t>58</a:t>
            </a:fld>
            <a:endParaRPr lang="es-ES"/>
          </a:p>
        </p:txBody>
      </p:sp>
    </p:spTree>
    <p:extLst>
      <p:ext uri="{BB962C8B-B14F-4D97-AF65-F5344CB8AC3E}">
        <p14:creationId xmlns:p14="http://schemas.microsoft.com/office/powerpoint/2010/main" val="520263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DFC6DD-BF37-4FCE-B92E-A79FC9499D98}"/>
              </a:ext>
            </a:extLst>
          </p:cNvPr>
          <p:cNvSpPr>
            <a:spLocks noGrp="1"/>
          </p:cNvSpPr>
          <p:nvPr>
            <p:ph type="title"/>
          </p:nvPr>
        </p:nvSpPr>
        <p:spPr/>
        <p:txBody>
          <a:bodyPr/>
          <a:lstStyle/>
          <a:p>
            <a:r>
              <a:rPr lang="es-ES" dirty="0"/>
              <a:t>Solución</a:t>
            </a:r>
          </a:p>
        </p:txBody>
      </p:sp>
      <p:sp>
        <p:nvSpPr>
          <p:cNvPr id="3" name="Marcador de contenido 2">
            <a:extLst>
              <a:ext uri="{FF2B5EF4-FFF2-40B4-BE49-F238E27FC236}">
                <a16:creationId xmlns:a16="http://schemas.microsoft.com/office/drawing/2014/main" id="{8F3663E4-B018-4D9F-A696-CDEC92EAC9DA}"/>
              </a:ext>
            </a:extLst>
          </p:cNvPr>
          <p:cNvSpPr>
            <a:spLocks noGrp="1"/>
          </p:cNvSpPr>
          <p:nvPr>
            <p:ph idx="1"/>
          </p:nvPr>
        </p:nvSpPr>
        <p:spPr/>
        <p:txBody>
          <a:bodyPr/>
          <a:lstStyle/>
          <a:p>
            <a:endParaRPr lang="es-ES" dirty="0"/>
          </a:p>
        </p:txBody>
      </p:sp>
      <p:sp>
        <p:nvSpPr>
          <p:cNvPr id="6" name="Rectángulo 5">
            <a:extLst>
              <a:ext uri="{FF2B5EF4-FFF2-40B4-BE49-F238E27FC236}">
                <a16:creationId xmlns:a16="http://schemas.microsoft.com/office/drawing/2014/main" id="{A683306A-7BA7-496A-97F4-EE3D9FBE04C6}"/>
              </a:ext>
            </a:extLst>
          </p:cNvPr>
          <p:cNvSpPr/>
          <p:nvPr/>
        </p:nvSpPr>
        <p:spPr>
          <a:xfrm>
            <a:off x="1402080" y="2484120"/>
            <a:ext cx="3276600" cy="3154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Componente padre</a:t>
            </a:r>
          </a:p>
          <a:p>
            <a:pPr algn="ctr"/>
            <a:r>
              <a:rPr lang="es-ES" sz="2400" dirty="0"/>
              <a:t>(Recibir el resultado y mostrarlo)</a:t>
            </a:r>
          </a:p>
        </p:txBody>
      </p:sp>
      <p:sp>
        <p:nvSpPr>
          <p:cNvPr id="7" name="Rectángulo 6">
            <a:extLst>
              <a:ext uri="{FF2B5EF4-FFF2-40B4-BE49-F238E27FC236}">
                <a16:creationId xmlns:a16="http://schemas.microsoft.com/office/drawing/2014/main" id="{1643206B-484A-43C3-AF52-7EC434828067}"/>
              </a:ext>
            </a:extLst>
          </p:cNvPr>
          <p:cNvSpPr/>
          <p:nvPr/>
        </p:nvSpPr>
        <p:spPr>
          <a:xfrm>
            <a:off x="7896058" y="2484120"/>
            <a:ext cx="3276600" cy="29718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dirty="0"/>
              <a:t>Componente hijo</a:t>
            </a:r>
          </a:p>
          <a:p>
            <a:pPr algn="ctr"/>
            <a:r>
              <a:rPr lang="es-ES" sz="2400" dirty="0"/>
              <a:t>(Recibe los valores, determina la operación a realizar )</a:t>
            </a:r>
          </a:p>
        </p:txBody>
      </p:sp>
      <p:sp>
        <p:nvSpPr>
          <p:cNvPr id="8" name="Flecha: a la derecha 7">
            <a:extLst>
              <a:ext uri="{FF2B5EF4-FFF2-40B4-BE49-F238E27FC236}">
                <a16:creationId xmlns:a16="http://schemas.microsoft.com/office/drawing/2014/main" id="{2039E253-548D-4626-8FE5-B896CF66B067}"/>
              </a:ext>
            </a:extLst>
          </p:cNvPr>
          <p:cNvSpPr/>
          <p:nvPr/>
        </p:nvSpPr>
        <p:spPr>
          <a:xfrm>
            <a:off x="4823460" y="3124200"/>
            <a:ext cx="2891456" cy="5943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A0D231DA-087E-4813-8866-2187BD0365E9}"/>
              </a:ext>
            </a:extLst>
          </p:cNvPr>
          <p:cNvSpPr txBox="1"/>
          <p:nvPr/>
        </p:nvSpPr>
        <p:spPr>
          <a:xfrm>
            <a:off x="4756475" y="2754868"/>
            <a:ext cx="3099888" cy="369332"/>
          </a:xfrm>
          <a:prstGeom prst="rect">
            <a:avLst/>
          </a:prstGeom>
          <a:noFill/>
        </p:spPr>
        <p:txBody>
          <a:bodyPr wrap="none" rtlCol="0">
            <a:spAutoFit/>
          </a:bodyPr>
          <a:lstStyle/>
          <a:p>
            <a:r>
              <a:rPr lang="es-ES" dirty="0"/>
              <a:t>Envía valores de  num1 y num2</a:t>
            </a:r>
          </a:p>
        </p:txBody>
      </p:sp>
      <p:sp>
        <p:nvSpPr>
          <p:cNvPr id="11" name="Flecha: hacia la izquierda 10">
            <a:extLst>
              <a:ext uri="{FF2B5EF4-FFF2-40B4-BE49-F238E27FC236}">
                <a16:creationId xmlns:a16="http://schemas.microsoft.com/office/drawing/2014/main" id="{C0AE04C2-8712-487C-B11C-00C3048129DE}"/>
              </a:ext>
            </a:extLst>
          </p:cNvPr>
          <p:cNvSpPr/>
          <p:nvPr/>
        </p:nvSpPr>
        <p:spPr>
          <a:xfrm>
            <a:off x="4823460" y="4674632"/>
            <a:ext cx="2891456" cy="594360"/>
          </a:xfrm>
          <a:prstGeom prst="lef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CuadroTexto 12">
            <a:extLst>
              <a:ext uri="{FF2B5EF4-FFF2-40B4-BE49-F238E27FC236}">
                <a16:creationId xmlns:a16="http://schemas.microsoft.com/office/drawing/2014/main" id="{1C9BB89C-9D39-40EA-A334-E384E5C0036D}"/>
              </a:ext>
            </a:extLst>
          </p:cNvPr>
          <p:cNvSpPr txBox="1"/>
          <p:nvPr/>
        </p:nvSpPr>
        <p:spPr>
          <a:xfrm>
            <a:off x="5285553" y="4281249"/>
            <a:ext cx="1620893" cy="369332"/>
          </a:xfrm>
          <a:prstGeom prst="rect">
            <a:avLst/>
          </a:prstGeom>
          <a:noFill/>
        </p:spPr>
        <p:txBody>
          <a:bodyPr wrap="none" rtlCol="0">
            <a:spAutoFit/>
          </a:bodyPr>
          <a:lstStyle/>
          <a:p>
            <a:r>
              <a:rPr lang="es-ES" dirty="0"/>
              <a:t>Envía resultado</a:t>
            </a:r>
          </a:p>
        </p:txBody>
      </p:sp>
      <p:sp>
        <p:nvSpPr>
          <p:cNvPr id="4" name="Marcador de número de diapositiva 3">
            <a:extLst>
              <a:ext uri="{FF2B5EF4-FFF2-40B4-BE49-F238E27FC236}">
                <a16:creationId xmlns:a16="http://schemas.microsoft.com/office/drawing/2014/main" id="{E3608E6B-928D-4955-873D-EA4F8229D96C}"/>
              </a:ext>
            </a:extLst>
          </p:cNvPr>
          <p:cNvSpPr>
            <a:spLocks noGrp="1"/>
          </p:cNvSpPr>
          <p:nvPr>
            <p:ph type="sldNum" sz="quarter" idx="12"/>
          </p:nvPr>
        </p:nvSpPr>
        <p:spPr/>
        <p:txBody>
          <a:bodyPr/>
          <a:lstStyle/>
          <a:p>
            <a:fld id="{C52AEFFC-C884-4F70-B18E-E8A9BC0F001B}" type="slidenum">
              <a:rPr lang="es-ES" smtClean="0"/>
              <a:t>6</a:t>
            </a:fld>
            <a:endParaRPr lang="es-ES"/>
          </a:p>
        </p:txBody>
      </p:sp>
    </p:spTree>
    <p:extLst>
      <p:ext uri="{BB962C8B-B14F-4D97-AF65-F5344CB8AC3E}">
        <p14:creationId xmlns:p14="http://schemas.microsoft.com/office/powerpoint/2010/main" val="1240216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495980-F4C8-47EF-9767-84CEEE4A2B86}"/>
              </a:ext>
            </a:extLst>
          </p:cNvPr>
          <p:cNvSpPr>
            <a:spLocks noGrp="1"/>
          </p:cNvSpPr>
          <p:nvPr>
            <p:ph type="title"/>
          </p:nvPr>
        </p:nvSpPr>
        <p:spPr/>
        <p:txBody>
          <a:bodyPr/>
          <a:lstStyle/>
          <a:p>
            <a:r>
              <a:rPr lang="es-ES" dirty="0"/>
              <a:t>Solución</a:t>
            </a:r>
          </a:p>
        </p:txBody>
      </p:sp>
      <p:sp>
        <p:nvSpPr>
          <p:cNvPr id="3" name="Marcador de contenido 2">
            <a:extLst>
              <a:ext uri="{FF2B5EF4-FFF2-40B4-BE49-F238E27FC236}">
                <a16:creationId xmlns:a16="http://schemas.microsoft.com/office/drawing/2014/main" id="{BF760048-DFE7-4355-A3BD-2F50075526B6}"/>
              </a:ext>
            </a:extLst>
          </p:cNvPr>
          <p:cNvSpPr>
            <a:spLocks noGrp="1"/>
          </p:cNvSpPr>
          <p:nvPr>
            <p:ph idx="1"/>
          </p:nvPr>
        </p:nvSpPr>
        <p:spPr>
          <a:xfrm>
            <a:off x="838200" y="1524000"/>
            <a:ext cx="10515600" cy="4652963"/>
          </a:xfrm>
        </p:spPr>
        <p:txBody>
          <a:bodyPr>
            <a:normAutofit/>
          </a:bodyPr>
          <a:lstStyle/>
          <a:p>
            <a:pPr marL="514350" indent="-514350">
              <a:buAutoNum type="arabicPeriod"/>
            </a:pPr>
            <a:r>
              <a:rPr lang="es-ES" sz="2400" dirty="0"/>
              <a:t>Crear la aplicación ---------------------------  ng new calculadora</a:t>
            </a:r>
          </a:p>
          <a:p>
            <a:pPr marL="0" indent="0">
              <a:buNone/>
            </a:pPr>
            <a:r>
              <a:rPr lang="es-ES" sz="2400" dirty="0"/>
              <a:t>2. Borrar el contenido de app.component.html.</a:t>
            </a:r>
          </a:p>
          <a:p>
            <a:pPr marL="0" indent="0">
              <a:buNone/>
            </a:pPr>
            <a:r>
              <a:rPr lang="es-ES" sz="2400" dirty="0"/>
              <a:t>3. Levantar la aplicación -------------------------- ng serve --open</a:t>
            </a:r>
          </a:p>
          <a:p>
            <a:pPr marL="0" indent="0">
              <a:buNone/>
            </a:pPr>
            <a:r>
              <a:rPr lang="es-ES" sz="2400" dirty="0"/>
              <a:t>4. Crear el componente padre-------------------ng g c componente-padre</a:t>
            </a:r>
          </a:p>
          <a:p>
            <a:pPr marL="0" indent="0">
              <a:buNone/>
            </a:pPr>
            <a:r>
              <a:rPr lang="es-ES" sz="2400" dirty="0"/>
              <a:t>5. Crear el componente hijo  --------------------ng g  c componente-hijo</a:t>
            </a:r>
          </a:p>
          <a:p>
            <a:pPr marL="0" indent="0">
              <a:buNone/>
            </a:pPr>
            <a:r>
              <a:rPr lang="es-ES" sz="2400" dirty="0"/>
              <a:t>6. Incluir el componente padre en app.component.html</a:t>
            </a:r>
          </a:p>
          <a:p>
            <a:pPr marL="0" indent="0">
              <a:buNone/>
            </a:pPr>
            <a:r>
              <a:rPr lang="es-ES" sz="2400" dirty="0">
                <a:solidFill>
                  <a:schemeClr val="accent1"/>
                </a:solidFill>
              </a:rPr>
              <a:t>&lt;app-componente-padre&gt;&lt;/app-componente-padre&gt;</a:t>
            </a:r>
          </a:p>
          <a:p>
            <a:pPr marL="0" indent="0">
              <a:buNone/>
            </a:pPr>
            <a:r>
              <a:rPr lang="es-ES" sz="2400" dirty="0"/>
              <a:t>7. Incluir el componente hijo en componente-padre.component.html</a:t>
            </a:r>
          </a:p>
          <a:p>
            <a:pPr marL="0" indent="0">
              <a:buNone/>
            </a:pPr>
            <a:r>
              <a:rPr lang="es-ES" sz="2400" dirty="0">
                <a:solidFill>
                  <a:schemeClr val="accent1"/>
                </a:solidFill>
              </a:rPr>
              <a:t>&lt;app-componente-hijo&gt;&lt;/app-componente-hijo&gt;</a:t>
            </a:r>
          </a:p>
          <a:p>
            <a:pPr marL="0" indent="0">
              <a:buNone/>
            </a:pPr>
            <a:r>
              <a:rPr lang="es-ES" sz="2400" dirty="0"/>
              <a:t>8</a:t>
            </a:r>
            <a:r>
              <a:rPr lang="es-ES" sz="2400" dirty="0">
                <a:solidFill>
                  <a:schemeClr val="accent1"/>
                </a:solidFill>
              </a:rPr>
              <a:t>. </a:t>
            </a:r>
            <a:r>
              <a:rPr lang="es-ES" sz="2400" dirty="0"/>
              <a:t>Instalar Bootstrap --------------------------------</a:t>
            </a:r>
            <a:r>
              <a:rPr lang="es-ES" sz="2400" dirty="0" err="1"/>
              <a:t>npm</a:t>
            </a:r>
            <a:r>
              <a:rPr lang="es-ES" sz="2400" dirty="0"/>
              <a:t> </a:t>
            </a:r>
            <a:r>
              <a:rPr lang="es-ES" sz="2400" dirty="0" err="1"/>
              <a:t>install</a:t>
            </a:r>
            <a:r>
              <a:rPr lang="es-ES" sz="2400" dirty="0"/>
              <a:t> </a:t>
            </a:r>
            <a:r>
              <a:rPr lang="es-ES" sz="2400" dirty="0" err="1"/>
              <a:t>bootstrap</a:t>
            </a:r>
            <a:r>
              <a:rPr lang="es-ES" sz="2400" dirty="0"/>
              <a:t> --</a:t>
            </a:r>
            <a:r>
              <a:rPr lang="es-ES" sz="2400" dirty="0" err="1"/>
              <a:t>save</a:t>
            </a:r>
            <a:endParaRPr lang="es-ES" sz="2400" dirty="0"/>
          </a:p>
          <a:p>
            <a:pPr marL="0" indent="0">
              <a:buNone/>
            </a:pPr>
            <a:endParaRPr lang="es-ES" dirty="0"/>
          </a:p>
          <a:p>
            <a:pPr marL="0" indent="0">
              <a:buNone/>
            </a:pPr>
            <a:endParaRPr lang="es-ES" dirty="0"/>
          </a:p>
          <a:p>
            <a:pPr marL="0" indent="0">
              <a:buNone/>
            </a:pPr>
            <a:endParaRPr lang="es-ES" dirty="0"/>
          </a:p>
          <a:p>
            <a:pPr marL="0" indent="0">
              <a:buNone/>
            </a:pPr>
            <a:endParaRPr lang="es-ES" dirty="0"/>
          </a:p>
        </p:txBody>
      </p:sp>
      <p:sp>
        <p:nvSpPr>
          <p:cNvPr id="4" name="Marcador de número de diapositiva 3">
            <a:extLst>
              <a:ext uri="{FF2B5EF4-FFF2-40B4-BE49-F238E27FC236}">
                <a16:creationId xmlns:a16="http://schemas.microsoft.com/office/drawing/2014/main" id="{F8C0FB44-4048-4961-A7CE-6E38ED13F1B0}"/>
              </a:ext>
            </a:extLst>
          </p:cNvPr>
          <p:cNvSpPr>
            <a:spLocks noGrp="1"/>
          </p:cNvSpPr>
          <p:nvPr>
            <p:ph type="sldNum" sz="quarter" idx="12"/>
          </p:nvPr>
        </p:nvSpPr>
        <p:spPr/>
        <p:txBody>
          <a:bodyPr/>
          <a:lstStyle/>
          <a:p>
            <a:fld id="{C52AEFFC-C884-4F70-B18E-E8A9BC0F001B}" type="slidenum">
              <a:rPr lang="es-ES" smtClean="0"/>
              <a:t>7</a:t>
            </a:fld>
            <a:endParaRPr lang="es-ES"/>
          </a:p>
        </p:txBody>
      </p:sp>
    </p:spTree>
    <p:extLst>
      <p:ext uri="{BB962C8B-B14F-4D97-AF65-F5344CB8AC3E}">
        <p14:creationId xmlns:p14="http://schemas.microsoft.com/office/powerpoint/2010/main" val="318358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C94D99-1BB6-464D-BC67-1E87E9DFA6D2}"/>
              </a:ext>
            </a:extLst>
          </p:cNvPr>
          <p:cNvSpPr>
            <a:spLocks noGrp="1"/>
          </p:cNvSpPr>
          <p:nvPr>
            <p:ph type="title"/>
          </p:nvPr>
        </p:nvSpPr>
        <p:spPr/>
        <p:txBody>
          <a:bodyPr>
            <a:normAutofit/>
          </a:bodyPr>
          <a:lstStyle/>
          <a:p>
            <a:r>
              <a:rPr lang="es-ES" sz="4000" dirty="0"/>
              <a:t>Agregar los estilos de </a:t>
            </a:r>
            <a:r>
              <a:rPr lang="es-ES" sz="4000" dirty="0" err="1"/>
              <a:t>bootstrap</a:t>
            </a:r>
            <a:r>
              <a:rPr lang="es-ES" sz="4000" dirty="0"/>
              <a:t> en </a:t>
            </a:r>
            <a:r>
              <a:rPr lang="es-ES" sz="4000" dirty="0" err="1"/>
              <a:t>Angular.json</a:t>
            </a:r>
            <a:endParaRPr lang="es-ES" sz="4000" dirty="0"/>
          </a:p>
        </p:txBody>
      </p:sp>
      <p:sp>
        <p:nvSpPr>
          <p:cNvPr id="3" name="Marcador de contenido 2">
            <a:extLst>
              <a:ext uri="{FF2B5EF4-FFF2-40B4-BE49-F238E27FC236}">
                <a16:creationId xmlns:a16="http://schemas.microsoft.com/office/drawing/2014/main" id="{10DFF414-BCF3-49D5-99D3-31AC4128036F}"/>
              </a:ext>
            </a:extLst>
          </p:cNvPr>
          <p:cNvSpPr>
            <a:spLocks noGrp="1"/>
          </p:cNvSpPr>
          <p:nvPr>
            <p:ph idx="1"/>
          </p:nvPr>
        </p:nvSpPr>
        <p:spPr/>
        <p:txBody>
          <a:bodyPr/>
          <a:lstStyle/>
          <a:p>
            <a:pPr marL="0" indent="0">
              <a:buNone/>
            </a:pPr>
            <a:r>
              <a:rPr lang="es-ES" dirty="0"/>
              <a:t> "</a:t>
            </a:r>
            <a:r>
              <a:rPr lang="es-ES" dirty="0" err="1"/>
              <a:t>styles</a:t>
            </a:r>
            <a:r>
              <a:rPr lang="es-ES" dirty="0"/>
              <a:t>": [</a:t>
            </a:r>
          </a:p>
          <a:p>
            <a:pPr marL="0" indent="0">
              <a:buNone/>
            </a:pPr>
            <a:r>
              <a:rPr lang="es-ES" dirty="0"/>
              <a:t>              "</a:t>
            </a:r>
            <a:r>
              <a:rPr lang="es-ES" dirty="0" err="1"/>
              <a:t>src</a:t>
            </a:r>
            <a:r>
              <a:rPr lang="es-ES" dirty="0"/>
              <a:t>/styles.css",</a:t>
            </a:r>
          </a:p>
          <a:p>
            <a:pPr marL="0" indent="0">
              <a:buNone/>
            </a:pPr>
            <a:r>
              <a:rPr lang="es-ES" dirty="0"/>
              <a:t>              "</a:t>
            </a:r>
            <a:r>
              <a:rPr lang="es-ES" dirty="0" err="1"/>
              <a:t>node_modules</a:t>
            </a:r>
            <a:r>
              <a:rPr lang="es-ES" dirty="0"/>
              <a:t>/</a:t>
            </a:r>
            <a:r>
              <a:rPr lang="es-ES" dirty="0" err="1"/>
              <a:t>bootstrap</a:t>
            </a:r>
            <a:r>
              <a:rPr lang="es-ES" dirty="0"/>
              <a:t>/</a:t>
            </a:r>
            <a:r>
              <a:rPr lang="es-ES" dirty="0" err="1"/>
              <a:t>dist</a:t>
            </a:r>
            <a:r>
              <a:rPr lang="es-ES" dirty="0"/>
              <a:t>/</a:t>
            </a:r>
            <a:r>
              <a:rPr lang="es-ES" dirty="0" err="1"/>
              <a:t>css</a:t>
            </a:r>
            <a:r>
              <a:rPr lang="es-ES" dirty="0"/>
              <a:t>/bootstrap.min.css"</a:t>
            </a:r>
          </a:p>
          <a:p>
            <a:pPr marL="0" indent="0">
              <a:buNone/>
            </a:pPr>
            <a:r>
              <a:rPr lang="es-ES" dirty="0"/>
              <a:t>            ],</a:t>
            </a:r>
          </a:p>
          <a:p>
            <a:pPr marL="0" indent="0">
              <a:buNone/>
            </a:pPr>
            <a:r>
              <a:rPr lang="es-ES" dirty="0"/>
              <a:t>   "scripts": [</a:t>
            </a:r>
          </a:p>
          <a:p>
            <a:pPr marL="0" indent="0">
              <a:buNone/>
            </a:pPr>
            <a:r>
              <a:rPr lang="es-ES" dirty="0"/>
              <a:t>              "</a:t>
            </a:r>
            <a:r>
              <a:rPr lang="es-ES" dirty="0" err="1"/>
              <a:t>node_modules</a:t>
            </a:r>
            <a:r>
              <a:rPr lang="es-ES" dirty="0"/>
              <a:t>/</a:t>
            </a:r>
            <a:r>
              <a:rPr lang="es-ES" dirty="0" err="1"/>
              <a:t>bootstrap</a:t>
            </a:r>
            <a:r>
              <a:rPr lang="es-ES" dirty="0"/>
              <a:t>/</a:t>
            </a:r>
            <a:r>
              <a:rPr lang="es-ES" dirty="0" err="1"/>
              <a:t>dist</a:t>
            </a:r>
            <a:r>
              <a:rPr lang="es-ES" dirty="0"/>
              <a:t>/</a:t>
            </a:r>
            <a:r>
              <a:rPr lang="es-ES" dirty="0" err="1"/>
              <a:t>js</a:t>
            </a:r>
            <a:r>
              <a:rPr lang="es-ES" dirty="0"/>
              <a:t>/bootstrap.min.js"</a:t>
            </a:r>
          </a:p>
          <a:p>
            <a:pPr marL="0" indent="0">
              <a:buNone/>
            </a:pPr>
            <a:r>
              <a:rPr lang="es-ES" dirty="0"/>
              <a:t>            ]</a:t>
            </a:r>
          </a:p>
          <a:p>
            <a:endParaRPr lang="es-ES" dirty="0"/>
          </a:p>
        </p:txBody>
      </p:sp>
      <p:sp>
        <p:nvSpPr>
          <p:cNvPr id="4" name="Marcador de número de diapositiva 3">
            <a:extLst>
              <a:ext uri="{FF2B5EF4-FFF2-40B4-BE49-F238E27FC236}">
                <a16:creationId xmlns:a16="http://schemas.microsoft.com/office/drawing/2014/main" id="{FEB7BA91-8A65-4F68-8318-58670D11D9BC}"/>
              </a:ext>
            </a:extLst>
          </p:cNvPr>
          <p:cNvSpPr>
            <a:spLocks noGrp="1"/>
          </p:cNvSpPr>
          <p:nvPr>
            <p:ph type="sldNum" sz="quarter" idx="12"/>
          </p:nvPr>
        </p:nvSpPr>
        <p:spPr/>
        <p:txBody>
          <a:bodyPr/>
          <a:lstStyle/>
          <a:p>
            <a:fld id="{C52AEFFC-C884-4F70-B18E-E8A9BC0F001B}" type="slidenum">
              <a:rPr lang="es-ES" smtClean="0"/>
              <a:t>8</a:t>
            </a:fld>
            <a:endParaRPr lang="es-ES"/>
          </a:p>
        </p:txBody>
      </p:sp>
    </p:spTree>
    <p:extLst>
      <p:ext uri="{BB962C8B-B14F-4D97-AF65-F5344CB8AC3E}">
        <p14:creationId xmlns:p14="http://schemas.microsoft.com/office/powerpoint/2010/main" val="244627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19918D-AC02-4D67-8112-2086EC907E48}"/>
              </a:ext>
            </a:extLst>
          </p:cNvPr>
          <p:cNvSpPr>
            <a:spLocks noGrp="1"/>
          </p:cNvSpPr>
          <p:nvPr>
            <p:ph type="title"/>
          </p:nvPr>
        </p:nvSpPr>
        <p:spPr/>
        <p:txBody>
          <a:bodyPr/>
          <a:lstStyle/>
          <a:p>
            <a:r>
              <a:rPr lang="en-US" dirty="0" err="1"/>
              <a:t>Importar</a:t>
            </a:r>
            <a:r>
              <a:rPr lang="en-US" dirty="0"/>
              <a:t> </a:t>
            </a:r>
            <a:r>
              <a:rPr lang="en-US" dirty="0" err="1"/>
              <a:t>FormsModule</a:t>
            </a:r>
            <a:r>
              <a:rPr lang="en-US" dirty="0"/>
              <a:t> </a:t>
            </a:r>
            <a:endParaRPr lang="es-ES" dirty="0"/>
          </a:p>
        </p:txBody>
      </p:sp>
      <p:sp>
        <p:nvSpPr>
          <p:cNvPr id="9" name="Marcador de contenido 8">
            <a:extLst>
              <a:ext uri="{FF2B5EF4-FFF2-40B4-BE49-F238E27FC236}">
                <a16:creationId xmlns:a16="http://schemas.microsoft.com/office/drawing/2014/main" id="{BEC28D27-353F-439F-A2E9-FA1C63A6CD88}"/>
              </a:ext>
            </a:extLst>
          </p:cNvPr>
          <p:cNvSpPr>
            <a:spLocks noGrp="1"/>
          </p:cNvSpPr>
          <p:nvPr>
            <p:ph idx="1"/>
          </p:nvPr>
        </p:nvSpPr>
        <p:spPr/>
        <p:txBody>
          <a:bodyPr/>
          <a:lstStyle/>
          <a:p>
            <a:endParaRPr lang="es-ES"/>
          </a:p>
        </p:txBody>
      </p:sp>
      <p:pic>
        <p:nvPicPr>
          <p:cNvPr id="10" name="Imagen 9">
            <a:extLst>
              <a:ext uri="{FF2B5EF4-FFF2-40B4-BE49-F238E27FC236}">
                <a16:creationId xmlns:a16="http://schemas.microsoft.com/office/drawing/2014/main" id="{C6CA4423-95C0-4A3C-A940-459E60601E3D}"/>
              </a:ext>
            </a:extLst>
          </p:cNvPr>
          <p:cNvPicPr>
            <a:picLocks noChangeAspect="1"/>
          </p:cNvPicPr>
          <p:nvPr/>
        </p:nvPicPr>
        <p:blipFill>
          <a:blip r:embed="rId2"/>
          <a:stretch>
            <a:fillRect/>
          </a:stretch>
        </p:blipFill>
        <p:spPr>
          <a:xfrm>
            <a:off x="857250" y="1843088"/>
            <a:ext cx="5238750" cy="4333875"/>
          </a:xfrm>
          <a:prstGeom prst="rect">
            <a:avLst/>
          </a:prstGeom>
        </p:spPr>
      </p:pic>
      <p:sp>
        <p:nvSpPr>
          <p:cNvPr id="3" name="Marcador de número de diapositiva 2">
            <a:extLst>
              <a:ext uri="{FF2B5EF4-FFF2-40B4-BE49-F238E27FC236}">
                <a16:creationId xmlns:a16="http://schemas.microsoft.com/office/drawing/2014/main" id="{39D10744-E3CD-4B29-A288-B31CF56B4BB9}"/>
              </a:ext>
            </a:extLst>
          </p:cNvPr>
          <p:cNvSpPr>
            <a:spLocks noGrp="1"/>
          </p:cNvSpPr>
          <p:nvPr>
            <p:ph type="sldNum" sz="quarter" idx="12"/>
          </p:nvPr>
        </p:nvSpPr>
        <p:spPr/>
        <p:txBody>
          <a:bodyPr/>
          <a:lstStyle/>
          <a:p>
            <a:fld id="{C52AEFFC-C884-4F70-B18E-E8A9BC0F001B}" type="slidenum">
              <a:rPr lang="es-ES" smtClean="0"/>
              <a:t>9</a:t>
            </a:fld>
            <a:endParaRPr lang="es-ES"/>
          </a:p>
        </p:txBody>
      </p:sp>
    </p:spTree>
    <p:extLst>
      <p:ext uri="{BB962C8B-B14F-4D97-AF65-F5344CB8AC3E}">
        <p14:creationId xmlns:p14="http://schemas.microsoft.com/office/powerpoint/2010/main" val="7346714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2218</TotalTime>
  <Words>2323</Words>
  <Application>Microsoft Office PowerPoint</Application>
  <PresentationFormat>Panorámica</PresentationFormat>
  <Paragraphs>324</Paragraphs>
  <Slides>58</Slides>
  <Notes>18</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58</vt:i4>
      </vt:variant>
    </vt:vector>
  </HeadingPairs>
  <TitlesOfParts>
    <vt:vector size="62" baseType="lpstr">
      <vt:lpstr>Arial</vt:lpstr>
      <vt:lpstr>Calibri</vt:lpstr>
      <vt:lpstr>Calibri Light</vt:lpstr>
      <vt:lpstr>Tema de Office</vt:lpstr>
      <vt:lpstr>Módulo 4. Introducción a Angular</vt:lpstr>
      <vt:lpstr>Componentes en Angular</vt:lpstr>
      <vt:lpstr>Comunicación entre componentes(decoradores)</vt:lpstr>
      <vt:lpstr>Jerarquía</vt:lpstr>
      <vt:lpstr>Ejemplo</vt:lpstr>
      <vt:lpstr>Solución</vt:lpstr>
      <vt:lpstr>Solución</vt:lpstr>
      <vt:lpstr>Agregar los estilos de bootstrap en Angular.json</vt:lpstr>
      <vt:lpstr>Importar FormsModule </vt:lpstr>
      <vt:lpstr>Componente padre</vt:lpstr>
      <vt:lpstr>Componente padre</vt:lpstr>
      <vt:lpstr>Envío de valores del componentre padre al hijo</vt:lpstr>
      <vt:lpstr>Presentación de PowerPoint</vt:lpstr>
      <vt:lpstr>Envío de valores del componente hijo al padre</vt:lpstr>
      <vt:lpstr>Componente hijo</vt:lpstr>
      <vt:lpstr>componente-hijo.component.html </vt:lpstr>
      <vt:lpstr>Presentación de PowerPoint</vt:lpstr>
      <vt:lpstr>Presentación de PowerPoint</vt:lpstr>
      <vt:lpstr>Ejercicio1 </vt:lpstr>
      <vt:lpstr>Solución</vt:lpstr>
      <vt:lpstr>Incluir el resto de las operaciones</vt:lpstr>
      <vt:lpstr>Ejercicio 2</vt:lpstr>
      <vt:lpstr>Aplicación Inicial</vt:lpstr>
      <vt:lpstr>Estructura actual de la aplicación</vt:lpstr>
      <vt:lpstr>Modificando la aplicación Inicial</vt:lpstr>
      <vt:lpstr>Presentación de PowerPoint</vt:lpstr>
      <vt:lpstr>Comunicación entre componentes(padre a hijo)</vt:lpstr>
      <vt:lpstr>Crear componente hijo</vt:lpstr>
      <vt:lpstr>Inlcuir el componente hijo </vt:lpstr>
      <vt:lpstr>Modificar empleado-hijo.component.html</vt:lpstr>
      <vt:lpstr>Si compilamos </vt:lpstr>
      <vt:lpstr>Solución</vt:lpstr>
      <vt:lpstr>¿Cómo pasar la información?</vt:lpstr>
      <vt:lpstr>¿Cómo pasar la información?</vt:lpstr>
      <vt:lpstr>Presentación de PowerPoint</vt:lpstr>
      <vt:lpstr>Supongamos que queremos agregarle a cada empleado sus características</vt:lpstr>
      <vt:lpstr>Comunicación entre componentes(hijo a padre)</vt:lpstr>
      <vt:lpstr>Crear el componente hijo</vt:lpstr>
      <vt:lpstr>Presentación de PowerPoint</vt:lpstr>
      <vt:lpstr>Configurar plantilla del componente hijo</vt:lpstr>
      <vt:lpstr>Configurando el componente hijo</vt:lpstr>
      <vt:lpstr>Configurando el componente hijo</vt:lpstr>
      <vt:lpstr>Configurando el componente hijo</vt:lpstr>
      <vt:lpstr>Presentación de PowerPoint</vt:lpstr>
      <vt:lpstr>Configurando el componente padre</vt:lpstr>
      <vt:lpstr>Configurando plantilla del componente padre</vt:lpstr>
      <vt:lpstr>Configurando plantilla del componente padre</vt:lpstr>
      <vt:lpstr>Configurando plantilla del componente padre</vt:lpstr>
      <vt:lpstr>Presentación de PowerPoint</vt:lpstr>
      <vt:lpstr>Resumen @Outptut </vt:lpstr>
      <vt:lpstr>Presentación de PowerPoint</vt:lpstr>
      <vt:lpstr>Responsabilidades de los componentes</vt:lpstr>
      <vt:lpstr>empleados-component </vt:lpstr>
      <vt:lpstr>empleado-hijo-component</vt:lpstr>
      <vt:lpstr>empleado-hijo-component</vt:lpstr>
      <vt:lpstr>empleado-hijo-component</vt:lpstr>
      <vt:lpstr>características-empleado</vt:lpstr>
      <vt:lpstr>Módulo 4. Introducción a Angular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4. Introducción a Angular</dc:title>
  <dc:creator>Marina</dc:creator>
  <cp:lastModifiedBy>Marina</cp:lastModifiedBy>
  <cp:revision>210</cp:revision>
  <dcterms:created xsi:type="dcterms:W3CDTF">2023-10-17T12:37:22Z</dcterms:created>
  <dcterms:modified xsi:type="dcterms:W3CDTF">2023-11-27T17:56:02Z</dcterms:modified>
</cp:coreProperties>
</file>