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258" r:id="rId3"/>
    <p:sldId id="316" r:id="rId4"/>
    <p:sldId id="310" r:id="rId5"/>
    <p:sldId id="259" r:id="rId6"/>
    <p:sldId id="311" r:id="rId7"/>
    <p:sldId id="312" r:id="rId8"/>
    <p:sldId id="313" r:id="rId9"/>
    <p:sldId id="314" r:id="rId10"/>
    <p:sldId id="260" r:id="rId11"/>
    <p:sldId id="261" r:id="rId12"/>
    <p:sldId id="262" r:id="rId13"/>
    <p:sldId id="263" r:id="rId14"/>
    <p:sldId id="264" r:id="rId15"/>
    <p:sldId id="265" r:id="rId16"/>
    <p:sldId id="266" r:id="rId17"/>
    <p:sldId id="267" r:id="rId18"/>
    <p:sldId id="268" r:id="rId19"/>
    <p:sldId id="317" r:id="rId20"/>
    <p:sldId id="269" r:id="rId21"/>
    <p:sldId id="271" r:id="rId22"/>
    <p:sldId id="272" r:id="rId23"/>
    <p:sldId id="270" r:id="rId24"/>
    <p:sldId id="273" r:id="rId25"/>
    <p:sldId id="274" r:id="rId26"/>
    <p:sldId id="277" r:id="rId27"/>
    <p:sldId id="275" r:id="rId28"/>
    <p:sldId id="276"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15" r:id="rId6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1" autoAdjust="0"/>
    <p:restoredTop sz="75232" autoAdjust="0"/>
  </p:normalViewPr>
  <p:slideViewPr>
    <p:cSldViewPr snapToGrid="0">
      <p:cViewPr varScale="1">
        <p:scale>
          <a:sx n="68" d="100"/>
          <a:sy n="68" d="100"/>
        </p:scale>
        <p:origin x="5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B1998-6010-4876-AD39-F76692E6CF49}" type="datetimeFigureOut">
              <a:rPr lang="es-ES" smtClean="0"/>
              <a:t>29/11/2023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D26F9-E16A-4F2B-9234-5C4A5052AD3C}" type="slidenum">
              <a:rPr lang="es-ES" smtClean="0"/>
              <a:t>‹Nº›</a:t>
            </a:fld>
            <a:endParaRPr lang="es-ES"/>
          </a:p>
        </p:txBody>
      </p:sp>
    </p:spTree>
    <p:extLst>
      <p:ext uri="{BB962C8B-B14F-4D97-AF65-F5344CB8AC3E}">
        <p14:creationId xmlns:p14="http://schemas.microsoft.com/office/powerpoint/2010/main" val="72207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enrutamiento en Angular se realiza a través del servicio Angular </a:t>
            </a:r>
            <a:r>
              <a:rPr lang="es-ES" dirty="0" err="1"/>
              <a:t>Router</a:t>
            </a:r>
            <a:r>
              <a:rPr lang="es-ES" dirty="0"/>
              <a:t>.</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5</a:t>
            </a:fld>
            <a:endParaRPr lang="es-ES"/>
          </a:p>
        </p:txBody>
      </p:sp>
    </p:spTree>
    <p:extLst>
      <p:ext uri="{BB962C8B-B14F-4D97-AF65-F5344CB8AC3E}">
        <p14:creationId xmlns:p14="http://schemas.microsoft.com/office/powerpoint/2010/main" val="722684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Crear</a:t>
            </a:r>
            <a:r>
              <a:rPr lang="en-US" dirty="0"/>
              <a:t> el </a:t>
            </a:r>
            <a:r>
              <a:rPr lang="en-US" dirty="0" err="1"/>
              <a:t>bot’on</a:t>
            </a:r>
            <a:r>
              <a:rPr lang="en-US" dirty="0"/>
              <a:t> </a:t>
            </a:r>
            <a:r>
              <a:rPr lang="en-US" dirty="0" err="1"/>
              <a:t>en</a:t>
            </a:r>
            <a:r>
              <a:rPr lang="en-US" dirty="0"/>
              <a:t> Proyecto.component.html</a:t>
            </a:r>
          </a:p>
          <a:p>
            <a:r>
              <a:rPr lang="en-US" dirty="0" err="1"/>
              <a:t>Crear</a:t>
            </a:r>
            <a:r>
              <a:rPr lang="en-US" dirty="0"/>
              <a:t> un </a:t>
            </a:r>
            <a:r>
              <a:rPr lang="en-US" dirty="0" err="1"/>
              <a:t>afunci’on</a:t>
            </a:r>
            <a:r>
              <a:rPr lang="en-US" dirty="0"/>
              <a:t> </a:t>
            </a:r>
            <a:r>
              <a:rPr lang="en-US" dirty="0" err="1"/>
              <a:t>volverHome</a:t>
            </a:r>
            <a:endParaRPr lang="en-US" dirty="0"/>
          </a:p>
          <a:p>
            <a:r>
              <a:rPr lang="en-US" dirty="0" err="1"/>
              <a:t>Inyectar</a:t>
            </a:r>
            <a:r>
              <a:rPr lang="en-US" dirty="0"/>
              <a:t> el </a:t>
            </a:r>
            <a:r>
              <a:rPr lang="en-US" dirty="0" err="1"/>
              <a:t>servicio</a:t>
            </a:r>
            <a:r>
              <a:rPr lang="en-US" dirty="0"/>
              <a:t> </a:t>
            </a:r>
            <a:r>
              <a:rPr lang="en-US" dirty="0" err="1"/>
              <a:t>Ruter</a:t>
            </a:r>
            <a:endParaRPr lang="en-US" dirty="0"/>
          </a:p>
          <a:p>
            <a:r>
              <a:rPr lang="en-US" dirty="0"/>
              <a:t>Navigate es el </a:t>
            </a:r>
            <a:r>
              <a:rPr lang="en-US" dirty="0" err="1"/>
              <a:t>m’etodo</a:t>
            </a:r>
            <a:r>
              <a:rPr lang="en-US" dirty="0"/>
              <a:t> que me </a:t>
            </a:r>
            <a:r>
              <a:rPr lang="en-US" dirty="0" err="1"/>
              <a:t>va</a:t>
            </a:r>
            <a:r>
              <a:rPr lang="en-US" dirty="0"/>
              <a:t> a [permit </a:t>
            </a:r>
            <a:r>
              <a:rPr lang="en-US" dirty="0" err="1"/>
              <a:t>ir</a:t>
            </a:r>
            <a:r>
              <a:rPr lang="en-US" dirty="0"/>
              <a:t> a </a:t>
            </a:r>
            <a:r>
              <a:rPr lang="en-US" dirty="0" err="1"/>
              <a:t>donde</a:t>
            </a:r>
            <a:r>
              <a:rPr lang="en-US" dirty="0"/>
              <a:t> </a:t>
            </a:r>
            <a:r>
              <a:rPr lang="en-US" dirty="0" err="1"/>
              <a:t>yo</a:t>
            </a:r>
            <a:r>
              <a:rPr lang="en-US" dirty="0"/>
              <a:t> </a:t>
            </a:r>
            <a:r>
              <a:rPr lang="en-US" dirty="0" err="1"/>
              <a:t>quiera</a:t>
            </a:r>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25</a:t>
            </a:fld>
            <a:endParaRPr lang="es-ES"/>
          </a:p>
        </p:txBody>
      </p:sp>
    </p:spTree>
    <p:extLst>
      <p:ext uri="{BB962C8B-B14F-4D97-AF65-F5344CB8AC3E}">
        <p14:creationId xmlns:p14="http://schemas.microsoft.com/office/powerpoint/2010/main" val="780284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Mostrar funcionamiento desde la aplicación.</a:t>
            </a:r>
          </a:p>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27</a:t>
            </a:fld>
            <a:endParaRPr lang="es-ES"/>
          </a:p>
        </p:txBody>
      </p:sp>
    </p:spTree>
    <p:extLst>
      <p:ext uri="{BB962C8B-B14F-4D97-AF65-F5344CB8AC3E}">
        <p14:creationId xmlns:p14="http://schemas.microsoft.com/office/powerpoint/2010/main" val="2145340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28</a:t>
            </a:fld>
            <a:endParaRPr lang="es-ES"/>
          </a:p>
        </p:txBody>
      </p:sp>
    </p:spTree>
    <p:extLst>
      <p:ext uri="{BB962C8B-B14F-4D97-AF65-F5344CB8AC3E}">
        <p14:creationId xmlns:p14="http://schemas.microsoft.com/office/powerpoint/2010/main" val="126979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29</a:t>
            </a:fld>
            <a:endParaRPr lang="es-ES"/>
          </a:p>
        </p:txBody>
      </p:sp>
    </p:spTree>
    <p:extLst>
      <p:ext uri="{BB962C8B-B14F-4D97-AF65-F5344CB8AC3E}">
        <p14:creationId xmlns:p14="http://schemas.microsoft.com/office/powerpoint/2010/main" val="4221060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30</a:t>
            </a:fld>
            <a:endParaRPr lang="es-ES"/>
          </a:p>
        </p:txBody>
      </p:sp>
    </p:spTree>
    <p:extLst>
      <p:ext uri="{BB962C8B-B14F-4D97-AF65-F5344CB8AC3E}">
        <p14:creationId xmlns:p14="http://schemas.microsoft.com/office/powerpoint/2010/main" val="3020707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Para </a:t>
            </a:r>
            <a:r>
              <a:rPr lang="en-US" dirty="0" err="1"/>
              <a:t>lograr</a:t>
            </a:r>
            <a:r>
              <a:rPr lang="en-US" dirty="0"/>
              <a:t> que al </a:t>
            </a:r>
            <a:r>
              <a:rPr lang="en-US" dirty="0" err="1"/>
              <a:t>dar</a:t>
            </a:r>
            <a:r>
              <a:rPr lang="en-US" dirty="0"/>
              <a:t> click </a:t>
            </a:r>
            <a:r>
              <a:rPr lang="en-US" dirty="0" err="1"/>
              <a:t>en</a:t>
            </a:r>
            <a:r>
              <a:rPr lang="en-US" dirty="0"/>
              <a:t> el </a:t>
            </a:r>
            <a:r>
              <a:rPr lang="en-US" dirty="0" err="1"/>
              <a:t>botón</a:t>
            </a:r>
            <a:r>
              <a:rPr lang="en-US" dirty="0"/>
              <a:t> de </a:t>
            </a:r>
            <a:r>
              <a:rPr lang="en-US" dirty="0" err="1"/>
              <a:t>agregar</a:t>
            </a:r>
            <a:r>
              <a:rPr lang="en-US" dirty="0"/>
              <a:t> </a:t>
            </a:r>
            <a:r>
              <a:rPr lang="en-US" dirty="0" err="1"/>
              <a:t>empleado</a:t>
            </a:r>
            <a:r>
              <a:rPr lang="en-US" dirty="0"/>
              <a:t> </a:t>
            </a:r>
            <a:r>
              <a:rPr lang="en-US" dirty="0" err="1"/>
              <a:t>además</a:t>
            </a:r>
            <a:r>
              <a:rPr lang="en-US" dirty="0"/>
              <a:t> de </a:t>
            </a:r>
            <a:r>
              <a:rPr lang="en-US" dirty="0" err="1"/>
              <a:t>agregar</a:t>
            </a:r>
            <a:r>
              <a:rPr lang="en-US" dirty="0"/>
              <a:t> al </a:t>
            </a:r>
            <a:r>
              <a:rPr lang="en-US" dirty="0" err="1"/>
              <a:t>empleado</a:t>
            </a:r>
            <a:r>
              <a:rPr lang="en-US" dirty="0"/>
              <a:t> </a:t>
            </a:r>
            <a:r>
              <a:rPr lang="en-US" dirty="0" err="1"/>
              <a:t>nos</a:t>
            </a:r>
            <a:r>
              <a:rPr lang="en-US" dirty="0"/>
              <a:t> </a:t>
            </a:r>
            <a:r>
              <a:rPr lang="en-US" dirty="0" err="1"/>
              <a:t>redireccione</a:t>
            </a:r>
            <a:r>
              <a:rPr lang="en-US" dirty="0"/>
              <a:t> a la </a:t>
            </a:r>
            <a:r>
              <a:rPr lang="en-US" dirty="0" err="1"/>
              <a:t>página</a:t>
            </a:r>
            <a:r>
              <a:rPr lang="en-US" dirty="0"/>
              <a:t> principal </a:t>
            </a:r>
            <a:r>
              <a:rPr lang="en-US" dirty="0" err="1"/>
              <a:t>automaticamente</a:t>
            </a:r>
            <a:r>
              <a:rPr lang="en-US" dirty="0"/>
              <a:t> lo que temenos que </a:t>
            </a:r>
            <a:r>
              <a:rPr lang="en-US" dirty="0" err="1"/>
              <a:t>hacer</a:t>
            </a:r>
            <a:r>
              <a:rPr lang="en-US" dirty="0"/>
              <a:t> es </a:t>
            </a:r>
            <a:r>
              <a:rPr lang="en-US" dirty="0" err="1"/>
              <a:t>desde</a:t>
            </a:r>
            <a:r>
              <a:rPr lang="en-US" dirty="0"/>
              <a:t> el </a:t>
            </a:r>
            <a:r>
              <a:rPr lang="en-US" dirty="0" err="1"/>
              <a:t>método</a:t>
            </a:r>
            <a:r>
              <a:rPr lang="en-US" dirty="0"/>
              <a:t> </a:t>
            </a:r>
            <a:r>
              <a:rPr lang="en-US" dirty="0" err="1"/>
              <a:t>agregarEmpleado</a:t>
            </a:r>
            <a:r>
              <a:rPr lang="en-US" dirty="0"/>
              <a:t>() </a:t>
            </a:r>
            <a:r>
              <a:rPr lang="en-US" dirty="0" err="1"/>
              <a:t>llamar</a:t>
            </a:r>
            <a:r>
              <a:rPr lang="en-US" dirty="0"/>
              <a:t> a </a:t>
            </a:r>
            <a:r>
              <a:rPr lang="en-US" dirty="0" err="1"/>
              <a:t>volverHome</a:t>
            </a:r>
            <a:r>
              <a:rPr lang="en-US" dirty="0"/>
              <a:t>().</a:t>
            </a:r>
          </a:p>
          <a:p>
            <a:endParaRPr lang="en-US" dirty="0"/>
          </a:p>
          <a:p>
            <a:r>
              <a:rPr lang="en-US" dirty="0" err="1"/>
              <a:t>Mostrar</a:t>
            </a:r>
            <a:r>
              <a:rPr lang="en-US" dirty="0"/>
              <a:t> </a:t>
            </a:r>
            <a:r>
              <a:rPr lang="en-US" dirty="0" err="1"/>
              <a:t>funcionamiento</a:t>
            </a:r>
            <a:r>
              <a:rPr lang="en-US" dirty="0"/>
              <a:t> de la </a:t>
            </a:r>
            <a:r>
              <a:rPr lang="en-US" dirty="0" err="1"/>
              <a:t>aplicación</a:t>
            </a:r>
            <a:r>
              <a:rPr lang="en-US" dirty="0"/>
              <a:t>.</a:t>
            </a:r>
          </a:p>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32</a:t>
            </a:fld>
            <a:endParaRPr lang="es-ES"/>
          </a:p>
        </p:txBody>
      </p:sp>
    </p:spTree>
    <p:extLst>
      <p:ext uri="{BB962C8B-B14F-4D97-AF65-F5344CB8AC3E}">
        <p14:creationId xmlns:p14="http://schemas.microsoft.com/office/powerpoint/2010/main" val="3074741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33</a:t>
            </a:fld>
            <a:endParaRPr lang="es-ES"/>
          </a:p>
        </p:txBody>
      </p:sp>
    </p:spTree>
    <p:extLst>
      <p:ext uri="{BB962C8B-B14F-4D97-AF65-F5344CB8AC3E}">
        <p14:creationId xmlns:p14="http://schemas.microsoft.com/office/powerpoint/2010/main" val="704027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36</a:t>
            </a:fld>
            <a:endParaRPr lang="es-ES"/>
          </a:p>
        </p:txBody>
      </p:sp>
    </p:spTree>
    <p:extLst>
      <p:ext uri="{BB962C8B-B14F-4D97-AF65-F5344CB8AC3E}">
        <p14:creationId xmlns:p14="http://schemas.microsoft.com/office/powerpoint/2010/main" val="311250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37</a:t>
            </a:fld>
            <a:endParaRPr lang="es-ES"/>
          </a:p>
        </p:txBody>
      </p:sp>
    </p:spTree>
    <p:extLst>
      <p:ext uri="{BB962C8B-B14F-4D97-AF65-F5344CB8AC3E}">
        <p14:creationId xmlns:p14="http://schemas.microsoft.com/office/powerpoint/2010/main" val="1975232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queremos que al pulsar cualquiera de estos elementos se envíe la información debemos crear un enlace.</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42</a:t>
            </a:fld>
            <a:endParaRPr lang="es-ES"/>
          </a:p>
        </p:txBody>
      </p:sp>
    </p:spTree>
    <p:extLst>
      <p:ext uri="{BB962C8B-B14F-4D97-AF65-F5344CB8AC3E}">
        <p14:creationId xmlns:p14="http://schemas.microsoft.com/office/powerpoint/2010/main" val="423438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comprender este contenido nos auxiliamos de la aplicación app-empleados con la que hemos trabajado anteriormente. Vamos a recordar la estructura de esta aplicación.</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10</a:t>
            </a:fld>
            <a:endParaRPr lang="es-ES"/>
          </a:p>
        </p:txBody>
      </p:sp>
    </p:spTree>
    <p:extLst>
      <p:ext uri="{BB962C8B-B14F-4D97-AF65-F5344CB8AC3E}">
        <p14:creationId xmlns:p14="http://schemas.microsoft.com/office/powerpoint/2010/main" val="3045743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Le </a:t>
            </a:r>
            <a:r>
              <a:rPr lang="en-US" dirty="0" err="1"/>
              <a:t>pasamos</a:t>
            </a:r>
            <a:r>
              <a:rPr lang="en-US" dirty="0"/>
              <a:t> la </a:t>
            </a:r>
            <a:r>
              <a:rPr lang="en-US" dirty="0" err="1"/>
              <a:t>ruta</a:t>
            </a:r>
            <a:r>
              <a:rPr lang="en-US" dirty="0"/>
              <a:t> del nuevo </a:t>
            </a:r>
            <a:r>
              <a:rPr lang="en-US" dirty="0" err="1"/>
              <a:t>componente</a:t>
            </a:r>
            <a:r>
              <a:rPr lang="en-US" dirty="0"/>
              <a:t> </a:t>
            </a:r>
            <a:r>
              <a:rPr lang="en-US" dirty="0" err="1"/>
              <a:t>utilizando</a:t>
            </a:r>
            <a:r>
              <a:rPr lang="en-US" dirty="0"/>
              <a:t> el </a:t>
            </a:r>
            <a:r>
              <a:rPr lang="en-US" dirty="0" err="1"/>
              <a:t>atributo</a:t>
            </a:r>
            <a:r>
              <a:rPr lang="en-US" dirty="0"/>
              <a:t> </a:t>
            </a:r>
            <a:r>
              <a:rPr lang="en-US" dirty="0" err="1"/>
              <a:t>routerlink</a:t>
            </a:r>
            <a:r>
              <a:rPr lang="en-US" dirty="0"/>
              <a:t> y al pulsar </a:t>
            </a:r>
            <a:r>
              <a:rPr lang="en-US" dirty="0" err="1"/>
              <a:t>en</a:t>
            </a:r>
            <a:r>
              <a:rPr lang="en-US" dirty="0"/>
              <a:t> los </a:t>
            </a:r>
            <a:r>
              <a:rPr lang="en-US" dirty="0" err="1"/>
              <a:t>datos</a:t>
            </a:r>
            <a:r>
              <a:rPr lang="en-US" dirty="0"/>
              <a:t> de </a:t>
            </a:r>
            <a:r>
              <a:rPr lang="en-US" dirty="0" err="1"/>
              <a:t>cualquier</a:t>
            </a:r>
            <a:r>
              <a:rPr lang="en-US" dirty="0"/>
              <a:t> </a:t>
            </a:r>
            <a:r>
              <a:rPr lang="en-US" dirty="0" err="1"/>
              <a:t>empleado</a:t>
            </a:r>
            <a:r>
              <a:rPr lang="en-US" dirty="0"/>
              <a:t> se </a:t>
            </a:r>
            <a:r>
              <a:rPr lang="en-US" dirty="0" err="1"/>
              <a:t>muestra</a:t>
            </a:r>
            <a:r>
              <a:rPr lang="en-US" dirty="0"/>
              <a:t> el </a:t>
            </a:r>
            <a:r>
              <a:rPr lang="en-US" dirty="0" err="1"/>
              <a:t>componente</a:t>
            </a:r>
            <a:r>
              <a:rPr lang="en-US" dirty="0"/>
              <a:t> </a:t>
            </a:r>
            <a:r>
              <a:rPr lang="en-US" dirty="0" err="1"/>
              <a:t>actualiza</a:t>
            </a:r>
            <a:r>
              <a:rPr lang="en-US" dirty="0"/>
              <a:t> </a:t>
            </a:r>
            <a:r>
              <a:rPr lang="en-US" dirty="0" err="1"/>
              <a:t>empleados</a:t>
            </a:r>
            <a:r>
              <a:rPr lang="en-US" dirty="0"/>
              <a:t> sin la </a:t>
            </a:r>
            <a:r>
              <a:rPr lang="en-US" dirty="0" err="1"/>
              <a:t>inormaci’on</a:t>
            </a:r>
            <a:r>
              <a:rPr lang="en-US" dirty="0"/>
              <a:t> del </a:t>
            </a:r>
            <a:r>
              <a:rPr lang="en-US" dirty="0" err="1"/>
              <a:t>empleado</a:t>
            </a:r>
            <a:endParaRPr lang="en-US" dirty="0"/>
          </a:p>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43</a:t>
            </a:fld>
            <a:endParaRPr lang="es-ES"/>
          </a:p>
        </p:txBody>
      </p:sp>
    </p:spTree>
    <p:extLst>
      <p:ext uri="{BB962C8B-B14F-4D97-AF65-F5344CB8AC3E}">
        <p14:creationId xmlns:p14="http://schemas.microsoft.com/office/powerpoint/2010/main" val="3357754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45</a:t>
            </a:fld>
            <a:endParaRPr lang="es-ES"/>
          </a:p>
        </p:txBody>
      </p:sp>
    </p:spTree>
    <p:extLst>
      <p:ext uri="{BB962C8B-B14F-4D97-AF65-F5344CB8AC3E}">
        <p14:creationId xmlns:p14="http://schemas.microsoft.com/office/powerpoint/2010/main" val="1534148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ActivatedRoutes</a:t>
            </a:r>
            <a:r>
              <a:rPr lang="es-ES" dirty="0"/>
              <a:t>: representa las rutas activas</a:t>
            </a:r>
          </a:p>
          <a:p>
            <a:endParaRPr lang="es-ES" dirty="0"/>
          </a:p>
          <a:p>
            <a:r>
              <a:rPr lang="es-ES" dirty="0"/>
              <a:t>id es el </a:t>
            </a:r>
            <a:r>
              <a:rPr lang="es-ES" dirty="0" err="1"/>
              <a:t>indentificador</a:t>
            </a:r>
            <a:r>
              <a:rPr lang="es-ES" dirty="0"/>
              <a:t> que asignamos en la ruta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path</a:t>
            </a:r>
            <a:r>
              <a:rPr lang="es-ES" sz="1200" b="0" kern="1200" dirty="0">
                <a:solidFill>
                  <a:schemeClr val="tx1"/>
                </a:solidFill>
                <a:effectLst/>
                <a:latin typeface="+mn-lt"/>
                <a:ea typeface="+mn-ea"/>
                <a:cs typeface="+mn-cs"/>
              </a:rPr>
              <a:t>:'</a:t>
            </a:r>
            <a:r>
              <a:rPr lang="es-ES" sz="1200" b="0" kern="1200" dirty="0" err="1">
                <a:solidFill>
                  <a:schemeClr val="tx1"/>
                </a:solidFill>
                <a:effectLst/>
                <a:latin typeface="+mn-lt"/>
                <a:ea typeface="+mn-ea"/>
                <a:cs typeface="+mn-cs"/>
              </a:rPr>
              <a:t>actualizaEmpleado</a:t>
            </a:r>
            <a:r>
              <a:rPr lang="es-ES" sz="1200" b="0" kern="1200" dirty="0">
                <a:solidFill>
                  <a:schemeClr val="tx1"/>
                </a:solidFill>
                <a:effectLst/>
                <a:latin typeface="+mn-lt"/>
                <a:ea typeface="+mn-ea"/>
                <a:cs typeface="+mn-cs"/>
              </a:rPr>
              <a:t>/:id', </a:t>
            </a:r>
            <a:r>
              <a:rPr lang="es-ES" sz="1200" b="0" kern="1200" dirty="0" err="1">
                <a:solidFill>
                  <a:schemeClr val="tx1"/>
                </a:solidFill>
                <a:effectLst/>
                <a:latin typeface="+mn-lt"/>
                <a:ea typeface="+mn-ea"/>
                <a:cs typeface="+mn-cs"/>
              </a:rPr>
              <a:t>component:ActualizaEmpleadoComponent</a:t>
            </a:r>
            <a:r>
              <a:rPr lang="es-ES" sz="1200" b="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46</a:t>
            </a:fld>
            <a:endParaRPr lang="es-ES"/>
          </a:p>
        </p:txBody>
      </p:sp>
    </p:spTree>
    <p:extLst>
      <p:ext uri="{BB962C8B-B14F-4D97-AF65-F5344CB8AC3E}">
        <p14:creationId xmlns:p14="http://schemas.microsoft.com/office/powerpoint/2010/main" val="2608461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elimina el elemento que está en la posición especificada</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54</a:t>
            </a:fld>
            <a:endParaRPr lang="es-ES"/>
          </a:p>
        </p:txBody>
      </p:sp>
    </p:spTree>
    <p:extLst>
      <p:ext uri="{BB962C8B-B14F-4D97-AF65-F5344CB8AC3E}">
        <p14:creationId xmlns:p14="http://schemas.microsoft.com/office/powerpoint/2010/main" val="222612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11</a:t>
            </a:fld>
            <a:endParaRPr lang="es-ES"/>
          </a:p>
        </p:txBody>
      </p:sp>
    </p:spTree>
    <p:extLst>
      <p:ext uri="{BB962C8B-B14F-4D97-AF65-F5344CB8AC3E}">
        <p14:creationId xmlns:p14="http://schemas.microsoft.com/office/powerpoint/2010/main" val="920689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12</a:t>
            </a:fld>
            <a:endParaRPr lang="es-ES"/>
          </a:p>
        </p:txBody>
      </p:sp>
    </p:spTree>
    <p:extLst>
      <p:ext uri="{BB962C8B-B14F-4D97-AF65-F5344CB8AC3E}">
        <p14:creationId xmlns:p14="http://schemas.microsoft.com/office/powerpoint/2010/main" val="596907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Mover el contenido al componente home es muy sencillo que </a:t>
            </a:r>
            <a:r>
              <a:rPr lang="es-ES" dirty="0" err="1"/>
              <a:t>que</a:t>
            </a:r>
            <a:r>
              <a:rPr lang="es-ES" dirty="0"/>
              <a:t> actualmente lo que tenemos en el componente app es solamente el llamado al componente empleados, por tanto es lo único que tendríamos que mover.</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13</a:t>
            </a:fld>
            <a:endParaRPr lang="es-ES"/>
          </a:p>
        </p:txBody>
      </p:sp>
    </p:spTree>
    <p:extLst>
      <p:ext uri="{BB962C8B-B14F-4D97-AF65-F5344CB8AC3E}">
        <p14:creationId xmlns:p14="http://schemas.microsoft.com/office/powerpoint/2010/main" val="93669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esto vamos a la página de https://www.w3schools.com/bootstrap5/ a la sección de navegación y seleccionamos un menú sencillo. Si damos </a:t>
            </a:r>
            <a:r>
              <a:rPr lang="es-ES" dirty="0" err="1"/>
              <a:t>click</a:t>
            </a:r>
            <a:r>
              <a:rPr lang="es-ES" dirty="0"/>
              <a:t> en el botón podemos ver que nos remite a otra página donde podemos encontrar el código relacionado con este componente.</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15</a:t>
            </a:fld>
            <a:endParaRPr lang="es-ES"/>
          </a:p>
        </p:txBody>
      </p:sp>
    </p:spTree>
    <p:extLst>
      <p:ext uri="{BB962C8B-B14F-4D97-AF65-F5344CB8AC3E}">
        <p14:creationId xmlns:p14="http://schemas.microsoft.com/office/powerpoint/2010/main" val="308495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se muestra el código correspondiente a la página completa para que podamos ver en la parte inferior la apariencia del </a:t>
            </a:r>
            <a:r>
              <a:rPr lang="es-ES" dirty="0" err="1"/>
              <a:t>componete</a:t>
            </a:r>
            <a:r>
              <a:rPr lang="es-ES" dirty="0"/>
              <a:t>, por lo que debemos seleccionar únicamente el </a:t>
            </a:r>
            <a:r>
              <a:rPr lang="es-ES" dirty="0" err="1"/>
              <a:t>códigoi</a:t>
            </a:r>
            <a:r>
              <a:rPr lang="es-ES" dirty="0"/>
              <a:t> que corresponde a la barra de navegación para incluir posteriormente en nuestra página </a:t>
            </a:r>
            <a:r>
              <a:rPr lang="es-ES" dirty="0" err="1"/>
              <a:t>html</a:t>
            </a:r>
            <a:r>
              <a:rPr lang="es-ES" dirty="0"/>
              <a:t>.</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16</a:t>
            </a:fld>
            <a:endParaRPr lang="es-ES"/>
          </a:p>
        </p:txBody>
      </p:sp>
    </p:spTree>
    <p:extLst>
      <p:ext uri="{BB962C8B-B14F-4D97-AF65-F5344CB8AC3E}">
        <p14:creationId xmlns:p14="http://schemas.microsoft.com/office/powerpoint/2010/main" val="4202843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20</a:t>
            </a:fld>
            <a:endParaRPr lang="es-ES"/>
          </a:p>
        </p:txBody>
      </p:sp>
    </p:spTree>
    <p:extLst>
      <p:ext uri="{BB962C8B-B14F-4D97-AF65-F5344CB8AC3E}">
        <p14:creationId xmlns:p14="http://schemas.microsoft.com/office/powerpoint/2010/main" val="381707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22</a:t>
            </a:fld>
            <a:endParaRPr lang="es-ES"/>
          </a:p>
        </p:txBody>
      </p:sp>
    </p:spTree>
    <p:extLst>
      <p:ext uri="{BB962C8B-B14F-4D97-AF65-F5344CB8AC3E}">
        <p14:creationId xmlns:p14="http://schemas.microsoft.com/office/powerpoint/2010/main" val="1424811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80E37-4E22-4CE5-8383-076116630AF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EABF8C3-CA71-4A47-AE88-DD855EE85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758E555-C9B7-4C9A-8740-F912CCE4C2E0}"/>
              </a:ext>
            </a:extLst>
          </p:cNvPr>
          <p:cNvSpPr>
            <a:spLocks noGrp="1"/>
          </p:cNvSpPr>
          <p:nvPr>
            <p:ph type="dt" sz="half" idx="10"/>
          </p:nvPr>
        </p:nvSpPr>
        <p:spPr/>
        <p:txBody>
          <a:bodyPr/>
          <a:lstStyle/>
          <a:p>
            <a:fld id="{EA11EDB4-11F6-4BC8-A2A0-0554B5FA89C5}" type="datetime1">
              <a:rPr lang="es-ES" smtClean="0"/>
              <a:t>29/11/2023</a:t>
            </a:fld>
            <a:endParaRPr lang="es-ES"/>
          </a:p>
        </p:txBody>
      </p:sp>
      <p:sp>
        <p:nvSpPr>
          <p:cNvPr id="5" name="Marcador de pie de página 4">
            <a:extLst>
              <a:ext uri="{FF2B5EF4-FFF2-40B4-BE49-F238E27FC236}">
                <a16:creationId xmlns:a16="http://schemas.microsoft.com/office/drawing/2014/main" id="{6E0CFF42-3BBA-44B1-9B1C-E28FC08ED2A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5A4C2D-7AA0-4DB4-BC57-D042C5F4637C}"/>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114908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3A6DB-EB8E-40E5-B2E2-6682C3CE0A9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896A7FE-AE7A-4B5A-8024-342578E1D20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9DDE49B-D299-474C-82D9-2A1B84CFBBF2}"/>
              </a:ext>
            </a:extLst>
          </p:cNvPr>
          <p:cNvSpPr>
            <a:spLocks noGrp="1"/>
          </p:cNvSpPr>
          <p:nvPr>
            <p:ph type="dt" sz="half" idx="10"/>
          </p:nvPr>
        </p:nvSpPr>
        <p:spPr/>
        <p:txBody>
          <a:bodyPr/>
          <a:lstStyle/>
          <a:p>
            <a:fld id="{07D3DBA3-E08F-4548-8C98-F37DEBA0A7A0}" type="datetime1">
              <a:rPr lang="es-ES" smtClean="0"/>
              <a:t>29/11/2023</a:t>
            </a:fld>
            <a:endParaRPr lang="es-ES"/>
          </a:p>
        </p:txBody>
      </p:sp>
      <p:sp>
        <p:nvSpPr>
          <p:cNvPr id="5" name="Marcador de pie de página 4">
            <a:extLst>
              <a:ext uri="{FF2B5EF4-FFF2-40B4-BE49-F238E27FC236}">
                <a16:creationId xmlns:a16="http://schemas.microsoft.com/office/drawing/2014/main" id="{F9F776F4-A3D3-463D-9BAD-4676D6A9957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A386684-1239-41A1-A462-E960649D5741}"/>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94679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D71282B-D9E2-4167-BA09-395BA5D92CB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4AF2EF6-C114-459B-852F-C5AD7CB2266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F99884D-1BB5-43B1-94F6-C883824AF4EC}"/>
              </a:ext>
            </a:extLst>
          </p:cNvPr>
          <p:cNvSpPr>
            <a:spLocks noGrp="1"/>
          </p:cNvSpPr>
          <p:nvPr>
            <p:ph type="dt" sz="half" idx="10"/>
          </p:nvPr>
        </p:nvSpPr>
        <p:spPr/>
        <p:txBody>
          <a:bodyPr/>
          <a:lstStyle/>
          <a:p>
            <a:fld id="{69A32549-6F16-4F5D-AEF7-D61DA4A6A2D5}" type="datetime1">
              <a:rPr lang="es-ES" smtClean="0"/>
              <a:t>29/11/2023</a:t>
            </a:fld>
            <a:endParaRPr lang="es-ES"/>
          </a:p>
        </p:txBody>
      </p:sp>
      <p:sp>
        <p:nvSpPr>
          <p:cNvPr id="5" name="Marcador de pie de página 4">
            <a:extLst>
              <a:ext uri="{FF2B5EF4-FFF2-40B4-BE49-F238E27FC236}">
                <a16:creationId xmlns:a16="http://schemas.microsoft.com/office/drawing/2014/main" id="{A3C9E177-4575-498D-9288-02BE776DB86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0A8549E-E3BE-41BE-9A20-AAB8CC1C4963}"/>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295900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4DDB6-0C58-4004-9E52-1FFB01470E6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2803AA3-3A0B-455A-93CE-DDE75E203EF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A415308-5E7D-475D-A0BA-EF6E579BBCDB}"/>
              </a:ext>
            </a:extLst>
          </p:cNvPr>
          <p:cNvSpPr>
            <a:spLocks noGrp="1"/>
          </p:cNvSpPr>
          <p:nvPr>
            <p:ph type="dt" sz="half" idx="10"/>
          </p:nvPr>
        </p:nvSpPr>
        <p:spPr/>
        <p:txBody>
          <a:bodyPr/>
          <a:lstStyle/>
          <a:p>
            <a:fld id="{AB2D9BDC-8546-4BFE-BEE6-039BE0BD81CA}" type="datetime1">
              <a:rPr lang="es-ES" smtClean="0"/>
              <a:t>29/11/2023</a:t>
            </a:fld>
            <a:endParaRPr lang="es-ES"/>
          </a:p>
        </p:txBody>
      </p:sp>
      <p:sp>
        <p:nvSpPr>
          <p:cNvPr id="5" name="Marcador de pie de página 4">
            <a:extLst>
              <a:ext uri="{FF2B5EF4-FFF2-40B4-BE49-F238E27FC236}">
                <a16:creationId xmlns:a16="http://schemas.microsoft.com/office/drawing/2014/main" id="{A312F8F3-1FF6-495A-8083-8B9E651409F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137CD9F-ACEA-4454-BB5C-0800D0E0855A}"/>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410422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BC07F-9E3A-43EE-A272-459699081F8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BDC6AAA-B880-4BB6-A221-38C9EF5FC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ED2DD85-8449-4B7E-BA2D-9CC1771824B6}"/>
              </a:ext>
            </a:extLst>
          </p:cNvPr>
          <p:cNvSpPr>
            <a:spLocks noGrp="1"/>
          </p:cNvSpPr>
          <p:nvPr>
            <p:ph type="dt" sz="half" idx="10"/>
          </p:nvPr>
        </p:nvSpPr>
        <p:spPr/>
        <p:txBody>
          <a:bodyPr/>
          <a:lstStyle/>
          <a:p>
            <a:fld id="{2F83124F-D844-4906-9EB9-2356206F06C6}" type="datetime1">
              <a:rPr lang="es-ES" smtClean="0"/>
              <a:t>29/11/2023</a:t>
            </a:fld>
            <a:endParaRPr lang="es-ES"/>
          </a:p>
        </p:txBody>
      </p:sp>
      <p:sp>
        <p:nvSpPr>
          <p:cNvPr id="5" name="Marcador de pie de página 4">
            <a:extLst>
              <a:ext uri="{FF2B5EF4-FFF2-40B4-BE49-F238E27FC236}">
                <a16:creationId xmlns:a16="http://schemas.microsoft.com/office/drawing/2014/main" id="{8DFC7E73-C919-4647-BCD0-D7EEF68FDE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30A90B7-B351-46BB-AEB0-4B73F2FB5D5C}"/>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883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BFDF32-E3A5-4C4F-8970-DC354811ACA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866BD8F-1953-4943-9DF1-D5CFD4CCAC4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27D0CE9-1EEB-46C1-9D7A-CAB8375FB4F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206F785-1107-420B-BD20-437142376E89}"/>
              </a:ext>
            </a:extLst>
          </p:cNvPr>
          <p:cNvSpPr>
            <a:spLocks noGrp="1"/>
          </p:cNvSpPr>
          <p:nvPr>
            <p:ph type="dt" sz="half" idx="10"/>
          </p:nvPr>
        </p:nvSpPr>
        <p:spPr/>
        <p:txBody>
          <a:bodyPr/>
          <a:lstStyle/>
          <a:p>
            <a:fld id="{EA926A09-5504-4F43-A4BC-D9D94A3E099D}" type="datetime1">
              <a:rPr lang="es-ES" smtClean="0"/>
              <a:t>29/11/2023</a:t>
            </a:fld>
            <a:endParaRPr lang="es-ES"/>
          </a:p>
        </p:txBody>
      </p:sp>
      <p:sp>
        <p:nvSpPr>
          <p:cNvPr id="6" name="Marcador de pie de página 5">
            <a:extLst>
              <a:ext uri="{FF2B5EF4-FFF2-40B4-BE49-F238E27FC236}">
                <a16:creationId xmlns:a16="http://schemas.microsoft.com/office/drawing/2014/main" id="{81C78BFC-B012-4F09-9273-BE368CBF83C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0F52DCA-6CEC-4146-8A9C-0AF612F93A9E}"/>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23842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32D7B-21BB-4CF3-827D-92D4DBC2131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6C8F219-017E-4067-AD3F-0B870BB45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AB8B853-EA48-49F6-8126-6E85B24E3ED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3AC48C0-CD8B-4D06-A116-6A74BB07B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335913E-9994-41B4-95AE-AC877EC4970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B333993-0385-4285-9394-1F004F576C77}"/>
              </a:ext>
            </a:extLst>
          </p:cNvPr>
          <p:cNvSpPr>
            <a:spLocks noGrp="1"/>
          </p:cNvSpPr>
          <p:nvPr>
            <p:ph type="dt" sz="half" idx="10"/>
          </p:nvPr>
        </p:nvSpPr>
        <p:spPr/>
        <p:txBody>
          <a:bodyPr/>
          <a:lstStyle/>
          <a:p>
            <a:fld id="{2F96E8D6-0BB1-4804-A8A7-C5ABD3B2D26F}" type="datetime1">
              <a:rPr lang="es-ES" smtClean="0"/>
              <a:t>29/11/2023</a:t>
            </a:fld>
            <a:endParaRPr lang="es-ES"/>
          </a:p>
        </p:txBody>
      </p:sp>
      <p:sp>
        <p:nvSpPr>
          <p:cNvPr id="8" name="Marcador de pie de página 7">
            <a:extLst>
              <a:ext uri="{FF2B5EF4-FFF2-40B4-BE49-F238E27FC236}">
                <a16:creationId xmlns:a16="http://schemas.microsoft.com/office/drawing/2014/main" id="{4FCECBE1-3132-4687-A0D1-B74332730A4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36C14A3-B691-418F-901A-D99AA13A40D4}"/>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273947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36AA0-EC16-4BD6-A6C1-D77E4E5A33C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007FC4C-4DA9-4418-9BBB-217480F4193C}"/>
              </a:ext>
            </a:extLst>
          </p:cNvPr>
          <p:cNvSpPr>
            <a:spLocks noGrp="1"/>
          </p:cNvSpPr>
          <p:nvPr>
            <p:ph type="dt" sz="half" idx="10"/>
          </p:nvPr>
        </p:nvSpPr>
        <p:spPr/>
        <p:txBody>
          <a:bodyPr/>
          <a:lstStyle/>
          <a:p>
            <a:fld id="{6943B28B-299B-4205-958B-3C599E56C965}" type="datetime1">
              <a:rPr lang="es-ES" smtClean="0"/>
              <a:t>29/11/2023</a:t>
            </a:fld>
            <a:endParaRPr lang="es-ES"/>
          </a:p>
        </p:txBody>
      </p:sp>
      <p:sp>
        <p:nvSpPr>
          <p:cNvPr id="4" name="Marcador de pie de página 3">
            <a:extLst>
              <a:ext uri="{FF2B5EF4-FFF2-40B4-BE49-F238E27FC236}">
                <a16:creationId xmlns:a16="http://schemas.microsoft.com/office/drawing/2014/main" id="{35058A73-EB18-496D-9B2F-BE8CAB78D23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82F3E7A-0F9C-47D8-98B7-10D5E59836D5}"/>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1578543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7D35E11-DAF9-4AB1-A577-E08470BF4939}"/>
              </a:ext>
            </a:extLst>
          </p:cNvPr>
          <p:cNvSpPr>
            <a:spLocks noGrp="1"/>
          </p:cNvSpPr>
          <p:nvPr>
            <p:ph type="dt" sz="half" idx="10"/>
          </p:nvPr>
        </p:nvSpPr>
        <p:spPr/>
        <p:txBody>
          <a:bodyPr/>
          <a:lstStyle/>
          <a:p>
            <a:fld id="{F35AE445-D102-4F3A-A281-F2B5138CFC23}" type="datetime1">
              <a:rPr lang="es-ES" smtClean="0"/>
              <a:t>29/11/2023</a:t>
            </a:fld>
            <a:endParaRPr lang="es-ES"/>
          </a:p>
        </p:txBody>
      </p:sp>
      <p:sp>
        <p:nvSpPr>
          <p:cNvPr id="3" name="Marcador de pie de página 2">
            <a:extLst>
              <a:ext uri="{FF2B5EF4-FFF2-40B4-BE49-F238E27FC236}">
                <a16:creationId xmlns:a16="http://schemas.microsoft.com/office/drawing/2014/main" id="{07FF6773-500C-4A31-9AB6-BB83B8C5F2B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5F4E2B3-43CC-43C8-A6F7-BE8F8486A0F8}"/>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129507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0709-01C1-430C-B8DA-227518F92DA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7B3FF0D-81C2-4987-B079-6E0CF15A3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31E253B-AA03-4F95-9527-68D5439B5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72A4952-3C98-44F5-BAD9-196C0CB58E63}"/>
              </a:ext>
            </a:extLst>
          </p:cNvPr>
          <p:cNvSpPr>
            <a:spLocks noGrp="1"/>
          </p:cNvSpPr>
          <p:nvPr>
            <p:ph type="dt" sz="half" idx="10"/>
          </p:nvPr>
        </p:nvSpPr>
        <p:spPr/>
        <p:txBody>
          <a:bodyPr/>
          <a:lstStyle/>
          <a:p>
            <a:fld id="{103D832C-9389-427D-92CD-7D4EE6B2FEBD}" type="datetime1">
              <a:rPr lang="es-ES" smtClean="0"/>
              <a:t>29/11/2023</a:t>
            </a:fld>
            <a:endParaRPr lang="es-ES"/>
          </a:p>
        </p:txBody>
      </p:sp>
      <p:sp>
        <p:nvSpPr>
          <p:cNvPr id="6" name="Marcador de pie de página 5">
            <a:extLst>
              <a:ext uri="{FF2B5EF4-FFF2-40B4-BE49-F238E27FC236}">
                <a16:creationId xmlns:a16="http://schemas.microsoft.com/office/drawing/2014/main" id="{87C5B422-B9C9-43D7-BE83-A7CF1BA5636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11A8A52-0A62-436F-910B-E50875DD84D5}"/>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236323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E25387-8DE2-49B5-AA61-CEAA1F349AA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D3DDB38-2EE4-4F3F-9360-424442EA0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183DDA2-E442-4597-86CF-E3B0A3FC4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56C2E76-3ABA-41E9-BD56-1949A4AB5A82}"/>
              </a:ext>
            </a:extLst>
          </p:cNvPr>
          <p:cNvSpPr>
            <a:spLocks noGrp="1"/>
          </p:cNvSpPr>
          <p:nvPr>
            <p:ph type="dt" sz="half" idx="10"/>
          </p:nvPr>
        </p:nvSpPr>
        <p:spPr/>
        <p:txBody>
          <a:bodyPr/>
          <a:lstStyle/>
          <a:p>
            <a:fld id="{1437DBFC-8576-4ED9-9363-DAF78FBC406E}" type="datetime1">
              <a:rPr lang="es-ES" smtClean="0"/>
              <a:t>29/11/2023</a:t>
            </a:fld>
            <a:endParaRPr lang="es-ES"/>
          </a:p>
        </p:txBody>
      </p:sp>
      <p:sp>
        <p:nvSpPr>
          <p:cNvPr id="6" name="Marcador de pie de página 5">
            <a:extLst>
              <a:ext uri="{FF2B5EF4-FFF2-40B4-BE49-F238E27FC236}">
                <a16:creationId xmlns:a16="http://schemas.microsoft.com/office/drawing/2014/main" id="{EB25DD87-62A9-4823-B716-22FF1DAC030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B22462-57B8-4606-9ABF-B0CBF57FD41F}"/>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180305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ADB8371-C0C6-48AA-B731-5EF5A0138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18126B5-DA91-4D02-8083-EDAA6434B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CD6848F-89BA-4E0B-B768-9D8132D2E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FA04C-59EF-4C27-8EC1-A0D54547A10D}" type="datetime1">
              <a:rPr lang="es-ES" smtClean="0"/>
              <a:t>29/11/2023</a:t>
            </a:fld>
            <a:endParaRPr lang="es-ES"/>
          </a:p>
        </p:txBody>
      </p:sp>
      <p:sp>
        <p:nvSpPr>
          <p:cNvPr id="5" name="Marcador de pie de página 4">
            <a:extLst>
              <a:ext uri="{FF2B5EF4-FFF2-40B4-BE49-F238E27FC236}">
                <a16:creationId xmlns:a16="http://schemas.microsoft.com/office/drawing/2014/main" id="{7153C529-8E8F-4E64-8179-02C4E859A9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00348361-7EDA-413F-A425-C69F4DF83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32DCF-C58F-4CC7-AC3C-A5A6116BA1D0}" type="slidenum">
              <a:rPr lang="es-ES" smtClean="0"/>
              <a:t>‹Nº›</a:t>
            </a:fld>
            <a:endParaRPr lang="es-ES"/>
          </a:p>
        </p:txBody>
      </p:sp>
    </p:spTree>
    <p:extLst>
      <p:ext uri="{BB962C8B-B14F-4D97-AF65-F5344CB8AC3E}">
        <p14:creationId xmlns:p14="http://schemas.microsoft.com/office/powerpoint/2010/main" val="3509091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hyperlink" Target="https://www.youtube.com/playlist?list=PLU8oAlHdN5BnNAe8zXnuBNzKID39DUwcO" TargetMode="External"/><Relationship Id="rId4" Type="http://schemas.openxmlformats.org/officeDocument/2006/relationships/hyperlink" Target="https://www.udemy.com/course/the-complete-guide-to-angular-2/"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hyperlink" Target="https://www.youtube.com/playlist?list=PLU8oAlHdN5BnNAe8zXnuBNzKID39DUwcO" TargetMode="External"/><Relationship Id="rId4" Type="http://schemas.openxmlformats.org/officeDocument/2006/relationships/hyperlink" Target="https://www.udemy.com/course/the-complete-guide-to-angular-2/"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CAA5E-DD5C-4668-9E35-C7E110562491}"/>
              </a:ext>
            </a:extLst>
          </p:cNvPr>
          <p:cNvSpPr>
            <a:spLocks noGrp="1"/>
          </p:cNvSpPr>
          <p:nvPr>
            <p:ph type="ctrTitle"/>
          </p:nvPr>
        </p:nvSpPr>
        <p:spPr/>
        <p:txBody>
          <a:bodyPr/>
          <a:lstStyle/>
          <a:p>
            <a:r>
              <a:rPr lang="en-US" dirty="0" err="1"/>
              <a:t>Módulo</a:t>
            </a:r>
            <a:r>
              <a:rPr lang="en-US" dirty="0"/>
              <a:t> 4. </a:t>
            </a:r>
            <a:r>
              <a:rPr lang="en-US" dirty="0" err="1"/>
              <a:t>Introducción</a:t>
            </a:r>
            <a:r>
              <a:rPr lang="en-US" dirty="0"/>
              <a:t> a Angular</a:t>
            </a:r>
            <a:endParaRPr lang="es-ES" dirty="0"/>
          </a:p>
        </p:txBody>
      </p:sp>
      <p:sp>
        <p:nvSpPr>
          <p:cNvPr id="3" name="Subtítulo 2">
            <a:extLst>
              <a:ext uri="{FF2B5EF4-FFF2-40B4-BE49-F238E27FC236}">
                <a16:creationId xmlns:a16="http://schemas.microsoft.com/office/drawing/2014/main" id="{40602E52-66F6-4939-B04D-8DBDC7A2F669}"/>
              </a:ext>
            </a:extLst>
          </p:cNvPr>
          <p:cNvSpPr>
            <a:spLocks noGrp="1"/>
          </p:cNvSpPr>
          <p:nvPr>
            <p:ph type="subTitle" idx="1"/>
          </p:nvPr>
        </p:nvSpPr>
        <p:spPr>
          <a:xfrm>
            <a:off x="1524000" y="3891516"/>
            <a:ext cx="9144000" cy="659219"/>
          </a:xfrm>
        </p:spPr>
        <p:txBody>
          <a:bodyPr/>
          <a:lstStyle/>
          <a:p>
            <a:r>
              <a:rPr lang="es-ES" dirty="0"/>
              <a:t>Tema V: </a:t>
            </a:r>
            <a:r>
              <a:rPr lang="es-ES" dirty="0" err="1"/>
              <a:t>Routing</a:t>
            </a:r>
            <a:endParaRPr lang="es-ES" dirty="0"/>
          </a:p>
          <a:p>
            <a:endParaRPr lang="es-ES" dirty="0"/>
          </a:p>
        </p:txBody>
      </p:sp>
      <p:sp>
        <p:nvSpPr>
          <p:cNvPr id="4" name="CuadroTexto 3">
            <a:extLst>
              <a:ext uri="{FF2B5EF4-FFF2-40B4-BE49-F238E27FC236}">
                <a16:creationId xmlns:a16="http://schemas.microsoft.com/office/drawing/2014/main" id="{DDFF5ED3-1DB6-4441-A12C-B80AE25B5E44}"/>
              </a:ext>
            </a:extLst>
          </p:cNvPr>
          <p:cNvSpPr txBox="1"/>
          <p:nvPr/>
        </p:nvSpPr>
        <p:spPr>
          <a:xfrm>
            <a:off x="2225749" y="4731488"/>
            <a:ext cx="8073364" cy="2031325"/>
          </a:xfrm>
          <a:prstGeom prst="rect">
            <a:avLst/>
          </a:prstGeom>
          <a:noFill/>
        </p:spPr>
        <p:txBody>
          <a:bodyPr wrap="none" rtlCol="0">
            <a:spAutoFit/>
          </a:bodyPr>
          <a:lstStyle/>
          <a:p>
            <a:r>
              <a:rPr lang="es-ES" dirty="0"/>
              <a:t>Recursos:      </a:t>
            </a:r>
            <a:r>
              <a:rPr lang="es-ES" dirty="0">
                <a:hlinkClick r:id="rId2"/>
              </a:rPr>
              <a:t>https://angular.io/start</a:t>
            </a:r>
            <a:endParaRPr lang="es-ES" dirty="0"/>
          </a:p>
          <a:p>
            <a:r>
              <a:rPr lang="es-ES" dirty="0"/>
              <a:t>                       </a:t>
            </a:r>
            <a:r>
              <a:rPr lang="es-ES" dirty="0">
                <a:hlinkClick r:id="rId3"/>
              </a:rPr>
              <a:t> https://cli.angular.io/</a:t>
            </a:r>
            <a:endParaRPr lang="es-ES" dirty="0"/>
          </a:p>
          <a:p>
            <a:r>
              <a:rPr lang="es-ES" dirty="0">
                <a:hlinkClick r:id="rId4"/>
              </a:rPr>
              <a:t>https://www.udemy.com/course/the-complete-guide-to-angular-2/</a:t>
            </a:r>
            <a:endParaRPr lang="es-ES" dirty="0"/>
          </a:p>
          <a:p>
            <a:r>
              <a:rPr lang="es-ES" dirty="0">
                <a:hlinkClick r:id="rId5"/>
              </a:rPr>
              <a:t>https://www.youtube.com/playlist?list=PLU8oAlHdN5BnNAe8zXnuBNzKID39DUwcO</a:t>
            </a:r>
            <a:endParaRPr lang="es-ES" dirty="0"/>
          </a:p>
          <a:p>
            <a:r>
              <a:rPr lang="es-ES" dirty="0"/>
              <a:t>(videos 24,25,26,27,28,29,30,31)</a:t>
            </a:r>
          </a:p>
          <a:p>
            <a:endParaRPr lang="es-ES" dirty="0"/>
          </a:p>
          <a:p>
            <a:endParaRPr lang="es-ES" dirty="0"/>
          </a:p>
        </p:txBody>
      </p:sp>
      <p:pic>
        <p:nvPicPr>
          <p:cNvPr id="5" name="Imagen 4">
            <a:extLst>
              <a:ext uri="{FF2B5EF4-FFF2-40B4-BE49-F238E27FC236}">
                <a16:creationId xmlns:a16="http://schemas.microsoft.com/office/drawing/2014/main" id="{D18BB6BC-5488-4526-B846-98D34F098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42171" y="0"/>
            <a:ext cx="1349829" cy="1345584"/>
          </a:xfrm>
          <a:prstGeom prst="rect">
            <a:avLst/>
          </a:prstGeom>
        </p:spPr>
      </p:pic>
      <p:sp>
        <p:nvSpPr>
          <p:cNvPr id="6" name="Marcador de número de diapositiva 5">
            <a:extLst>
              <a:ext uri="{FF2B5EF4-FFF2-40B4-BE49-F238E27FC236}">
                <a16:creationId xmlns:a16="http://schemas.microsoft.com/office/drawing/2014/main" id="{785CDC1A-2D21-4A30-84DC-C36815AF0E2D}"/>
              </a:ext>
            </a:extLst>
          </p:cNvPr>
          <p:cNvSpPr>
            <a:spLocks noGrp="1"/>
          </p:cNvSpPr>
          <p:nvPr>
            <p:ph type="sldNum" sz="quarter" idx="12"/>
          </p:nvPr>
        </p:nvSpPr>
        <p:spPr/>
        <p:txBody>
          <a:bodyPr/>
          <a:lstStyle/>
          <a:p>
            <a:fld id="{65132DCF-C58F-4CC7-AC3C-A5A6116BA1D0}" type="slidenum">
              <a:rPr lang="es-ES" smtClean="0"/>
              <a:t>1</a:t>
            </a:fld>
            <a:endParaRPr lang="es-ES"/>
          </a:p>
        </p:txBody>
      </p:sp>
    </p:spTree>
    <p:extLst>
      <p:ext uri="{BB962C8B-B14F-4D97-AF65-F5344CB8AC3E}">
        <p14:creationId xmlns:p14="http://schemas.microsoft.com/office/powerpoint/2010/main" val="341764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7481F8-37B2-4F6F-9AE8-DC7A20984376}"/>
              </a:ext>
            </a:extLst>
          </p:cNvPr>
          <p:cNvSpPr>
            <a:spLocks noGrp="1"/>
          </p:cNvSpPr>
          <p:nvPr>
            <p:ph type="title"/>
          </p:nvPr>
        </p:nvSpPr>
        <p:spPr/>
        <p:txBody>
          <a:bodyPr/>
          <a:lstStyle/>
          <a:p>
            <a:r>
              <a:rPr lang="es-ES" dirty="0"/>
              <a:t>Ejemplo app-empleados</a:t>
            </a:r>
          </a:p>
        </p:txBody>
      </p:sp>
      <p:sp>
        <p:nvSpPr>
          <p:cNvPr id="5" name="Rectángulo: esquinas redondeadas 4">
            <a:extLst>
              <a:ext uri="{FF2B5EF4-FFF2-40B4-BE49-F238E27FC236}">
                <a16:creationId xmlns:a16="http://schemas.microsoft.com/office/drawing/2014/main" id="{A7A6426E-4648-43DB-9B0F-D2786FBF08AC}"/>
              </a:ext>
            </a:extLst>
          </p:cNvPr>
          <p:cNvSpPr/>
          <p:nvPr/>
        </p:nvSpPr>
        <p:spPr>
          <a:xfrm>
            <a:off x="838200" y="2398144"/>
            <a:ext cx="2898476" cy="3243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App</a:t>
            </a:r>
            <a:r>
              <a:rPr lang="es-ES" dirty="0"/>
              <a:t> </a:t>
            </a:r>
          </a:p>
        </p:txBody>
      </p:sp>
      <p:sp>
        <p:nvSpPr>
          <p:cNvPr id="6" name="Rectángulo: esquinas redondeadas 5">
            <a:extLst>
              <a:ext uri="{FF2B5EF4-FFF2-40B4-BE49-F238E27FC236}">
                <a16:creationId xmlns:a16="http://schemas.microsoft.com/office/drawing/2014/main" id="{2FC08597-E1ED-43DE-B171-ADF3C687766A}"/>
              </a:ext>
            </a:extLst>
          </p:cNvPr>
          <p:cNvSpPr/>
          <p:nvPr/>
        </p:nvSpPr>
        <p:spPr>
          <a:xfrm>
            <a:off x="2963173" y="3450565"/>
            <a:ext cx="2846717" cy="219111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Empleados</a:t>
            </a:r>
          </a:p>
        </p:txBody>
      </p:sp>
      <p:sp>
        <p:nvSpPr>
          <p:cNvPr id="7" name="Rectángulo: esquinas redondeadas 6">
            <a:extLst>
              <a:ext uri="{FF2B5EF4-FFF2-40B4-BE49-F238E27FC236}">
                <a16:creationId xmlns:a16="http://schemas.microsoft.com/office/drawing/2014/main" id="{4339300F-0594-4355-B123-A955302E8C17}"/>
              </a:ext>
            </a:extLst>
          </p:cNvPr>
          <p:cNvSpPr/>
          <p:nvPr/>
        </p:nvSpPr>
        <p:spPr>
          <a:xfrm>
            <a:off x="5364191" y="4209691"/>
            <a:ext cx="3467819" cy="1431984"/>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Empleado-hijo-c</a:t>
            </a:r>
          </a:p>
        </p:txBody>
      </p:sp>
      <p:sp>
        <p:nvSpPr>
          <p:cNvPr id="8" name="Rectángulo: esquinas redondeadas 7">
            <a:extLst>
              <a:ext uri="{FF2B5EF4-FFF2-40B4-BE49-F238E27FC236}">
                <a16:creationId xmlns:a16="http://schemas.microsoft.com/office/drawing/2014/main" id="{B2EF36B8-8397-4464-B82E-9C99EED2A6BC}"/>
              </a:ext>
            </a:extLst>
          </p:cNvPr>
          <p:cNvSpPr/>
          <p:nvPr/>
        </p:nvSpPr>
        <p:spPr>
          <a:xfrm>
            <a:off x="8321615" y="4714335"/>
            <a:ext cx="2898476" cy="927340"/>
          </a:xfrm>
          <a:prstGeom prst="roundRect">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características-empleado</a:t>
            </a:r>
          </a:p>
        </p:txBody>
      </p:sp>
      <p:sp>
        <p:nvSpPr>
          <p:cNvPr id="9" name="CuadroTexto 8">
            <a:extLst>
              <a:ext uri="{FF2B5EF4-FFF2-40B4-BE49-F238E27FC236}">
                <a16:creationId xmlns:a16="http://schemas.microsoft.com/office/drawing/2014/main" id="{73975CFB-F392-4F3C-9A32-FD5C9D533575}"/>
              </a:ext>
            </a:extLst>
          </p:cNvPr>
          <p:cNvSpPr txBox="1"/>
          <p:nvPr/>
        </p:nvSpPr>
        <p:spPr>
          <a:xfrm>
            <a:off x="3789874" y="2527235"/>
            <a:ext cx="7617124" cy="923330"/>
          </a:xfrm>
          <a:prstGeom prst="rect">
            <a:avLst/>
          </a:prstGeom>
          <a:noFill/>
        </p:spPr>
        <p:txBody>
          <a:bodyPr wrap="square" rtlCol="0">
            <a:spAutoFit/>
          </a:bodyPr>
          <a:lstStyle/>
          <a:p>
            <a:r>
              <a:rPr lang="es-ES" dirty="0"/>
              <a:t>Entrada de los datos de los empleados y recorrer el arreglo de empleados para mostrar su información. Tiene el arreglo de empleados que se inyecta a través del servicio </a:t>
            </a:r>
            <a:r>
              <a:rPr lang="es-ES" dirty="0" err="1"/>
              <a:t>ds-empleados.service.ts</a:t>
            </a:r>
            <a:endParaRPr lang="es-ES" dirty="0"/>
          </a:p>
        </p:txBody>
      </p:sp>
      <p:sp>
        <p:nvSpPr>
          <p:cNvPr id="10" name="CuadroTexto 9">
            <a:extLst>
              <a:ext uri="{FF2B5EF4-FFF2-40B4-BE49-F238E27FC236}">
                <a16:creationId xmlns:a16="http://schemas.microsoft.com/office/drawing/2014/main" id="{0D0C6CAF-120C-432D-AA70-A2F37E56972F}"/>
              </a:ext>
            </a:extLst>
          </p:cNvPr>
          <p:cNvSpPr txBox="1"/>
          <p:nvPr/>
        </p:nvSpPr>
        <p:spPr>
          <a:xfrm>
            <a:off x="5842957" y="3659060"/>
            <a:ext cx="6416615" cy="369332"/>
          </a:xfrm>
          <a:prstGeom prst="rect">
            <a:avLst/>
          </a:prstGeom>
          <a:noFill/>
        </p:spPr>
        <p:txBody>
          <a:bodyPr wrap="square" rtlCol="0">
            <a:spAutoFit/>
          </a:bodyPr>
          <a:lstStyle/>
          <a:p>
            <a:r>
              <a:rPr lang="es-ES" dirty="0"/>
              <a:t>Muestra la información de un empleado</a:t>
            </a:r>
          </a:p>
        </p:txBody>
      </p:sp>
      <p:sp>
        <p:nvSpPr>
          <p:cNvPr id="11" name="CuadroTexto 10">
            <a:extLst>
              <a:ext uri="{FF2B5EF4-FFF2-40B4-BE49-F238E27FC236}">
                <a16:creationId xmlns:a16="http://schemas.microsoft.com/office/drawing/2014/main" id="{8BA76DCB-BB1F-442F-A666-AE4CFFD29999}"/>
              </a:ext>
            </a:extLst>
          </p:cNvPr>
          <p:cNvSpPr txBox="1"/>
          <p:nvPr/>
        </p:nvSpPr>
        <p:spPr>
          <a:xfrm>
            <a:off x="8832010" y="4070997"/>
            <a:ext cx="2846717" cy="646331"/>
          </a:xfrm>
          <a:prstGeom prst="rect">
            <a:avLst/>
          </a:prstGeom>
          <a:noFill/>
        </p:spPr>
        <p:txBody>
          <a:bodyPr wrap="square" rtlCol="0">
            <a:spAutoFit/>
          </a:bodyPr>
          <a:lstStyle/>
          <a:p>
            <a:r>
              <a:rPr lang="es-ES" dirty="0"/>
              <a:t>Emite característica de un empleado </a:t>
            </a:r>
          </a:p>
        </p:txBody>
      </p:sp>
      <p:sp>
        <p:nvSpPr>
          <p:cNvPr id="3" name="Marcador de número de diapositiva 2">
            <a:extLst>
              <a:ext uri="{FF2B5EF4-FFF2-40B4-BE49-F238E27FC236}">
                <a16:creationId xmlns:a16="http://schemas.microsoft.com/office/drawing/2014/main" id="{B271AA9C-BC06-43CA-B728-0BEC710E9E0C}"/>
              </a:ext>
            </a:extLst>
          </p:cNvPr>
          <p:cNvSpPr>
            <a:spLocks noGrp="1"/>
          </p:cNvSpPr>
          <p:nvPr>
            <p:ph type="sldNum" sz="quarter" idx="12"/>
          </p:nvPr>
        </p:nvSpPr>
        <p:spPr/>
        <p:txBody>
          <a:bodyPr/>
          <a:lstStyle/>
          <a:p>
            <a:fld id="{65132DCF-C58F-4CC7-AC3C-A5A6116BA1D0}" type="slidenum">
              <a:rPr lang="es-ES" smtClean="0"/>
              <a:t>10</a:t>
            </a:fld>
            <a:endParaRPr lang="es-ES"/>
          </a:p>
        </p:txBody>
      </p:sp>
    </p:spTree>
    <p:extLst>
      <p:ext uri="{BB962C8B-B14F-4D97-AF65-F5344CB8AC3E}">
        <p14:creationId xmlns:p14="http://schemas.microsoft.com/office/powerpoint/2010/main" val="122348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B0B656-C5F5-421F-95CA-BDE3D6B070D1}"/>
              </a:ext>
            </a:extLst>
          </p:cNvPr>
          <p:cNvSpPr>
            <a:spLocks noGrp="1"/>
          </p:cNvSpPr>
          <p:nvPr>
            <p:ph type="title"/>
          </p:nvPr>
        </p:nvSpPr>
        <p:spPr/>
        <p:txBody>
          <a:bodyPr/>
          <a:lstStyle/>
          <a:p>
            <a:r>
              <a:rPr lang="es-ES" dirty="0"/>
              <a:t>Enrutamiento</a:t>
            </a:r>
          </a:p>
        </p:txBody>
      </p:sp>
      <p:sp>
        <p:nvSpPr>
          <p:cNvPr id="3" name="Marcador de contenido 2">
            <a:extLst>
              <a:ext uri="{FF2B5EF4-FFF2-40B4-BE49-F238E27FC236}">
                <a16:creationId xmlns:a16="http://schemas.microsoft.com/office/drawing/2014/main" id="{8FFE2EC1-5352-4A2E-858F-7DD290A2CD1A}"/>
              </a:ext>
            </a:extLst>
          </p:cNvPr>
          <p:cNvSpPr>
            <a:spLocks noGrp="1"/>
          </p:cNvSpPr>
          <p:nvPr>
            <p:ph idx="1"/>
          </p:nvPr>
        </p:nvSpPr>
        <p:spPr/>
        <p:txBody>
          <a:bodyPr/>
          <a:lstStyle/>
          <a:p>
            <a:r>
              <a:rPr lang="es-ES" dirty="0"/>
              <a:t>Si tenemos que ver el </a:t>
            </a:r>
            <a:r>
              <a:rPr lang="es-ES" dirty="0" err="1"/>
              <a:t>routing</a:t>
            </a:r>
            <a:r>
              <a:rPr lang="es-ES" dirty="0"/>
              <a:t>  para poder enlazar con otras páginas  lo mejor es tener una barra de navegación en la parte superior. Por ejemplo en este caso va a tener 4 elementos</a:t>
            </a:r>
          </a:p>
          <a:p>
            <a:endParaRPr lang="es-ES" dirty="0"/>
          </a:p>
        </p:txBody>
      </p:sp>
      <p:sp>
        <p:nvSpPr>
          <p:cNvPr id="4" name="Rectángulo: esquinas redondeadas 3">
            <a:extLst>
              <a:ext uri="{FF2B5EF4-FFF2-40B4-BE49-F238E27FC236}">
                <a16:creationId xmlns:a16="http://schemas.microsoft.com/office/drawing/2014/main" id="{B532ACCD-FF26-4D6F-BFBE-B60AE2E202F8}"/>
              </a:ext>
            </a:extLst>
          </p:cNvPr>
          <p:cNvSpPr/>
          <p:nvPr/>
        </p:nvSpPr>
        <p:spPr>
          <a:xfrm>
            <a:off x="1209496" y="3620009"/>
            <a:ext cx="2139351" cy="793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Home</a:t>
            </a:r>
          </a:p>
        </p:txBody>
      </p:sp>
      <p:sp>
        <p:nvSpPr>
          <p:cNvPr id="5" name="Rectángulo: esquinas redondeadas 4">
            <a:extLst>
              <a:ext uri="{FF2B5EF4-FFF2-40B4-BE49-F238E27FC236}">
                <a16:creationId xmlns:a16="http://schemas.microsoft.com/office/drawing/2014/main" id="{48C2B5F5-9422-48F0-B97C-AF07F398459C}"/>
              </a:ext>
            </a:extLst>
          </p:cNvPr>
          <p:cNvSpPr/>
          <p:nvPr/>
        </p:nvSpPr>
        <p:spPr>
          <a:xfrm>
            <a:off x="3720143" y="3600030"/>
            <a:ext cx="2139351" cy="793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t>Proyetos</a:t>
            </a:r>
            <a:endParaRPr lang="es-ES" sz="2400" dirty="0"/>
          </a:p>
        </p:txBody>
      </p:sp>
      <p:sp>
        <p:nvSpPr>
          <p:cNvPr id="6" name="Rectángulo: esquinas redondeadas 5">
            <a:extLst>
              <a:ext uri="{FF2B5EF4-FFF2-40B4-BE49-F238E27FC236}">
                <a16:creationId xmlns:a16="http://schemas.microsoft.com/office/drawing/2014/main" id="{52D8F8FC-C7E9-4EFB-851B-618B8D71A8DE}"/>
              </a:ext>
            </a:extLst>
          </p:cNvPr>
          <p:cNvSpPr/>
          <p:nvPr/>
        </p:nvSpPr>
        <p:spPr>
          <a:xfrm>
            <a:off x="6281648" y="3600030"/>
            <a:ext cx="2139351" cy="793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Quiénes somos</a:t>
            </a:r>
          </a:p>
        </p:txBody>
      </p:sp>
      <p:sp>
        <p:nvSpPr>
          <p:cNvPr id="7" name="Rectángulo: esquinas redondeadas 6">
            <a:extLst>
              <a:ext uri="{FF2B5EF4-FFF2-40B4-BE49-F238E27FC236}">
                <a16:creationId xmlns:a16="http://schemas.microsoft.com/office/drawing/2014/main" id="{FB37A3D4-7E5A-486B-8AAF-E9A8F3875FB0}"/>
              </a:ext>
            </a:extLst>
          </p:cNvPr>
          <p:cNvSpPr/>
          <p:nvPr/>
        </p:nvSpPr>
        <p:spPr>
          <a:xfrm>
            <a:off x="8843153" y="3620009"/>
            <a:ext cx="2139351" cy="793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Contacto</a:t>
            </a:r>
          </a:p>
        </p:txBody>
      </p:sp>
      <p:cxnSp>
        <p:nvCxnSpPr>
          <p:cNvPr id="15" name="Conector recto de flecha 14">
            <a:extLst>
              <a:ext uri="{FF2B5EF4-FFF2-40B4-BE49-F238E27FC236}">
                <a16:creationId xmlns:a16="http://schemas.microsoft.com/office/drawing/2014/main" id="{4038C605-C88C-404D-8220-D0EE9282D993}"/>
              </a:ext>
            </a:extLst>
          </p:cNvPr>
          <p:cNvCxnSpPr>
            <a:cxnSpLocks/>
          </p:cNvCxnSpPr>
          <p:nvPr/>
        </p:nvCxnSpPr>
        <p:spPr>
          <a:xfrm flipH="1" flipV="1">
            <a:off x="2279172" y="4561966"/>
            <a:ext cx="636556" cy="116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3E30AA41-DC34-4811-8AB9-5685378CA7F2}"/>
              </a:ext>
            </a:extLst>
          </p:cNvPr>
          <p:cNvSpPr txBox="1"/>
          <p:nvPr/>
        </p:nvSpPr>
        <p:spPr>
          <a:xfrm>
            <a:off x="1209496" y="5715551"/>
            <a:ext cx="10292752" cy="369332"/>
          </a:xfrm>
          <a:prstGeom prst="rect">
            <a:avLst/>
          </a:prstGeom>
          <a:noFill/>
          <a:ln>
            <a:solidFill>
              <a:schemeClr val="accent1"/>
            </a:solidFill>
          </a:ln>
        </p:spPr>
        <p:txBody>
          <a:bodyPr wrap="square" rtlCol="0">
            <a:spAutoFit/>
          </a:bodyPr>
          <a:lstStyle/>
          <a:p>
            <a:r>
              <a:rPr lang="es-ES" dirty="0"/>
              <a:t>Cuando pulsemos sobre la aplicación debe mostrarse exactamente igual a como la tenemos ahora mismo.</a:t>
            </a:r>
          </a:p>
        </p:txBody>
      </p:sp>
      <p:cxnSp>
        <p:nvCxnSpPr>
          <p:cNvPr id="20" name="Conector recto de flecha 19">
            <a:extLst>
              <a:ext uri="{FF2B5EF4-FFF2-40B4-BE49-F238E27FC236}">
                <a16:creationId xmlns:a16="http://schemas.microsoft.com/office/drawing/2014/main" id="{34FF1142-AC30-4773-B74D-1455C1CC7BB7}"/>
              </a:ext>
            </a:extLst>
          </p:cNvPr>
          <p:cNvCxnSpPr>
            <a:cxnSpLocks/>
          </p:cNvCxnSpPr>
          <p:nvPr/>
        </p:nvCxnSpPr>
        <p:spPr>
          <a:xfrm flipH="1" flipV="1">
            <a:off x="4356700" y="4440947"/>
            <a:ext cx="433118" cy="70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C9E2CA42-8890-46B2-B874-77EE197088A4}"/>
              </a:ext>
            </a:extLst>
          </p:cNvPr>
          <p:cNvCxnSpPr>
            <a:cxnSpLocks/>
          </p:cNvCxnSpPr>
          <p:nvPr/>
        </p:nvCxnSpPr>
        <p:spPr>
          <a:xfrm flipH="1" flipV="1">
            <a:off x="6877231" y="4534514"/>
            <a:ext cx="433118" cy="70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B6B9D01F-F1CB-4CF3-AE7A-522E62F105FA}"/>
              </a:ext>
            </a:extLst>
          </p:cNvPr>
          <p:cNvCxnSpPr>
            <a:cxnSpLocks/>
          </p:cNvCxnSpPr>
          <p:nvPr/>
        </p:nvCxnSpPr>
        <p:spPr>
          <a:xfrm flipH="1" flipV="1">
            <a:off x="9479710" y="4593016"/>
            <a:ext cx="433118" cy="70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0D59DEB8-BB4B-4084-95A0-B21C556A5922}"/>
              </a:ext>
            </a:extLst>
          </p:cNvPr>
          <p:cNvSpPr txBox="1"/>
          <p:nvPr/>
        </p:nvSpPr>
        <p:spPr>
          <a:xfrm>
            <a:off x="4208252" y="5296080"/>
            <a:ext cx="7206845" cy="369332"/>
          </a:xfrm>
          <a:prstGeom prst="rect">
            <a:avLst/>
          </a:prstGeom>
          <a:noFill/>
          <a:ln>
            <a:solidFill>
              <a:schemeClr val="accent1"/>
            </a:solidFill>
          </a:ln>
        </p:spPr>
        <p:txBody>
          <a:bodyPr wrap="none" rtlCol="0">
            <a:spAutoFit/>
          </a:bodyPr>
          <a:lstStyle/>
          <a:p>
            <a:r>
              <a:rPr lang="es-ES" dirty="0"/>
              <a:t>Nos lleve a tres páginas diferentes que todavía no tenemos confeccionadas</a:t>
            </a:r>
          </a:p>
        </p:txBody>
      </p:sp>
      <p:sp>
        <p:nvSpPr>
          <p:cNvPr id="8" name="Marcador de número de diapositiva 7">
            <a:extLst>
              <a:ext uri="{FF2B5EF4-FFF2-40B4-BE49-F238E27FC236}">
                <a16:creationId xmlns:a16="http://schemas.microsoft.com/office/drawing/2014/main" id="{75DB8555-29C2-41D7-8FA7-6EA82D6EB8C3}"/>
              </a:ext>
            </a:extLst>
          </p:cNvPr>
          <p:cNvSpPr>
            <a:spLocks noGrp="1"/>
          </p:cNvSpPr>
          <p:nvPr>
            <p:ph type="sldNum" sz="quarter" idx="12"/>
          </p:nvPr>
        </p:nvSpPr>
        <p:spPr/>
        <p:txBody>
          <a:bodyPr/>
          <a:lstStyle/>
          <a:p>
            <a:fld id="{65132DCF-C58F-4CC7-AC3C-A5A6116BA1D0}" type="slidenum">
              <a:rPr lang="es-ES" smtClean="0"/>
              <a:t>11</a:t>
            </a:fld>
            <a:endParaRPr lang="es-ES"/>
          </a:p>
        </p:txBody>
      </p:sp>
    </p:spTree>
    <p:extLst>
      <p:ext uri="{BB962C8B-B14F-4D97-AF65-F5344CB8AC3E}">
        <p14:creationId xmlns:p14="http://schemas.microsoft.com/office/powerpoint/2010/main" val="382305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E82E650-C671-490A-9BF9-E41013D849BC}"/>
              </a:ext>
            </a:extLst>
          </p:cNvPr>
          <p:cNvSpPr>
            <a:spLocks noGrp="1"/>
          </p:cNvSpPr>
          <p:nvPr>
            <p:ph idx="1"/>
          </p:nvPr>
        </p:nvSpPr>
        <p:spPr>
          <a:xfrm>
            <a:off x="838200" y="810883"/>
            <a:ext cx="10515600" cy="5366080"/>
          </a:xfrm>
        </p:spPr>
        <p:txBody>
          <a:bodyPr/>
          <a:lstStyle/>
          <a:p>
            <a:pPr marL="0" indent="0" algn="just">
              <a:buNone/>
            </a:pPr>
            <a:r>
              <a:rPr lang="es-ES" dirty="0"/>
              <a:t>En realidad como estamos trabajando en Angular cuando hablamos de páginas en realidad nos estamos refiriendo a componentes. Es decir si yo voy a necesitar 4 elementos de navegación voy a necesitar 4 componentes.</a:t>
            </a:r>
          </a:p>
        </p:txBody>
      </p:sp>
      <p:sp>
        <p:nvSpPr>
          <p:cNvPr id="4" name="Rectángulo: esquinas redondeadas 3">
            <a:extLst>
              <a:ext uri="{FF2B5EF4-FFF2-40B4-BE49-F238E27FC236}">
                <a16:creationId xmlns:a16="http://schemas.microsoft.com/office/drawing/2014/main" id="{2A461A3B-B886-438B-8F9B-8B6893227398}"/>
              </a:ext>
            </a:extLst>
          </p:cNvPr>
          <p:cNvSpPr/>
          <p:nvPr/>
        </p:nvSpPr>
        <p:spPr>
          <a:xfrm>
            <a:off x="1002462" y="2912643"/>
            <a:ext cx="2139351" cy="793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Home</a:t>
            </a:r>
          </a:p>
        </p:txBody>
      </p:sp>
      <p:sp>
        <p:nvSpPr>
          <p:cNvPr id="5" name="Rectángulo: esquinas redondeadas 4">
            <a:extLst>
              <a:ext uri="{FF2B5EF4-FFF2-40B4-BE49-F238E27FC236}">
                <a16:creationId xmlns:a16="http://schemas.microsoft.com/office/drawing/2014/main" id="{A0C5FBDE-EA28-4909-A755-143C0C296324}"/>
              </a:ext>
            </a:extLst>
          </p:cNvPr>
          <p:cNvSpPr/>
          <p:nvPr/>
        </p:nvSpPr>
        <p:spPr>
          <a:xfrm>
            <a:off x="3513109" y="2892664"/>
            <a:ext cx="2139351" cy="793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Proyectos</a:t>
            </a:r>
          </a:p>
        </p:txBody>
      </p:sp>
      <p:sp>
        <p:nvSpPr>
          <p:cNvPr id="6" name="Rectángulo: esquinas redondeadas 5">
            <a:extLst>
              <a:ext uri="{FF2B5EF4-FFF2-40B4-BE49-F238E27FC236}">
                <a16:creationId xmlns:a16="http://schemas.microsoft.com/office/drawing/2014/main" id="{9758E35C-C10E-4A70-9680-812075AFB73A}"/>
              </a:ext>
            </a:extLst>
          </p:cNvPr>
          <p:cNvSpPr/>
          <p:nvPr/>
        </p:nvSpPr>
        <p:spPr>
          <a:xfrm>
            <a:off x="6074614" y="2892664"/>
            <a:ext cx="2139351" cy="793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Quiénes somos</a:t>
            </a:r>
          </a:p>
        </p:txBody>
      </p:sp>
      <p:sp>
        <p:nvSpPr>
          <p:cNvPr id="7" name="Rectángulo: esquinas redondeadas 6">
            <a:extLst>
              <a:ext uri="{FF2B5EF4-FFF2-40B4-BE49-F238E27FC236}">
                <a16:creationId xmlns:a16="http://schemas.microsoft.com/office/drawing/2014/main" id="{6C0D3B78-D9C2-48E0-AE18-71F91AFE6E3A}"/>
              </a:ext>
            </a:extLst>
          </p:cNvPr>
          <p:cNvSpPr/>
          <p:nvPr/>
        </p:nvSpPr>
        <p:spPr>
          <a:xfrm>
            <a:off x="8636119" y="2912643"/>
            <a:ext cx="2139351" cy="793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Contacto</a:t>
            </a:r>
          </a:p>
        </p:txBody>
      </p:sp>
      <p:sp>
        <p:nvSpPr>
          <p:cNvPr id="8" name="Cubo 7">
            <a:extLst>
              <a:ext uri="{FF2B5EF4-FFF2-40B4-BE49-F238E27FC236}">
                <a16:creationId xmlns:a16="http://schemas.microsoft.com/office/drawing/2014/main" id="{6971F1A0-EE25-4E9B-AE14-A3394B6169E8}"/>
              </a:ext>
            </a:extLst>
          </p:cNvPr>
          <p:cNvSpPr/>
          <p:nvPr/>
        </p:nvSpPr>
        <p:spPr>
          <a:xfrm>
            <a:off x="958252" y="4165240"/>
            <a:ext cx="2139351" cy="14319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Cubo 8">
            <a:extLst>
              <a:ext uri="{FF2B5EF4-FFF2-40B4-BE49-F238E27FC236}">
                <a16:creationId xmlns:a16="http://schemas.microsoft.com/office/drawing/2014/main" id="{95F4BF71-1EB0-4E2D-A17B-E264AF4A6C8D}"/>
              </a:ext>
            </a:extLst>
          </p:cNvPr>
          <p:cNvSpPr/>
          <p:nvPr/>
        </p:nvSpPr>
        <p:spPr>
          <a:xfrm>
            <a:off x="3600091" y="4165239"/>
            <a:ext cx="2139351" cy="1431985"/>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10" name="Cubo 9">
            <a:extLst>
              <a:ext uri="{FF2B5EF4-FFF2-40B4-BE49-F238E27FC236}">
                <a16:creationId xmlns:a16="http://schemas.microsoft.com/office/drawing/2014/main" id="{0F9F94D1-43B5-4D24-9791-6F6F75846AE1}"/>
              </a:ext>
            </a:extLst>
          </p:cNvPr>
          <p:cNvSpPr/>
          <p:nvPr/>
        </p:nvSpPr>
        <p:spPr>
          <a:xfrm>
            <a:off x="6171481" y="4165238"/>
            <a:ext cx="2139351" cy="1431985"/>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bo 10">
            <a:extLst>
              <a:ext uri="{FF2B5EF4-FFF2-40B4-BE49-F238E27FC236}">
                <a16:creationId xmlns:a16="http://schemas.microsoft.com/office/drawing/2014/main" id="{EE57186C-FA91-43D0-BDF8-9891D0CB7BD6}"/>
              </a:ext>
            </a:extLst>
          </p:cNvPr>
          <p:cNvSpPr/>
          <p:nvPr/>
        </p:nvSpPr>
        <p:spPr>
          <a:xfrm>
            <a:off x="8804335" y="3956842"/>
            <a:ext cx="2139351" cy="1431985"/>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C8425419-84DB-46B4-94C9-36FF89B1A196}"/>
              </a:ext>
            </a:extLst>
          </p:cNvPr>
          <p:cNvSpPr txBox="1"/>
          <p:nvPr/>
        </p:nvSpPr>
        <p:spPr>
          <a:xfrm>
            <a:off x="958252" y="6036357"/>
            <a:ext cx="10351338" cy="646331"/>
          </a:xfrm>
          <a:prstGeom prst="rect">
            <a:avLst/>
          </a:prstGeom>
          <a:noFill/>
        </p:spPr>
        <p:txBody>
          <a:bodyPr wrap="square" rtlCol="0">
            <a:spAutoFit/>
          </a:bodyPr>
          <a:lstStyle/>
          <a:p>
            <a:r>
              <a:rPr lang="es-ES" dirty="0"/>
              <a:t>Como queremos que en el componente home se muestra la aplicación exactamente como está tenemos que mover lo que tenemos actualmente en el componente principal a Home . </a:t>
            </a:r>
          </a:p>
        </p:txBody>
      </p:sp>
      <p:cxnSp>
        <p:nvCxnSpPr>
          <p:cNvPr id="14" name="Conector recto de flecha 13">
            <a:extLst>
              <a:ext uri="{FF2B5EF4-FFF2-40B4-BE49-F238E27FC236}">
                <a16:creationId xmlns:a16="http://schemas.microsoft.com/office/drawing/2014/main" id="{26B41023-3676-4CD8-9F29-9F3AB430D556}"/>
              </a:ext>
            </a:extLst>
          </p:cNvPr>
          <p:cNvCxnSpPr>
            <a:cxnSpLocks/>
          </p:cNvCxnSpPr>
          <p:nvPr/>
        </p:nvCxnSpPr>
        <p:spPr>
          <a:xfrm flipH="1" flipV="1">
            <a:off x="2072137" y="5210675"/>
            <a:ext cx="533040" cy="865493"/>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esquinas redondeadas 15">
            <a:extLst>
              <a:ext uri="{FF2B5EF4-FFF2-40B4-BE49-F238E27FC236}">
                <a16:creationId xmlns:a16="http://schemas.microsoft.com/office/drawing/2014/main" id="{C34C49D2-F217-4241-B6EE-FAA15E971ADD}"/>
              </a:ext>
            </a:extLst>
          </p:cNvPr>
          <p:cNvSpPr/>
          <p:nvPr/>
        </p:nvSpPr>
        <p:spPr>
          <a:xfrm>
            <a:off x="1046662" y="4935016"/>
            <a:ext cx="1638786" cy="233980"/>
          </a:xfrm>
          <a:prstGeom prst="round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Empleados</a:t>
            </a:r>
            <a:endParaRPr lang="es-ES" dirty="0"/>
          </a:p>
        </p:txBody>
      </p:sp>
      <p:sp>
        <p:nvSpPr>
          <p:cNvPr id="2" name="Marcador de número de diapositiva 1">
            <a:extLst>
              <a:ext uri="{FF2B5EF4-FFF2-40B4-BE49-F238E27FC236}">
                <a16:creationId xmlns:a16="http://schemas.microsoft.com/office/drawing/2014/main" id="{E6023780-18FB-43E3-BBAC-462807B0F739}"/>
              </a:ext>
            </a:extLst>
          </p:cNvPr>
          <p:cNvSpPr>
            <a:spLocks noGrp="1"/>
          </p:cNvSpPr>
          <p:nvPr>
            <p:ph type="sldNum" sz="quarter" idx="12"/>
          </p:nvPr>
        </p:nvSpPr>
        <p:spPr/>
        <p:txBody>
          <a:bodyPr/>
          <a:lstStyle/>
          <a:p>
            <a:fld id="{65132DCF-C58F-4CC7-AC3C-A5A6116BA1D0}" type="slidenum">
              <a:rPr lang="es-ES" smtClean="0"/>
              <a:t>12</a:t>
            </a:fld>
            <a:endParaRPr lang="es-ES"/>
          </a:p>
        </p:txBody>
      </p:sp>
    </p:spTree>
    <p:extLst>
      <p:ext uri="{BB962C8B-B14F-4D97-AF65-F5344CB8AC3E}">
        <p14:creationId xmlns:p14="http://schemas.microsoft.com/office/powerpoint/2010/main" val="272511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BE3DB1C-1E70-43E0-BFDA-EAEF8554ECD1}"/>
              </a:ext>
            </a:extLst>
          </p:cNvPr>
          <p:cNvSpPr>
            <a:spLocks noGrp="1"/>
          </p:cNvSpPr>
          <p:nvPr>
            <p:ph idx="1"/>
          </p:nvPr>
        </p:nvSpPr>
        <p:spPr>
          <a:xfrm>
            <a:off x="838200" y="1093694"/>
            <a:ext cx="10515600" cy="5083269"/>
          </a:xfrm>
        </p:spPr>
        <p:txBody>
          <a:bodyPr>
            <a:normAutofit/>
          </a:bodyPr>
          <a:lstStyle/>
          <a:p>
            <a:pPr marL="0" indent="0" algn="just">
              <a:buNone/>
            </a:pPr>
            <a:r>
              <a:rPr lang="en-US" dirty="0"/>
              <a:t>Pero </a:t>
            </a:r>
            <a:r>
              <a:rPr lang="en-US" dirty="0" err="1"/>
              <a:t>adem</a:t>
            </a:r>
            <a:r>
              <a:rPr lang="es-ES" dirty="0"/>
              <a:t>á</a:t>
            </a:r>
            <a:r>
              <a:rPr lang="en-US" dirty="0"/>
              <a:t>s </a:t>
            </a:r>
            <a:r>
              <a:rPr lang="en-US" dirty="0" err="1"/>
              <a:t>en</a:t>
            </a:r>
            <a:r>
              <a:rPr lang="en-US" dirty="0"/>
              <a:t> Angular </a:t>
            </a:r>
            <a:r>
              <a:rPr lang="en-US" dirty="0" err="1"/>
              <a:t>cuando</a:t>
            </a:r>
            <a:r>
              <a:rPr lang="en-US" dirty="0"/>
              <a:t> </a:t>
            </a:r>
            <a:r>
              <a:rPr lang="en-US" dirty="0" err="1"/>
              <a:t>estamos</a:t>
            </a:r>
            <a:r>
              <a:rPr lang="en-US" dirty="0"/>
              <a:t> </a:t>
            </a:r>
            <a:r>
              <a:rPr lang="en-US" dirty="0" err="1"/>
              <a:t>trabajando</a:t>
            </a:r>
            <a:r>
              <a:rPr lang="en-US" dirty="0"/>
              <a:t> con </a:t>
            </a:r>
            <a:r>
              <a:rPr lang="en-US" dirty="0" err="1"/>
              <a:t>rutas</a:t>
            </a:r>
            <a:r>
              <a:rPr lang="en-US" dirty="0"/>
              <a:t> es el </a:t>
            </a:r>
            <a:r>
              <a:rPr lang="en-US" dirty="0" err="1"/>
              <a:t>componente</a:t>
            </a:r>
            <a:r>
              <a:rPr lang="en-US" dirty="0"/>
              <a:t> principal el </a:t>
            </a:r>
            <a:r>
              <a:rPr lang="en-US" dirty="0" err="1"/>
              <a:t>encargado</a:t>
            </a:r>
            <a:r>
              <a:rPr lang="en-US" dirty="0"/>
              <a:t> de </a:t>
            </a:r>
            <a:r>
              <a:rPr lang="en-US" dirty="0" err="1"/>
              <a:t>gestionar</a:t>
            </a:r>
            <a:r>
              <a:rPr lang="en-US" dirty="0"/>
              <a:t> </a:t>
            </a:r>
            <a:r>
              <a:rPr lang="en-US" dirty="0" err="1"/>
              <a:t>esos</a:t>
            </a:r>
            <a:r>
              <a:rPr lang="en-US" dirty="0"/>
              <a:t> </a:t>
            </a:r>
            <a:r>
              <a:rPr lang="en-US" dirty="0" err="1"/>
              <a:t>enrutamientos</a:t>
            </a:r>
            <a:r>
              <a:rPr lang="en-US" dirty="0"/>
              <a:t>, por tanto temenos que mover el </a:t>
            </a:r>
            <a:r>
              <a:rPr lang="en-US" dirty="0" err="1"/>
              <a:t>contenido</a:t>
            </a:r>
            <a:r>
              <a:rPr lang="en-US" dirty="0"/>
              <a:t> al </a:t>
            </a:r>
            <a:r>
              <a:rPr lang="en-US" dirty="0" err="1"/>
              <a:t>componente</a:t>
            </a:r>
            <a:r>
              <a:rPr lang="en-US" dirty="0"/>
              <a:t> home.</a:t>
            </a:r>
          </a:p>
          <a:p>
            <a:pPr marL="0" indent="0" algn="just">
              <a:buNone/>
            </a:pPr>
            <a:r>
              <a:rPr lang="en-US" dirty="0"/>
              <a:t> </a:t>
            </a:r>
            <a:endParaRPr lang="es-ES" dirty="0"/>
          </a:p>
        </p:txBody>
      </p:sp>
      <p:sp>
        <p:nvSpPr>
          <p:cNvPr id="7" name="Rectángulo: esquinas redondeadas 6">
            <a:extLst>
              <a:ext uri="{FF2B5EF4-FFF2-40B4-BE49-F238E27FC236}">
                <a16:creationId xmlns:a16="http://schemas.microsoft.com/office/drawing/2014/main" id="{20F3614B-547E-4943-8FD2-59618E14DC9B}"/>
              </a:ext>
            </a:extLst>
          </p:cNvPr>
          <p:cNvSpPr/>
          <p:nvPr/>
        </p:nvSpPr>
        <p:spPr>
          <a:xfrm>
            <a:off x="838200" y="2520775"/>
            <a:ext cx="5974976" cy="3243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dirty="0"/>
              <a:t>App</a:t>
            </a:r>
            <a:r>
              <a:rPr lang="es-ES" dirty="0"/>
              <a:t> </a:t>
            </a:r>
          </a:p>
        </p:txBody>
      </p:sp>
      <p:pic>
        <p:nvPicPr>
          <p:cNvPr id="8" name="Imagen 7">
            <a:extLst>
              <a:ext uri="{FF2B5EF4-FFF2-40B4-BE49-F238E27FC236}">
                <a16:creationId xmlns:a16="http://schemas.microsoft.com/office/drawing/2014/main" id="{2A03DBF7-D157-4CA4-B4A8-C27E6607CA17}"/>
              </a:ext>
            </a:extLst>
          </p:cNvPr>
          <p:cNvPicPr>
            <a:picLocks noChangeAspect="1"/>
          </p:cNvPicPr>
          <p:nvPr/>
        </p:nvPicPr>
        <p:blipFill>
          <a:blip r:embed="rId3"/>
          <a:stretch>
            <a:fillRect/>
          </a:stretch>
        </p:blipFill>
        <p:spPr>
          <a:xfrm>
            <a:off x="4629990" y="3429000"/>
            <a:ext cx="1268787" cy="1240592"/>
          </a:xfrm>
          <a:prstGeom prst="rect">
            <a:avLst/>
          </a:prstGeom>
        </p:spPr>
      </p:pic>
      <p:sp>
        <p:nvSpPr>
          <p:cNvPr id="9" name="CuadroTexto 8">
            <a:extLst>
              <a:ext uri="{FF2B5EF4-FFF2-40B4-BE49-F238E27FC236}">
                <a16:creationId xmlns:a16="http://schemas.microsoft.com/office/drawing/2014/main" id="{74847FBF-397B-433E-9028-D07448438CEE}"/>
              </a:ext>
            </a:extLst>
          </p:cNvPr>
          <p:cNvSpPr txBox="1"/>
          <p:nvPr/>
        </p:nvSpPr>
        <p:spPr>
          <a:xfrm>
            <a:off x="7417703" y="2848967"/>
            <a:ext cx="3608294" cy="2677656"/>
          </a:xfrm>
          <a:prstGeom prst="rect">
            <a:avLst/>
          </a:prstGeom>
          <a:noFill/>
        </p:spPr>
        <p:txBody>
          <a:bodyPr wrap="square" rtlCol="0">
            <a:spAutoFit/>
          </a:bodyPr>
          <a:lstStyle/>
          <a:p>
            <a:pPr algn="just"/>
            <a:r>
              <a:rPr lang="en-US" sz="2400" dirty="0" err="1"/>
              <a:t>Luego</a:t>
            </a:r>
            <a:r>
              <a:rPr lang="en-US" sz="2400" dirty="0"/>
              <a:t> </a:t>
            </a:r>
            <a:r>
              <a:rPr lang="en-US" sz="2400" dirty="0" err="1"/>
              <a:t>haciendo</a:t>
            </a:r>
            <a:r>
              <a:rPr lang="en-US" sz="2400" dirty="0"/>
              <a:t> click </a:t>
            </a:r>
            <a:r>
              <a:rPr lang="en-US" sz="2400" dirty="0" err="1"/>
              <a:t>en</a:t>
            </a:r>
            <a:r>
              <a:rPr lang="en-US" sz="2400" dirty="0"/>
              <a:t> </a:t>
            </a:r>
            <a:r>
              <a:rPr lang="en-US" sz="2400" dirty="0" err="1"/>
              <a:t>cada</a:t>
            </a:r>
            <a:r>
              <a:rPr lang="en-US" sz="2400" dirty="0"/>
              <a:t> uno de los </a:t>
            </a:r>
            <a:r>
              <a:rPr lang="en-US" sz="2400" dirty="0" err="1"/>
              <a:t>componentes</a:t>
            </a:r>
            <a:r>
              <a:rPr lang="en-US" sz="2400" dirty="0"/>
              <a:t> de </a:t>
            </a:r>
            <a:r>
              <a:rPr lang="en-US" sz="2400" dirty="0" err="1"/>
              <a:t>nuestra</a:t>
            </a:r>
            <a:r>
              <a:rPr lang="en-US" sz="2400" dirty="0"/>
              <a:t> </a:t>
            </a:r>
            <a:r>
              <a:rPr lang="en-US" sz="2400" dirty="0" err="1"/>
              <a:t>barra</a:t>
            </a:r>
            <a:r>
              <a:rPr lang="en-US" sz="2400" dirty="0"/>
              <a:t> de </a:t>
            </a:r>
            <a:r>
              <a:rPr lang="en-US" sz="2400" dirty="0" err="1"/>
              <a:t>navegación</a:t>
            </a:r>
            <a:r>
              <a:rPr lang="en-US" sz="2400" dirty="0"/>
              <a:t> </a:t>
            </a:r>
            <a:r>
              <a:rPr lang="en-US" sz="2400" dirty="0" err="1"/>
              <a:t>podemos</a:t>
            </a:r>
            <a:r>
              <a:rPr lang="en-US" sz="2400" dirty="0"/>
              <a:t> </a:t>
            </a:r>
            <a:r>
              <a:rPr lang="en-US" sz="2400" dirty="0" err="1"/>
              <a:t>tener</a:t>
            </a:r>
            <a:r>
              <a:rPr lang="en-US" sz="2400" dirty="0"/>
              <a:t> </a:t>
            </a:r>
            <a:r>
              <a:rPr lang="en-US" sz="2400" dirty="0" err="1"/>
              <a:t>acceso</a:t>
            </a:r>
            <a:r>
              <a:rPr lang="en-US" sz="2400" dirty="0"/>
              <a:t> a  los </a:t>
            </a:r>
            <a:r>
              <a:rPr lang="en-US" sz="2400" dirty="0" err="1"/>
              <a:t>componentes</a:t>
            </a:r>
            <a:r>
              <a:rPr lang="en-US" sz="2400" dirty="0"/>
              <a:t> que </a:t>
            </a:r>
            <a:r>
              <a:rPr lang="en-US" sz="2400" dirty="0" err="1"/>
              <a:t>necesitemos</a:t>
            </a:r>
            <a:endParaRPr lang="es-ES" sz="2400" dirty="0"/>
          </a:p>
        </p:txBody>
      </p:sp>
      <p:sp>
        <p:nvSpPr>
          <p:cNvPr id="2" name="Marcador de número de diapositiva 1">
            <a:extLst>
              <a:ext uri="{FF2B5EF4-FFF2-40B4-BE49-F238E27FC236}">
                <a16:creationId xmlns:a16="http://schemas.microsoft.com/office/drawing/2014/main" id="{A1D268BD-F651-4DC1-89B3-DEBFC8ED8162}"/>
              </a:ext>
            </a:extLst>
          </p:cNvPr>
          <p:cNvSpPr>
            <a:spLocks noGrp="1"/>
          </p:cNvSpPr>
          <p:nvPr>
            <p:ph type="sldNum" sz="quarter" idx="12"/>
          </p:nvPr>
        </p:nvSpPr>
        <p:spPr/>
        <p:txBody>
          <a:bodyPr/>
          <a:lstStyle/>
          <a:p>
            <a:fld id="{65132DCF-C58F-4CC7-AC3C-A5A6116BA1D0}" type="slidenum">
              <a:rPr lang="es-ES" smtClean="0"/>
              <a:t>13</a:t>
            </a:fld>
            <a:endParaRPr lang="es-ES"/>
          </a:p>
        </p:txBody>
      </p:sp>
    </p:spTree>
    <p:extLst>
      <p:ext uri="{BB962C8B-B14F-4D97-AF65-F5344CB8AC3E}">
        <p14:creationId xmlns:p14="http://schemas.microsoft.com/office/powerpoint/2010/main" val="26764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25EB3B-EA3C-4ECD-9F59-A48C10D480B9}"/>
              </a:ext>
            </a:extLst>
          </p:cNvPr>
          <p:cNvSpPr>
            <a:spLocks noGrp="1"/>
          </p:cNvSpPr>
          <p:nvPr>
            <p:ph type="title"/>
          </p:nvPr>
        </p:nvSpPr>
        <p:spPr/>
        <p:txBody>
          <a:bodyPr/>
          <a:lstStyle/>
          <a:p>
            <a:r>
              <a:rPr lang="es-ES" dirty="0"/>
              <a:t>Estado actual de la aplicación</a:t>
            </a:r>
          </a:p>
        </p:txBody>
      </p:sp>
      <p:sp>
        <p:nvSpPr>
          <p:cNvPr id="3" name="Marcador de contenido 2">
            <a:extLst>
              <a:ext uri="{FF2B5EF4-FFF2-40B4-BE49-F238E27FC236}">
                <a16:creationId xmlns:a16="http://schemas.microsoft.com/office/drawing/2014/main" id="{B596FF93-4E05-4516-AA0F-12B92C046234}"/>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9B024F48-3486-4D60-B17B-AF207719EC39}"/>
              </a:ext>
            </a:extLst>
          </p:cNvPr>
          <p:cNvPicPr>
            <a:picLocks noChangeAspect="1"/>
          </p:cNvPicPr>
          <p:nvPr/>
        </p:nvPicPr>
        <p:blipFill>
          <a:blip r:embed="rId2"/>
          <a:stretch>
            <a:fillRect/>
          </a:stretch>
        </p:blipFill>
        <p:spPr>
          <a:xfrm>
            <a:off x="425570" y="1265311"/>
            <a:ext cx="11766430" cy="5227564"/>
          </a:xfrm>
          <a:prstGeom prst="rect">
            <a:avLst/>
          </a:prstGeom>
          <a:ln>
            <a:solidFill>
              <a:schemeClr val="accent1">
                <a:shade val="50000"/>
              </a:schemeClr>
            </a:solidFill>
          </a:ln>
        </p:spPr>
      </p:pic>
      <p:sp>
        <p:nvSpPr>
          <p:cNvPr id="5" name="Marcador de número de diapositiva 4">
            <a:extLst>
              <a:ext uri="{FF2B5EF4-FFF2-40B4-BE49-F238E27FC236}">
                <a16:creationId xmlns:a16="http://schemas.microsoft.com/office/drawing/2014/main" id="{D8402E59-3576-438E-A956-1CE2740836A0}"/>
              </a:ext>
            </a:extLst>
          </p:cNvPr>
          <p:cNvSpPr>
            <a:spLocks noGrp="1"/>
          </p:cNvSpPr>
          <p:nvPr>
            <p:ph type="sldNum" sz="quarter" idx="12"/>
          </p:nvPr>
        </p:nvSpPr>
        <p:spPr/>
        <p:txBody>
          <a:bodyPr/>
          <a:lstStyle/>
          <a:p>
            <a:fld id="{65132DCF-C58F-4CC7-AC3C-A5A6116BA1D0}" type="slidenum">
              <a:rPr lang="es-ES" smtClean="0"/>
              <a:t>14</a:t>
            </a:fld>
            <a:endParaRPr lang="es-ES"/>
          </a:p>
        </p:txBody>
      </p:sp>
    </p:spTree>
    <p:extLst>
      <p:ext uri="{BB962C8B-B14F-4D97-AF65-F5344CB8AC3E}">
        <p14:creationId xmlns:p14="http://schemas.microsoft.com/office/powerpoint/2010/main" val="335861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4C75D-8D0C-49E4-8005-9C69BD2B514D}"/>
              </a:ext>
            </a:extLst>
          </p:cNvPr>
          <p:cNvSpPr>
            <a:spLocks noGrp="1"/>
          </p:cNvSpPr>
          <p:nvPr>
            <p:ph type="title"/>
          </p:nvPr>
        </p:nvSpPr>
        <p:spPr/>
        <p:txBody>
          <a:bodyPr/>
          <a:lstStyle/>
          <a:p>
            <a:pPr marL="742950" indent="-742950">
              <a:buFont typeface="+mj-lt"/>
              <a:buAutoNum type="arabicPeriod"/>
            </a:pPr>
            <a:r>
              <a:rPr lang="es-ES" dirty="0"/>
              <a:t>Incluyendo una barra de navegación </a:t>
            </a:r>
          </a:p>
        </p:txBody>
      </p:sp>
      <p:pic>
        <p:nvPicPr>
          <p:cNvPr id="10" name="Imagen 9">
            <a:extLst>
              <a:ext uri="{FF2B5EF4-FFF2-40B4-BE49-F238E27FC236}">
                <a16:creationId xmlns:a16="http://schemas.microsoft.com/office/drawing/2014/main" id="{2C5C8311-22C9-49B2-A2A6-6AFB69005735}"/>
              </a:ext>
            </a:extLst>
          </p:cNvPr>
          <p:cNvPicPr>
            <a:picLocks noChangeAspect="1"/>
          </p:cNvPicPr>
          <p:nvPr/>
        </p:nvPicPr>
        <p:blipFill>
          <a:blip r:embed="rId3"/>
          <a:stretch>
            <a:fillRect/>
          </a:stretch>
        </p:blipFill>
        <p:spPr>
          <a:xfrm>
            <a:off x="838200" y="1381215"/>
            <a:ext cx="10515600" cy="5278378"/>
          </a:xfrm>
          <a:prstGeom prst="rect">
            <a:avLst/>
          </a:prstGeom>
          <a:ln>
            <a:solidFill>
              <a:schemeClr val="accent1">
                <a:shade val="50000"/>
              </a:schemeClr>
            </a:solidFill>
          </a:ln>
        </p:spPr>
      </p:pic>
      <p:sp>
        <p:nvSpPr>
          <p:cNvPr id="3" name="Marcador de número de diapositiva 2">
            <a:extLst>
              <a:ext uri="{FF2B5EF4-FFF2-40B4-BE49-F238E27FC236}">
                <a16:creationId xmlns:a16="http://schemas.microsoft.com/office/drawing/2014/main" id="{C3AB1F8A-BAA9-4A7C-AD2F-A7DA29094EA0}"/>
              </a:ext>
            </a:extLst>
          </p:cNvPr>
          <p:cNvSpPr>
            <a:spLocks noGrp="1"/>
          </p:cNvSpPr>
          <p:nvPr>
            <p:ph type="sldNum" sz="quarter" idx="12"/>
          </p:nvPr>
        </p:nvSpPr>
        <p:spPr/>
        <p:txBody>
          <a:bodyPr/>
          <a:lstStyle/>
          <a:p>
            <a:fld id="{65132DCF-C58F-4CC7-AC3C-A5A6116BA1D0}" type="slidenum">
              <a:rPr lang="es-ES" smtClean="0"/>
              <a:t>15</a:t>
            </a:fld>
            <a:endParaRPr lang="es-ES"/>
          </a:p>
        </p:txBody>
      </p:sp>
    </p:spTree>
    <p:extLst>
      <p:ext uri="{BB962C8B-B14F-4D97-AF65-F5344CB8AC3E}">
        <p14:creationId xmlns:p14="http://schemas.microsoft.com/office/powerpoint/2010/main" val="4036488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048BAC-3027-46D0-84F2-72AC90663F44}"/>
              </a:ext>
            </a:extLst>
          </p:cNvPr>
          <p:cNvSpPr>
            <a:spLocks noGrp="1"/>
          </p:cNvSpPr>
          <p:nvPr>
            <p:ph type="title"/>
          </p:nvPr>
        </p:nvSpPr>
        <p:spPr>
          <a:xfrm>
            <a:off x="838200" y="365125"/>
            <a:ext cx="11353800" cy="1325563"/>
          </a:xfrm>
        </p:spPr>
        <p:txBody>
          <a:bodyPr>
            <a:noAutofit/>
          </a:bodyPr>
          <a:lstStyle/>
          <a:p>
            <a:r>
              <a:rPr lang="es-ES" dirty="0"/>
              <a:t>2. Incluir el código correspondiente a la barra de navegación en el archivo app.component.html </a:t>
            </a:r>
          </a:p>
        </p:txBody>
      </p:sp>
      <p:sp>
        <p:nvSpPr>
          <p:cNvPr id="3" name="Marcador de contenido 2">
            <a:extLst>
              <a:ext uri="{FF2B5EF4-FFF2-40B4-BE49-F238E27FC236}">
                <a16:creationId xmlns:a16="http://schemas.microsoft.com/office/drawing/2014/main" id="{A4FC8212-D30B-4320-A8DD-045A698F8877}"/>
              </a:ext>
            </a:extLst>
          </p:cNvPr>
          <p:cNvSpPr>
            <a:spLocks noGrp="1"/>
          </p:cNvSpPr>
          <p:nvPr>
            <p:ph idx="1"/>
          </p:nvPr>
        </p:nvSpPr>
        <p:spPr/>
        <p:txBody>
          <a:bodyPr/>
          <a:lstStyle/>
          <a:p>
            <a:pPr marL="0" indent="0">
              <a:buNone/>
            </a:pPr>
            <a:r>
              <a:rPr lang="es-ES" dirty="0"/>
              <a:t>Modificamos el nombre de los enlaces.</a:t>
            </a:r>
          </a:p>
          <a:p>
            <a:endParaRPr lang="es-ES" dirty="0"/>
          </a:p>
          <a:p>
            <a:endParaRPr lang="es-ES" dirty="0"/>
          </a:p>
        </p:txBody>
      </p:sp>
      <p:pic>
        <p:nvPicPr>
          <p:cNvPr id="10" name="Imagen 9">
            <a:extLst>
              <a:ext uri="{FF2B5EF4-FFF2-40B4-BE49-F238E27FC236}">
                <a16:creationId xmlns:a16="http://schemas.microsoft.com/office/drawing/2014/main" id="{A61D110C-08C5-497E-AD76-5486B4F81D62}"/>
              </a:ext>
            </a:extLst>
          </p:cNvPr>
          <p:cNvPicPr>
            <a:picLocks noChangeAspect="1"/>
          </p:cNvPicPr>
          <p:nvPr/>
        </p:nvPicPr>
        <p:blipFill>
          <a:blip r:embed="rId3"/>
          <a:stretch>
            <a:fillRect/>
          </a:stretch>
        </p:blipFill>
        <p:spPr>
          <a:xfrm>
            <a:off x="838200" y="2366963"/>
            <a:ext cx="5029200" cy="3810000"/>
          </a:xfrm>
          <a:prstGeom prst="rect">
            <a:avLst/>
          </a:prstGeom>
        </p:spPr>
      </p:pic>
      <p:sp>
        <p:nvSpPr>
          <p:cNvPr id="4" name="Marcador de número de diapositiva 3">
            <a:extLst>
              <a:ext uri="{FF2B5EF4-FFF2-40B4-BE49-F238E27FC236}">
                <a16:creationId xmlns:a16="http://schemas.microsoft.com/office/drawing/2014/main" id="{21D72B88-F6E5-4A71-9C99-9D567275A86E}"/>
              </a:ext>
            </a:extLst>
          </p:cNvPr>
          <p:cNvSpPr>
            <a:spLocks noGrp="1"/>
          </p:cNvSpPr>
          <p:nvPr>
            <p:ph type="sldNum" sz="quarter" idx="12"/>
          </p:nvPr>
        </p:nvSpPr>
        <p:spPr/>
        <p:txBody>
          <a:bodyPr/>
          <a:lstStyle/>
          <a:p>
            <a:fld id="{65132DCF-C58F-4CC7-AC3C-A5A6116BA1D0}" type="slidenum">
              <a:rPr lang="es-ES" smtClean="0"/>
              <a:t>16</a:t>
            </a:fld>
            <a:endParaRPr lang="es-ES"/>
          </a:p>
        </p:txBody>
      </p:sp>
    </p:spTree>
    <p:extLst>
      <p:ext uri="{BB962C8B-B14F-4D97-AF65-F5344CB8AC3E}">
        <p14:creationId xmlns:p14="http://schemas.microsoft.com/office/powerpoint/2010/main" val="4196411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A8812-095D-4CAD-A157-4528F51F3D30}"/>
              </a:ext>
            </a:extLst>
          </p:cNvPr>
          <p:cNvSpPr>
            <a:spLocks noGrp="1"/>
          </p:cNvSpPr>
          <p:nvPr>
            <p:ph type="title"/>
          </p:nvPr>
        </p:nvSpPr>
        <p:spPr/>
        <p:txBody>
          <a:bodyPr/>
          <a:lstStyle/>
          <a:p>
            <a:endParaRPr lang="es-ES"/>
          </a:p>
        </p:txBody>
      </p:sp>
      <p:pic>
        <p:nvPicPr>
          <p:cNvPr id="4" name="Marcador de contenido 3">
            <a:extLst>
              <a:ext uri="{FF2B5EF4-FFF2-40B4-BE49-F238E27FC236}">
                <a16:creationId xmlns:a16="http://schemas.microsoft.com/office/drawing/2014/main" id="{DE87124D-39B9-4FD5-B6E4-CC70B11C0171}"/>
              </a:ext>
            </a:extLst>
          </p:cNvPr>
          <p:cNvPicPr>
            <a:picLocks noGrp="1" noChangeAspect="1"/>
          </p:cNvPicPr>
          <p:nvPr>
            <p:ph idx="1"/>
          </p:nvPr>
        </p:nvPicPr>
        <p:blipFill>
          <a:blip r:embed="rId2"/>
          <a:stretch>
            <a:fillRect/>
          </a:stretch>
        </p:blipFill>
        <p:spPr>
          <a:xfrm>
            <a:off x="838200" y="1860130"/>
            <a:ext cx="9361364" cy="4351338"/>
          </a:xfrm>
          <a:prstGeom prst="rect">
            <a:avLst/>
          </a:prstGeom>
          <a:ln>
            <a:solidFill>
              <a:schemeClr val="accent1">
                <a:shade val="50000"/>
              </a:schemeClr>
            </a:solidFill>
          </a:ln>
        </p:spPr>
      </p:pic>
      <p:sp>
        <p:nvSpPr>
          <p:cNvPr id="5" name="Rectángulo 4">
            <a:extLst>
              <a:ext uri="{FF2B5EF4-FFF2-40B4-BE49-F238E27FC236}">
                <a16:creationId xmlns:a16="http://schemas.microsoft.com/office/drawing/2014/main" id="{7AF5BE12-DEE4-4DC9-B25F-AFDDAB5934B5}"/>
              </a:ext>
            </a:extLst>
          </p:cNvPr>
          <p:cNvSpPr/>
          <p:nvPr/>
        </p:nvSpPr>
        <p:spPr>
          <a:xfrm>
            <a:off x="1397479" y="2639683"/>
            <a:ext cx="3416061" cy="379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303FC554-B276-41CC-9A57-40F38D97C64A}"/>
              </a:ext>
            </a:extLst>
          </p:cNvPr>
          <p:cNvSpPr>
            <a:spLocks noGrp="1"/>
          </p:cNvSpPr>
          <p:nvPr>
            <p:ph type="sldNum" sz="quarter" idx="12"/>
          </p:nvPr>
        </p:nvSpPr>
        <p:spPr/>
        <p:txBody>
          <a:bodyPr/>
          <a:lstStyle/>
          <a:p>
            <a:fld id="{65132DCF-C58F-4CC7-AC3C-A5A6116BA1D0}" type="slidenum">
              <a:rPr lang="es-ES" smtClean="0"/>
              <a:t>17</a:t>
            </a:fld>
            <a:endParaRPr lang="es-ES"/>
          </a:p>
        </p:txBody>
      </p:sp>
    </p:spTree>
    <p:extLst>
      <p:ext uri="{BB962C8B-B14F-4D97-AF65-F5344CB8AC3E}">
        <p14:creationId xmlns:p14="http://schemas.microsoft.com/office/powerpoint/2010/main" val="224082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19A35D-D435-4A46-B10F-AB52711AAD14}"/>
              </a:ext>
            </a:extLst>
          </p:cNvPr>
          <p:cNvSpPr>
            <a:spLocks noGrp="1"/>
          </p:cNvSpPr>
          <p:nvPr>
            <p:ph type="title"/>
          </p:nvPr>
        </p:nvSpPr>
        <p:spPr/>
        <p:txBody>
          <a:bodyPr/>
          <a:lstStyle/>
          <a:p>
            <a:r>
              <a:rPr lang="es-ES" dirty="0"/>
              <a:t>3. Crear los componentes </a:t>
            </a:r>
          </a:p>
        </p:txBody>
      </p:sp>
      <p:sp>
        <p:nvSpPr>
          <p:cNvPr id="3" name="Marcador de contenido 2">
            <a:extLst>
              <a:ext uri="{FF2B5EF4-FFF2-40B4-BE49-F238E27FC236}">
                <a16:creationId xmlns:a16="http://schemas.microsoft.com/office/drawing/2014/main" id="{187405C7-C72D-4ED8-91E0-B3E4D22F8440}"/>
              </a:ext>
            </a:extLst>
          </p:cNvPr>
          <p:cNvSpPr>
            <a:spLocks noGrp="1"/>
          </p:cNvSpPr>
          <p:nvPr>
            <p:ph idx="1"/>
          </p:nvPr>
        </p:nvSpPr>
        <p:spPr/>
        <p:txBody>
          <a:bodyPr/>
          <a:lstStyle/>
          <a:p>
            <a:r>
              <a:rPr lang="es-ES" dirty="0"/>
              <a:t>ng g c </a:t>
            </a:r>
            <a:r>
              <a:rPr lang="es-ES" dirty="0" err="1"/>
              <a:t>homeComponent</a:t>
            </a:r>
            <a:endParaRPr lang="es-ES" dirty="0"/>
          </a:p>
          <a:p>
            <a:endParaRPr lang="es-ES" dirty="0"/>
          </a:p>
          <a:p>
            <a:r>
              <a:rPr lang="es-ES" dirty="0"/>
              <a:t>ng g c </a:t>
            </a:r>
            <a:r>
              <a:rPr lang="es-ES" dirty="0" err="1"/>
              <a:t>proyectosComponent</a:t>
            </a:r>
            <a:endParaRPr lang="es-ES" dirty="0"/>
          </a:p>
          <a:p>
            <a:endParaRPr lang="es-ES" dirty="0"/>
          </a:p>
          <a:p>
            <a:r>
              <a:rPr lang="es-ES" dirty="0"/>
              <a:t>ng g c </a:t>
            </a:r>
            <a:r>
              <a:rPr lang="es-ES" dirty="0" err="1"/>
              <a:t>quienesComponent</a:t>
            </a:r>
            <a:endParaRPr lang="es-ES" dirty="0"/>
          </a:p>
          <a:p>
            <a:endParaRPr lang="es-ES" dirty="0"/>
          </a:p>
          <a:p>
            <a:r>
              <a:rPr lang="es-ES" dirty="0"/>
              <a:t>ng g </a:t>
            </a:r>
            <a:r>
              <a:rPr lang="es-ES" dirty="0" err="1"/>
              <a:t>contactoComponent</a:t>
            </a:r>
            <a:endParaRPr lang="es-ES" dirty="0"/>
          </a:p>
          <a:p>
            <a:endParaRPr lang="es-ES" dirty="0"/>
          </a:p>
          <a:p>
            <a:endParaRPr lang="es-ES" dirty="0"/>
          </a:p>
          <a:p>
            <a:endParaRPr lang="es-ES" dirty="0"/>
          </a:p>
        </p:txBody>
      </p:sp>
      <p:pic>
        <p:nvPicPr>
          <p:cNvPr id="4" name="Imagen 3">
            <a:extLst>
              <a:ext uri="{FF2B5EF4-FFF2-40B4-BE49-F238E27FC236}">
                <a16:creationId xmlns:a16="http://schemas.microsoft.com/office/drawing/2014/main" id="{FABFB828-0628-46D0-92C8-F2D4D2FD2B35}"/>
              </a:ext>
            </a:extLst>
          </p:cNvPr>
          <p:cNvPicPr>
            <a:picLocks noChangeAspect="1"/>
          </p:cNvPicPr>
          <p:nvPr/>
        </p:nvPicPr>
        <p:blipFill>
          <a:blip r:embed="rId2"/>
          <a:stretch>
            <a:fillRect/>
          </a:stretch>
        </p:blipFill>
        <p:spPr>
          <a:xfrm>
            <a:off x="6969514" y="1686855"/>
            <a:ext cx="3986033" cy="4351338"/>
          </a:xfrm>
          <a:prstGeom prst="rect">
            <a:avLst/>
          </a:prstGeom>
        </p:spPr>
      </p:pic>
      <p:sp>
        <p:nvSpPr>
          <p:cNvPr id="14" name="Rectángulo 13">
            <a:extLst>
              <a:ext uri="{FF2B5EF4-FFF2-40B4-BE49-F238E27FC236}">
                <a16:creationId xmlns:a16="http://schemas.microsoft.com/office/drawing/2014/main" id="{6CB014C6-A470-4FDC-9E4C-DE2EF0786599}"/>
              </a:ext>
            </a:extLst>
          </p:cNvPr>
          <p:cNvSpPr/>
          <p:nvPr/>
        </p:nvSpPr>
        <p:spPr>
          <a:xfrm>
            <a:off x="7125419" y="1984075"/>
            <a:ext cx="3709358" cy="1276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número de diapositiva 4">
            <a:extLst>
              <a:ext uri="{FF2B5EF4-FFF2-40B4-BE49-F238E27FC236}">
                <a16:creationId xmlns:a16="http://schemas.microsoft.com/office/drawing/2014/main" id="{A9823905-EDB0-466F-A541-292462BE9496}"/>
              </a:ext>
            </a:extLst>
          </p:cNvPr>
          <p:cNvSpPr>
            <a:spLocks noGrp="1"/>
          </p:cNvSpPr>
          <p:nvPr>
            <p:ph type="sldNum" sz="quarter" idx="12"/>
          </p:nvPr>
        </p:nvSpPr>
        <p:spPr/>
        <p:txBody>
          <a:bodyPr/>
          <a:lstStyle/>
          <a:p>
            <a:fld id="{65132DCF-C58F-4CC7-AC3C-A5A6116BA1D0}" type="slidenum">
              <a:rPr lang="es-ES" smtClean="0"/>
              <a:t>18</a:t>
            </a:fld>
            <a:endParaRPr lang="es-ES"/>
          </a:p>
        </p:txBody>
      </p:sp>
    </p:spTree>
    <p:extLst>
      <p:ext uri="{BB962C8B-B14F-4D97-AF65-F5344CB8AC3E}">
        <p14:creationId xmlns:p14="http://schemas.microsoft.com/office/powerpoint/2010/main" val="2772857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FD548-E642-4F8D-9B46-1680A1D06F52}"/>
              </a:ext>
            </a:extLst>
          </p:cNvPr>
          <p:cNvSpPr>
            <a:spLocks noGrp="1"/>
          </p:cNvSpPr>
          <p:nvPr>
            <p:ph type="title"/>
          </p:nvPr>
        </p:nvSpPr>
        <p:spPr/>
        <p:txBody>
          <a:bodyPr>
            <a:normAutofit/>
          </a:bodyPr>
          <a:lstStyle/>
          <a:p>
            <a:r>
              <a:rPr lang="es-ES" sz="3200" dirty="0"/>
              <a:t>4. Crear el archivo </a:t>
            </a:r>
            <a:r>
              <a:rPr lang="es-ES" sz="3200" dirty="0" err="1"/>
              <a:t>AppRoutingModule</a:t>
            </a:r>
            <a:endParaRPr lang="es-ES" sz="3200" dirty="0"/>
          </a:p>
        </p:txBody>
      </p:sp>
      <p:sp>
        <p:nvSpPr>
          <p:cNvPr id="3" name="Marcador de contenido 2">
            <a:extLst>
              <a:ext uri="{FF2B5EF4-FFF2-40B4-BE49-F238E27FC236}">
                <a16:creationId xmlns:a16="http://schemas.microsoft.com/office/drawing/2014/main" id="{50526386-B833-4F7F-BAFB-0A8C9640F6D1}"/>
              </a:ext>
            </a:extLst>
          </p:cNvPr>
          <p:cNvSpPr>
            <a:spLocks noGrp="1"/>
          </p:cNvSpPr>
          <p:nvPr>
            <p:ph idx="1"/>
          </p:nvPr>
        </p:nvSpPr>
        <p:spPr>
          <a:xfrm>
            <a:off x="838200" y="1825625"/>
            <a:ext cx="10515600" cy="734695"/>
          </a:xfrm>
        </p:spPr>
        <p:txBody>
          <a:bodyPr/>
          <a:lstStyle/>
          <a:p>
            <a:pPr marL="0" indent="0">
              <a:buNone/>
            </a:pPr>
            <a:r>
              <a:rPr lang="es-ES" dirty="0"/>
              <a:t>ng </a:t>
            </a:r>
            <a:r>
              <a:rPr lang="es-ES" dirty="0" err="1"/>
              <a:t>generate</a:t>
            </a:r>
            <a:r>
              <a:rPr lang="es-ES" dirty="0"/>
              <a:t> module app-</a:t>
            </a:r>
            <a:r>
              <a:rPr lang="es-ES" dirty="0" err="1"/>
              <a:t>routing</a:t>
            </a:r>
            <a:r>
              <a:rPr lang="es-ES" dirty="0"/>
              <a:t> --flat --module=app</a:t>
            </a:r>
          </a:p>
          <a:p>
            <a:pPr marL="0" indent="0">
              <a:buNone/>
            </a:pPr>
            <a:endParaRPr lang="es-ES" dirty="0"/>
          </a:p>
        </p:txBody>
      </p:sp>
      <p:sp>
        <p:nvSpPr>
          <p:cNvPr id="4" name="Marcador de número de diapositiva 3">
            <a:extLst>
              <a:ext uri="{FF2B5EF4-FFF2-40B4-BE49-F238E27FC236}">
                <a16:creationId xmlns:a16="http://schemas.microsoft.com/office/drawing/2014/main" id="{4C672A86-1109-49DA-A278-AE2981332DF9}"/>
              </a:ext>
            </a:extLst>
          </p:cNvPr>
          <p:cNvSpPr>
            <a:spLocks noGrp="1"/>
          </p:cNvSpPr>
          <p:nvPr>
            <p:ph type="sldNum" sz="quarter" idx="12"/>
          </p:nvPr>
        </p:nvSpPr>
        <p:spPr/>
        <p:txBody>
          <a:bodyPr/>
          <a:lstStyle/>
          <a:p>
            <a:fld id="{65132DCF-C58F-4CC7-AC3C-A5A6116BA1D0}" type="slidenum">
              <a:rPr lang="es-ES" smtClean="0"/>
              <a:t>19</a:t>
            </a:fld>
            <a:endParaRPr lang="es-ES"/>
          </a:p>
        </p:txBody>
      </p:sp>
      <p:sp>
        <p:nvSpPr>
          <p:cNvPr id="5" name="Título 1">
            <a:extLst>
              <a:ext uri="{FF2B5EF4-FFF2-40B4-BE49-F238E27FC236}">
                <a16:creationId xmlns:a16="http://schemas.microsoft.com/office/drawing/2014/main" id="{B997807E-AEBF-4BB4-A576-565F6A85C72B}"/>
              </a:ext>
            </a:extLst>
          </p:cNvPr>
          <p:cNvSpPr txBox="1">
            <a:spLocks/>
          </p:cNvSpPr>
          <p:nvPr/>
        </p:nvSpPr>
        <p:spPr>
          <a:xfrm>
            <a:off x="737381" y="24699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t>5. Importar el servicio de </a:t>
            </a:r>
            <a:r>
              <a:rPr lang="es-ES" sz="3200" dirty="0" err="1"/>
              <a:t>Router</a:t>
            </a:r>
            <a:endParaRPr lang="es-ES" sz="3200" dirty="0"/>
          </a:p>
          <a:p>
            <a:endParaRPr lang="es-ES" dirty="0"/>
          </a:p>
        </p:txBody>
      </p:sp>
      <p:sp>
        <p:nvSpPr>
          <p:cNvPr id="7" name="CuadroTexto 6">
            <a:extLst>
              <a:ext uri="{FF2B5EF4-FFF2-40B4-BE49-F238E27FC236}">
                <a16:creationId xmlns:a16="http://schemas.microsoft.com/office/drawing/2014/main" id="{87891EBE-C96F-4CD2-9578-69DA309B70EC}"/>
              </a:ext>
            </a:extLst>
          </p:cNvPr>
          <p:cNvSpPr txBox="1"/>
          <p:nvPr/>
        </p:nvSpPr>
        <p:spPr>
          <a:xfrm>
            <a:off x="939019" y="3429000"/>
            <a:ext cx="10313962" cy="800219"/>
          </a:xfrm>
          <a:prstGeom prst="rect">
            <a:avLst/>
          </a:prstGeom>
          <a:noFill/>
        </p:spPr>
        <p:txBody>
          <a:bodyPr wrap="square" rtlCol="0">
            <a:spAutoFit/>
          </a:bodyPr>
          <a:lstStyle/>
          <a:p>
            <a:r>
              <a:rPr lang="es-ES" sz="2800" dirty="0" err="1"/>
              <a:t>import</a:t>
            </a:r>
            <a:r>
              <a:rPr lang="es-ES" sz="2800" dirty="0"/>
              <a:t> { </a:t>
            </a:r>
            <a:r>
              <a:rPr lang="es-ES" sz="2800" dirty="0" err="1"/>
              <a:t>AppRoutingModule</a:t>
            </a:r>
            <a:r>
              <a:rPr lang="es-ES" sz="2800" dirty="0"/>
              <a:t> } </a:t>
            </a:r>
            <a:r>
              <a:rPr lang="es-ES" sz="2800" dirty="0" err="1"/>
              <a:t>from</a:t>
            </a:r>
            <a:r>
              <a:rPr lang="es-ES" sz="2800" dirty="0"/>
              <a:t> './app-</a:t>
            </a:r>
            <a:r>
              <a:rPr lang="es-ES" sz="2800" dirty="0" err="1"/>
              <a:t>routing.module</a:t>
            </a:r>
            <a:r>
              <a:rPr lang="es-ES" sz="2800" dirty="0"/>
              <a:t>';</a:t>
            </a:r>
          </a:p>
          <a:p>
            <a:endParaRPr lang="es-ES" dirty="0"/>
          </a:p>
        </p:txBody>
      </p:sp>
    </p:spTree>
    <p:extLst>
      <p:ext uri="{BB962C8B-B14F-4D97-AF65-F5344CB8AC3E}">
        <p14:creationId xmlns:p14="http://schemas.microsoft.com/office/powerpoint/2010/main" val="193900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01F896-7F75-4F44-BDEE-87F0CAFA7E04}"/>
              </a:ext>
            </a:extLst>
          </p:cNvPr>
          <p:cNvSpPr>
            <a:spLocks noGrp="1"/>
          </p:cNvSpPr>
          <p:nvPr>
            <p:ph type="title"/>
          </p:nvPr>
        </p:nvSpPr>
        <p:spPr/>
        <p:txBody>
          <a:bodyPr/>
          <a:lstStyle/>
          <a:p>
            <a:r>
              <a:rPr lang="en-US" dirty="0"/>
              <a:t>Routing</a:t>
            </a:r>
            <a:endParaRPr lang="es-ES" dirty="0"/>
          </a:p>
        </p:txBody>
      </p:sp>
      <p:sp>
        <p:nvSpPr>
          <p:cNvPr id="3" name="Marcador de contenido 2">
            <a:extLst>
              <a:ext uri="{FF2B5EF4-FFF2-40B4-BE49-F238E27FC236}">
                <a16:creationId xmlns:a16="http://schemas.microsoft.com/office/drawing/2014/main" id="{E708E221-9479-44AF-B8AC-E7929D8742C1}"/>
              </a:ext>
            </a:extLst>
          </p:cNvPr>
          <p:cNvSpPr>
            <a:spLocks noGrp="1"/>
          </p:cNvSpPr>
          <p:nvPr>
            <p:ph idx="1"/>
          </p:nvPr>
        </p:nvSpPr>
        <p:spPr>
          <a:xfrm>
            <a:off x="993475" y="4813809"/>
            <a:ext cx="10515600" cy="707725"/>
          </a:xfrm>
        </p:spPr>
        <p:txBody>
          <a:bodyPr>
            <a:noAutofit/>
          </a:bodyPr>
          <a:lstStyle/>
          <a:p>
            <a:pPr marL="0" indent="0" algn="just">
              <a:buNone/>
            </a:pPr>
            <a:endParaRPr lang="en-US" dirty="0"/>
          </a:p>
          <a:p>
            <a:pPr marL="0" indent="0" algn="just">
              <a:buNone/>
            </a:pPr>
            <a:r>
              <a:rPr lang="en-US" dirty="0" err="1"/>
              <a:t>Recordemos</a:t>
            </a:r>
            <a:r>
              <a:rPr lang="en-US" dirty="0"/>
              <a:t> que Angular </a:t>
            </a:r>
            <a:r>
              <a:rPr lang="en-US" dirty="0" err="1"/>
              <a:t>trabaja</a:t>
            </a:r>
            <a:r>
              <a:rPr lang="en-US" dirty="0"/>
              <a:t> con </a:t>
            </a:r>
            <a:r>
              <a:rPr lang="en-US" dirty="0" err="1"/>
              <a:t>aplicaciones</a:t>
            </a:r>
            <a:r>
              <a:rPr lang="en-US" dirty="0"/>
              <a:t> de una sola </a:t>
            </a:r>
            <a:r>
              <a:rPr lang="en-US" dirty="0" err="1"/>
              <a:t>página</a:t>
            </a:r>
            <a:r>
              <a:rPr lang="en-US" dirty="0"/>
              <a:t>!</a:t>
            </a:r>
            <a:endParaRPr lang="es-ES" dirty="0"/>
          </a:p>
        </p:txBody>
      </p:sp>
      <p:sp>
        <p:nvSpPr>
          <p:cNvPr id="6" name="Rectángulo: esquinas redondeadas 5">
            <a:extLst>
              <a:ext uri="{FF2B5EF4-FFF2-40B4-BE49-F238E27FC236}">
                <a16:creationId xmlns:a16="http://schemas.microsoft.com/office/drawing/2014/main" id="{CE0E0B41-7500-43CA-B316-222CBCB0F8FA}"/>
              </a:ext>
            </a:extLst>
          </p:cNvPr>
          <p:cNvSpPr/>
          <p:nvPr/>
        </p:nvSpPr>
        <p:spPr>
          <a:xfrm>
            <a:off x="838200" y="1919377"/>
            <a:ext cx="10255370" cy="3019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t>El </a:t>
            </a:r>
            <a:r>
              <a:rPr lang="en-US" sz="2800" dirty="0" err="1"/>
              <a:t>enrutamiento</a:t>
            </a:r>
            <a:r>
              <a:rPr lang="en-US" sz="2800" dirty="0"/>
              <a:t> o </a:t>
            </a:r>
            <a:r>
              <a:rPr lang="en-US" sz="2800" dirty="0" err="1"/>
              <a:t>rutas</a:t>
            </a:r>
            <a:r>
              <a:rPr lang="en-US" sz="2800" dirty="0"/>
              <a:t> </a:t>
            </a:r>
            <a:r>
              <a:rPr lang="en-US" sz="2800" dirty="0" err="1"/>
              <a:t>en</a:t>
            </a:r>
            <a:r>
              <a:rPr lang="en-US" sz="2800" dirty="0"/>
              <a:t> Angular es la </a:t>
            </a:r>
            <a:r>
              <a:rPr lang="en-US" sz="2800" dirty="0" err="1"/>
              <a:t>manera</a:t>
            </a:r>
            <a:r>
              <a:rPr lang="en-US" sz="2800" dirty="0"/>
              <a:t> </a:t>
            </a:r>
            <a:r>
              <a:rPr lang="en-US" sz="2800" dirty="0" err="1"/>
              <a:t>en</a:t>
            </a:r>
            <a:r>
              <a:rPr lang="en-US" sz="2800" dirty="0"/>
              <a:t> la que </a:t>
            </a:r>
            <a:r>
              <a:rPr lang="en-US" sz="2800" dirty="0" err="1"/>
              <a:t>navegamos</a:t>
            </a:r>
            <a:r>
              <a:rPr lang="en-US" sz="2800" dirty="0"/>
              <a:t> entre las vistas de </a:t>
            </a:r>
            <a:r>
              <a:rPr lang="en-US" sz="2800" dirty="0" err="1"/>
              <a:t>nuestra</a:t>
            </a:r>
            <a:r>
              <a:rPr lang="en-US" sz="2800" dirty="0"/>
              <a:t> </a:t>
            </a:r>
            <a:r>
              <a:rPr lang="en-US" sz="2800" dirty="0" err="1"/>
              <a:t>aplicaci</a:t>
            </a:r>
            <a:r>
              <a:rPr lang="es-ES" sz="2800" dirty="0" err="1"/>
              <a:t>ó</a:t>
            </a:r>
            <a:r>
              <a:rPr lang="en-US" sz="2800" dirty="0"/>
              <a:t>n, </a:t>
            </a:r>
            <a:r>
              <a:rPr lang="en-US" sz="2800" dirty="0" err="1"/>
              <a:t>en</a:t>
            </a:r>
            <a:r>
              <a:rPr lang="en-US" sz="2800" dirty="0"/>
              <a:t> una web normal  </a:t>
            </a:r>
            <a:r>
              <a:rPr lang="en-US" sz="2800" dirty="0" err="1"/>
              <a:t>nosotros</a:t>
            </a:r>
            <a:r>
              <a:rPr lang="en-US" sz="2800" dirty="0"/>
              <a:t> </a:t>
            </a:r>
            <a:r>
              <a:rPr lang="en-US" sz="2800" dirty="0" err="1"/>
              <a:t>navegamos</a:t>
            </a:r>
            <a:r>
              <a:rPr lang="en-US" sz="2800" dirty="0"/>
              <a:t> entre </a:t>
            </a:r>
            <a:r>
              <a:rPr lang="en-US" sz="2800" dirty="0" err="1"/>
              <a:t>páginas</a:t>
            </a:r>
            <a:r>
              <a:rPr lang="en-US" sz="2800" dirty="0"/>
              <a:t> html, </a:t>
            </a:r>
            <a:r>
              <a:rPr lang="en-US" sz="2800" dirty="0" err="1"/>
              <a:t>pero</a:t>
            </a:r>
            <a:r>
              <a:rPr lang="en-US" sz="2800" dirty="0"/>
              <a:t> </a:t>
            </a:r>
            <a:r>
              <a:rPr lang="en-US" sz="2800" dirty="0" err="1"/>
              <a:t>en</a:t>
            </a:r>
            <a:r>
              <a:rPr lang="en-US" sz="2800" dirty="0"/>
              <a:t> Angular </a:t>
            </a:r>
            <a:r>
              <a:rPr lang="en-US" sz="2800" dirty="0" err="1"/>
              <a:t>navegamos</a:t>
            </a:r>
            <a:r>
              <a:rPr lang="en-US" sz="2800" dirty="0"/>
              <a:t> entre vistas que </a:t>
            </a:r>
            <a:r>
              <a:rPr lang="en-US" sz="2800" dirty="0" err="1"/>
              <a:t>hemos</a:t>
            </a:r>
            <a:r>
              <a:rPr lang="en-US" sz="2800" dirty="0"/>
              <a:t> </a:t>
            </a:r>
            <a:r>
              <a:rPr lang="en-US" sz="2800" dirty="0" err="1"/>
              <a:t>generado</a:t>
            </a:r>
            <a:r>
              <a:rPr lang="en-US" sz="2800" dirty="0"/>
              <a:t> a base de </a:t>
            </a:r>
            <a:r>
              <a:rPr lang="en-US" sz="2800" dirty="0" err="1"/>
              <a:t>módulos</a:t>
            </a:r>
            <a:r>
              <a:rPr lang="en-US" sz="2800" dirty="0"/>
              <a:t> y </a:t>
            </a:r>
            <a:r>
              <a:rPr lang="en-US" sz="2800" dirty="0" err="1"/>
              <a:t>componentes</a:t>
            </a:r>
            <a:r>
              <a:rPr lang="en-US" dirty="0"/>
              <a:t>.  </a:t>
            </a:r>
          </a:p>
        </p:txBody>
      </p:sp>
      <p:sp>
        <p:nvSpPr>
          <p:cNvPr id="4" name="Marcador de número de diapositiva 3">
            <a:extLst>
              <a:ext uri="{FF2B5EF4-FFF2-40B4-BE49-F238E27FC236}">
                <a16:creationId xmlns:a16="http://schemas.microsoft.com/office/drawing/2014/main" id="{D4917C51-442D-4878-B26D-0C065DA0DF38}"/>
              </a:ext>
            </a:extLst>
          </p:cNvPr>
          <p:cNvSpPr>
            <a:spLocks noGrp="1"/>
          </p:cNvSpPr>
          <p:nvPr>
            <p:ph type="sldNum" sz="quarter" idx="12"/>
          </p:nvPr>
        </p:nvSpPr>
        <p:spPr/>
        <p:txBody>
          <a:bodyPr/>
          <a:lstStyle/>
          <a:p>
            <a:fld id="{65132DCF-C58F-4CC7-AC3C-A5A6116BA1D0}" type="slidenum">
              <a:rPr lang="es-ES" smtClean="0"/>
              <a:t>2</a:t>
            </a:fld>
            <a:endParaRPr lang="es-ES"/>
          </a:p>
        </p:txBody>
      </p:sp>
    </p:spTree>
    <p:extLst>
      <p:ext uri="{BB962C8B-B14F-4D97-AF65-F5344CB8AC3E}">
        <p14:creationId xmlns:p14="http://schemas.microsoft.com/office/powerpoint/2010/main" val="2133245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5D2FFD2-5A09-43E4-8748-03BAE1FE348B}"/>
              </a:ext>
            </a:extLst>
          </p:cNvPr>
          <p:cNvSpPr txBox="1"/>
          <p:nvPr/>
        </p:nvSpPr>
        <p:spPr>
          <a:xfrm>
            <a:off x="910805" y="730056"/>
            <a:ext cx="10370389" cy="1323439"/>
          </a:xfrm>
          <a:prstGeom prst="rect">
            <a:avLst/>
          </a:prstGeom>
          <a:noFill/>
        </p:spPr>
        <p:txBody>
          <a:bodyPr wrap="square" rtlCol="0">
            <a:spAutoFit/>
          </a:bodyPr>
          <a:lstStyle/>
          <a:p>
            <a:pPr algn="just"/>
            <a:r>
              <a:rPr lang="es-ES" sz="3200" dirty="0"/>
              <a:t>6. Crear las rutas . </a:t>
            </a:r>
            <a:r>
              <a:rPr lang="es-ES" sz="2400" dirty="0"/>
              <a:t>Crear la constante </a:t>
            </a:r>
            <a:r>
              <a:rPr lang="es-ES" sz="2400" dirty="0" err="1"/>
              <a:t>appRoutes</a:t>
            </a:r>
            <a:r>
              <a:rPr lang="es-ES" sz="2400" dirty="0"/>
              <a:t> que va a ser técnicamente un array de objetos tipo </a:t>
            </a:r>
            <a:r>
              <a:rPr lang="es-ES" sz="2400" dirty="0" err="1"/>
              <a:t>Routes</a:t>
            </a:r>
            <a:r>
              <a:rPr lang="es-ES" sz="2400" dirty="0"/>
              <a:t>. En cada ruta debemos especificar que componente queremos que cargue en esa URL</a:t>
            </a:r>
          </a:p>
        </p:txBody>
      </p:sp>
      <p:pic>
        <p:nvPicPr>
          <p:cNvPr id="10" name="Imagen 9">
            <a:extLst>
              <a:ext uri="{FF2B5EF4-FFF2-40B4-BE49-F238E27FC236}">
                <a16:creationId xmlns:a16="http://schemas.microsoft.com/office/drawing/2014/main" id="{889EC089-FD00-4E75-9D40-3E2F644730BD}"/>
              </a:ext>
            </a:extLst>
          </p:cNvPr>
          <p:cNvPicPr>
            <a:picLocks noChangeAspect="1"/>
          </p:cNvPicPr>
          <p:nvPr/>
        </p:nvPicPr>
        <p:blipFill>
          <a:blip r:embed="rId3"/>
          <a:stretch>
            <a:fillRect/>
          </a:stretch>
        </p:blipFill>
        <p:spPr>
          <a:xfrm>
            <a:off x="910805" y="2053495"/>
            <a:ext cx="7800975" cy="2209800"/>
          </a:xfrm>
          <a:prstGeom prst="rect">
            <a:avLst/>
          </a:prstGeom>
          <a:ln>
            <a:solidFill>
              <a:schemeClr val="accent1">
                <a:shade val="50000"/>
              </a:schemeClr>
            </a:solidFill>
          </a:ln>
        </p:spPr>
      </p:pic>
      <p:sp>
        <p:nvSpPr>
          <p:cNvPr id="3" name="Marcador de número de diapositiva 2">
            <a:extLst>
              <a:ext uri="{FF2B5EF4-FFF2-40B4-BE49-F238E27FC236}">
                <a16:creationId xmlns:a16="http://schemas.microsoft.com/office/drawing/2014/main" id="{545828EB-4173-4CEB-93AD-7E68C9D55192}"/>
              </a:ext>
            </a:extLst>
          </p:cNvPr>
          <p:cNvSpPr>
            <a:spLocks noGrp="1"/>
          </p:cNvSpPr>
          <p:nvPr>
            <p:ph type="sldNum" sz="quarter" idx="12"/>
          </p:nvPr>
        </p:nvSpPr>
        <p:spPr/>
        <p:txBody>
          <a:bodyPr/>
          <a:lstStyle/>
          <a:p>
            <a:fld id="{65132DCF-C58F-4CC7-AC3C-A5A6116BA1D0}" type="slidenum">
              <a:rPr lang="es-ES" smtClean="0"/>
              <a:t>20</a:t>
            </a:fld>
            <a:endParaRPr lang="es-ES"/>
          </a:p>
        </p:txBody>
      </p:sp>
      <p:sp>
        <p:nvSpPr>
          <p:cNvPr id="4" name="Rectángulo 3">
            <a:extLst>
              <a:ext uri="{FF2B5EF4-FFF2-40B4-BE49-F238E27FC236}">
                <a16:creationId xmlns:a16="http://schemas.microsoft.com/office/drawing/2014/main" id="{32E9E2BF-7A5A-4C37-8335-96900A2F1145}"/>
              </a:ext>
            </a:extLst>
          </p:cNvPr>
          <p:cNvSpPr/>
          <p:nvPr/>
        </p:nvSpPr>
        <p:spPr>
          <a:xfrm>
            <a:off x="740820" y="4777439"/>
            <a:ext cx="10200404" cy="800219"/>
          </a:xfrm>
          <a:prstGeom prst="rect">
            <a:avLst/>
          </a:prstGeom>
        </p:spPr>
        <p:txBody>
          <a:bodyPr wrap="square">
            <a:spAutoFit/>
          </a:bodyPr>
          <a:lstStyle/>
          <a:p>
            <a:r>
              <a:rPr lang="es-ES" sz="2800" dirty="0"/>
              <a:t>7. Importar las rutas y exportar </a:t>
            </a:r>
            <a:r>
              <a:rPr lang="es-ES" sz="2800" dirty="0" err="1"/>
              <a:t>RouterModule</a:t>
            </a:r>
            <a:br>
              <a:rPr lang="es-ES" dirty="0"/>
            </a:br>
            <a:endParaRPr lang="es-ES" dirty="0"/>
          </a:p>
        </p:txBody>
      </p:sp>
    </p:spTree>
    <p:extLst>
      <p:ext uri="{BB962C8B-B14F-4D97-AF65-F5344CB8AC3E}">
        <p14:creationId xmlns:p14="http://schemas.microsoft.com/office/powerpoint/2010/main" val="941986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8871D2A-540C-48A3-8C4D-6E28E9ECF512}"/>
              </a:ext>
            </a:extLst>
          </p:cNvPr>
          <p:cNvSpPr txBox="1"/>
          <p:nvPr/>
        </p:nvSpPr>
        <p:spPr>
          <a:xfrm>
            <a:off x="8916140" y="3031437"/>
            <a:ext cx="1526956" cy="369332"/>
          </a:xfrm>
          <a:prstGeom prst="rect">
            <a:avLst/>
          </a:prstGeom>
          <a:noFill/>
          <a:ln>
            <a:solidFill>
              <a:schemeClr val="accent1">
                <a:shade val="50000"/>
              </a:schemeClr>
            </a:solidFill>
          </a:ln>
        </p:spPr>
        <p:txBody>
          <a:bodyPr wrap="none" rtlCol="0">
            <a:spAutoFit/>
          </a:bodyPr>
          <a:lstStyle/>
          <a:p>
            <a:r>
              <a:rPr lang="es-ES" dirty="0"/>
              <a:t>Crear las rutas</a:t>
            </a:r>
          </a:p>
        </p:txBody>
      </p:sp>
      <p:cxnSp>
        <p:nvCxnSpPr>
          <p:cNvPr id="11" name="Conector recto de flecha 10">
            <a:extLst>
              <a:ext uri="{FF2B5EF4-FFF2-40B4-BE49-F238E27FC236}">
                <a16:creationId xmlns:a16="http://schemas.microsoft.com/office/drawing/2014/main" id="{8CAAFB74-BB79-4CA4-A535-5694A62D3C68}"/>
              </a:ext>
            </a:extLst>
          </p:cNvPr>
          <p:cNvCxnSpPr/>
          <p:nvPr/>
        </p:nvCxnSpPr>
        <p:spPr>
          <a:xfrm>
            <a:off x="6153150" y="2018581"/>
            <a:ext cx="1955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9DD12597-2413-4762-BF60-5C525DA411DE}"/>
              </a:ext>
            </a:extLst>
          </p:cNvPr>
          <p:cNvCxnSpPr/>
          <p:nvPr/>
        </p:nvCxnSpPr>
        <p:spPr>
          <a:xfrm>
            <a:off x="4278702" y="5417388"/>
            <a:ext cx="3088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8916B1AE-F20B-4786-9501-A5FEF1077FD3}"/>
              </a:ext>
            </a:extLst>
          </p:cNvPr>
          <p:cNvSpPr/>
          <p:nvPr/>
        </p:nvSpPr>
        <p:spPr>
          <a:xfrm>
            <a:off x="8337967" y="5343174"/>
            <a:ext cx="3774778" cy="646331"/>
          </a:xfrm>
          <a:prstGeom prst="rect">
            <a:avLst/>
          </a:prstGeom>
          <a:ln>
            <a:solidFill>
              <a:schemeClr val="accent1"/>
            </a:solidFill>
          </a:ln>
        </p:spPr>
        <p:txBody>
          <a:bodyPr wrap="square">
            <a:spAutoFit/>
          </a:bodyPr>
          <a:lstStyle/>
          <a:p>
            <a:r>
              <a:rPr lang="en-US" dirty="0"/>
              <a:t>I</a:t>
            </a:r>
            <a:r>
              <a:rPr lang="es-ES" dirty="0" err="1"/>
              <a:t>mportar</a:t>
            </a:r>
            <a:r>
              <a:rPr lang="es-ES" dirty="0"/>
              <a:t> la cadena de rutas y exportar </a:t>
            </a:r>
            <a:r>
              <a:rPr lang="es-ES" dirty="0" err="1"/>
              <a:t>RouterModule</a:t>
            </a:r>
            <a:endParaRPr lang="es-ES" dirty="0"/>
          </a:p>
        </p:txBody>
      </p:sp>
      <p:sp>
        <p:nvSpPr>
          <p:cNvPr id="15" name="CuadroTexto 14">
            <a:extLst>
              <a:ext uri="{FF2B5EF4-FFF2-40B4-BE49-F238E27FC236}">
                <a16:creationId xmlns:a16="http://schemas.microsoft.com/office/drawing/2014/main" id="{55766C1D-84DA-4189-92D6-FE25FE8A0DC0}"/>
              </a:ext>
            </a:extLst>
          </p:cNvPr>
          <p:cNvSpPr txBox="1"/>
          <p:nvPr/>
        </p:nvSpPr>
        <p:spPr>
          <a:xfrm>
            <a:off x="8610600" y="974145"/>
            <a:ext cx="3392595" cy="369332"/>
          </a:xfrm>
          <a:prstGeom prst="rect">
            <a:avLst/>
          </a:prstGeom>
          <a:noFill/>
          <a:ln>
            <a:solidFill>
              <a:schemeClr val="accent1"/>
            </a:solidFill>
          </a:ln>
        </p:spPr>
        <p:txBody>
          <a:bodyPr wrap="none" rtlCol="0">
            <a:spAutoFit/>
          </a:bodyPr>
          <a:lstStyle/>
          <a:p>
            <a:r>
              <a:rPr lang="es-ES" dirty="0"/>
              <a:t>  Importar </a:t>
            </a:r>
            <a:r>
              <a:rPr lang="es-ES" dirty="0" err="1"/>
              <a:t>RouterModule</a:t>
            </a:r>
            <a:r>
              <a:rPr lang="es-ES" dirty="0"/>
              <a:t> y </a:t>
            </a:r>
            <a:r>
              <a:rPr lang="es-ES" dirty="0" err="1"/>
              <a:t>Routes</a:t>
            </a:r>
            <a:endParaRPr lang="es-ES" dirty="0"/>
          </a:p>
        </p:txBody>
      </p:sp>
      <p:cxnSp>
        <p:nvCxnSpPr>
          <p:cNvPr id="17" name="Conector recto de flecha 16">
            <a:extLst>
              <a:ext uri="{FF2B5EF4-FFF2-40B4-BE49-F238E27FC236}">
                <a16:creationId xmlns:a16="http://schemas.microsoft.com/office/drawing/2014/main" id="{D83B92A1-2C09-486B-81B6-98B6AEA78C0E}"/>
              </a:ext>
            </a:extLst>
          </p:cNvPr>
          <p:cNvCxnSpPr/>
          <p:nvPr/>
        </p:nvCxnSpPr>
        <p:spPr>
          <a:xfrm>
            <a:off x="6153150" y="1276709"/>
            <a:ext cx="977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A0BFE014-8E5D-413C-BF17-BD5CECAED24B}"/>
              </a:ext>
            </a:extLst>
          </p:cNvPr>
          <p:cNvSpPr>
            <a:spLocks noGrp="1"/>
          </p:cNvSpPr>
          <p:nvPr>
            <p:ph type="sldNum" sz="quarter" idx="12"/>
          </p:nvPr>
        </p:nvSpPr>
        <p:spPr/>
        <p:txBody>
          <a:bodyPr/>
          <a:lstStyle/>
          <a:p>
            <a:fld id="{65132DCF-C58F-4CC7-AC3C-A5A6116BA1D0}" type="slidenum">
              <a:rPr lang="es-ES" smtClean="0"/>
              <a:t>21</a:t>
            </a:fld>
            <a:endParaRPr lang="es-ES" dirty="0"/>
          </a:p>
        </p:txBody>
      </p:sp>
      <p:pic>
        <p:nvPicPr>
          <p:cNvPr id="3" name="Imagen 2">
            <a:extLst>
              <a:ext uri="{FF2B5EF4-FFF2-40B4-BE49-F238E27FC236}">
                <a16:creationId xmlns:a16="http://schemas.microsoft.com/office/drawing/2014/main" id="{855E5938-935B-4202-B339-CAD3ADCA1B40}"/>
              </a:ext>
            </a:extLst>
          </p:cNvPr>
          <p:cNvPicPr>
            <a:picLocks noChangeAspect="1"/>
          </p:cNvPicPr>
          <p:nvPr/>
        </p:nvPicPr>
        <p:blipFill>
          <a:blip r:embed="rId2"/>
          <a:stretch>
            <a:fillRect/>
          </a:stretch>
        </p:blipFill>
        <p:spPr>
          <a:xfrm>
            <a:off x="79255" y="205132"/>
            <a:ext cx="8029575" cy="6391275"/>
          </a:xfrm>
          <a:prstGeom prst="rect">
            <a:avLst/>
          </a:prstGeom>
        </p:spPr>
      </p:pic>
      <p:sp>
        <p:nvSpPr>
          <p:cNvPr id="6" name="Rectángulo 5">
            <a:extLst>
              <a:ext uri="{FF2B5EF4-FFF2-40B4-BE49-F238E27FC236}">
                <a16:creationId xmlns:a16="http://schemas.microsoft.com/office/drawing/2014/main" id="{2E961408-6F32-4AEB-A35A-014CBAFC1D80}"/>
              </a:ext>
            </a:extLst>
          </p:cNvPr>
          <p:cNvSpPr/>
          <p:nvPr/>
        </p:nvSpPr>
        <p:spPr>
          <a:xfrm>
            <a:off x="759655" y="1158809"/>
            <a:ext cx="4093699" cy="117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Conector recto de flecha 11">
            <a:extLst>
              <a:ext uri="{FF2B5EF4-FFF2-40B4-BE49-F238E27FC236}">
                <a16:creationId xmlns:a16="http://schemas.microsoft.com/office/drawing/2014/main" id="{B350C3C5-793A-4A1E-AFD0-7050D32EBBE3}"/>
              </a:ext>
            </a:extLst>
          </p:cNvPr>
          <p:cNvCxnSpPr/>
          <p:nvPr/>
        </p:nvCxnSpPr>
        <p:spPr>
          <a:xfrm>
            <a:off x="5022166" y="1158811"/>
            <a:ext cx="3408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88936EF0-9B72-4D3C-834D-B108F0B2A921}"/>
              </a:ext>
            </a:extLst>
          </p:cNvPr>
          <p:cNvSpPr/>
          <p:nvPr/>
        </p:nvSpPr>
        <p:spPr>
          <a:xfrm>
            <a:off x="759655" y="2493971"/>
            <a:ext cx="6761639" cy="19761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de flecha 18">
            <a:extLst>
              <a:ext uri="{FF2B5EF4-FFF2-40B4-BE49-F238E27FC236}">
                <a16:creationId xmlns:a16="http://schemas.microsoft.com/office/drawing/2014/main" id="{B33DBD4A-345B-4107-B541-58B076D190CF}"/>
              </a:ext>
            </a:extLst>
          </p:cNvPr>
          <p:cNvCxnSpPr>
            <a:cxnSpLocks/>
          </p:cNvCxnSpPr>
          <p:nvPr/>
        </p:nvCxnSpPr>
        <p:spPr>
          <a:xfrm>
            <a:off x="6428935" y="3235843"/>
            <a:ext cx="2360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15CCE71F-2357-4E14-990F-A29AD982806B}"/>
              </a:ext>
            </a:extLst>
          </p:cNvPr>
          <p:cNvSpPr/>
          <p:nvPr/>
        </p:nvSpPr>
        <p:spPr>
          <a:xfrm>
            <a:off x="759655" y="2493971"/>
            <a:ext cx="5393495" cy="2190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21">
            <a:extLst>
              <a:ext uri="{FF2B5EF4-FFF2-40B4-BE49-F238E27FC236}">
                <a16:creationId xmlns:a16="http://schemas.microsoft.com/office/drawing/2014/main" id="{2A2A9D37-1AC4-44B1-8BDB-6F000C802DCF}"/>
              </a:ext>
            </a:extLst>
          </p:cNvPr>
          <p:cNvSpPr/>
          <p:nvPr/>
        </p:nvSpPr>
        <p:spPr>
          <a:xfrm>
            <a:off x="759655" y="5128210"/>
            <a:ext cx="3826413" cy="11178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4" name="Conector recto de flecha 23">
            <a:extLst>
              <a:ext uri="{FF2B5EF4-FFF2-40B4-BE49-F238E27FC236}">
                <a16:creationId xmlns:a16="http://schemas.microsoft.com/office/drawing/2014/main" id="{64644660-EAB2-42BB-89A2-CF0773B2373D}"/>
              </a:ext>
            </a:extLst>
          </p:cNvPr>
          <p:cNvCxnSpPr>
            <a:cxnSpLocks/>
            <a:endCxn id="14" idx="1"/>
          </p:cNvCxnSpPr>
          <p:nvPr/>
        </p:nvCxnSpPr>
        <p:spPr>
          <a:xfrm flipV="1">
            <a:off x="4853354" y="5666340"/>
            <a:ext cx="3484613" cy="32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41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99A91-DF1A-4C67-89F2-4DFA63A257DF}"/>
              </a:ext>
            </a:extLst>
          </p:cNvPr>
          <p:cNvSpPr>
            <a:spLocks noGrp="1"/>
          </p:cNvSpPr>
          <p:nvPr>
            <p:ph type="title"/>
          </p:nvPr>
        </p:nvSpPr>
        <p:spPr/>
        <p:txBody>
          <a:bodyPr/>
          <a:lstStyle/>
          <a:p>
            <a:r>
              <a:rPr lang="es-ES" dirty="0"/>
              <a:t>5. Gestionar las rutas en app.component.html</a:t>
            </a:r>
          </a:p>
        </p:txBody>
      </p:sp>
      <p:sp>
        <p:nvSpPr>
          <p:cNvPr id="8" name="Rectángulo 7">
            <a:extLst>
              <a:ext uri="{FF2B5EF4-FFF2-40B4-BE49-F238E27FC236}">
                <a16:creationId xmlns:a16="http://schemas.microsoft.com/office/drawing/2014/main" id="{6E4F4328-F131-49A1-9DC6-D3FC5DD2FCE1}"/>
              </a:ext>
            </a:extLst>
          </p:cNvPr>
          <p:cNvSpPr/>
          <p:nvPr/>
        </p:nvSpPr>
        <p:spPr>
          <a:xfrm>
            <a:off x="1587260" y="5331125"/>
            <a:ext cx="2587925" cy="4140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ACC5ED78-AAF4-4CEF-AEDB-CFBAF9D3F86E}"/>
              </a:ext>
            </a:extLst>
          </p:cNvPr>
          <p:cNvSpPr txBox="1"/>
          <p:nvPr/>
        </p:nvSpPr>
        <p:spPr>
          <a:xfrm>
            <a:off x="7228874" y="3644824"/>
            <a:ext cx="5121338" cy="400110"/>
          </a:xfrm>
          <a:prstGeom prst="rect">
            <a:avLst/>
          </a:prstGeom>
          <a:noFill/>
        </p:spPr>
        <p:txBody>
          <a:bodyPr wrap="none" rtlCol="0">
            <a:spAutoFit/>
          </a:bodyPr>
          <a:lstStyle/>
          <a:p>
            <a:r>
              <a:rPr lang="en-US" sz="2000" dirty="0" err="1"/>
              <a:t>Establecer</a:t>
            </a:r>
            <a:r>
              <a:rPr lang="en-US" sz="2000" dirty="0"/>
              <a:t> las URL para </a:t>
            </a:r>
            <a:r>
              <a:rPr lang="en-US" sz="2000" dirty="0" err="1"/>
              <a:t>cada</a:t>
            </a:r>
            <a:r>
              <a:rPr lang="en-US" sz="2000" dirty="0"/>
              <a:t> uno de los enlaces</a:t>
            </a:r>
            <a:endParaRPr lang="es-ES" sz="2000" dirty="0"/>
          </a:p>
        </p:txBody>
      </p:sp>
      <p:sp>
        <p:nvSpPr>
          <p:cNvPr id="14" name="CuadroTexto 13">
            <a:extLst>
              <a:ext uri="{FF2B5EF4-FFF2-40B4-BE49-F238E27FC236}">
                <a16:creationId xmlns:a16="http://schemas.microsoft.com/office/drawing/2014/main" id="{BC9940A8-A026-449D-BFC3-134BD6D8D5F2}"/>
              </a:ext>
            </a:extLst>
          </p:cNvPr>
          <p:cNvSpPr txBox="1"/>
          <p:nvPr/>
        </p:nvSpPr>
        <p:spPr>
          <a:xfrm>
            <a:off x="7668346" y="5422026"/>
            <a:ext cx="4002656" cy="646331"/>
          </a:xfrm>
          <a:prstGeom prst="rect">
            <a:avLst/>
          </a:prstGeom>
          <a:noFill/>
        </p:spPr>
        <p:txBody>
          <a:bodyPr wrap="square" rtlCol="0">
            <a:spAutoFit/>
          </a:bodyPr>
          <a:lstStyle/>
          <a:p>
            <a:r>
              <a:rPr lang="es-ES" dirty="0"/>
              <a:t>El &lt;</a:t>
            </a:r>
            <a:r>
              <a:rPr lang="es-ES" dirty="0" err="1"/>
              <a:t>router</a:t>
            </a:r>
            <a:r>
              <a:rPr lang="es-ES" dirty="0"/>
              <a:t>-outlet&gt; le dice al enrutador dónde mostrar las vistas enrutadas.</a:t>
            </a:r>
          </a:p>
        </p:txBody>
      </p:sp>
      <p:sp>
        <p:nvSpPr>
          <p:cNvPr id="18" name="Rectángulo 17">
            <a:extLst>
              <a:ext uri="{FF2B5EF4-FFF2-40B4-BE49-F238E27FC236}">
                <a16:creationId xmlns:a16="http://schemas.microsoft.com/office/drawing/2014/main" id="{9B9FB377-9A22-470A-9780-2B4B700AFFA3}"/>
              </a:ext>
            </a:extLst>
          </p:cNvPr>
          <p:cNvSpPr/>
          <p:nvPr/>
        </p:nvSpPr>
        <p:spPr>
          <a:xfrm>
            <a:off x="3761117" y="2910741"/>
            <a:ext cx="3105509" cy="18682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5880C1D9-954B-431E-B2B9-8142F1CB7C4C}"/>
              </a:ext>
            </a:extLst>
          </p:cNvPr>
          <p:cNvSpPr>
            <a:spLocks noGrp="1"/>
          </p:cNvSpPr>
          <p:nvPr>
            <p:ph type="sldNum" sz="quarter" idx="12"/>
          </p:nvPr>
        </p:nvSpPr>
        <p:spPr/>
        <p:txBody>
          <a:bodyPr/>
          <a:lstStyle/>
          <a:p>
            <a:fld id="{65132DCF-C58F-4CC7-AC3C-A5A6116BA1D0}" type="slidenum">
              <a:rPr lang="es-ES" smtClean="0"/>
              <a:t>22</a:t>
            </a:fld>
            <a:endParaRPr lang="es-ES"/>
          </a:p>
        </p:txBody>
      </p:sp>
      <p:pic>
        <p:nvPicPr>
          <p:cNvPr id="6" name="Imagen 5">
            <a:extLst>
              <a:ext uri="{FF2B5EF4-FFF2-40B4-BE49-F238E27FC236}">
                <a16:creationId xmlns:a16="http://schemas.microsoft.com/office/drawing/2014/main" id="{0393E51E-A82E-42BC-95D5-4F6EFA3237D0}"/>
              </a:ext>
            </a:extLst>
          </p:cNvPr>
          <p:cNvPicPr>
            <a:picLocks noChangeAspect="1"/>
          </p:cNvPicPr>
          <p:nvPr/>
        </p:nvPicPr>
        <p:blipFill>
          <a:blip r:embed="rId3"/>
          <a:stretch>
            <a:fillRect/>
          </a:stretch>
        </p:blipFill>
        <p:spPr>
          <a:xfrm>
            <a:off x="838200" y="1692523"/>
            <a:ext cx="6305550" cy="4351329"/>
          </a:xfrm>
          <a:prstGeom prst="rect">
            <a:avLst/>
          </a:prstGeom>
        </p:spPr>
      </p:pic>
      <p:sp>
        <p:nvSpPr>
          <p:cNvPr id="11" name="Rectángulo 10">
            <a:extLst>
              <a:ext uri="{FF2B5EF4-FFF2-40B4-BE49-F238E27FC236}">
                <a16:creationId xmlns:a16="http://schemas.microsoft.com/office/drawing/2014/main" id="{24F0FCA3-0356-4532-91CF-1E3B1921884F}"/>
              </a:ext>
            </a:extLst>
          </p:cNvPr>
          <p:cNvSpPr/>
          <p:nvPr/>
        </p:nvSpPr>
        <p:spPr>
          <a:xfrm>
            <a:off x="2039815" y="3066757"/>
            <a:ext cx="4937760" cy="2190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E99F76A4-0D8F-4B28-9CBF-E8C0620FA6A5}"/>
              </a:ext>
            </a:extLst>
          </p:cNvPr>
          <p:cNvSpPr/>
          <p:nvPr/>
        </p:nvSpPr>
        <p:spPr>
          <a:xfrm>
            <a:off x="1379164" y="5641145"/>
            <a:ext cx="2587925" cy="3560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de flecha 18">
            <a:extLst>
              <a:ext uri="{FF2B5EF4-FFF2-40B4-BE49-F238E27FC236}">
                <a16:creationId xmlns:a16="http://schemas.microsoft.com/office/drawing/2014/main" id="{30918A98-456F-4A92-B3BF-37F944F834D6}"/>
              </a:ext>
            </a:extLst>
          </p:cNvPr>
          <p:cNvCxnSpPr/>
          <p:nvPr/>
        </p:nvCxnSpPr>
        <p:spPr>
          <a:xfrm>
            <a:off x="4797083" y="5745192"/>
            <a:ext cx="2658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35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2DC36-62DF-418A-90AD-F0777D757559}"/>
              </a:ext>
            </a:extLst>
          </p:cNvPr>
          <p:cNvSpPr>
            <a:spLocks noGrp="1"/>
          </p:cNvSpPr>
          <p:nvPr>
            <p:ph type="title"/>
          </p:nvPr>
        </p:nvSpPr>
        <p:spPr/>
        <p:txBody>
          <a:bodyPr/>
          <a:lstStyle/>
          <a:p>
            <a:r>
              <a:rPr lang="en-US" dirty="0" err="1"/>
              <a:t>Importante</a:t>
            </a:r>
            <a:r>
              <a:rPr lang="en-US" dirty="0"/>
              <a:t> </a:t>
            </a:r>
            <a:endParaRPr lang="es-ES" dirty="0"/>
          </a:p>
        </p:txBody>
      </p:sp>
      <p:sp>
        <p:nvSpPr>
          <p:cNvPr id="3" name="Marcador de contenido 2">
            <a:extLst>
              <a:ext uri="{FF2B5EF4-FFF2-40B4-BE49-F238E27FC236}">
                <a16:creationId xmlns:a16="http://schemas.microsoft.com/office/drawing/2014/main" id="{34A7D12B-F8C7-4B4B-A6FC-226A0A34AEBD}"/>
              </a:ext>
            </a:extLst>
          </p:cNvPr>
          <p:cNvSpPr>
            <a:spLocks noGrp="1"/>
          </p:cNvSpPr>
          <p:nvPr>
            <p:ph idx="1"/>
          </p:nvPr>
        </p:nvSpPr>
        <p:spPr/>
        <p:txBody>
          <a:bodyPr>
            <a:normAutofit/>
          </a:bodyPr>
          <a:lstStyle/>
          <a:p>
            <a:pPr marL="0" indent="0" algn="just">
              <a:buNone/>
            </a:pPr>
            <a:r>
              <a:rPr lang="es-ES" sz="3200" dirty="0"/>
              <a:t>Como se puede observar, la navegación por la aplicación consiste en pasar de una vista a otra sin salir nunca de la página HTML que tiene  la etiqueta “</a:t>
            </a:r>
            <a:r>
              <a:rPr lang="es-ES" sz="3200" dirty="0" err="1"/>
              <a:t>router</a:t>
            </a:r>
            <a:r>
              <a:rPr lang="es-ES" sz="3200" dirty="0"/>
              <a:t>-outlet”. Por tanto, realmente estaríamos navegando en una aplicación de una sola página .</a:t>
            </a:r>
          </a:p>
        </p:txBody>
      </p:sp>
      <p:sp>
        <p:nvSpPr>
          <p:cNvPr id="4" name="Marcador de número de diapositiva 3">
            <a:extLst>
              <a:ext uri="{FF2B5EF4-FFF2-40B4-BE49-F238E27FC236}">
                <a16:creationId xmlns:a16="http://schemas.microsoft.com/office/drawing/2014/main" id="{7E15FDE3-9947-45CF-BBEA-58BF62919495}"/>
              </a:ext>
            </a:extLst>
          </p:cNvPr>
          <p:cNvSpPr>
            <a:spLocks noGrp="1"/>
          </p:cNvSpPr>
          <p:nvPr>
            <p:ph type="sldNum" sz="quarter" idx="12"/>
          </p:nvPr>
        </p:nvSpPr>
        <p:spPr/>
        <p:txBody>
          <a:bodyPr/>
          <a:lstStyle/>
          <a:p>
            <a:fld id="{65132DCF-C58F-4CC7-AC3C-A5A6116BA1D0}" type="slidenum">
              <a:rPr lang="es-ES" smtClean="0"/>
              <a:t>23</a:t>
            </a:fld>
            <a:endParaRPr lang="es-ES"/>
          </a:p>
        </p:txBody>
      </p:sp>
    </p:spTree>
    <p:extLst>
      <p:ext uri="{BB962C8B-B14F-4D97-AF65-F5344CB8AC3E}">
        <p14:creationId xmlns:p14="http://schemas.microsoft.com/office/powerpoint/2010/main" val="3543114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0702A-0792-4092-B48E-2C028F68B543}"/>
              </a:ext>
            </a:extLst>
          </p:cNvPr>
          <p:cNvSpPr>
            <a:spLocks noGrp="1"/>
          </p:cNvSpPr>
          <p:nvPr>
            <p:ph type="title"/>
          </p:nvPr>
        </p:nvSpPr>
        <p:spPr/>
        <p:txBody>
          <a:bodyPr/>
          <a:lstStyle/>
          <a:p>
            <a:r>
              <a:rPr lang="es-ES" dirty="0" err="1"/>
              <a:t>Routing</a:t>
            </a:r>
            <a:r>
              <a:rPr lang="es-ES" dirty="0"/>
              <a:t> programático </a:t>
            </a:r>
          </a:p>
        </p:txBody>
      </p:sp>
      <p:sp>
        <p:nvSpPr>
          <p:cNvPr id="3" name="Marcador de contenido 2">
            <a:extLst>
              <a:ext uri="{FF2B5EF4-FFF2-40B4-BE49-F238E27FC236}">
                <a16:creationId xmlns:a16="http://schemas.microsoft.com/office/drawing/2014/main" id="{8BBE4F8A-9809-4221-BAA5-83F88E7DFF77}"/>
              </a:ext>
            </a:extLst>
          </p:cNvPr>
          <p:cNvSpPr>
            <a:spLocks noGrp="1"/>
          </p:cNvSpPr>
          <p:nvPr>
            <p:ph idx="1"/>
          </p:nvPr>
        </p:nvSpPr>
        <p:spPr/>
        <p:txBody>
          <a:bodyPr/>
          <a:lstStyle/>
          <a:p>
            <a:pPr marL="0" indent="0">
              <a:buNone/>
            </a:pPr>
            <a:r>
              <a:rPr lang="es-ES" dirty="0"/>
              <a:t>Consiste en la creación de botones, textos que funcionen como link a cualquiera de las rutas de nuestro sitio web.</a:t>
            </a:r>
          </a:p>
          <a:p>
            <a:pPr marL="0" indent="0" algn="just">
              <a:buNone/>
            </a:pPr>
            <a:r>
              <a:rPr lang="es-ES" dirty="0"/>
              <a:t>Es típico en un sitio web que está compuesto de varias páginas o de varios componentes como es nuestro caso, ir incluyendo en nuestros componentes textos o botones que digan volver para que el usuario al pulsar sobre esos botones o texto le lleve automáticamente  a la página inicial de l aplicación.</a:t>
            </a:r>
          </a:p>
        </p:txBody>
      </p:sp>
      <p:sp>
        <p:nvSpPr>
          <p:cNvPr id="4" name="Marcador de número de diapositiva 3">
            <a:extLst>
              <a:ext uri="{FF2B5EF4-FFF2-40B4-BE49-F238E27FC236}">
                <a16:creationId xmlns:a16="http://schemas.microsoft.com/office/drawing/2014/main" id="{27D2AB6D-F4AC-4C20-BD95-6DFB91639389}"/>
              </a:ext>
            </a:extLst>
          </p:cNvPr>
          <p:cNvSpPr>
            <a:spLocks noGrp="1"/>
          </p:cNvSpPr>
          <p:nvPr>
            <p:ph type="sldNum" sz="quarter" idx="12"/>
          </p:nvPr>
        </p:nvSpPr>
        <p:spPr/>
        <p:txBody>
          <a:bodyPr/>
          <a:lstStyle/>
          <a:p>
            <a:fld id="{65132DCF-C58F-4CC7-AC3C-A5A6116BA1D0}" type="slidenum">
              <a:rPr lang="es-ES" smtClean="0"/>
              <a:t>24</a:t>
            </a:fld>
            <a:endParaRPr lang="es-ES"/>
          </a:p>
        </p:txBody>
      </p:sp>
    </p:spTree>
    <p:extLst>
      <p:ext uri="{BB962C8B-B14F-4D97-AF65-F5344CB8AC3E}">
        <p14:creationId xmlns:p14="http://schemas.microsoft.com/office/powerpoint/2010/main" val="3450407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B2959E-C639-4CC4-9D0B-FD57BAA01285}"/>
              </a:ext>
            </a:extLst>
          </p:cNvPr>
          <p:cNvSpPr>
            <a:spLocks noGrp="1"/>
          </p:cNvSpPr>
          <p:nvPr>
            <p:ph type="title"/>
          </p:nvPr>
        </p:nvSpPr>
        <p:spPr/>
        <p:txBody>
          <a:bodyPr>
            <a:normAutofit/>
          </a:bodyPr>
          <a:lstStyle/>
          <a:p>
            <a:r>
              <a:rPr lang="es-ES" sz="3600" dirty="0"/>
              <a:t>1. Incluir en el componente proyecto un botón que nos lleva a la página principal</a:t>
            </a:r>
          </a:p>
        </p:txBody>
      </p:sp>
      <p:sp>
        <p:nvSpPr>
          <p:cNvPr id="3" name="Marcador de contenido 2">
            <a:extLst>
              <a:ext uri="{FF2B5EF4-FFF2-40B4-BE49-F238E27FC236}">
                <a16:creationId xmlns:a16="http://schemas.microsoft.com/office/drawing/2014/main" id="{CCE98CF6-59AC-485C-96EE-D825D8295C30}"/>
              </a:ext>
            </a:extLst>
          </p:cNvPr>
          <p:cNvSpPr>
            <a:spLocks noGrp="1"/>
          </p:cNvSpPr>
          <p:nvPr>
            <p:ph idx="1"/>
          </p:nvPr>
        </p:nvSpPr>
        <p:spPr/>
        <p:txBody>
          <a:bodyPr/>
          <a:lstStyle/>
          <a:p>
            <a:pPr marL="0" indent="0">
              <a:buNone/>
            </a:pPr>
            <a:r>
              <a:rPr lang="en-US" dirty="0" err="1"/>
              <a:t>Crear</a:t>
            </a:r>
            <a:r>
              <a:rPr lang="en-US" dirty="0"/>
              <a:t> el </a:t>
            </a:r>
            <a:r>
              <a:rPr lang="en-US" dirty="0" err="1"/>
              <a:t>botón</a:t>
            </a:r>
            <a:r>
              <a:rPr lang="en-US" dirty="0"/>
              <a:t> </a:t>
            </a:r>
            <a:r>
              <a:rPr lang="en-US" dirty="0" err="1"/>
              <a:t>en</a:t>
            </a:r>
            <a:r>
              <a:rPr lang="en-US" dirty="0"/>
              <a:t> proyecto.component.html y </a:t>
            </a:r>
            <a:r>
              <a:rPr lang="en-US" dirty="0" err="1"/>
              <a:t>asignarle</a:t>
            </a:r>
            <a:r>
              <a:rPr lang="en-US" dirty="0"/>
              <a:t> la </a:t>
            </a:r>
            <a:r>
              <a:rPr lang="en-US" dirty="0" err="1"/>
              <a:t>función</a:t>
            </a:r>
            <a:r>
              <a:rPr lang="en-US" dirty="0"/>
              <a:t> que se </a:t>
            </a:r>
            <a:r>
              <a:rPr lang="en-US" dirty="0" err="1"/>
              <a:t>va</a:t>
            </a:r>
            <a:r>
              <a:rPr lang="en-US" dirty="0"/>
              <a:t> a </a:t>
            </a:r>
            <a:r>
              <a:rPr lang="en-US" dirty="0" err="1"/>
              <a:t>llamar</a:t>
            </a:r>
            <a:r>
              <a:rPr lang="en-US" dirty="0"/>
              <a:t> al </a:t>
            </a:r>
            <a:r>
              <a:rPr lang="en-US" dirty="0" err="1"/>
              <a:t>hacer</a:t>
            </a:r>
            <a:r>
              <a:rPr lang="en-US" dirty="0"/>
              <a:t> click </a:t>
            </a:r>
            <a:r>
              <a:rPr lang="en-US" dirty="0" err="1"/>
              <a:t>en</a:t>
            </a:r>
            <a:r>
              <a:rPr lang="en-US" dirty="0"/>
              <a:t> el </a:t>
            </a:r>
            <a:r>
              <a:rPr lang="en-US" dirty="0" err="1"/>
              <a:t>botón</a:t>
            </a:r>
            <a:r>
              <a:rPr lang="en-US" dirty="0"/>
              <a:t>.</a:t>
            </a:r>
          </a:p>
          <a:p>
            <a:pPr marL="0" indent="0">
              <a:buNone/>
            </a:pPr>
            <a:r>
              <a:rPr lang="en-US" dirty="0"/>
              <a:t>   </a:t>
            </a:r>
            <a:endParaRPr lang="es-ES" dirty="0"/>
          </a:p>
          <a:p>
            <a:pPr marL="0" indent="0">
              <a:buNone/>
            </a:pPr>
            <a:endParaRPr lang="es-ES" dirty="0"/>
          </a:p>
        </p:txBody>
      </p:sp>
      <p:pic>
        <p:nvPicPr>
          <p:cNvPr id="4" name="Imagen 3">
            <a:extLst>
              <a:ext uri="{FF2B5EF4-FFF2-40B4-BE49-F238E27FC236}">
                <a16:creationId xmlns:a16="http://schemas.microsoft.com/office/drawing/2014/main" id="{62737ABD-427E-46D0-8A0B-0B42D093739B}"/>
              </a:ext>
            </a:extLst>
          </p:cNvPr>
          <p:cNvPicPr>
            <a:picLocks noChangeAspect="1"/>
          </p:cNvPicPr>
          <p:nvPr/>
        </p:nvPicPr>
        <p:blipFill>
          <a:blip r:embed="rId3"/>
          <a:stretch>
            <a:fillRect/>
          </a:stretch>
        </p:blipFill>
        <p:spPr>
          <a:xfrm>
            <a:off x="1175708" y="2856691"/>
            <a:ext cx="8416866" cy="2681467"/>
          </a:xfrm>
          <a:prstGeom prst="rect">
            <a:avLst/>
          </a:prstGeom>
        </p:spPr>
      </p:pic>
      <p:sp>
        <p:nvSpPr>
          <p:cNvPr id="5" name="Marcador de número de diapositiva 4">
            <a:extLst>
              <a:ext uri="{FF2B5EF4-FFF2-40B4-BE49-F238E27FC236}">
                <a16:creationId xmlns:a16="http://schemas.microsoft.com/office/drawing/2014/main" id="{4EED38D8-ECF0-47C7-9FAC-7CC0FC982800}"/>
              </a:ext>
            </a:extLst>
          </p:cNvPr>
          <p:cNvSpPr>
            <a:spLocks noGrp="1"/>
          </p:cNvSpPr>
          <p:nvPr>
            <p:ph type="sldNum" sz="quarter" idx="12"/>
          </p:nvPr>
        </p:nvSpPr>
        <p:spPr/>
        <p:txBody>
          <a:bodyPr/>
          <a:lstStyle/>
          <a:p>
            <a:fld id="{65132DCF-C58F-4CC7-AC3C-A5A6116BA1D0}" type="slidenum">
              <a:rPr lang="es-ES" smtClean="0"/>
              <a:t>25</a:t>
            </a:fld>
            <a:endParaRPr lang="es-ES"/>
          </a:p>
        </p:txBody>
      </p:sp>
    </p:spTree>
    <p:extLst>
      <p:ext uri="{BB962C8B-B14F-4D97-AF65-F5344CB8AC3E}">
        <p14:creationId xmlns:p14="http://schemas.microsoft.com/office/powerpoint/2010/main" val="2324843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C90C4-1D56-47C4-94B5-687D9DE06C5F}"/>
              </a:ext>
            </a:extLst>
          </p:cNvPr>
          <p:cNvSpPr>
            <a:spLocks noGrp="1"/>
          </p:cNvSpPr>
          <p:nvPr>
            <p:ph type="title"/>
          </p:nvPr>
        </p:nvSpPr>
        <p:spPr/>
        <p:txBody>
          <a:bodyPr/>
          <a:lstStyle/>
          <a:p>
            <a:endParaRPr lang="es-ES" dirty="0"/>
          </a:p>
        </p:txBody>
      </p:sp>
      <p:pic>
        <p:nvPicPr>
          <p:cNvPr id="4" name="Marcador de contenido 3">
            <a:extLst>
              <a:ext uri="{FF2B5EF4-FFF2-40B4-BE49-F238E27FC236}">
                <a16:creationId xmlns:a16="http://schemas.microsoft.com/office/drawing/2014/main" id="{159670FB-AFC3-4DD5-8226-28AC6EA4F69E}"/>
              </a:ext>
            </a:extLst>
          </p:cNvPr>
          <p:cNvPicPr>
            <a:picLocks noGrp="1" noChangeAspect="1"/>
          </p:cNvPicPr>
          <p:nvPr>
            <p:ph idx="1"/>
          </p:nvPr>
        </p:nvPicPr>
        <p:blipFill>
          <a:blip r:embed="rId2"/>
          <a:stretch>
            <a:fillRect/>
          </a:stretch>
        </p:blipFill>
        <p:spPr>
          <a:xfrm>
            <a:off x="1135272" y="1934997"/>
            <a:ext cx="8058150" cy="2200275"/>
          </a:xfrm>
          <a:prstGeom prst="rect">
            <a:avLst/>
          </a:prstGeom>
          <a:ln>
            <a:solidFill>
              <a:schemeClr val="accent1"/>
            </a:solidFill>
          </a:ln>
        </p:spPr>
      </p:pic>
      <p:sp>
        <p:nvSpPr>
          <p:cNvPr id="3" name="Marcador de número de diapositiva 2">
            <a:extLst>
              <a:ext uri="{FF2B5EF4-FFF2-40B4-BE49-F238E27FC236}">
                <a16:creationId xmlns:a16="http://schemas.microsoft.com/office/drawing/2014/main" id="{2310664B-1D20-4B62-9DAD-73C68BD30DA6}"/>
              </a:ext>
            </a:extLst>
          </p:cNvPr>
          <p:cNvSpPr>
            <a:spLocks noGrp="1"/>
          </p:cNvSpPr>
          <p:nvPr>
            <p:ph type="sldNum" sz="quarter" idx="12"/>
          </p:nvPr>
        </p:nvSpPr>
        <p:spPr/>
        <p:txBody>
          <a:bodyPr/>
          <a:lstStyle/>
          <a:p>
            <a:fld id="{65132DCF-C58F-4CC7-AC3C-A5A6116BA1D0}" type="slidenum">
              <a:rPr lang="es-ES" smtClean="0"/>
              <a:t>26</a:t>
            </a:fld>
            <a:endParaRPr lang="es-ES"/>
          </a:p>
        </p:txBody>
      </p:sp>
    </p:spTree>
    <p:extLst>
      <p:ext uri="{BB962C8B-B14F-4D97-AF65-F5344CB8AC3E}">
        <p14:creationId xmlns:p14="http://schemas.microsoft.com/office/powerpoint/2010/main" val="1479137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CB74E-71DF-4A70-ACE0-7DFD7443EC5D}"/>
              </a:ext>
            </a:extLst>
          </p:cNvPr>
          <p:cNvSpPr>
            <a:spLocks noGrp="1"/>
          </p:cNvSpPr>
          <p:nvPr>
            <p:ph type="title"/>
          </p:nvPr>
        </p:nvSpPr>
        <p:spPr/>
        <p:txBody>
          <a:bodyPr>
            <a:normAutofit/>
          </a:bodyPr>
          <a:lstStyle/>
          <a:p>
            <a:r>
              <a:rPr lang="es-ES" sz="3600" dirty="0"/>
              <a:t>2. En </a:t>
            </a:r>
            <a:r>
              <a:rPr lang="es-ES" sz="3600" dirty="0" err="1"/>
              <a:t>proyecto.component.ts</a:t>
            </a:r>
            <a:endParaRPr lang="es-ES" sz="3600" dirty="0"/>
          </a:p>
        </p:txBody>
      </p:sp>
      <p:pic>
        <p:nvPicPr>
          <p:cNvPr id="4" name="Marcador de contenido 3">
            <a:extLst>
              <a:ext uri="{FF2B5EF4-FFF2-40B4-BE49-F238E27FC236}">
                <a16:creationId xmlns:a16="http://schemas.microsoft.com/office/drawing/2014/main" id="{CE2F584C-2737-406B-A7EB-CBC6E48591FA}"/>
              </a:ext>
            </a:extLst>
          </p:cNvPr>
          <p:cNvPicPr>
            <a:picLocks noGrp="1" noChangeAspect="1"/>
          </p:cNvPicPr>
          <p:nvPr>
            <p:ph idx="1"/>
          </p:nvPr>
        </p:nvPicPr>
        <p:blipFill>
          <a:blip r:embed="rId3"/>
          <a:stretch>
            <a:fillRect/>
          </a:stretch>
        </p:blipFill>
        <p:spPr>
          <a:xfrm>
            <a:off x="838200" y="1690688"/>
            <a:ext cx="5967233" cy="4405597"/>
          </a:xfrm>
          <a:prstGeom prst="rect">
            <a:avLst/>
          </a:prstGeom>
        </p:spPr>
      </p:pic>
      <p:sp>
        <p:nvSpPr>
          <p:cNvPr id="5" name="Rectángulo 4">
            <a:extLst>
              <a:ext uri="{FF2B5EF4-FFF2-40B4-BE49-F238E27FC236}">
                <a16:creationId xmlns:a16="http://schemas.microsoft.com/office/drawing/2014/main" id="{8BA8E8C2-973D-40EF-9713-9FC467AC12AB}"/>
              </a:ext>
            </a:extLst>
          </p:cNvPr>
          <p:cNvSpPr/>
          <p:nvPr/>
        </p:nvSpPr>
        <p:spPr>
          <a:xfrm>
            <a:off x="2691442" y="4468483"/>
            <a:ext cx="1777041" cy="293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9" name="Conector recto de flecha 8">
            <a:extLst>
              <a:ext uri="{FF2B5EF4-FFF2-40B4-BE49-F238E27FC236}">
                <a16:creationId xmlns:a16="http://schemas.microsoft.com/office/drawing/2014/main" id="{FE4EE50D-3AA0-40B8-B0B4-69C4F1A371B8}"/>
              </a:ext>
            </a:extLst>
          </p:cNvPr>
          <p:cNvCxnSpPr/>
          <p:nvPr/>
        </p:nvCxnSpPr>
        <p:spPr>
          <a:xfrm>
            <a:off x="4468483" y="4468483"/>
            <a:ext cx="3364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A69D6CC-249E-46A8-AE1E-93B6A56843E1}"/>
              </a:ext>
            </a:extLst>
          </p:cNvPr>
          <p:cNvSpPr txBox="1"/>
          <p:nvPr/>
        </p:nvSpPr>
        <p:spPr>
          <a:xfrm>
            <a:off x="7967579" y="4238561"/>
            <a:ext cx="2617383" cy="369332"/>
          </a:xfrm>
          <a:prstGeom prst="rect">
            <a:avLst/>
          </a:prstGeom>
          <a:noFill/>
        </p:spPr>
        <p:txBody>
          <a:bodyPr wrap="none" rtlCol="0">
            <a:spAutoFit/>
          </a:bodyPr>
          <a:lstStyle/>
          <a:p>
            <a:r>
              <a:rPr lang="es-ES" dirty="0"/>
              <a:t>Inyectar el servicio </a:t>
            </a:r>
            <a:r>
              <a:rPr lang="es-ES" dirty="0" err="1"/>
              <a:t>Router</a:t>
            </a:r>
            <a:endParaRPr lang="es-ES" dirty="0"/>
          </a:p>
        </p:txBody>
      </p:sp>
      <p:sp>
        <p:nvSpPr>
          <p:cNvPr id="12" name="Rectángulo 11">
            <a:extLst>
              <a:ext uri="{FF2B5EF4-FFF2-40B4-BE49-F238E27FC236}">
                <a16:creationId xmlns:a16="http://schemas.microsoft.com/office/drawing/2014/main" id="{1B440948-9E5D-4873-9C91-30DB90D90772}"/>
              </a:ext>
            </a:extLst>
          </p:cNvPr>
          <p:cNvSpPr/>
          <p:nvPr/>
        </p:nvSpPr>
        <p:spPr>
          <a:xfrm>
            <a:off x="1656272" y="4951562"/>
            <a:ext cx="2570671" cy="6556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Conector recto de flecha 13">
            <a:extLst>
              <a:ext uri="{FF2B5EF4-FFF2-40B4-BE49-F238E27FC236}">
                <a16:creationId xmlns:a16="http://schemas.microsoft.com/office/drawing/2014/main" id="{F12BDECA-A983-4878-926E-555355B7E876}"/>
              </a:ext>
            </a:extLst>
          </p:cNvPr>
          <p:cNvCxnSpPr/>
          <p:nvPr/>
        </p:nvCxnSpPr>
        <p:spPr>
          <a:xfrm>
            <a:off x="4468483" y="5244860"/>
            <a:ext cx="3226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6D0FAB51-21DE-4B84-8D28-8D421BC10628}"/>
              </a:ext>
            </a:extLst>
          </p:cNvPr>
          <p:cNvSpPr txBox="1"/>
          <p:nvPr/>
        </p:nvSpPr>
        <p:spPr>
          <a:xfrm>
            <a:off x="7936302" y="4973931"/>
            <a:ext cx="3962111" cy="1477328"/>
          </a:xfrm>
          <a:prstGeom prst="rect">
            <a:avLst/>
          </a:prstGeom>
          <a:noFill/>
        </p:spPr>
        <p:txBody>
          <a:bodyPr wrap="square" rtlCol="0">
            <a:spAutoFit/>
          </a:bodyPr>
          <a:lstStyle/>
          <a:p>
            <a:r>
              <a:rPr lang="es-ES" dirty="0"/>
              <a:t>La función </a:t>
            </a:r>
            <a:r>
              <a:rPr lang="es-ES" dirty="0" err="1"/>
              <a:t>navigate</a:t>
            </a:r>
            <a:r>
              <a:rPr lang="es-ES" dirty="0"/>
              <a:t> nos lleva a la ruta indicada, en este caso como queremos ir a Home le pasamos la cadena vacía </a:t>
            </a:r>
            <a:r>
              <a:rPr lang="es-ES" dirty="0" err="1"/>
              <a:t>poque</a:t>
            </a:r>
            <a:r>
              <a:rPr lang="es-ES" dirty="0"/>
              <a:t> es la ruta que especificamos para este componente.</a:t>
            </a:r>
          </a:p>
        </p:txBody>
      </p:sp>
      <p:sp>
        <p:nvSpPr>
          <p:cNvPr id="3" name="Marcador de número de diapositiva 2">
            <a:extLst>
              <a:ext uri="{FF2B5EF4-FFF2-40B4-BE49-F238E27FC236}">
                <a16:creationId xmlns:a16="http://schemas.microsoft.com/office/drawing/2014/main" id="{8611F145-463C-4D8F-BECE-DABDEDAD8670}"/>
              </a:ext>
            </a:extLst>
          </p:cNvPr>
          <p:cNvSpPr>
            <a:spLocks noGrp="1"/>
          </p:cNvSpPr>
          <p:nvPr>
            <p:ph type="sldNum" sz="quarter" idx="12"/>
          </p:nvPr>
        </p:nvSpPr>
        <p:spPr/>
        <p:txBody>
          <a:bodyPr/>
          <a:lstStyle/>
          <a:p>
            <a:fld id="{65132DCF-C58F-4CC7-AC3C-A5A6116BA1D0}" type="slidenum">
              <a:rPr lang="es-ES" smtClean="0"/>
              <a:t>27</a:t>
            </a:fld>
            <a:endParaRPr lang="es-ES"/>
          </a:p>
        </p:txBody>
      </p:sp>
    </p:spTree>
    <p:extLst>
      <p:ext uri="{BB962C8B-B14F-4D97-AF65-F5344CB8AC3E}">
        <p14:creationId xmlns:p14="http://schemas.microsoft.com/office/powerpoint/2010/main" val="1042323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E6D40-D195-43AA-89E9-AA67108D4DD0}"/>
              </a:ext>
            </a:extLst>
          </p:cNvPr>
          <p:cNvSpPr>
            <a:spLocks noGrp="1"/>
          </p:cNvSpPr>
          <p:nvPr>
            <p:ph type="title"/>
          </p:nvPr>
        </p:nvSpPr>
        <p:spPr/>
        <p:txBody>
          <a:bodyPr/>
          <a:lstStyle/>
          <a:p>
            <a:r>
              <a:rPr lang="es-ES" dirty="0"/>
              <a:t>Redireccionamiento automáticos</a:t>
            </a:r>
          </a:p>
        </p:txBody>
      </p:sp>
      <p:sp>
        <p:nvSpPr>
          <p:cNvPr id="3" name="Marcador de contenido 2">
            <a:extLst>
              <a:ext uri="{FF2B5EF4-FFF2-40B4-BE49-F238E27FC236}">
                <a16:creationId xmlns:a16="http://schemas.microsoft.com/office/drawing/2014/main" id="{E36D15B5-43C8-4908-93D3-B1CF9D0FDE61}"/>
              </a:ext>
            </a:extLst>
          </p:cNvPr>
          <p:cNvSpPr>
            <a:spLocks noGrp="1"/>
          </p:cNvSpPr>
          <p:nvPr>
            <p:ph idx="1"/>
          </p:nvPr>
        </p:nvSpPr>
        <p:spPr/>
        <p:txBody>
          <a:bodyPr/>
          <a:lstStyle/>
          <a:p>
            <a:pPr marL="0" indent="0" algn="just">
              <a:buNone/>
            </a:pPr>
            <a:r>
              <a:rPr lang="es-ES" dirty="0"/>
              <a:t>En proyectos vamos a incluir un formulario como el que tenemos en el Home para agregar personas y que una vez agregada la persona automáticamente nos redirija al Home para que se pueda ver la información.</a:t>
            </a:r>
          </a:p>
        </p:txBody>
      </p:sp>
      <p:sp>
        <p:nvSpPr>
          <p:cNvPr id="4" name="Marcador de número de diapositiva 3">
            <a:extLst>
              <a:ext uri="{FF2B5EF4-FFF2-40B4-BE49-F238E27FC236}">
                <a16:creationId xmlns:a16="http://schemas.microsoft.com/office/drawing/2014/main" id="{BF1A9BEE-D051-4FF3-B8AE-EC9CDD2515F3}"/>
              </a:ext>
            </a:extLst>
          </p:cNvPr>
          <p:cNvSpPr>
            <a:spLocks noGrp="1"/>
          </p:cNvSpPr>
          <p:nvPr>
            <p:ph type="sldNum" sz="quarter" idx="12"/>
          </p:nvPr>
        </p:nvSpPr>
        <p:spPr/>
        <p:txBody>
          <a:bodyPr/>
          <a:lstStyle/>
          <a:p>
            <a:fld id="{65132DCF-C58F-4CC7-AC3C-A5A6116BA1D0}" type="slidenum">
              <a:rPr lang="es-ES" smtClean="0"/>
              <a:t>28</a:t>
            </a:fld>
            <a:endParaRPr lang="es-ES"/>
          </a:p>
        </p:txBody>
      </p:sp>
    </p:spTree>
    <p:extLst>
      <p:ext uri="{BB962C8B-B14F-4D97-AF65-F5344CB8AC3E}">
        <p14:creationId xmlns:p14="http://schemas.microsoft.com/office/powerpoint/2010/main" val="3656773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7FDC3E-0542-406D-9F7E-E19DB4419E06}"/>
              </a:ext>
            </a:extLst>
          </p:cNvPr>
          <p:cNvSpPr>
            <a:spLocks noGrp="1"/>
          </p:cNvSpPr>
          <p:nvPr>
            <p:ph type="title"/>
          </p:nvPr>
        </p:nvSpPr>
        <p:spPr/>
        <p:txBody>
          <a:bodyPr>
            <a:normAutofit/>
          </a:bodyPr>
          <a:lstStyle/>
          <a:p>
            <a:pPr marL="742950" indent="-742950">
              <a:buFont typeface="+mj-lt"/>
              <a:buAutoNum type="arabicPeriod"/>
            </a:pPr>
            <a:r>
              <a:rPr lang="es-ES" sz="3200" dirty="0"/>
              <a:t>Copiar el formulario que tenemos en empleados para el componente proyectos</a:t>
            </a:r>
          </a:p>
        </p:txBody>
      </p:sp>
      <p:sp>
        <p:nvSpPr>
          <p:cNvPr id="3" name="Marcador de contenido 2">
            <a:extLst>
              <a:ext uri="{FF2B5EF4-FFF2-40B4-BE49-F238E27FC236}">
                <a16:creationId xmlns:a16="http://schemas.microsoft.com/office/drawing/2014/main" id="{3277A32C-B2D9-4C27-8C98-78163345504C}"/>
              </a:ext>
            </a:extLst>
          </p:cNvPr>
          <p:cNvSpPr>
            <a:spLocks noGrp="1"/>
          </p:cNvSpPr>
          <p:nvPr>
            <p:ph idx="1"/>
          </p:nvPr>
        </p:nvSpPr>
        <p:spPr/>
        <p:txBody>
          <a:bodyPr>
            <a:normAutofit/>
          </a:bodyPr>
          <a:lstStyle/>
          <a:p>
            <a:pPr marL="0" indent="0" algn="just">
              <a:buNone/>
            </a:pPr>
            <a:r>
              <a:rPr lang="es-ES" dirty="0"/>
              <a:t>Tendríamos que copiar en proyectos.component.html el contenido de empleados.component.html y en </a:t>
            </a:r>
            <a:r>
              <a:rPr lang="es-ES" dirty="0" err="1"/>
              <a:t>proyectos.component.ts</a:t>
            </a:r>
            <a:r>
              <a:rPr lang="es-ES" dirty="0"/>
              <a:t> debemos copiar las funciones , variables y servicios que necesitemos de </a:t>
            </a:r>
            <a:r>
              <a:rPr lang="es-ES" dirty="0" err="1"/>
              <a:t>empleados.component.ts</a:t>
            </a:r>
            <a:r>
              <a:rPr lang="es-ES" dirty="0"/>
              <a:t> para el correcto funcionamiento de la aplicación.</a:t>
            </a:r>
          </a:p>
          <a:p>
            <a:pPr marL="0" indent="0" algn="just">
              <a:buNone/>
            </a:pPr>
            <a:endParaRPr lang="es-ES" dirty="0"/>
          </a:p>
        </p:txBody>
      </p:sp>
      <p:sp>
        <p:nvSpPr>
          <p:cNvPr id="4" name="Marcador de número de diapositiva 3">
            <a:extLst>
              <a:ext uri="{FF2B5EF4-FFF2-40B4-BE49-F238E27FC236}">
                <a16:creationId xmlns:a16="http://schemas.microsoft.com/office/drawing/2014/main" id="{624340AD-B9DA-4B08-BA4A-F3FAAA6AA34F}"/>
              </a:ext>
            </a:extLst>
          </p:cNvPr>
          <p:cNvSpPr>
            <a:spLocks noGrp="1"/>
          </p:cNvSpPr>
          <p:nvPr>
            <p:ph type="sldNum" sz="quarter" idx="12"/>
          </p:nvPr>
        </p:nvSpPr>
        <p:spPr/>
        <p:txBody>
          <a:bodyPr/>
          <a:lstStyle/>
          <a:p>
            <a:fld id="{65132DCF-C58F-4CC7-AC3C-A5A6116BA1D0}" type="slidenum">
              <a:rPr lang="es-ES" smtClean="0"/>
              <a:t>29</a:t>
            </a:fld>
            <a:endParaRPr lang="es-ES"/>
          </a:p>
        </p:txBody>
      </p:sp>
    </p:spTree>
    <p:extLst>
      <p:ext uri="{BB962C8B-B14F-4D97-AF65-F5344CB8AC3E}">
        <p14:creationId xmlns:p14="http://schemas.microsoft.com/office/powerpoint/2010/main" val="368288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98056-BC51-4CDB-81D0-4B7CF70E6450}"/>
              </a:ext>
            </a:extLst>
          </p:cNvPr>
          <p:cNvSpPr>
            <a:spLocks noGrp="1"/>
          </p:cNvSpPr>
          <p:nvPr>
            <p:ph type="title"/>
          </p:nvPr>
        </p:nvSpPr>
        <p:spPr/>
        <p:txBody>
          <a:bodyPr/>
          <a:lstStyle/>
          <a:p>
            <a:r>
              <a:rPr lang="es-ES" dirty="0"/>
              <a:t>1. Crear </a:t>
            </a:r>
            <a:r>
              <a:rPr lang="es-ES" dirty="0" err="1"/>
              <a:t>AppRoutingModule</a:t>
            </a:r>
            <a:endParaRPr lang="es-ES" dirty="0"/>
          </a:p>
        </p:txBody>
      </p:sp>
      <p:sp>
        <p:nvSpPr>
          <p:cNvPr id="3" name="Marcador de contenido 2">
            <a:extLst>
              <a:ext uri="{FF2B5EF4-FFF2-40B4-BE49-F238E27FC236}">
                <a16:creationId xmlns:a16="http://schemas.microsoft.com/office/drawing/2014/main" id="{0833032D-C678-417D-B93C-9C011690B971}"/>
              </a:ext>
            </a:extLst>
          </p:cNvPr>
          <p:cNvSpPr>
            <a:spLocks noGrp="1"/>
          </p:cNvSpPr>
          <p:nvPr>
            <p:ph idx="1"/>
          </p:nvPr>
        </p:nvSpPr>
        <p:spPr/>
        <p:txBody>
          <a:bodyPr/>
          <a:lstStyle/>
          <a:p>
            <a:pPr marL="0" indent="0" algn="just">
              <a:buNone/>
            </a:pPr>
            <a:r>
              <a:rPr lang="es-ES" sz="2400" dirty="0"/>
              <a:t>En Angular, la mejor práctica es cargar y configurar el enrutador en un módulo de nivel superior separado que está dedicado al enrutamiento e importado por la raíz </a:t>
            </a:r>
            <a:r>
              <a:rPr lang="es-ES" sz="2400" dirty="0" err="1"/>
              <a:t>AppModule</a:t>
            </a:r>
            <a:r>
              <a:rPr lang="es-ES" sz="2400" dirty="0"/>
              <a:t>.</a:t>
            </a:r>
          </a:p>
          <a:p>
            <a:pPr marL="0" indent="0" algn="just">
              <a:buNone/>
            </a:pPr>
            <a:r>
              <a:rPr lang="es-ES" sz="2400" dirty="0"/>
              <a:t>Por convención, el nombre de la clase del módulo es </a:t>
            </a:r>
            <a:r>
              <a:rPr lang="es-ES" sz="2400" dirty="0" err="1"/>
              <a:t>AppRoutingModule</a:t>
            </a:r>
            <a:r>
              <a:rPr lang="es-ES" sz="2400" dirty="0"/>
              <a:t> y pertenece a app-</a:t>
            </a:r>
            <a:r>
              <a:rPr lang="es-ES" sz="2400" dirty="0" err="1"/>
              <a:t>routing.module.ts</a:t>
            </a:r>
            <a:r>
              <a:rPr lang="es-ES" sz="2400" dirty="0"/>
              <a:t> en la carpeta </a:t>
            </a:r>
            <a:r>
              <a:rPr lang="es-ES" sz="2400" dirty="0" err="1"/>
              <a:t>src</a:t>
            </a:r>
            <a:r>
              <a:rPr lang="es-ES" sz="2400" dirty="0"/>
              <a:t>/app.</a:t>
            </a:r>
          </a:p>
          <a:p>
            <a:pPr marL="0" indent="0" algn="just">
              <a:buNone/>
            </a:pPr>
            <a:endParaRPr lang="es-ES" sz="2400" dirty="0"/>
          </a:p>
          <a:p>
            <a:pPr marL="0" indent="0" algn="just">
              <a:buNone/>
            </a:pPr>
            <a:r>
              <a:rPr lang="es-ES" sz="2400" dirty="0"/>
              <a:t>ng </a:t>
            </a:r>
            <a:r>
              <a:rPr lang="es-ES" sz="2400" dirty="0" err="1"/>
              <a:t>generate</a:t>
            </a:r>
            <a:r>
              <a:rPr lang="es-ES" sz="2400" dirty="0"/>
              <a:t> module app-</a:t>
            </a:r>
            <a:r>
              <a:rPr lang="es-ES" sz="2400" dirty="0" err="1"/>
              <a:t>routing</a:t>
            </a:r>
            <a:r>
              <a:rPr lang="es-ES" sz="2400" dirty="0"/>
              <a:t> --flat --module=app</a:t>
            </a:r>
          </a:p>
          <a:p>
            <a:pPr marL="0" indent="0" algn="just">
              <a:buNone/>
            </a:pPr>
            <a:endParaRPr lang="es-ES" sz="2000" dirty="0"/>
          </a:p>
          <a:p>
            <a:pPr marL="0" indent="0" algn="just">
              <a:buNone/>
            </a:pPr>
            <a:endParaRPr lang="es-ES" sz="2000" dirty="0"/>
          </a:p>
          <a:p>
            <a:pPr marL="0" indent="0">
              <a:buNone/>
            </a:pPr>
            <a:endParaRPr lang="es-ES" dirty="0"/>
          </a:p>
        </p:txBody>
      </p:sp>
      <p:pic>
        <p:nvPicPr>
          <p:cNvPr id="9" name="Imagen 8">
            <a:extLst>
              <a:ext uri="{FF2B5EF4-FFF2-40B4-BE49-F238E27FC236}">
                <a16:creationId xmlns:a16="http://schemas.microsoft.com/office/drawing/2014/main" id="{0DFA5562-81F7-4F1A-9C9A-2E46188A5587}"/>
              </a:ext>
            </a:extLst>
          </p:cNvPr>
          <p:cNvPicPr>
            <a:picLocks noChangeAspect="1"/>
          </p:cNvPicPr>
          <p:nvPr/>
        </p:nvPicPr>
        <p:blipFill>
          <a:blip r:embed="rId2"/>
          <a:stretch>
            <a:fillRect/>
          </a:stretch>
        </p:blipFill>
        <p:spPr>
          <a:xfrm>
            <a:off x="838200" y="4980378"/>
            <a:ext cx="10289345" cy="1512497"/>
          </a:xfrm>
          <a:prstGeom prst="rect">
            <a:avLst/>
          </a:prstGeom>
        </p:spPr>
      </p:pic>
      <p:sp>
        <p:nvSpPr>
          <p:cNvPr id="10" name="Marcador de número de diapositiva 9">
            <a:extLst>
              <a:ext uri="{FF2B5EF4-FFF2-40B4-BE49-F238E27FC236}">
                <a16:creationId xmlns:a16="http://schemas.microsoft.com/office/drawing/2014/main" id="{9987081B-E08C-478C-A016-84CE46DC2DB5}"/>
              </a:ext>
            </a:extLst>
          </p:cNvPr>
          <p:cNvSpPr>
            <a:spLocks noGrp="1"/>
          </p:cNvSpPr>
          <p:nvPr>
            <p:ph type="sldNum" sz="quarter" idx="12"/>
          </p:nvPr>
        </p:nvSpPr>
        <p:spPr/>
        <p:txBody>
          <a:bodyPr/>
          <a:lstStyle/>
          <a:p>
            <a:fld id="{65132DCF-C58F-4CC7-AC3C-A5A6116BA1D0}" type="slidenum">
              <a:rPr lang="es-ES" smtClean="0"/>
              <a:t>3</a:t>
            </a:fld>
            <a:endParaRPr lang="es-ES"/>
          </a:p>
        </p:txBody>
      </p:sp>
    </p:spTree>
    <p:extLst>
      <p:ext uri="{BB962C8B-B14F-4D97-AF65-F5344CB8AC3E}">
        <p14:creationId xmlns:p14="http://schemas.microsoft.com/office/powerpoint/2010/main" val="1954926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05684A-F9D8-4B1D-97D6-535ACFA77BD3}"/>
              </a:ext>
            </a:extLst>
          </p:cNvPr>
          <p:cNvSpPr>
            <a:spLocks noGrp="1"/>
          </p:cNvSpPr>
          <p:nvPr>
            <p:ph type="title"/>
          </p:nvPr>
        </p:nvSpPr>
        <p:spPr/>
        <p:txBody>
          <a:bodyPr/>
          <a:lstStyle/>
          <a:p>
            <a:endParaRPr lang="es-ES" dirty="0"/>
          </a:p>
        </p:txBody>
      </p:sp>
      <p:sp>
        <p:nvSpPr>
          <p:cNvPr id="6" name="Marcador de contenido 5">
            <a:extLst>
              <a:ext uri="{FF2B5EF4-FFF2-40B4-BE49-F238E27FC236}">
                <a16:creationId xmlns:a16="http://schemas.microsoft.com/office/drawing/2014/main" id="{B6688648-1440-4556-8377-0CF187FEE67D}"/>
              </a:ext>
            </a:extLst>
          </p:cNvPr>
          <p:cNvSpPr>
            <a:spLocks noGrp="1"/>
          </p:cNvSpPr>
          <p:nvPr>
            <p:ph idx="1"/>
          </p:nvPr>
        </p:nvSpPr>
        <p:spPr/>
        <p:txBody>
          <a:bodyPr/>
          <a:lstStyle/>
          <a:p>
            <a:endParaRPr lang="es-ES"/>
          </a:p>
        </p:txBody>
      </p:sp>
      <p:pic>
        <p:nvPicPr>
          <p:cNvPr id="10" name="Imagen 9">
            <a:extLst>
              <a:ext uri="{FF2B5EF4-FFF2-40B4-BE49-F238E27FC236}">
                <a16:creationId xmlns:a16="http://schemas.microsoft.com/office/drawing/2014/main" id="{A3A28545-8E4E-4753-B140-3CC54D216019}"/>
              </a:ext>
            </a:extLst>
          </p:cNvPr>
          <p:cNvPicPr>
            <a:picLocks noChangeAspect="1"/>
          </p:cNvPicPr>
          <p:nvPr/>
        </p:nvPicPr>
        <p:blipFill>
          <a:blip r:embed="rId3"/>
          <a:stretch>
            <a:fillRect/>
          </a:stretch>
        </p:blipFill>
        <p:spPr>
          <a:xfrm>
            <a:off x="838199" y="681037"/>
            <a:ext cx="10182225" cy="5638800"/>
          </a:xfrm>
          <a:prstGeom prst="rect">
            <a:avLst/>
          </a:prstGeom>
        </p:spPr>
      </p:pic>
      <p:sp>
        <p:nvSpPr>
          <p:cNvPr id="3" name="Marcador de número de diapositiva 2">
            <a:extLst>
              <a:ext uri="{FF2B5EF4-FFF2-40B4-BE49-F238E27FC236}">
                <a16:creationId xmlns:a16="http://schemas.microsoft.com/office/drawing/2014/main" id="{24DE8428-CCEE-4802-B151-90AA315EE35B}"/>
              </a:ext>
            </a:extLst>
          </p:cNvPr>
          <p:cNvSpPr>
            <a:spLocks noGrp="1"/>
          </p:cNvSpPr>
          <p:nvPr>
            <p:ph type="sldNum" sz="quarter" idx="12"/>
          </p:nvPr>
        </p:nvSpPr>
        <p:spPr/>
        <p:txBody>
          <a:bodyPr/>
          <a:lstStyle/>
          <a:p>
            <a:fld id="{65132DCF-C58F-4CC7-AC3C-A5A6116BA1D0}" type="slidenum">
              <a:rPr lang="es-ES" smtClean="0"/>
              <a:t>30</a:t>
            </a:fld>
            <a:endParaRPr lang="es-ES"/>
          </a:p>
        </p:txBody>
      </p:sp>
    </p:spTree>
    <p:extLst>
      <p:ext uri="{BB962C8B-B14F-4D97-AF65-F5344CB8AC3E}">
        <p14:creationId xmlns:p14="http://schemas.microsoft.com/office/powerpoint/2010/main" val="774595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40EAB206-8178-4F1E-B79D-E365D4FED4EF}"/>
              </a:ext>
            </a:extLst>
          </p:cNvPr>
          <p:cNvPicPr>
            <a:picLocks noChangeAspect="1"/>
          </p:cNvPicPr>
          <p:nvPr/>
        </p:nvPicPr>
        <p:blipFill>
          <a:blip r:embed="rId2"/>
          <a:stretch>
            <a:fillRect/>
          </a:stretch>
        </p:blipFill>
        <p:spPr>
          <a:xfrm>
            <a:off x="979726" y="309053"/>
            <a:ext cx="8886825" cy="6410325"/>
          </a:xfrm>
          <a:prstGeom prst="rect">
            <a:avLst/>
          </a:prstGeom>
        </p:spPr>
      </p:pic>
      <p:sp>
        <p:nvSpPr>
          <p:cNvPr id="13" name="Rectángulo 12">
            <a:extLst>
              <a:ext uri="{FF2B5EF4-FFF2-40B4-BE49-F238E27FC236}">
                <a16:creationId xmlns:a16="http://schemas.microsoft.com/office/drawing/2014/main" id="{BE729935-CD9D-440C-848F-5D23E59DCB0D}"/>
              </a:ext>
            </a:extLst>
          </p:cNvPr>
          <p:cNvSpPr/>
          <p:nvPr/>
        </p:nvSpPr>
        <p:spPr>
          <a:xfrm>
            <a:off x="1466491" y="1535502"/>
            <a:ext cx="7953554" cy="40889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número de diapositiva 1">
            <a:extLst>
              <a:ext uri="{FF2B5EF4-FFF2-40B4-BE49-F238E27FC236}">
                <a16:creationId xmlns:a16="http://schemas.microsoft.com/office/drawing/2014/main" id="{B09CB80C-86A4-41F3-96B2-AE964A27A452}"/>
              </a:ext>
            </a:extLst>
          </p:cNvPr>
          <p:cNvSpPr>
            <a:spLocks noGrp="1"/>
          </p:cNvSpPr>
          <p:nvPr>
            <p:ph type="sldNum" sz="quarter" idx="12"/>
          </p:nvPr>
        </p:nvSpPr>
        <p:spPr/>
        <p:txBody>
          <a:bodyPr/>
          <a:lstStyle/>
          <a:p>
            <a:fld id="{65132DCF-C58F-4CC7-AC3C-A5A6116BA1D0}" type="slidenum">
              <a:rPr lang="es-ES" smtClean="0"/>
              <a:t>31</a:t>
            </a:fld>
            <a:endParaRPr lang="es-ES"/>
          </a:p>
        </p:txBody>
      </p:sp>
    </p:spTree>
    <p:extLst>
      <p:ext uri="{BB962C8B-B14F-4D97-AF65-F5344CB8AC3E}">
        <p14:creationId xmlns:p14="http://schemas.microsoft.com/office/powerpoint/2010/main" val="3039227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30E1F-325D-4C91-B2FC-EC46811DC60D}"/>
              </a:ext>
            </a:extLst>
          </p:cNvPr>
          <p:cNvSpPr>
            <a:spLocks noGrp="1"/>
          </p:cNvSpPr>
          <p:nvPr>
            <p:ph type="title"/>
          </p:nvPr>
        </p:nvSpPr>
        <p:spPr/>
        <p:txBody>
          <a:bodyPr/>
          <a:lstStyle/>
          <a:p>
            <a:endParaRPr lang="es-ES" dirty="0"/>
          </a:p>
        </p:txBody>
      </p:sp>
      <p:pic>
        <p:nvPicPr>
          <p:cNvPr id="7" name="Marcador de contenido 6">
            <a:extLst>
              <a:ext uri="{FF2B5EF4-FFF2-40B4-BE49-F238E27FC236}">
                <a16:creationId xmlns:a16="http://schemas.microsoft.com/office/drawing/2014/main" id="{23CB9F42-1E3B-4334-BE5E-F0D571EE5BB1}"/>
              </a:ext>
            </a:extLst>
          </p:cNvPr>
          <p:cNvPicPr>
            <a:picLocks noGrp="1" noChangeAspect="1"/>
          </p:cNvPicPr>
          <p:nvPr>
            <p:ph idx="1"/>
          </p:nvPr>
        </p:nvPicPr>
        <p:blipFill>
          <a:blip r:embed="rId3"/>
          <a:stretch>
            <a:fillRect/>
          </a:stretch>
        </p:blipFill>
        <p:spPr>
          <a:xfrm>
            <a:off x="803511" y="365125"/>
            <a:ext cx="10515600" cy="2146595"/>
          </a:xfrm>
          <a:prstGeom prst="rect">
            <a:avLst/>
          </a:prstGeom>
          <a:ln>
            <a:solidFill>
              <a:schemeClr val="accent1">
                <a:shade val="50000"/>
              </a:schemeClr>
            </a:solidFill>
          </a:ln>
        </p:spPr>
      </p:pic>
      <p:cxnSp>
        <p:nvCxnSpPr>
          <p:cNvPr id="9" name="Conector recto de flecha 8">
            <a:extLst>
              <a:ext uri="{FF2B5EF4-FFF2-40B4-BE49-F238E27FC236}">
                <a16:creationId xmlns:a16="http://schemas.microsoft.com/office/drawing/2014/main" id="{195F48FE-8DFB-48E0-B87D-0F586EB1C486}"/>
              </a:ext>
            </a:extLst>
          </p:cNvPr>
          <p:cNvCxnSpPr>
            <a:cxnSpLocks/>
          </p:cNvCxnSpPr>
          <p:nvPr/>
        </p:nvCxnSpPr>
        <p:spPr>
          <a:xfrm flipH="1" flipV="1">
            <a:off x="1362974" y="2041003"/>
            <a:ext cx="1259456" cy="114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89E5E84D-9351-486C-A799-4D6A9EA7253C}"/>
              </a:ext>
            </a:extLst>
          </p:cNvPr>
          <p:cNvSpPr txBox="1"/>
          <p:nvPr/>
        </p:nvSpPr>
        <p:spPr>
          <a:xfrm>
            <a:off x="2622430" y="2951946"/>
            <a:ext cx="8920968" cy="954107"/>
          </a:xfrm>
          <a:prstGeom prst="rect">
            <a:avLst/>
          </a:prstGeom>
          <a:noFill/>
        </p:spPr>
        <p:txBody>
          <a:bodyPr wrap="none" rtlCol="0">
            <a:spAutoFit/>
          </a:bodyPr>
          <a:lstStyle/>
          <a:p>
            <a:r>
              <a:rPr lang="es-ES" sz="2800" dirty="0"/>
              <a:t>Necesitamos que además de agregar un empleado el botón </a:t>
            </a:r>
          </a:p>
          <a:p>
            <a:r>
              <a:rPr lang="es-ES" sz="2800" dirty="0"/>
              <a:t>nos redireccione a la página principal de forma automática.</a:t>
            </a:r>
          </a:p>
        </p:txBody>
      </p:sp>
      <p:pic>
        <p:nvPicPr>
          <p:cNvPr id="12" name="Imagen 11">
            <a:extLst>
              <a:ext uri="{FF2B5EF4-FFF2-40B4-BE49-F238E27FC236}">
                <a16:creationId xmlns:a16="http://schemas.microsoft.com/office/drawing/2014/main" id="{2C9CD01D-C569-4BE0-B558-94DB5F9CD1BE}"/>
              </a:ext>
            </a:extLst>
          </p:cNvPr>
          <p:cNvPicPr>
            <a:picLocks noChangeAspect="1"/>
          </p:cNvPicPr>
          <p:nvPr/>
        </p:nvPicPr>
        <p:blipFill>
          <a:blip r:embed="rId4"/>
          <a:stretch>
            <a:fillRect/>
          </a:stretch>
        </p:blipFill>
        <p:spPr>
          <a:xfrm>
            <a:off x="838200" y="4143373"/>
            <a:ext cx="8029575" cy="2047875"/>
          </a:xfrm>
          <a:prstGeom prst="rect">
            <a:avLst/>
          </a:prstGeom>
        </p:spPr>
      </p:pic>
      <p:sp>
        <p:nvSpPr>
          <p:cNvPr id="13" name="Rectángulo 12">
            <a:extLst>
              <a:ext uri="{FF2B5EF4-FFF2-40B4-BE49-F238E27FC236}">
                <a16:creationId xmlns:a16="http://schemas.microsoft.com/office/drawing/2014/main" id="{232227AF-8638-4DEE-8E12-CD632EE7F4BF}"/>
              </a:ext>
            </a:extLst>
          </p:cNvPr>
          <p:cNvSpPr/>
          <p:nvPr/>
        </p:nvSpPr>
        <p:spPr>
          <a:xfrm>
            <a:off x="1052423" y="5469147"/>
            <a:ext cx="1846052" cy="345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E7EDE3FF-55D7-461E-9729-297020C79137}"/>
              </a:ext>
            </a:extLst>
          </p:cNvPr>
          <p:cNvSpPr>
            <a:spLocks noGrp="1"/>
          </p:cNvSpPr>
          <p:nvPr>
            <p:ph type="sldNum" sz="quarter" idx="12"/>
          </p:nvPr>
        </p:nvSpPr>
        <p:spPr/>
        <p:txBody>
          <a:bodyPr/>
          <a:lstStyle/>
          <a:p>
            <a:fld id="{65132DCF-C58F-4CC7-AC3C-A5A6116BA1D0}" type="slidenum">
              <a:rPr lang="es-ES" smtClean="0"/>
              <a:t>32</a:t>
            </a:fld>
            <a:endParaRPr lang="es-ES"/>
          </a:p>
        </p:txBody>
      </p:sp>
    </p:spTree>
    <p:extLst>
      <p:ext uri="{BB962C8B-B14F-4D97-AF65-F5344CB8AC3E}">
        <p14:creationId xmlns:p14="http://schemas.microsoft.com/office/powerpoint/2010/main" val="133745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50022C-C621-4053-B2B4-837CF2F10228}"/>
              </a:ext>
            </a:extLst>
          </p:cNvPr>
          <p:cNvSpPr>
            <a:spLocks noGrp="1"/>
          </p:cNvSpPr>
          <p:nvPr>
            <p:ph type="title"/>
          </p:nvPr>
        </p:nvSpPr>
        <p:spPr/>
        <p:txBody>
          <a:bodyPr/>
          <a:lstStyle/>
          <a:p>
            <a:r>
              <a:rPr lang="es-ES" dirty="0"/>
              <a:t>Paso de parámetros a rutas</a:t>
            </a:r>
          </a:p>
        </p:txBody>
      </p:sp>
      <p:sp>
        <p:nvSpPr>
          <p:cNvPr id="3" name="Marcador de contenido 2">
            <a:extLst>
              <a:ext uri="{FF2B5EF4-FFF2-40B4-BE49-F238E27FC236}">
                <a16:creationId xmlns:a16="http://schemas.microsoft.com/office/drawing/2014/main" id="{84351F6B-894D-47A9-9D2A-47F690403334}"/>
              </a:ext>
            </a:extLst>
          </p:cNvPr>
          <p:cNvSpPr>
            <a:spLocks noGrp="1"/>
          </p:cNvSpPr>
          <p:nvPr>
            <p:ph idx="1"/>
          </p:nvPr>
        </p:nvSpPr>
        <p:spPr/>
        <p:txBody>
          <a:bodyPr/>
          <a:lstStyle/>
          <a:p>
            <a:pPr marL="0" indent="0" algn="just">
              <a:buNone/>
            </a:pPr>
            <a:r>
              <a:rPr lang="es-ES" dirty="0"/>
              <a:t>Se utiliza cuando queremos hacer alguna modificación a algún elemento de nuestra página web que previamente se  ha consultado con un origen de datos.</a:t>
            </a:r>
          </a:p>
          <a:p>
            <a:pPr marL="0" indent="0" algn="just">
              <a:buNone/>
            </a:pPr>
            <a:endParaRPr lang="es-ES" dirty="0"/>
          </a:p>
        </p:txBody>
      </p:sp>
      <p:sp>
        <p:nvSpPr>
          <p:cNvPr id="5" name="CuadroTexto 4">
            <a:extLst>
              <a:ext uri="{FF2B5EF4-FFF2-40B4-BE49-F238E27FC236}">
                <a16:creationId xmlns:a16="http://schemas.microsoft.com/office/drawing/2014/main" id="{1653EBC3-B3B0-4D8B-A6DA-45732481700F}"/>
              </a:ext>
            </a:extLst>
          </p:cNvPr>
          <p:cNvSpPr txBox="1"/>
          <p:nvPr/>
        </p:nvSpPr>
        <p:spPr>
          <a:xfrm>
            <a:off x="983412" y="3812875"/>
            <a:ext cx="4106174" cy="1938992"/>
          </a:xfrm>
          <a:prstGeom prst="rect">
            <a:avLst/>
          </a:prstGeom>
          <a:noFill/>
        </p:spPr>
        <p:txBody>
          <a:bodyPr wrap="square" rtlCol="0">
            <a:spAutoFit/>
          </a:bodyPr>
          <a:lstStyle/>
          <a:p>
            <a:pPr algn="just"/>
            <a:r>
              <a:rPr lang="es-ES" sz="2400" dirty="0"/>
              <a:t>Para cambiarle los datos a alguno de estos empleados necesitamos pasarle su ID a la URL dando </a:t>
            </a:r>
            <a:r>
              <a:rPr lang="es-ES" sz="2400" dirty="0" err="1"/>
              <a:t>click</a:t>
            </a:r>
            <a:r>
              <a:rPr lang="es-ES" sz="2400" dirty="0"/>
              <a:t> en el nombre del empleado.</a:t>
            </a:r>
          </a:p>
        </p:txBody>
      </p:sp>
      <p:pic>
        <p:nvPicPr>
          <p:cNvPr id="6" name="Imagen 5">
            <a:extLst>
              <a:ext uri="{FF2B5EF4-FFF2-40B4-BE49-F238E27FC236}">
                <a16:creationId xmlns:a16="http://schemas.microsoft.com/office/drawing/2014/main" id="{FBE6C8CC-6F4C-4DB3-8EF8-61BDA0EF4877}"/>
              </a:ext>
            </a:extLst>
          </p:cNvPr>
          <p:cNvPicPr>
            <a:picLocks noChangeAspect="1"/>
          </p:cNvPicPr>
          <p:nvPr/>
        </p:nvPicPr>
        <p:blipFill>
          <a:blip r:embed="rId3"/>
          <a:stretch>
            <a:fillRect/>
          </a:stretch>
        </p:blipFill>
        <p:spPr>
          <a:xfrm>
            <a:off x="5797580" y="3669191"/>
            <a:ext cx="4848225" cy="2314575"/>
          </a:xfrm>
          <a:prstGeom prst="rect">
            <a:avLst/>
          </a:prstGeom>
          <a:ln>
            <a:solidFill>
              <a:schemeClr val="accent1">
                <a:shade val="50000"/>
              </a:schemeClr>
            </a:solidFill>
          </a:ln>
        </p:spPr>
      </p:pic>
      <p:sp>
        <p:nvSpPr>
          <p:cNvPr id="4" name="Marcador de número de diapositiva 3">
            <a:extLst>
              <a:ext uri="{FF2B5EF4-FFF2-40B4-BE49-F238E27FC236}">
                <a16:creationId xmlns:a16="http://schemas.microsoft.com/office/drawing/2014/main" id="{39C5F5EC-243C-4644-A100-B784C4E23773}"/>
              </a:ext>
            </a:extLst>
          </p:cNvPr>
          <p:cNvSpPr>
            <a:spLocks noGrp="1"/>
          </p:cNvSpPr>
          <p:nvPr>
            <p:ph type="sldNum" sz="quarter" idx="12"/>
          </p:nvPr>
        </p:nvSpPr>
        <p:spPr/>
        <p:txBody>
          <a:bodyPr/>
          <a:lstStyle/>
          <a:p>
            <a:fld id="{65132DCF-C58F-4CC7-AC3C-A5A6116BA1D0}" type="slidenum">
              <a:rPr lang="es-ES" smtClean="0"/>
              <a:t>33</a:t>
            </a:fld>
            <a:endParaRPr lang="es-ES"/>
          </a:p>
        </p:txBody>
      </p:sp>
    </p:spTree>
    <p:extLst>
      <p:ext uri="{BB962C8B-B14F-4D97-AF65-F5344CB8AC3E}">
        <p14:creationId xmlns:p14="http://schemas.microsoft.com/office/powerpoint/2010/main" val="2547399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171E53-5250-48D1-A35E-1751F666C029}"/>
              </a:ext>
            </a:extLst>
          </p:cNvPr>
          <p:cNvSpPr>
            <a:spLocks noGrp="1"/>
          </p:cNvSpPr>
          <p:nvPr>
            <p:ph idx="1"/>
          </p:nvPr>
        </p:nvSpPr>
        <p:spPr>
          <a:xfrm>
            <a:off x="299049" y="586597"/>
            <a:ext cx="11593901" cy="2842404"/>
          </a:xfrm>
        </p:spPr>
        <p:txBody>
          <a:bodyPr>
            <a:normAutofit/>
          </a:bodyPr>
          <a:lstStyle/>
          <a:p>
            <a:pPr marL="0" indent="0" algn="just">
              <a:buNone/>
            </a:pPr>
            <a:r>
              <a:rPr lang="es-ES" dirty="0"/>
              <a:t>Se necesita crear un nuevo componente similar a proyectos, donde aparezca cargada la información de un empleado, es decir que al pulsar en el nombre de un empleados en la página principal se abra automáticamente una página diferente con la información del empleado que quiero modificar. Al pulsar el botón Modificar la aplicación debe llevarnos al Home donde veremos la información del empleado con las modificaciones realizadas.</a:t>
            </a:r>
          </a:p>
          <a:p>
            <a:pPr marL="0" indent="0" algn="just">
              <a:buNone/>
            </a:pPr>
            <a:endParaRPr lang="es-ES" dirty="0"/>
          </a:p>
        </p:txBody>
      </p:sp>
      <p:pic>
        <p:nvPicPr>
          <p:cNvPr id="5" name="Imagen 4">
            <a:extLst>
              <a:ext uri="{FF2B5EF4-FFF2-40B4-BE49-F238E27FC236}">
                <a16:creationId xmlns:a16="http://schemas.microsoft.com/office/drawing/2014/main" id="{ADFB32FE-F483-43D0-95A5-050DDC3FC102}"/>
              </a:ext>
            </a:extLst>
          </p:cNvPr>
          <p:cNvPicPr>
            <a:picLocks noChangeAspect="1"/>
          </p:cNvPicPr>
          <p:nvPr/>
        </p:nvPicPr>
        <p:blipFill>
          <a:blip r:embed="rId2"/>
          <a:stretch>
            <a:fillRect/>
          </a:stretch>
        </p:blipFill>
        <p:spPr>
          <a:xfrm>
            <a:off x="419819" y="3429000"/>
            <a:ext cx="11593902" cy="2343563"/>
          </a:xfrm>
          <a:prstGeom prst="rect">
            <a:avLst/>
          </a:prstGeom>
          <a:ln>
            <a:solidFill>
              <a:schemeClr val="accent1">
                <a:shade val="50000"/>
              </a:schemeClr>
            </a:solidFill>
          </a:ln>
        </p:spPr>
      </p:pic>
      <p:sp>
        <p:nvSpPr>
          <p:cNvPr id="2" name="Marcador de número de diapositiva 1">
            <a:extLst>
              <a:ext uri="{FF2B5EF4-FFF2-40B4-BE49-F238E27FC236}">
                <a16:creationId xmlns:a16="http://schemas.microsoft.com/office/drawing/2014/main" id="{83C66397-C415-4F3A-A3D9-58BCC09D08F2}"/>
              </a:ext>
            </a:extLst>
          </p:cNvPr>
          <p:cNvSpPr>
            <a:spLocks noGrp="1"/>
          </p:cNvSpPr>
          <p:nvPr>
            <p:ph type="sldNum" sz="quarter" idx="12"/>
          </p:nvPr>
        </p:nvSpPr>
        <p:spPr/>
        <p:txBody>
          <a:bodyPr/>
          <a:lstStyle/>
          <a:p>
            <a:fld id="{65132DCF-C58F-4CC7-AC3C-A5A6116BA1D0}" type="slidenum">
              <a:rPr lang="es-ES" smtClean="0"/>
              <a:t>34</a:t>
            </a:fld>
            <a:endParaRPr lang="es-ES"/>
          </a:p>
        </p:txBody>
      </p:sp>
    </p:spTree>
    <p:extLst>
      <p:ext uri="{BB962C8B-B14F-4D97-AF65-F5344CB8AC3E}">
        <p14:creationId xmlns:p14="http://schemas.microsoft.com/office/powerpoint/2010/main" val="1137797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A610A9B-1625-4D1A-985B-A85C7E9AA691}"/>
              </a:ext>
            </a:extLst>
          </p:cNvPr>
          <p:cNvSpPr>
            <a:spLocks noGrp="1"/>
          </p:cNvSpPr>
          <p:nvPr>
            <p:ph idx="1"/>
          </p:nvPr>
        </p:nvSpPr>
        <p:spPr>
          <a:xfrm>
            <a:off x="838200" y="776377"/>
            <a:ext cx="10515600" cy="5400586"/>
          </a:xfrm>
        </p:spPr>
        <p:txBody>
          <a:bodyPr/>
          <a:lstStyle/>
          <a:p>
            <a:pPr marL="514350" indent="-514350">
              <a:buFont typeface="+mj-lt"/>
              <a:buAutoNum type="arabicPeriod"/>
            </a:pPr>
            <a:r>
              <a:rPr lang="es-ES" dirty="0"/>
              <a:t>Crear el nuevo componente</a:t>
            </a:r>
          </a:p>
          <a:p>
            <a:pPr marL="0" indent="0">
              <a:buNone/>
            </a:pPr>
            <a:r>
              <a:rPr lang="es-ES" dirty="0"/>
              <a:t>ng g c </a:t>
            </a:r>
            <a:r>
              <a:rPr lang="es-ES" dirty="0" err="1"/>
              <a:t>actualizaEmpleado</a:t>
            </a:r>
            <a:endParaRPr lang="es-ES" dirty="0"/>
          </a:p>
          <a:p>
            <a:pPr marL="0" indent="0">
              <a:buNone/>
            </a:pPr>
            <a:endParaRPr lang="es-ES" dirty="0"/>
          </a:p>
          <a:p>
            <a:pPr marL="0" indent="0">
              <a:buNone/>
            </a:pPr>
            <a:r>
              <a:rPr lang="es-ES" dirty="0"/>
              <a:t>2.  Enrutar el componente</a:t>
            </a:r>
          </a:p>
          <a:p>
            <a:endParaRPr lang="es-ES" dirty="0"/>
          </a:p>
          <a:p>
            <a:endParaRPr lang="es-ES" dirty="0"/>
          </a:p>
        </p:txBody>
      </p:sp>
      <p:pic>
        <p:nvPicPr>
          <p:cNvPr id="7" name="Imagen 6">
            <a:extLst>
              <a:ext uri="{FF2B5EF4-FFF2-40B4-BE49-F238E27FC236}">
                <a16:creationId xmlns:a16="http://schemas.microsoft.com/office/drawing/2014/main" id="{02D2446E-3886-4253-A796-2835C31A9BA0}"/>
              </a:ext>
            </a:extLst>
          </p:cNvPr>
          <p:cNvPicPr>
            <a:picLocks noChangeAspect="1"/>
          </p:cNvPicPr>
          <p:nvPr/>
        </p:nvPicPr>
        <p:blipFill>
          <a:blip r:embed="rId2"/>
          <a:stretch>
            <a:fillRect/>
          </a:stretch>
        </p:blipFill>
        <p:spPr>
          <a:xfrm>
            <a:off x="1156838" y="2892274"/>
            <a:ext cx="5772150" cy="2143125"/>
          </a:xfrm>
          <a:prstGeom prst="rect">
            <a:avLst/>
          </a:prstGeom>
        </p:spPr>
      </p:pic>
      <p:sp>
        <p:nvSpPr>
          <p:cNvPr id="10" name="Rectángulo 9">
            <a:extLst>
              <a:ext uri="{FF2B5EF4-FFF2-40B4-BE49-F238E27FC236}">
                <a16:creationId xmlns:a16="http://schemas.microsoft.com/office/drawing/2014/main" id="{488340B7-1D7D-474C-B6A2-1825371E92EB}"/>
              </a:ext>
            </a:extLst>
          </p:cNvPr>
          <p:cNvSpPr/>
          <p:nvPr/>
        </p:nvSpPr>
        <p:spPr>
          <a:xfrm>
            <a:off x="838200" y="5435292"/>
            <a:ext cx="11118011" cy="954107"/>
          </a:xfrm>
          <a:prstGeom prst="rect">
            <a:avLst/>
          </a:prstGeom>
        </p:spPr>
        <p:txBody>
          <a:bodyPr wrap="square">
            <a:spAutoFit/>
          </a:bodyPr>
          <a:lstStyle/>
          <a:p>
            <a:r>
              <a:rPr lang="en-US" sz="2800" dirty="0"/>
              <a:t>3. </a:t>
            </a:r>
            <a:r>
              <a:rPr lang="en-US" sz="2800" dirty="0" err="1"/>
              <a:t>Mostrar</a:t>
            </a:r>
            <a:r>
              <a:rPr lang="en-US" sz="2800" dirty="0"/>
              <a:t> </a:t>
            </a:r>
            <a:r>
              <a:rPr lang="en-US" sz="2800" dirty="0" err="1"/>
              <a:t>en</a:t>
            </a:r>
            <a:r>
              <a:rPr lang="en-US" sz="2800" dirty="0"/>
              <a:t> el </a:t>
            </a:r>
            <a:r>
              <a:rPr lang="en-US" sz="2800" dirty="0" err="1"/>
              <a:t>componente</a:t>
            </a:r>
            <a:r>
              <a:rPr lang="en-US" sz="2800" dirty="0"/>
              <a:t> </a:t>
            </a:r>
            <a:r>
              <a:rPr lang="en-US" sz="2800" dirty="0" err="1"/>
              <a:t>actualizaEmpleado</a:t>
            </a:r>
            <a:r>
              <a:rPr lang="en-US" sz="2800" dirty="0"/>
              <a:t> un </a:t>
            </a:r>
            <a:r>
              <a:rPr lang="en-US" sz="2800" dirty="0" err="1"/>
              <a:t>formulario</a:t>
            </a:r>
            <a:r>
              <a:rPr lang="en-US" sz="2800" dirty="0"/>
              <a:t> </a:t>
            </a:r>
            <a:r>
              <a:rPr lang="en-US" sz="2800" dirty="0" err="1"/>
              <a:t>idéntico</a:t>
            </a:r>
            <a:r>
              <a:rPr lang="en-US" sz="2800" dirty="0"/>
              <a:t> al que temenos </a:t>
            </a:r>
            <a:r>
              <a:rPr lang="en-US" sz="2800" dirty="0" err="1"/>
              <a:t>en</a:t>
            </a:r>
            <a:r>
              <a:rPr lang="en-US" sz="2800" dirty="0"/>
              <a:t> </a:t>
            </a:r>
            <a:r>
              <a:rPr lang="en-US" sz="2800" dirty="0" err="1"/>
              <a:t>proyecto</a:t>
            </a:r>
            <a:r>
              <a:rPr lang="en-US" sz="2800" dirty="0"/>
              <a:t>, lo que </a:t>
            </a:r>
            <a:r>
              <a:rPr lang="en-US" sz="2800" dirty="0" err="1"/>
              <a:t>hacemos</a:t>
            </a:r>
            <a:r>
              <a:rPr lang="en-US" sz="2800" dirty="0"/>
              <a:t> es </a:t>
            </a:r>
            <a:r>
              <a:rPr lang="en-US" sz="2800" dirty="0" err="1"/>
              <a:t>copiar</a:t>
            </a:r>
            <a:r>
              <a:rPr lang="en-US" sz="2800" dirty="0"/>
              <a:t> y </a:t>
            </a:r>
            <a:r>
              <a:rPr lang="en-US" sz="2800" dirty="0" err="1"/>
              <a:t>pegar</a:t>
            </a:r>
            <a:r>
              <a:rPr lang="en-US" sz="2800" dirty="0"/>
              <a:t> el </a:t>
            </a:r>
            <a:r>
              <a:rPr lang="en-US" sz="2800" dirty="0" err="1"/>
              <a:t>formulario</a:t>
            </a:r>
            <a:r>
              <a:rPr lang="en-US" sz="2800" dirty="0"/>
              <a:t>. </a:t>
            </a:r>
          </a:p>
        </p:txBody>
      </p:sp>
      <p:sp>
        <p:nvSpPr>
          <p:cNvPr id="2" name="Marcador de número de diapositiva 1">
            <a:extLst>
              <a:ext uri="{FF2B5EF4-FFF2-40B4-BE49-F238E27FC236}">
                <a16:creationId xmlns:a16="http://schemas.microsoft.com/office/drawing/2014/main" id="{03DBF010-253C-430B-9F61-8A94FEF0493E}"/>
              </a:ext>
            </a:extLst>
          </p:cNvPr>
          <p:cNvSpPr>
            <a:spLocks noGrp="1"/>
          </p:cNvSpPr>
          <p:nvPr>
            <p:ph type="sldNum" sz="quarter" idx="12"/>
          </p:nvPr>
        </p:nvSpPr>
        <p:spPr/>
        <p:txBody>
          <a:bodyPr/>
          <a:lstStyle/>
          <a:p>
            <a:fld id="{65132DCF-C58F-4CC7-AC3C-A5A6116BA1D0}" type="slidenum">
              <a:rPr lang="es-ES" smtClean="0"/>
              <a:t>35</a:t>
            </a:fld>
            <a:endParaRPr lang="es-ES"/>
          </a:p>
        </p:txBody>
      </p:sp>
    </p:spTree>
    <p:extLst>
      <p:ext uri="{BB962C8B-B14F-4D97-AF65-F5344CB8AC3E}">
        <p14:creationId xmlns:p14="http://schemas.microsoft.com/office/powerpoint/2010/main" val="3702290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7548FE7C-A94C-4895-A829-38C37C7B7D48}"/>
              </a:ext>
            </a:extLst>
          </p:cNvPr>
          <p:cNvPicPr>
            <a:picLocks noGrp="1" noChangeAspect="1"/>
          </p:cNvPicPr>
          <p:nvPr>
            <p:ph idx="1"/>
          </p:nvPr>
        </p:nvPicPr>
        <p:blipFill>
          <a:blip r:embed="rId3"/>
          <a:stretch>
            <a:fillRect/>
          </a:stretch>
        </p:blipFill>
        <p:spPr>
          <a:xfrm>
            <a:off x="1035521" y="424107"/>
            <a:ext cx="9558250" cy="5278437"/>
          </a:xfrm>
          <a:prstGeom prst="rect">
            <a:avLst/>
          </a:prstGeom>
        </p:spPr>
      </p:pic>
      <p:sp>
        <p:nvSpPr>
          <p:cNvPr id="2" name="Marcador de número de diapositiva 1">
            <a:extLst>
              <a:ext uri="{FF2B5EF4-FFF2-40B4-BE49-F238E27FC236}">
                <a16:creationId xmlns:a16="http://schemas.microsoft.com/office/drawing/2014/main" id="{C3B80E1A-EC06-4478-B817-A40157BFE36E}"/>
              </a:ext>
            </a:extLst>
          </p:cNvPr>
          <p:cNvSpPr>
            <a:spLocks noGrp="1"/>
          </p:cNvSpPr>
          <p:nvPr>
            <p:ph type="sldNum" sz="quarter" idx="12"/>
          </p:nvPr>
        </p:nvSpPr>
        <p:spPr/>
        <p:txBody>
          <a:bodyPr/>
          <a:lstStyle/>
          <a:p>
            <a:fld id="{65132DCF-C58F-4CC7-AC3C-A5A6116BA1D0}" type="slidenum">
              <a:rPr lang="es-ES" smtClean="0"/>
              <a:t>36</a:t>
            </a:fld>
            <a:endParaRPr lang="es-ES"/>
          </a:p>
        </p:txBody>
      </p:sp>
      <p:sp>
        <p:nvSpPr>
          <p:cNvPr id="3" name="Rectángulo 2">
            <a:extLst>
              <a:ext uri="{FF2B5EF4-FFF2-40B4-BE49-F238E27FC236}">
                <a16:creationId xmlns:a16="http://schemas.microsoft.com/office/drawing/2014/main" id="{B7B1E1F9-8C71-4E04-B370-CFE28EAB6524}"/>
              </a:ext>
            </a:extLst>
          </p:cNvPr>
          <p:cNvSpPr/>
          <p:nvPr/>
        </p:nvSpPr>
        <p:spPr>
          <a:xfrm>
            <a:off x="916158" y="5894685"/>
            <a:ext cx="10359683" cy="923330"/>
          </a:xfrm>
          <a:prstGeom prst="rect">
            <a:avLst/>
          </a:prstGeom>
        </p:spPr>
        <p:txBody>
          <a:bodyPr wrap="square">
            <a:spAutoFit/>
          </a:bodyPr>
          <a:lstStyle/>
          <a:p>
            <a:r>
              <a:rPr lang="es-ES" dirty="0"/>
              <a:t>Como podemos ver tenemos algunos errores no se reconocen las variables ni el método </a:t>
            </a:r>
            <a:r>
              <a:rPr lang="es-ES" dirty="0" err="1"/>
              <a:t>agregarEmpleado</a:t>
            </a:r>
            <a:r>
              <a:rPr lang="es-ES" dirty="0"/>
              <a:t>(), por esto debemos de copiar esta información del archivo </a:t>
            </a:r>
            <a:r>
              <a:rPr lang="es-ES" dirty="0" err="1"/>
              <a:t>proyectos.component.ts</a:t>
            </a:r>
            <a:r>
              <a:rPr lang="es-ES" dirty="0"/>
              <a:t> en actualiza-</a:t>
            </a:r>
            <a:r>
              <a:rPr lang="es-ES" dirty="0" err="1"/>
              <a:t>empleados.component.ts</a:t>
            </a:r>
            <a:r>
              <a:rPr lang="es-ES" dirty="0"/>
              <a:t>. </a:t>
            </a:r>
          </a:p>
        </p:txBody>
      </p:sp>
    </p:spTree>
    <p:extLst>
      <p:ext uri="{BB962C8B-B14F-4D97-AF65-F5344CB8AC3E}">
        <p14:creationId xmlns:p14="http://schemas.microsoft.com/office/powerpoint/2010/main" val="385960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5F6AA1F-AB62-4EAA-8573-C8827BC413B0}"/>
              </a:ext>
            </a:extLst>
          </p:cNvPr>
          <p:cNvPicPr>
            <a:picLocks noChangeAspect="1"/>
          </p:cNvPicPr>
          <p:nvPr/>
        </p:nvPicPr>
        <p:blipFill>
          <a:blip r:embed="rId3"/>
          <a:stretch>
            <a:fillRect/>
          </a:stretch>
        </p:blipFill>
        <p:spPr>
          <a:xfrm>
            <a:off x="734772" y="352425"/>
            <a:ext cx="8410575" cy="6505575"/>
          </a:xfrm>
          <a:prstGeom prst="rect">
            <a:avLst/>
          </a:prstGeom>
        </p:spPr>
      </p:pic>
      <p:sp>
        <p:nvSpPr>
          <p:cNvPr id="2" name="Marcador de número de diapositiva 1">
            <a:extLst>
              <a:ext uri="{FF2B5EF4-FFF2-40B4-BE49-F238E27FC236}">
                <a16:creationId xmlns:a16="http://schemas.microsoft.com/office/drawing/2014/main" id="{FA7077B5-0914-4E5E-824E-A2C36095781C}"/>
              </a:ext>
            </a:extLst>
          </p:cNvPr>
          <p:cNvSpPr>
            <a:spLocks noGrp="1"/>
          </p:cNvSpPr>
          <p:nvPr>
            <p:ph type="sldNum" sz="quarter" idx="12"/>
          </p:nvPr>
        </p:nvSpPr>
        <p:spPr/>
        <p:txBody>
          <a:bodyPr/>
          <a:lstStyle/>
          <a:p>
            <a:fld id="{65132DCF-C58F-4CC7-AC3C-A5A6116BA1D0}" type="slidenum">
              <a:rPr lang="es-ES" smtClean="0"/>
              <a:t>37</a:t>
            </a:fld>
            <a:endParaRPr lang="es-ES"/>
          </a:p>
        </p:txBody>
      </p:sp>
      <p:sp>
        <p:nvSpPr>
          <p:cNvPr id="3" name="CuadroTexto 2">
            <a:extLst>
              <a:ext uri="{FF2B5EF4-FFF2-40B4-BE49-F238E27FC236}">
                <a16:creationId xmlns:a16="http://schemas.microsoft.com/office/drawing/2014/main" id="{0E1BA95B-F2C5-47EA-BC69-034CB8EAC444}"/>
              </a:ext>
            </a:extLst>
          </p:cNvPr>
          <p:cNvSpPr txBox="1"/>
          <p:nvPr/>
        </p:nvSpPr>
        <p:spPr>
          <a:xfrm>
            <a:off x="9325055" y="1674674"/>
            <a:ext cx="2743201" cy="1754326"/>
          </a:xfrm>
          <a:prstGeom prst="rect">
            <a:avLst/>
          </a:prstGeom>
          <a:noFill/>
        </p:spPr>
        <p:txBody>
          <a:bodyPr wrap="square" rtlCol="0">
            <a:spAutoFit/>
          </a:bodyPr>
          <a:lstStyle/>
          <a:p>
            <a:r>
              <a:rPr lang="es-ES" dirty="0"/>
              <a:t>Copiamos todo el código correspondiente a la clase aunque luego tengamos que hacer algunas modificaciones.</a:t>
            </a:r>
          </a:p>
          <a:p>
            <a:endParaRPr lang="es-ES" dirty="0"/>
          </a:p>
        </p:txBody>
      </p:sp>
    </p:spTree>
    <p:extLst>
      <p:ext uri="{BB962C8B-B14F-4D97-AF65-F5344CB8AC3E}">
        <p14:creationId xmlns:p14="http://schemas.microsoft.com/office/powerpoint/2010/main" val="813251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880213-7D52-436A-9606-BC76D4324ABE}"/>
              </a:ext>
            </a:extLst>
          </p:cNvPr>
          <p:cNvSpPr>
            <a:spLocks noGrp="1"/>
          </p:cNvSpPr>
          <p:nvPr>
            <p:ph type="title"/>
          </p:nvPr>
        </p:nvSpPr>
        <p:spPr/>
        <p:txBody>
          <a:bodyPr/>
          <a:lstStyle/>
          <a:p>
            <a:r>
              <a:rPr lang="es-ES" dirty="0"/>
              <a:t>Este es el formulario que hemos creado</a:t>
            </a:r>
          </a:p>
        </p:txBody>
      </p:sp>
      <p:pic>
        <p:nvPicPr>
          <p:cNvPr id="4" name="Marcador de contenido 3">
            <a:extLst>
              <a:ext uri="{FF2B5EF4-FFF2-40B4-BE49-F238E27FC236}">
                <a16:creationId xmlns:a16="http://schemas.microsoft.com/office/drawing/2014/main" id="{8FBC5896-8B6D-43B2-BAF0-245C8789EA27}"/>
              </a:ext>
            </a:extLst>
          </p:cNvPr>
          <p:cNvPicPr>
            <a:picLocks noGrp="1" noChangeAspect="1"/>
          </p:cNvPicPr>
          <p:nvPr>
            <p:ph idx="1"/>
          </p:nvPr>
        </p:nvPicPr>
        <p:blipFill>
          <a:blip r:embed="rId2"/>
          <a:stretch>
            <a:fillRect/>
          </a:stretch>
        </p:blipFill>
        <p:spPr>
          <a:xfrm>
            <a:off x="838200" y="2024845"/>
            <a:ext cx="10515600" cy="2469154"/>
          </a:xfrm>
          <a:prstGeom prst="rect">
            <a:avLst/>
          </a:prstGeom>
          <a:ln>
            <a:solidFill>
              <a:schemeClr val="accent1">
                <a:shade val="50000"/>
              </a:schemeClr>
            </a:solidFill>
          </a:ln>
        </p:spPr>
      </p:pic>
      <p:sp>
        <p:nvSpPr>
          <p:cNvPr id="3" name="Marcador de número de diapositiva 2">
            <a:extLst>
              <a:ext uri="{FF2B5EF4-FFF2-40B4-BE49-F238E27FC236}">
                <a16:creationId xmlns:a16="http://schemas.microsoft.com/office/drawing/2014/main" id="{FA0D7C2E-C75C-478E-A932-CDF08354DBAF}"/>
              </a:ext>
            </a:extLst>
          </p:cNvPr>
          <p:cNvSpPr>
            <a:spLocks noGrp="1"/>
          </p:cNvSpPr>
          <p:nvPr>
            <p:ph type="sldNum" sz="quarter" idx="12"/>
          </p:nvPr>
        </p:nvSpPr>
        <p:spPr/>
        <p:txBody>
          <a:bodyPr/>
          <a:lstStyle/>
          <a:p>
            <a:fld id="{65132DCF-C58F-4CC7-AC3C-A5A6116BA1D0}" type="slidenum">
              <a:rPr lang="es-ES" smtClean="0"/>
              <a:t>38</a:t>
            </a:fld>
            <a:endParaRPr lang="es-ES"/>
          </a:p>
        </p:txBody>
      </p:sp>
    </p:spTree>
    <p:extLst>
      <p:ext uri="{BB962C8B-B14F-4D97-AF65-F5344CB8AC3E}">
        <p14:creationId xmlns:p14="http://schemas.microsoft.com/office/powerpoint/2010/main" val="451883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F040B05-A7C8-43FC-B213-A667F89C3E27}"/>
              </a:ext>
            </a:extLst>
          </p:cNvPr>
          <p:cNvSpPr>
            <a:spLocks noGrp="1"/>
          </p:cNvSpPr>
          <p:nvPr>
            <p:ph idx="1"/>
          </p:nvPr>
        </p:nvSpPr>
        <p:spPr>
          <a:xfrm>
            <a:off x="838200" y="1000664"/>
            <a:ext cx="10515600" cy="5176299"/>
          </a:xfrm>
        </p:spPr>
        <p:txBody>
          <a:bodyPr>
            <a:normAutofit/>
          </a:bodyPr>
          <a:lstStyle/>
          <a:p>
            <a:pPr marL="0" indent="0" algn="just">
              <a:buNone/>
            </a:pPr>
            <a:r>
              <a:rPr lang="es-ES" sz="3600" dirty="0"/>
              <a:t>¿Cómo hacemos para que al pulsar en cualquier usuario nos lleve a este componente que acabamos de crear?</a:t>
            </a:r>
          </a:p>
        </p:txBody>
      </p:sp>
      <p:sp>
        <p:nvSpPr>
          <p:cNvPr id="2" name="Marcador de número de diapositiva 1">
            <a:extLst>
              <a:ext uri="{FF2B5EF4-FFF2-40B4-BE49-F238E27FC236}">
                <a16:creationId xmlns:a16="http://schemas.microsoft.com/office/drawing/2014/main" id="{4A6D0F2C-1C94-441A-8D5E-98CFD9871950}"/>
              </a:ext>
            </a:extLst>
          </p:cNvPr>
          <p:cNvSpPr>
            <a:spLocks noGrp="1"/>
          </p:cNvSpPr>
          <p:nvPr>
            <p:ph type="sldNum" sz="quarter" idx="12"/>
          </p:nvPr>
        </p:nvSpPr>
        <p:spPr/>
        <p:txBody>
          <a:bodyPr/>
          <a:lstStyle/>
          <a:p>
            <a:fld id="{65132DCF-C58F-4CC7-AC3C-A5A6116BA1D0}" type="slidenum">
              <a:rPr lang="es-ES" smtClean="0"/>
              <a:t>39</a:t>
            </a:fld>
            <a:endParaRPr lang="es-ES"/>
          </a:p>
        </p:txBody>
      </p:sp>
    </p:spTree>
    <p:extLst>
      <p:ext uri="{BB962C8B-B14F-4D97-AF65-F5344CB8AC3E}">
        <p14:creationId xmlns:p14="http://schemas.microsoft.com/office/powerpoint/2010/main" val="180840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EE167-3F98-4935-909C-E6F376B107D3}"/>
              </a:ext>
            </a:extLst>
          </p:cNvPr>
          <p:cNvSpPr>
            <a:spLocks noGrp="1"/>
          </p:cNvSpPr>
          <p:nvPr>
            <p:ph type="title"/>
          </p:nvPr>
        </p:nvSpPr>
        <p:spPr/>
        <p:txBody>
          <a:bodyPr/>
          <a:lstStyle/>
          <a:p>
            <a:r>
              <a:rPr lang="es-ES" dirty="0"/>
              <a:t>app-</a:t>
            </a:r>
            <a:r>
              <a:rPr lang="es-ES" dirty="0" err="1"/>
              <a:t>routing.module.ts</a:t>
            </a:r>
            <a:r>
              <a:rPr lang="es-ES" dirty="0"/>
              <a:t> (</a:t>
            </a:r>
            <a:r>
              <a:rPr lang="es-ES" dirty="0" err="1"/>
              <a:t>generated</a:t>
            </a:r>
            <a:r>
              <a:rPr lang="es-ES" dirty="0"/>
              <a:t>)</a:t>
            </a:r>
          </a:p>
        </p:txBody>
      </p:sp>
      <p:pic>
        <p:nvPicPr>
          <p:cNvPr id="7" name="Marcador de contenido 6">
            <a:extLst>
              <a:ext uri="{FF2B5EF4-FFF2-40B4-BE49-F238E27FC236}">
                <a16:creationId xmlns:a16="http://schemas.microsoft.com/office/drawing/2014/main" id="{BD64073F-665A-4765-839F-3A3B122A6353}"/>
              </a:ext>
            </a:extLst>
          </p:cNvPr>
          <p:cNvPicPr>
            <a:picLocks noGrp="1" noChangeAspect="1"/>
          </p:cNvPicPr>
          <p:nvPr>
            <p:ph idx="1"/>
          </p:nvPr>
        </p:nvPicPr>
        <p:blipFill>
          <a:blip r:embed="rId2"/>
          <a:stretch>
            <a:fillRect/>
          </a:stretch>
        </p:blipFill>
        <p:spPr>
          <a:xfrm>
            <a:off x="983071" y="1690688"/>
            <a:ext cx="8898348" cy="4697413"/>
          </a:xfrm>
          <a:prstGeom prst="rect">
            <a:avLst/>
          </a:prstGeom>
          <a:ln>
            <a:solidFill>
              <a:schemeClr val="accent1"/>
            </a:solidFill>
          </a:ln>
        </p:spPr>
      </p:pic>
      <p:sp>
        <p:nvSpPr>
          <p:cNvPr id="8" name="Marcador de número de diapositiva 7">
            <a:extLst>
              <a:ext uri="{FF2B5EF4-FFF2-40B4-BE49-F238E27FC236}">
                <a16:creationId xmlns:a16="http://schemas.microsoft.com/office/drawing/2014/main" id="{85289834-1ADD-4B79-8533-3581A5988AA3}"/>
              </a:ext>
            </a:extLst>
          </p:cNvPr>
          <p:cNvSpPr>
            <a:spLocks noGrp="1"/>
          </p:cNvSpPr>
          <p:nvPr>
            <p:ph type="sldNum" sz="quarter" idx="12"/>
          </p:nvPr>
        </p:nvSpPr>
        <p:spPr/>
        <p:txBody>
          <a:bodyPr/>
          <a:lstStyle/>
          <a:p>
            <a:fld id="{65132DCF-C58F-4CC7-AC3C-A5A6116BA1D0}" type="slidenum">
              <a:rPr lang="es-ES" smtClean="0"/>
              <a:t>4</a:t>
            </a:fld>
            <a:endParaRPr lang="es-ES"/>
          </a:p>
        </p:txBody>
      </p:sp>
    </p:spTree>
    <p:extLst>
      <p:ext uri="{BB962C8B-B14F-4D97-AF65-F5344CB8AC3E}">
        <p14:creationId xmlns:p14="http://schemas.microsoft.com/office/powerpoint/2010/main" val="3223511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D0AFCD-6A24-45E9-A32C-E10A2A5A89FC}"/>
              </a:ext>
            </a:extLst>
          </p:cNvPr>
          <p:cNvSpPr>
            <a:spLocks noGrp="1"/>
          </p:cNvSpPr>
          <p:nvPr>
            <p:ph type="title"/>
          </p:nvPr>
        </p:nvSpPr>
        <p:spPr/>
        <p:txBody>
          <a:bodyPr>
            <a:normAutofit/>
          </a:bodyPr>
          <a:lstStyle/>
          <a:p>
            <a:r>
              <a:rPr lang="es-ES" sz="2800" dirty="0"/>
              <a:t>3. Crear un enlace que nos lleve al componente que acabamos de crear pasándole por la URL el ID del empleado </a:t>
            </a:r>
          </a:p>
        </p:txBody>
      </p:sp>
      <p:pic>
        <p:nvPicPr>
          <p:cNvPr id="4" name="Marcador de contenido 3">
            <a:extLst>
              <a:ext uri="{FF2B5EF4-FFF2-40B4-BE49-F238E27FC236}">
                <a16:creationId xmlns:a16="http://schemas.microsoft.com/office/drawing/2014/main" id="{7D0AE27B-E1B9-4536-A6B4-D25C41D597EF}"/>
              </a:ext>
            </a:extLst>
          </p:cNvPr>
          <p:cNvPicPr>
            <a:picLocks noGrp="1" noChangeAspect="1"/>
          </p:cNvPicPr>
          <p:nvPr>
            <p:ph idx="1"/>
          </p:nvPr>
        </p:nvPicPr>
        <p:blipFill>
          <a:blip r:embed="rId2"/>
          <a:stretch>
            <a:fillRect/>
          </a:stretch>
        </p:blipFill>
        <p:spPr>
          <a:xfrm>
            <a:off x="878457" y="1980734"/>
            <a:ext cx="5670161" cy="3695445"/>
          </a:xfrm>
          <a:prstGeom prst="rect">
            <a:avLst/>
          </a:prstGeom>
          <a:ln>
            <a:solidFill>
              <a:schemeClr val="accent1">
                <a:shade val="50000"/>
              </a:schemeClr>
            </a:solidFill>
          </a:ln>
        </p:spPr>
      </p:pic>
      <p:cxnSp>
        <p:nvCxnSpPr>
          <p:cNvPr id="6" name="Conector recto 5">
            <a:extLst>
              <a:ext uri="{FF2B5EF4-FFF2-40B4-BE49-F238E27FC236}">
                <a16:creationId xmlns:a16="http://schemas.microsoft.com/office/drawing/2014/main" id="{0022C3F5-61C3-4854-88DA-C5CC504AEAC6}"/>
              </a:ext>
            </a:extLst>
          </p:cNvPr>
          <p:cNvCxnSpPr/>
          <p:nvPr/>
        </p:nvCxnSpPr>
        <p:spPr>
          <a:xfrm>
            <a:off x="878457" y="2277374"/>
            <a:ext cx="2451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0DC61B14-AE5B-4275-8F7C-C077718CD8AC}"/>
              </a:ext>
            </a:extLst>
          </p:cNvPr>
          <p:cNvCxnSpPr/>
          <p:nvPr/>
        </p:nvCxnSpPr>
        <p:spPr>
          <a:xfrm>
            <a:off x="878457" y="3429000"/>
            <a:ext cx="2451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8A1AE04F-1BF3-46D7-BE76-394F57B867B0}"/>
              </a:ext>
            </a:extLst>
          </p:cNvPr>
          <p:cNvCxnSpPr/>
          <p:nvPr/>
        </p:nvCxnSpPr>
        <p:spPr>
          <a:xfrm>
            <a:off x="1012885" y="4569125"/>
            <a:ext cx="2451339"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Marcador de número de diapositiva 2">
            <a:extLst>
              <a:ext uri="{FF2B5EF4-FFF2-40B4-BE49-F238E27FC236}">
                <a16:creationId xmlns:a16="http://schemas.microsoft.com/office/drawing/2014/main" id="{B680B9FA-C237-4F25-83D2-20E1A3A8193A}"/>
              </a:ext>
            </a:extLst>
          </p:cNvPr>
          <p:cNvSpPr>
            <a:spLocks noGrp="1"/>
          </p:cNvSpPr>
          <p:nvPr>
            <p:ph type="sldNum" sz="quarter" idx="12"/>
          </p:nvPr>
        </p:nvSpPr>
        <p:spPr/>
        <p:txBody>
          <a:bodyPr/>
          <a:lstStyle/>
          <a:p>
            <a:fld id="{65132DCF-C58F-4CC7-AC3C-A5A6116BA1D0}" type="slidenum">
              <a:rPr lang="es-ES" smtClean="0"/>
              <a:t>40</a:t>
            </a:fld>
            <a:endParaRPr lang="es-ES"/>
          </a:p>
        </p:txBody>
      </p:sp>
    </p:spTree>
    <p:extLst>
      <p:ext uri="{BB962C8B-B14F-4D97-AF65-F5344CB8AC3E}">
        <p14:creationId xmlns:p14="http://schemas.microsoft.com/office/powerpoint/2010/main" val="4291651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3B811-7AA4-4E6B-8B21-5C022827540F}"/>
              </a:ext>
            </a:extLst>
          </p:cNvPr>
          <p:cNvSpPr>
            <a:spLocks noGrp="1"/>
          </p:cNvSpPr>
          <p:nvPr>
            <p:ph type="title"/>
          </p:nvPr>
        </p:nvSpPr>
        <p:spPr/>
        <p:txBody>
          <a:bodyPr>
            <a:normAutofit fontScale="90000"/>
          </a:bodyPr>
          <a:lstStyle/>
          <a:p>
            <a:br>
              <a:rPr lang="es-ES" sz="4000" dirty="0"/>
            </a:br>
            <a:r>
              <a:rPr lang="es-ES" sz="4000" dirty="0"/>
              <a:t>Recordar que la información de un empleado se encuentra en empleado-hijo.componente.html</a:t>
            </a:r>
            <a:br>
              <a:rPr lang="es-ES" dirty="0"/>
            </a:br>
            <a:endParaRPr lang="es-ES" dirty="0"/>
          </a:p>
        </p:txBody>
      </p:sp>
      <p:pic>
        <p:nvPicPr>
          <p:cNvPr id="17" name="Imagen 16">
            <a:extLst>
              <a:ext uri="{FF2B5EF4-FFF2-40B4-BE49-F238E27FC236}">
                <a16:creationId xmlns:a16="http://schemas.microsoft.com/office/drawing/2014/main" id="{B3BE43B4-A489-43C5-A12B-CA20E9764C06}"/>
              </a:ext>
            </a:extLst>
          </p:cNvPr>
          <p:cNvPicPr>
            <a:picLocks noChangeAspect="1"/>
          </p:cNvPicPr>
          <p:nvPr/>
        </p:nvPicPr>
        <p:blipFill>
          <a:blip r:embed="rId2"/>
          <a:stretch>
            <a:fillRect/>
          </a:stretch>
        </p:blipFill>
        <p:spPr>
          <a:xfrm>
            <a:off x="971370" y="1654969"/>
            <a:ext cx="8972550" cy="3619500"/>
          </a:xfrm>
          <a:prstGeom prst="rect">
            <a:avLst/>
          </a:prstGeom>
        </p:spPr>
      </p:pic>
      <p:sp>
        <p:nvSpPr>
          <p:cNvPr id="18" name="Rectángulo 17">
            <a:extLst>
              <a:ext uri="{FF2B5EF4-FFF2-40B4-BE49-F238E27FC236}">
                <a16:creationId xmlns:a16="http://schemas.microsoft.com/office/drawing/2014/main" id="{9392CE47-38EF-437B-9073-D6899B247D87}"/>
              </a:ext>
            </a:extLst>
          </p:cNvPr>
          <p:cNvSpPr/>
          <p:nvPr/>
        </p:nvSpPr>
        <p:spPr>
          <a:xfrm>
            <a:off x="2708694" y="3019245"/>
            <a:ext cx="6952891" cy="569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1DD65DEE-58E0-4A54-8350-EA0F3740EE8C}"/>
              </a:ext>
            </a:extLst>
          </p:cNvPr>
          <p:cNvSpPr>
            <a:spLocks noGrp="1"/>
          </p:cNvSpPr>
          <p:nvPr>
            <p:ph type="sldNum" sz="quarter" idx="12"/>
          </p:nvPr>
        </p:nvSpPr>
        <p:spPr/>
        <p:txBody>
          <a:bodyPr/>
          <a:lstStyle/>
          <a:p>
            <a:fld id="{65132DCF-C58F-4CC7-AC3C-A5A6116BA1D0}" type="slidenum">
              <a:rPr lang="es-ES" smtClean="0"/>
              <a:t>41</a:t>
            </a:fld>
            <a:endParaRPr lang="es-ES"/>
          </a:p>
        </p:txBody>
      </p:sp>
    </p:spTree>
    <p:extLst>
      <p:ext uri="{BB962C8B-B14F-4D97-AF65-F5344CB8AC3E}">
        <p14:creationId xmlns:p14="http://schemas.microsoft.com/office/powerpoint/2010/main" val="1345090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514E7-47AB-4E2F-A1A7-AA02E7E0DB8B}"/>
              </a:ext>
            </a:extLst>
          </p:cNvPr>
          <p:cNvSpPr>
            <a:spLocks noGrp="1"/>
          </p:cNvSpPr>
          <p:nvPr>
            <p:ph type="title"/>
          </p:nvPr>
        </p:nvSpPr>
        <p:spPr/>
        <p:txBody>
          <a:bodyPr>
            <a:normAutofit/>
          </a:bodyPr>
          <a:lstStyle/>
          <a:p>
            <a:r>
              <a:rPr lang="es-ES" sz="2800" dirty="0"/>
              <a:t>4. Creando enlaces al nuevo componente</a:t>
            </a:r>
          </a:p>
        </p:txBody>
      </p:sp>
      <p:pic>
        <p:nvPicPr>
          <p:cNvPr id="4" name="Marcador de contenido 3">
            <a:extLst>
              <a:ext uri="{FF2B5EF4-FFF2-40B4-BE49-F238E27FC236}">
                <a16:creationId xmlns:a16="http://schemas.microsoft.com/office/drawing/2014/main" id="{7866FE97-7103-41B4-914A-78011D0BCE18}"/>
              </a:ext>
            </a:extLst>
          </p:cNvPr>
          <p:cNvPicPr>
            <a:picLocks noGrp="1" noChangeAspect="1"/>
          </p:cNvPicPr>
          <p:nvPr>
            <p:ph idx="1"/>
          </p:nvPr>
        </p:nvPicPr>
        <p:blipFill>
          <a:blip r:embed="rId3"/>
          <a:stretch>
            <a:fillRect/>
          </a:stretch>
        </p:blipFill>
        <p:spPr>
          <a:xfrm>
            <a:off x="838200" y="1690688"/>
            <a:ext cx="9124950" cy="3962400"/>
          </a:xfrm>
          <a:prstGeom prst="rect">
            <a:avLst/>
          </a:prstGeom>
        </p:spPr>
      </p:pic>
      <p:sp>
        <p:nvSpPr>
          <p:cNvPr id="5" name="Rectángulo 4">
            <a:extLst>
              <a:ext uri="{FF2B5EF4-FFF2-40B4-BE49-F238E27FC236}">
                <a16:creationId xmlns:a16="http://schemas.microsoft.com/office/drawing/2014/main" id="{B0752FB4-8B45-46D1-835D-0583E5B541BB}"/>
              </a:ext>
            </a:extLst>
          </p:cNvPr>
          <p:cNvSpPr/>
          <p:nvPr/>
        </p:nvSpPr>
        <p:spPr>
          <a:xfrm>
            <a:off x="2553419" y="3122762"/>
            <a:ext cx="7228936" cy="793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66F2ACD0-B2A1-46D1-91F8-C337B3F20C90}"/>
              </a:ext>
            </a:extLst>
          </p:cNvPr>
          <p:cNvSpPr txBox="1"/>
          <p:nvPr/>
        </p:nvSpPr>
        <p:spPr>
          <a:xfrm>
            <a:off x="792192" y="5969655"/>
            <a:ext cx="7680885" cy="523220"/>
          </a:xfrm>
          <a:prstGeom prst="rect">
            <a:avLst/>
          </a:prstGeom>
          <a:noFill/>
        </p:spPr>
        <p:txBody>
          <a:bodyPr wrap="none" rtlCol="0">
            <a:spAutoFit/>
          </a:bodyPr>
          <a:lstStyle/>
          <a:p>
            <a:r>
              <a:rPr lang="en-US" sz="2800" dirty="0" err="1"/>
              <a:t>Inlcuimos</a:t>
            </a:r>
            <a:r>
              <a:rPr lang="en-US" sz="2800" dirty="0"/>
              <a:t> la </a:t>
            </a:r>
            <a:r>
              <a:rPr lang="en-US" sz="2800" dirty="0" err="1"/>
              <a:t>etiqueta</a:t>
            </a:r>
            <a:r>
              <a:rPr lang="en-US" sz="2800" dirty="0"/>
              <a:t> &lt;a&gt; </a:t>
            </a:r>
            <a:r>
              <a:rPr lang="en-US" sz="2800" dirty="0" err="1"/>
              <a:t>especificando</a:t>
            </a:r>
            <a:r>
              <a:rPr lang="en-US" sz="2800" dirty="0"/>
              <a:t> los enlaces.</a:t>
            </a:r>
            <a:endParaRPr lang="es-ES" sz="2800" dirty="0"/>
          </a:p>
        </p:txBody>
      </p:sp>
      <p:sp>
        <p:nvSpPr>
          <p:cNvPr id="3" name="Marcador de número de diapositiva 2">
            <a:extLst>
              <a:ext uri="{FF2B5EF4-FFF2-40B4-BE49-F238E27FC236}">
                <a16:creationId xmlns:a16="http://schemas.microsoft.com/office/drawing/2014/main" id="{028B4994-4DB0-4CCD-BCCD-BF2736D490A1}"/>
              </a:ext>
            </a:extLst>
          </p:cNvPr>
          <p:cNvSpPr>
            <a:spLocks noGrp="1"/>
          </p:cNvSpPr>
          <p:nvPr>
            <p:ph type="sldNum" sz="quarter" idx="12"/>
          </p:nvPr>
        </p:nvSpPr>
        <p:spPr/>
        <p:txBody>
          <a:bodyPr/>
          <a:lstStyle/>
          <a:p>
            <a:fld id="{65132DCF-C58F-4CC7-AC3C-A5A6116BA1D0}" type="slidenum">
              <a:rPr lang="es-ES" smtClean="0"/>
              <a:t>42</a:t>
            </a:fld>
            <a:endParaRPr lang="es-ES"/>
          </a:p>
        </p:txBody>
      </p:sp>
    </p:spTree>
    <p:extLst>
      <p:ext uri="{BB962C8B-B14F-4D97-AF65-F5344CB8AC3E}">
        <p14:creationId xmlns:p14="http://schemas.microsoft.com/office/powerpoint/2010/main" val="263713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A926C-DE51-48CB-8505-49C5E52D58A4}"/>
              </a:ext>
            </a:extLst>
          </p:cNvPr>
          <p:cNvSpPr>
            <a:spLocks noGrp="1"/>
          </p:cNvSpPr>
          <p:nvPr>
            <p:ph type="title"/>
          </p:nvPr>
        </p:nvSpPr>
        <p:spPr/>
        <p:txBody>
          <a:bodyPr>
            <a:normAutofit/>
          </a:bodyPr>
          <a:lstStyle/>
          <a:p>
            <a:r>
              <a:rPr lang="en-US" sz="3600" dirty="0"/>
              <a:t>5. </a:t>
            </a:r>
            <a:r>
              <a:rPr lang="en-US" sz="3600" dirty="0" err="1"/>
              <a:t>Enrutar</a:t>
            </a:r>
            <a:r>
              <a:rPr lang="en-US" sz="3600" dirty="0"/>
              <a:t> a </a:t>
            </a:r>
            <a:r>
              <a:rPr lang="en-US" sz="3600" dirty="0" err="1"/>
              <a:t>actualizaEmpleado</a:t>
            </a:r>
            <a:endParaRPr lang="es-ES" sz="3600" dirty="0"/>
          </a:p>
        </p:txBody>
      </p:sp>
      <p:pic>
        <p:nvPicPr>
          <p:cNvPr id="4" name="Marcador de contenido 3">
            <a:extLst>
              <a:ext uri="{FF2B5EF4-FFF2-40B4-BE49-F238E27FC236}">
                <a16:creationId xmlns:a16="http://schemas.microsoft.com/office/drawing/2014/main" id="{11BEC5F8-2C2D-42B5-B86F-F5E747BF1D1C}"/>
              </a:ext>
            </a:extLst>
          </p:cNvPr>
          <p:cNvPicPr>
            <a:picLocks noGrp="1" noChangeAspect="1"/>
          </p:cNvPicPr>
          <p:nvPr>
            <p:ph idx="1"/>
          </p:nvPr>
        </p:nvPicPr>
        <p:blipFill>
          <a:blip r:embed="rId3"/>
          <a:stretch>
            <a:fillRect/>
          </a:stretch>
        </p:blipFill>
        <p:spPr>
          <a:xfrm>
            <a:off x="979098" y="1690688"/>
            <a:ext cx="8991600" cy="3990975"/>
          </a:xfrm>
          <a:prstGeom prst="rect">
            <a:avLst/>
          </a:prstGeom>
        </p:spPr>
      </p:pic>
      <p:sp>
        <p:nvSpPr>
          <p:cNvPr id="7" name="Rectángulo 6">
            <a:extLst>
              <a:ext uri="{FF2B5EF4-FFF2-40B4-BE49-F238E27FC236}">
                <a16:creationId xmlns:a16="http://schemas.microsoft.com/office/drawing/2014/main" id="{F339E936-36B7-4EBF-BBD0-CF0A173EEA62}"/>
              </a:ext>
            </a:extLst>
          </p:cNvPr>
          <p:cNvSpPr/>
          <p:nvPr/>
        </p:nvSpPr>
        <p:spPr>
          <a:xfrm>
            <a:off x="2725947" y="3071004"/>
            <a:ext cx="3122762" cy="224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B57E4360-F3E5-425B-A72D-06A9A0E6E6A5}"/>
              </a:ext>
            </a:extLst>
          </p:cNvPr>
          <p:cNvSpPr>
            <a:spLocks noGrp="1"/>
          </p:cNvSpPr>
          <p:nvPr>
            <p:ph type="sldNum" sz="quarter" idx="12"/>
          </p:nvPr>
        </p:nvSpPr>
        <p:spPr/>
        <p:txBody>
          <a:bodyPr/>
          <a:lstStyle/>
          <a:p>
            <a:fld id="{65132DCF-C58F-4CC7-AC3C-A5A6116BA1D0}" type="slidenum">
              <a:rPr lang="es-ES" smtClean="0"/>
              <a:t>43</a:t>
            </a:fld>
            <a:endParaRPr lang="es-ES"/>
          </a:p>
        </p:txBody>
      </p:sp>
    </p:spTree>
    <p:extLst>
      <p:ext uri="{BB962C8B-B14F-4D97-AF65-F5344CB8AC3E}">
        <p14:creationId xmlns:p14="http://schemas.microsoft.com/office/powerpoint/2010/main" val="2724554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2FE3A-3D90-4362-BAF2-253F0BD65278}"/>
              </a:ext>
            </a:extLst>
          </p:cNvPr>
          <p:cNvSpPr>
            <a:spLocks noGrp="1"/>
          </p:cNvSpPr>
          <p:nvPr>
            <p:ph type="title"/>
          </p:nvPr>
        </p:nvSpPr>
        <p:spPr/>
        <p:txBody>
          <a:bodyPr/>
          <a:lstStyle/>
          <a:p>
            <a:endParaRPr lang="es-ES"/>
          </a:p>
        </p:txBody>
      </p:sp>
      <p:pic>
        <p:nvPicPr>
          <p:cNvPr id="4" name="Marcador de contenido 3">
            <a:extLst>
              <a:ext uri="{FF2B5EF4-FFF2-40B4-BE49-F238E27FC236}">
                <a16:creationId xmlns:a16="http://schemas.microsoft.com/office/drawing/2014/main" id="{33A3934B-FBBA-4C91-8939-A1F4F7C2A7F2}"/>
              </a:ext>
            </a:extLst>
          </p:cNvPr>
          <p:cNvPicPr>
            <a:picLocks noGrp="1" noChangeAspect="1"/>
          </p:cNvPicPr>
          <p:nvPr>
            <p:ph idx="1"/>
          </p:nvPr>
        </p:nvPicPr>
        <p:blipFill>
          <a:blip r:embed="rId2"/>
          <a:stretch>
            <a:fillRect/>
          </a:stretch>
        </p:blipFill>
        <p:spPr>
          <a:xfrm>
            <a:off x="838200" y="1855243"/>
            <a:ext cx="10515600" cy="2325280"/>
          </a:xfrm>
          <a:prstGeom prst="rect">
            <a:avLst/>
          </a:prstGeom>
          <a:ln>
            <a:solidFill>
              <a:schemeClr val="accent1">
                <a:shade val="50000"/>
              </a:schemeClr>
            </a:solidFill>
          </a:ln>
        </p:spPr>
      </p:pic>
      <p:sp>
        <p:nvSpPr>
          <p:cNvPr id="5" name="CuadroTexto 4">
            <a:extLst>
              <a:ext uri="{FF2B5EF4-FFF2-40B4-BE49-F238E27FC236}">
                <a16:creationId xmlns:a16="http://schemas.microsoft.com/office/drawing/2014/main" id="{A22F9BCC-CDAC-42BC-B949-C891D088F0F0}"/>
              </a:ext>
            </a:extLst>
          </p:cNvPr>
          <p:cNvSpPr txBox="1"/>
          <p:nvPr/>
        </p:nvSpPr>
        <p:spPr>
          <a:xfrm>
            <a:off x="966158" y="4899804"/>
            <a:ext cx="10387642" cy="1384995"/>
          </a:xfrm>
          <a:prstGeom prst="rect">
            <a:avLst/>
          </a:prstGeom>
          <a:noFill/>
        </p:spPr>
        <p:txBody>
          <a:bodyPr wrap="square" rtlCol="0">
            <a:spAutoFit/>
          </a:bodyPr>
          <a:lstStyle/>
          <a:p>
            <a:pPr algn="just"/>
            <a:r>
              <a:rPr lang="en-US" sz="2800" dirty="0"/>
              <a:t>Si </a:t>
            </a:r>
            <a:r>
              <a:rPr lang="en-US" sz="2800" dirty="0" err="1"/>
              <a:t>pulsamos</a:t>
            </a:r>
            <a:r>
              <a:rPr lang="en-US" sz="2800" dirty="0"/>
              <a:t> </a:t>
            </a:r>
            <a:r>
              <a:rPr lang="en-US" sz="2800" dirty="0" err="1"/>
              <a:t>en</a:t>
            </a:r>
            <a:r>
              <a:rPr lang="en-US" sz="2800" dirty="0"/>
              <a:t> los </a:t>
            </a:r>
            <a:r>
              <a:rPr lang="en-US" sz="2800" dirty="0" err="1"/>
              <a:t>datos</a:t>
            </a:r>
            <a:r>
              <a:rPr lang="en-US" sz="2800" dirty="0"/>
              <a:t> de un </a:t>
            </a:r>
            <a:r>
              <a:rPr lang="en-US" sz="2800" dirty="0" err="1"/>
              <a:t>empleado</a:t>
            </a:r>
            <a:r>
              <a:rPr lang="en-US" sz="2800" dirty="0"/>
              <a:t> </a:t>
            </a:r>
            <a:r>
              <a:rPr lang="en-US" sz="2800" dirty="0" err="1"/>
              <a:t>automaticamente</a:t>
            </a:r>
            <a:r>
              <a:rPr lang="en-US" sz="2800" dirty="0"/>
              <a:t> </a:t>
            </a:r>
            <a:r>
              <a:rPr lang="en-US" sz="2800" dirty="0" err="1"/>
              <a:t>nos</a:t>
            </a:r>
            <a:r>
              <a:rPr lang="en-US" sz="2800" dirty="0"/>
              <a:t> </a:t>
            </a:r>
            <a:r>
              <a:rPr lang="en-US" sz="2800" dirty="0" err="1"/>
              <a:t>vamos</a:t>
            </a:r>
            <a:r>
              <a:rPr lang="en-US" sz="2800" dirty="0"/>
              <a:t> a </a:t>
            </a:r>
            <a:r>
              <a:rPr lang="en-US" sz="2800" dirty="0" err="1"/>
              <a:t>dirigir</a:t>
            </a:r>
            <a:r>
              <a:rPr lang="en-US" sz="2800" dirty="0"/>
              <a:t> al </a:t>
            </a:r>
            <a:r>
              <a:rPr lang="en-US" sz="2800" dirty="0" err="1"/>
              <a:t>componente</a:t>
            </a:r>
            <a:r>
              <a:rPr lang="en-US" sz="2800" dirty="0"/>
              <a:t> </a:t>
            </a:r>
            <a:r>
              <a:rPr lang="en-US" sz="2800" dirty="0" err="1"/>
              <a:t>actualizaEmpleado</a:t>
            </a:r>
            <a:r>
              <a:rPr lang="en-US" sz="2800" dirty="0"/>
              <a:t> y </a:t>
            </a:r>
            <a:r>
              <a:rPr lang="en-US" sz="2800" dirty="0" err="1"/>
              <a:t>veremos</a:t>
            </a:r>
            <a:r>
              <a:rPr lang="en-US" sz="2800" dirty="0"/>
              <a:t> el </a:t>
            </a:r>
            <a:r>
              <a:rPr lang="en-US" sz="2800" dirty="0" err="1"/>
              <a:t>formulario</a:t>
            </a:r>
            <a:r>
              <a:rPr lang="en-US" sz="2800" dirty="0"/>
              <a:t> </a:t>
            </a:r>
            <a:r>
              <a:rPr lang="en-US" sz="2800" dirty="0" err="1"/>
              <a:t>pero</a:t>
            </a:r>
            <a:r>
              <a:rPr lang="en-US" sz="2800" dirty="0"/>
              <a:t> sin la  </a:t>
            </a:r>
            <a:r>
              <a:rPr lang="en-US" sz="2800" dirty="0" err="1"/>
              <a:t>informaci</a:t>
            </a:r>
            <a:r>
              <a:rPr lang="es-ES" sz="2800" dirty="0" err="1"/>
              <a:t>ón</a:t>
            </a:r>
            <a:r>
              <a:rPr lang="es-ES" sz="2800" dirty="0"/>
              <a:t> del empleado.</a:t>
            </a:r>
          </a:p>
        </p:txBody>
      </p:sp>
      <p:sp>
        <p:nvSpPr>
          <p:cNvPr id="3" name="Marcador de número de diapositiva 2">
            <a:extLst>
              <a:ext uri="{FF2B5EF4-FFF2-40B4-BE49-F238E27FC236}">
                <a16:creationId xmlns:a16="http://schemas.microsoft.com/office/drawing/2014/main" id="{6DE0ED43-CEC0-4FA6-9646-F79D701A0654}"/>
              </a:ext>
            </a:extLst>
          </p:cNvPr>
          <p:cNvSpPr>
            <a:spLocks noGrp="1"/>
          </p:cNvSpPr>
          <p:nvPr>
            <p:ph type="sldNum" sz="quarter" idx="12"/>
          </p:nvPr>
        </p:nvSpPr>
        <p:spPr/>
        <p:txBody>
          <a:bodyPr/>
          <a:lstStyle/>
          <a:p>
            <a:fld id="{65132DCF-C58F-4CC7-AC3C-A5A6116BA1D0}" type="slidenum">
              <a:rPr lang="es-ES" smtClean="0"/>
              <a:t>44</a:t>
            </a:fld>
            <a:endParaRPr lang="es-ES"/>
          </a:p>
        </p:txBody>
      </p:sp>
    </p:spTree>
    <p:extLst>
      <p:ext uri="{BB962C8B-B14F-4D97-AF65-F5344CB8AC3E}">
        <p14:creationId xmlns:p14="http://schemas.microsoft.com/office/powerpoint/2010/main" val="2852527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4F901-77F4-444E-80A8-1D57D2F8AA9F}"/>
              </a:ext>
            </a:extLst>
          </p:cNvPr>
          <p:cNvSpPr>
            <a:spLocks noGrp="1"/>
          </p:cNvSpPr>
          <p:nvPr>
            <p:ph type="title"/>
          </p:nvPr>
        </p:nvSpPr>
        <p:spPr/>
        <p:txBody>
          <a:bodyPr/>
          <a:lstStyle/>
          <a:p>
            <a:r>
              <a:rPr lang="es-ES" dirty="0"/>
              <a:t>6. Cargar la información del empleado</a:t>
            </a:r>
          </a:p>
        </p:txBody>
      </p:sp>
      <p:sp>
        <p:nvSpPr>
          <p:cNvPr id="3" name="Marcador de contenido 2">
            <a:extLst>
              <a:ext uri="{FF2B5EF4-FFF2-40B4-BE49-F238E27FC236}">
                <a16:creationId xmlns:a16="http://schemas.microsoft.com/office/drawing/2014/main" id="{DEEB1557-06C1-418E-828C-03F937EA388F}"/>
              </a:ext>
            </a:extLst>
          </p:cNvPr>
          <p:cNvSpPr>
            <a:spLocks noGrp="1"/>
          </p:cNvSpPr>
          <p:nvPr>
            <p:ph idx="1"/>
          </p:nvPr>
        </p:nvSpPr>
        <p:spPr>
          <a:xfrm>
            <a:off x="822384" y="1825625"/>
            <a:ext cx="11013057" cy="4351338"/>
          </a:xfrm>
        </p:spPr>
        <p:txBody>
          <a:bodyPr/>
          <a:lstStyle/>
          <a:p>
            <a:pPr marL="514350" indent="-514350" algn="just">
              <a:buFont typeface="+mj-lt"/>
              <a:buAutoNum type="arabicPeriod"/>
            </a:pPr>
            <a:r>
              <a:rPr lang="es-ES" dirty="0"/>
              <a:t>Pasarle a la </a:t>
            </a:r>
            <a:r>
              <a:rPr lang="es-ES" dirty="0" err="1"/>
              <a:t>url</a:t>
            </a:r>
            <a:r>
              <a:rPr lang="es-ES" dirty="0"/>
              <a:t> el índice del empleado en el arreglo.</a:t>
            </a:r>
          </a:p>
          <a:p>
            <a:pPr marL="0" indent="0" algn="just">
              <a:buNone/>
            </a:pPr>
            <a:r>
              <a:rPr lang="es-ES" dirty="0"/>
              <a:t>      &lt;a [</a:t>
            </a:r>
            <a:r>
              <a:rPr lang="es-ES" dirty="0" err="1"/>
              <a:t>routerLink</a:t>
            </a:r>
            <a:r>
              <a:rPr lang="es-ES" dirty="0"/>
              <a:t>]="['/</a:t>
            </a:r>
            <a:r>
              <a:rPr lang="es-ES" dirty="0" err="1"/>
              <a:t>actualizaEmpleado</a:t>
            </a:r>
            <a:r>
              <a:rPr lang="es-ES" dirty="0"/>
              <a:t>',</a:t>
            </a:r>
            <a:r>
              <a:rPr lang="es-ES" dirty="0" err="1"/>
              <a:t>indice</a:t>
            </a:r>
            <a:r>
              <a:rPr lang="es-ES" dirty="0"/>
              <a:t>]"&gt;</a:t>
            </a:r>
          </a:p>
          <a:p>
            <a:pPr marL="0" indent="0" algn="just">
              <a:buNone/>
            </a:pPr>
            <a:r>
              <a:rPr lang="es-ES" dirty="0"/>
              <a:t>2. Preparar la ruta </a:t>
            </a:r>
            <a:r>
              <a:rPr lang="es-ES" dirty="0" err="1"/>
              <a:t>actualizaEmpleado</a:t>
            </a:r>
            <a:r>
              <a:rPr lang="es-ES" dirty="0"/>
              <a:t> para que reciba el índice del empleado.</a:t>
            </a:r>
          </a:p>
          <a:p>
            <a:pPr marL="0" indent="0">
              <a:buNone/>
            </a:pPr>
            <a:r>
              <a:rPr lang="es-ES" dirty="0"/>
              <a:t>{</a:t>
            </a:r>
            <a:r>
              <a:rPr lang="es-ES" dirty="0" err="1"/>
              <a:t>path</a:t>
            </a:r>
            <a:r>
              <a:rPr lang="es-ES" dirty="0"/>
              <a:t>:'</a:t>
            </a:r>
            <a:r>
              <a:rPr lang="es-ES" dirty="0" err="1"/>
              <a:t>actualizaEmpleado</a:t>
            </a:r>
            <a:r>
              <a:rPr lang="es-ES" dirty="0"/>
              <a:t>/:id',</a:t>
            </a:r>
            <a:r>
              <a:rPr lang="es-ES" dirty="0" err="1"/>
              <a:t>component:ActualizaEmpleadoComponent</a:t>
            </a:r>
            <a:r>
              <a:rPr lang="es-ES" dirty="0"/>
              <a:t>}</a:t>
            </a:r>
          </a:p>
          <a:p>
            <a:pPr marL="0" indent="0" algn="just">
              <a:buNone/>
            </a:pPr>
            <a:endParaRPr lang="es-ES" dirty="0"/>
          </a:p>
          <a:p>
            <a:pPr marL="0" indent="0" algn="just">
              <a:buNone/>
            </a:pPr>
            <a:endParaRPr lang="es-ES" dirty="0"/>
          </a:p>
        </p:txBody>
      </p:sp>
      <p:sp>
        <p:nvSpPr>
          <p:cNvPr id="6" name="Rectángulo 5">
            <a:extLst>
              <a:ext uri="{FF2B5EF4-FFF2-40B4-BE49-F238E27FC236}">
                <a16:creationId xmlns:a16="http://schemas.microsoft.com/office/drawing/2014/main" id="{B4AD5369-459C-47D6-B885-5B22A6C59EFB}"/>
              </a:ext>
            </a:extLst>
          </p:cNvPr>
          <p:cNvSpPr/>
          <p:nvPr/>
        </p:nvSpPr>
        <p:spPr>
          <a:xfrm>
            <a:off x="1777042" y="3743864"/>
            <a:ext cx="3364301" cy="465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2BDB46C7-AEF6-4DE0-9149-D268F34A8CB0}"/>
              </a:ext>
            </a:extLst>
          </p:cNvPr>
          <p:cNvPicPr>
            <a:picLocks noChangeAspect="1"/>
          </p:cNvPicPr>
          <p:nvPr/>
        </p:nvPicPr>
        <p:blipFill>
          <a:blip r:embed="rId3"/>
          <a:stretch>
            <a:fillRect/>
          </a:stretch>
        </p:blipFill>
        <p:spPr>
          <a:xfrm>
            <a:off x="854016" y="4709349"/>
            <a:ext cx="10515600" cy="1783526"/>
          </a:xfrm>
          <a:prstGeom prst="rect">
            <a:avLst/>
          </a:prstGeom>
          <a:ln>
            <a:solidFill>
              <a:schemeClr val="accent1">
                <a:shade val="50000"/>
              </a:schemeClr>
            </a:solidFill>
          </a:ln>
        </p:spPr>
      </p:pic>
      <p:sp>
        <p:nvSpPr>
          <p:cNvPr id="10" name="Rectángulo 9">
            <a:extLst>
              <a:ext uri="{FF2B5EF4-FFF2-40B4-BE49-F238E27FC236}">
                <a16:creationId xmlns:a16="http://schemas.microsoft.com/office/drawing/2014/main" id="{8348D9AC-75CA-42F7-AC98-09110B839F40}"/>
              </a:ext>
            </a:extLst>
          </p:cNvPr>
          <p:cNvSpPr/>
          <p:nvPr/>
        </p:nvSpPr>
        <p:spPr>
          <a:xfrm>
            <a:off x="2881222" y="5193102"/>
            <a:ext cx="2329132" cy="2587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D6473BFE-10A0-46C2-9EC8-C032301AC097}"/>
              </a:ext>
            </a:extLst>
          </p:cNvPr>
          <p:cNvSpPr txBox="1"/>
          <p:nvPr/>
        </p:nvSpPr>
        <p:spPr>
          <a:xfrm>
            <a:off x="5572664" y="5128264"/>
            <a:ext cx="5109091" cy="369332"/>
          </a:xfrm>
          <a:prstGeom prst="rect">
            <a:avLst/>
          </a:prstGeom>
          <a:noFill/>
        </p:spPr>
        <p:txBody>
          <a:bodyPr wrap="none" rtlCol="0">
            <a:spAutoFit/>
          </a:bodyPr>
          <a:lstStyle/>
          <a:p>
            <a:r>
              <a:rPr lang="en-US" dirty="0" err="1"/>
              <a:t>En</a:t>
            </a:r>
            <a:r>
              <a:rPr lang="en-US" dirty="0"/>
              <a:t> la </a:t>
            </a:r>
            <a:r>
              <a:rPr lang="en-US" dirty="0" err="1"/>
              <a:t>url</a:t>
            </a:r>
            <a:r>
              <a:rPr lang="en-US" dirty="0"/>
              <a:t> </a:t>
            </a:r>
            <a:r>
              <a:rPr lang="en-US" dirty="0" err="1"/>
              <a:t>viaja</a:t>
            </a:r>
            <a:r>
              <a:rPr lang="en-US" dirty="0"/>
              <a:t> el id del </a:t>
            </a:r>
            <a:r>
              <a:rPr lang="en-US" dirty="0" err="1"/>
              <a:t>empleado</a:t>
            </a:r>
            <a:r>
              <a:rPr lang="en-US" dirty="0"/>
              <a:t> que </a:t>
            </a:r>
            <a:r>
              <a:rPr lang="en-US" dirty="0" err="1"/>
              <a:t>hemos</a:t>
            </a:r>
            <a:r>
              <a:rPr lang="en-US" dirty="0"/>
              <a:t> </a:t>
            </a:r>
            <a:r>
              <a:rPr lang="en-US" dirty="0" err="1"/>
              <a:t>pulsado</a:t>
            </a:r>
            <a:endParaRPr lang="es-ES" dirty="0"/>
          </a:p>
        </p:txBody>
      </p:sp>
      <p:sp>
        <p:nvSpPr>
          <p:cNvPr id="4" name="Marcador de número de diapositiva 3">
            <a:extLst>
              <a:ext uri="{FF2B5EF4-FFF2-40B4-BE49-F238E27FC236}">
                <a16:creationId xmlns:a16="http://schemas.microsoft.com/office/drawing/2014/main" id="{24532CBC-719C-455C-BC6B-BBDC267844E4}"/>
              </a:ext>
            </a:extLst>
          </p:cNvPr>
          <p:cNvSpPr>
            <a:spLocks noGrp="1"/>
          </p:cNvSpPr>
          <p:nvPr>
            <p:ph type="sldNum" sz="quarter" idx="12"/>
          </p:nvPr>
        </p:nvSpPr>
        <p:spPr/>
        <p:txBody>
          <a:bodyPr/>
          <a:lstStyle/>
          <a:p>
            <a:fld id="{65132DCF-C58F-4CC7-AC3C-A5A6116BA1D0}" type="slidenum">
              <a:rPr lang="es-ES" smtClean="0"/>
              <a:t>45</a:t>
            </a:fld>
            <a:endParaRPr lang="es-ES"/>
          </a:p>
        </p:txBody>
      </p:sp>
    </p:spTree>
    <p:extLst>
      <p:ext uri="{BB962C8B-B14F-4D97-AF65-F5344CB8AC3E}">
        <p14:creationId xmlns:p14="http://schemas.microsoft.com/office/powerpoint/2010/main" val="2595773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DD4284-00E4-4071-9D71-3700ED529B43}"/>
              </a:ext>
            </a:extLst>
          </p:cNvPr>
          <p:cNvSpPr>
            <a:spLocks noGrp="1"/>
          </p:cNvSpPr>
          <p:nvPr>
            <p:ph idx="1"/>
          </p:nvPr>
        </p:nvSpPr>
        <p:spPr>
          <a:xfrm>
            <a:off x="838200" y="966158"/>
            <a:ext cx="11031746" cy="5210805"/>
          </a:xfrm>
        </p:spPr>
        <p:txBody>
          <a:bodyPr>
            <a:normAutofit lnSpcReduction="10000"/>
          </a:bodyPr>
          <a:lstStyle/>
          <a:p>
            <a:pPr marL="0" indent="0">
              <a:buNone/>
            </a:pPr>
            <a:r>
              <a:rPr lang="en-US" dirty="0"/>
              <a:t>3.Incorporar al </a:t>
            </a:r>
            <a:r>
              <a:rPr lang="en-US" dirty="0" err="1"/>
              <a:t>contructor</a:t>
            </a:r>
            <a:r>
              <a:rPr lang="en-US" dirty="0"/>
              <a:t> el </a:t>
            </a:r>
            <a:r>
              <a:rPr lang="en-US" dirty="0" err="1"/>
              <a:t>servicio</a:t>
            </a:r>
            <a:r>
              <a:rPr lang="en-US" dirty="0"/>
              <a:t> </a:t>
            </a:r>
            <a:r>
              <a:rPr lang="en-US" dirty="0" err="1"/>
              <a:t>ActivatedRoute</a:t>
            </a:r>
            <a:endParaRPr lang="en-US" dirty="0"/>
          </a:p>
          <a:p>
            <a:pPr marL="0" indent="0">
              <a:buNone/>
            </a:pPr>
            <a:endParaRPr lang="en-US" dirty="0"/>
          </a:p>
          <a:p>
            <a:pPr marL="0" indent="0">
              <a:buNone/>
            </a:pPr>
            <a:endParaRPr lang="es-ES" dirty="0"/>
          </a:p>
          <a:p>
            <a:pPr marL="0" indent="0">
              <a:buNone/>
            </a:pPr>
            <a:endParaRPr lang="es-ES" dirty="0"/>
          </a:p>
          <a:p>
            <a:pPr marL="0" indent="0">
              <a:buNone/>
            </a:pPr>
            <a:r>
              <a:rPr lang="es-ES" dirty="0"/>
              <a:t>4. Crear en la clase una variable donde almacenar el índice que estamos recibiendo</a:t>
            </a:r>
          </a:p>
          <a:p>
            <a:pPr marL="0" indent="0">
              <a:buNone/>
            </a:pPr>
            <a:r>
              <a:rPr lang="es-ES" dirty="0"/>
              <a:t>    </a:t>
            </a:r>
            <a:r>
              <a:rPr lang="es-ES" sz="2400" dirty="0" err="1">
                <a:latin typeface="Consolas" panose="020B0609020204030204" pitchFamily="49" charset="0"/>
              </a:rPr>
              <a:t>indice</a:t>
            </a:r>
            <a:r>
              <a:rPr lang="es-ES" dirty="0" err="1"/>
              <a:t>:</a:t>
            </a:r>
            <a:r>
              <a:rPr lang="es-ES" sz="2400" dirty="0" err="1">
                <a:latin typeface="Consolas" panose="020B0609020204030204" pitchFamily="49" charset="0"/>
              </a:rPr>
              <a:t>number</a:t>
            </a:r>
            <a:r>
              <a:rPr lang="es-ES" dirty="0"/>
              <a:t>=0;</a:t>
            </a:r>
          </a:p>
          <a:p>
            <a:pPr marL="0" indent="0">
              <a:buNone/>
            </a:pPr>
            <a:endParaRPr lang="es-ES" dirty="0"/>
          </a:p>
          <a:p>
            <a:pPr marL="0" indent="0">
              <a:buNone/>
            </a:pPr>
            <a:r>
              <a:rPr lang="es-ES" dirty="0"/>
              <a:t>5. En el método </a:t>
            </a:r>
            <a:r>
              <a:rPr lang="es-ES" dirty="0" err="1"/>
              <a:t>ngOnInit</a:t>
            </a:r>
            <a:r>
              <a:rPr lang="es-ES" dirty="0"/>
              <a:t>() le asignamos a la variable índice el índice que viene de la </a:t>
            </a:r>
            <a:r>
              <a:rPr lang="es-ES" dirty="0" err="1"/>
              <a:t>url</a:t>
            </a:r>
            <a:r>
              <a:rPr lang="es-ES" dirty="0"/>
              <a:t>.</a:t>
            </a:r>
          </a:p>
          <a:p>
            <a:pPr marL="0" indent="0">
              <a:buNone/>
            </a:pPr>
            <a:r>
              <a:rPr lang="es-ES" dirty="0"/>
              <a:t>   </a:t>
            </a:r>
            <a:r>
              <a:rPr lang="en-US" sz="2400" dirty="0" err="1">
                <a:latin typeface="Consolas" panose="020B0609020204030204" pitchFamily="49" charset="0"/>
              </a:rPr>
              <a:t>this.indice</a:t>
            </a:r>
            <a:r>
              <a:rPr lang="en-US" dirty="0"/>
              <a:t>=</a:t>
            </a:r>
            <a:r>
              <a:rPr lang="en-US" sz="2400" dirty="0" err="1">
                <a:latin typeface="Consolas" panose="020B0609020204030204" pitchFamily="49" charset="0"/>
              </a:rPr>
              <a:t>this</a:t>
            </a:r>
            <a:r>
              <a:rPr lang="en-US" dirty="0" err="1"/>
              <a:t>.</a:t>
            </a:r>
            <a:r>
              <a:rPr lang="en-US" sz="2400" dirty="0" err="1">
                <a:latin typeface="Consolas" panose="020B0609020204030204" pitchFamily="49" charset="0"/>
              </a:rPr>
              <a:t>route.snapshot.params</a:t>
            </a:r>
            <a:r>
              <a:rPr lang="en-US" dirty="0"/>
              <a:t>['id'];</a:t>
            </a:r>
          </a:p>
          <a:p>
            <a:pPr marL="0" indent="0">
              <a:buNone/>
            </a:pPr>
            <a:endParaRPr lang="es-ES" dirty="0"/>
          </a:p>
          <a:p>
            <a:pPr marL="0" indent="0">
              <a:buNone/>
            </a:pPr>
            <a:endParaRPr lang="es-ES" dirty="0"/>
          </a:p>
        </p:txBody>
      </p:sp>
      <p:sp>
        <p:nvSpPr>
          <p:cNvPr id="6" name="Rectángulo 5">
            <a:extLst>
              <a:ext uri="{FF2B5EF4-FFF2-40B4-BE49-F238E27FC236}">
                <a16:creationId xmlns:a16="http://schemas.microsoft.com/office/drawing/2014/main" id="{DCE80F81-B739-4EAB-BD5C-DFA6ED6B25A1}"/>
              </a:ext>
            </a:extLst>
          </p:cNvPr>
          <p:cNvSpPr/>
          <p:nvPr/>
        </p:nvSpPr>
        <p:spPr>
          <a:xfrm>
            <a:off x="1098429" y="1949418"/>
            <a:ext cx="10771517" cy="830997"/>
          </a:xfrm>
          <a:prstGeom prst="rect">
            <a:avLst/>
          </a:prstGeom>
        </p:spPr>
        <p:txBody>
          <a:bodyPr wrap="square">
            <a:spAutoFit/>
          </a:bodyPr>
          <a:lstStyle/>
          <a:p>
            <a:r>
              <a:rPr lang="es-ES" sz="2400" dirty="0">
                <a:latin typeface="Consolas" panose="020B0609020204030204" pitchFamily="49" charset="0"/>
              </a:rPr>
              <a:t>constructor(</a:t>
            </a:r>
            <a:r>
              <a:rPr lang="es-ES" sz="2400" dirty="0" err="1">
                <a:latin typeface="Consolas" panose="020B0609020204030204" pitchFamily="49" charset="0"/>
              </a:rPr>
              <a:t>private</a:t>
            </a:r>
            <a:r>
              <a:rPr lang="es-ES" sz="2400" dirty="0">
                <a:latin typeface="Consolas" panose="020B0609020204030204" pitchFamily="49" charset="0"/>
              </a:rPr>
              <a:t> </a:t>
            </a:r>
            <a:r>
              <a:rPr lang="es-ES" sz="2400" dirty="0" err="1">
                <a:latin typeface="Consolas" panose="020B0609020204030204" pitchFamily="49" charset="0"/>
              </a:rPr>
              <a:t>router:Router,private</a:t>
            </a:r>
            <a:r>
              <a:rPr lang="es-ES" sz="2400" dirty="0">
                <a:latin typeface="Consolas" panose="020B0609020204030204" pitchFamily="49" charset="0"/>
              </a:rPr>
              <a:t> </a:t>
            </a:r>
            <a:r>
              <a:rPr lang="es-ES" sz="2400" b="1" dirty="0" err="1">
                <a:latin typeface="Consolas" panose="020B0609020204030204" pitchFamily="49" charset="0"/>
              </a:rPr>
              <a:t>route:ActivatedRoute</a:t>
            </a:r>
            <a:r>
              <a:rPr lang="es-ES" sz="2400" b="1" dirty="0">
                <a:latin typeface="Consolas" panose="020B0609020204030204" pitchFamily="49" charset="0"/>
              </a:rPr>
              <a:t> </a:t>
            </a:r>
            <a:r>
              <a:rPr lang="es-ES" sz="2400" dirty="0">
                <a:latin typeface="Consolas" panose="020B0609020204030204" pitchFamily="49" charset="0"/>
              </a:rPr>
              <a:t>,</a:t>
            </a:r>
            <a:r>
              <a:rPr lang="es-ES" sz="2400" dirty="0" err="1">
                <a:latin typeface="Consolas" panose="020B0609020204030204" pitchFamily="49" charset="0"/>
              </a:rPr>
              <a:t>private</a:t>
            </a:r>
            <a:r>
              <a:rPr lang="es-ES" sz="2400" dirty="0">
                <a:latin typeface="Consolas" panose="020B0609020204030204" pitchFamily="49" charset="0"/>
              </a:rPr>
              <a:t> </a:t>
            </a:r>
            <a:r>
              <a:rPr lang="es-ES" sz="2400" dirty="0" err="1">
                <a:latin typeface="Consolas" panose="020B0609020204030204" pitchFamily="49" charset="0"/>
              </a:rPr>
              <a:t>empleadosService:DsEmpleadosService</a:t>
            </a:r>
            <a:r>
              <a:rPr lang="es-ES" sz="2400" dirty="0">
                <a:latin typeface="Consolas" panose="020B0609020204030204" pitchFamily="49" charset="0"/>
              </a:rPr>
              <a:t>){}</a:t>
            </a:r>
            <a:endParaRPr lang="es-ES" sz="2400" b="0" dirty="0">
              <a:effectLst/>
              <a:latin typeface="Consolas" panose="020B0609020204030204" pitchFamily="49" charset="0"/>
            </a:endParaRPr>
          </a:p>
        </p:txBody>
      </p:sp>
      <p:sp>
        <p:nvSpPr>
          <p:cNvPr id="7" name="Rectángulo 6">
            <a:extLst>
              <a:ext uri="{FF2B5EF4-FFF2-40B4-BE49-F238E27FC236}">
                <a16:creationId xmlns:a16="http://schemas.microsoft.com/office/drawing/2014/main" id="{FFF21D4B-C010-4458-9345-00396A645B69}"/>
              </a:ext>
            </a:extLst>
          </p:cNvPr>
          <p:cNvSpPr/>
          <p:nvPr/>
        </p:nvSpPr>
        <p:spPr>
          <a:xfrm>
            <a:off x="6935638" y="1949418"/>
            <a:ext cx="4761781" cy="431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número de diapositiva 1">
            <a:extLst>
              <a:ext uri="{FF2B5EF4-FFF2-40B4-BE49-F238E27FC236}">
                <a16:creationId xmlns:a16="http://schemas.microsoft.com/office/drawing/2014/main" id="{1EFE2025-8910-4F2F-83C4-E82FF0C0C9F4}"/>
              </a:ext>
            </a:extLst>
          </p:cNvPr>
          <p:cNvSpPr>
            <a:spLocks noGrp="1"/>
          </p:cNvSpPr>
          <p:nvPr>
            <p:ph type="sldNum" sz="quarter" idx="12"/>
          </p:nvPr>
        </p:nvSpPr>
        <p:spPr/>
        <p:txBody>
          <a:bodyPr/>
          <a:lstStyle/>
          <a:p>
            <a:fld id="{65132DCF-C58F-4CC7-AC3C-A5A6116BA1D0}" type="slidenum">
              <a:rPr lang="es-ES" smtClean="0"/>
              <a:t>46</a:t>
            </a:fld>
            <a:endParaRPr lang="es-ES"/>
          </a:p>
        </p:txBody>
      </p:sp>
    </p:spTree>
    <p:extLst>
      <p:ext uri="{BB962C8B-B14F-4D97-AF65-F5344CB8AC3E}">
        <p14:creationId xmlns:p14="http://schemas.microsoft.com/office/powerpoint/2010/main" val="489589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2A21E6F-3C80-4806-9F83-4B9FFDA1B721}"/>
              </a:ext>
            </a:extLst>
          </p:cNvPr>
          <p:cNvSpPr>
            <a:spLocks noGrp="1"/>
          </p:cNvSpPr>
          <p:nvPr>
            <p:ph idx="1"/>
          </p:nvPr>
        </p:nvSpPr>
        <p:spPr>
          <a:xfrm>
            <a:off x="838200" y="776377"/>
            <a:ext cx="10515600" cy="5400586"/>
          </a:xfrm>
        </p:spPr>
        <p:txBody>
          <a:bodyPr/>
          <a:lstStyle/>
          <a:p>
            <a:pPr marL="0" indent="0">
              <a:buNone/>
            </a:pPr>
            <a:r>
              <a:rPr lang="es-ES" sz="2400" dirty="0"/>
              <a:t>6. Crear un método encontrar al empleado dado su posición en el arreglo. El método estará ubicado en </a:t>
            </a:r>
            <a:r>
              <a:rPr lang="es-ES" sz="2400" dirty="0" err="1"/>
              <a:t>DsEmpleadosService</a:t>
            </a:r>
            <a:r>
              <a:rPr lang="es-ES" sz="2400" dirty="0"/>
              <a:t>.</a:t>
            </a:r>
          </a:p>
          <a:p>
            <a:pPr marL="0" indent="0">
              <a:buNone/>
            </a:pPr>
            <a:endParaRPr lang="es-ES" dirty="0"/>
          </a:p>
          <a:p>
            <a:pPr marL="0" indent="0">
              <a:buNone/>
            </a:pPr>
            <a:endParaRPr lang="es-ES" dirty="0"/>
          </a:p>
          <a:p>
            <a:pPr marL="0" indent="0">
              <a:buNone/>
            </a:pPr>
            <a:endParaRPr lang="es-ES" dirty="0"/>
          </a:p>
          <a:p>
            <a:pPr marL="0" indent="0">
              <a:buNone/>
            </a:pPr>
            <a:r>
              <a:rPr lang="es-ES" sz="2400" dirty="0"/>
              <a:t>7. En el método </a:t>
            </a:r>
            <a:r>
              <a:rPr lang="es-ES" sz="2400" dirty="0" err="1"/>
              <a:t>ngOnInit</a:t>
            </a:r>
            <a:r>
              <a:rPr lang="es-ES" sz="2400" dirty="0"/>
              <a:t>() de la clase </a:t>
            </a:r>
            <a:r>
              <a:rPr lang="es-ES" sz="2400" dirty="0" err="1"/>
              <a:t>ActualizaEmpleadoComponent</a:t>
            </a:r>
            <a:r>
              <a:rPr lang="es-ES" sz="2400" dirty="0"/>
              <a:t> crear un objeto del tipo empleado cuya información sea la del empleado que tiene este índice.</a:t>
            </a:r>
          </a:p>
          <a:p>
            <a:pPr marL="0" indent="0">
              <a:buNone/>
            </a:pPr>
            <a:endParaRPr lang="es-ES" dirty="0"/>
          </a:p>
          <a:p>
            <a:pPr marL="0" indent="0">
              <a:buNone/>
            </a:pPr>
            <a:endParaRPr lang="es-ES" dirty="0"/>
          </a:p>
        </p:txBody>
      </p:sp>
      <p:pic>
        <p:nvPicPr>
          <p:cNvPr id="4" name="Imagen 3">
            <a:extLst>
              <a:ext uri="{FF2B5EF4-FFF2-40B4-BE49-F238E27FC236}">
                <a16:creationId xmlns:a16="http://schemas.microsoft.com/office/drawing/2014/main" id="{36C74380-B93F-4666-A990-5B884ED01F81}"/>
              </a:ext>
            </a:extLst>
          </p:cNvPr>
          <p:cNvPicPr>
            <a:picLocks noChangeAspect="1"/>
          </p:cNvPicPr>
          <p:nvPr/>
        </p:nvPicPr>
        <p:blipFill>
          <a:blip r:embed="rId2"/>
          <a:stretch>
            <a:fillRect/>
          </a:stretch>
        </p:blipFill>
        <p:spPr>
          <a:xfrm>
            <a:off x="1333320" y="1744561"/>
            <a:ext cx="4411871" cy="1060510"/>
          </a:xfrm>
          <a:prstGeom prst="rect">
            <a:avLst/>
          </a:prstGeom>
        </p:spPr>
      </p:pic>
      <p:pic>
        <p:nvPicPr>
          <p:cNvPr id="9" name="Imagen 8">
            <a:extLst>
              <a:ext uri="{FF2B5EF4-FFF2-40B4-BE49-F238E27FC236}">
                <a16:creationId xmlns:a16="http://schemas.microsoft.com/office/drawing/2014/main" id="{41EEF380-D062-4E0D-A709-F11D5208652C}"/>
              </a:ext>
            </a:extLst>
          </p:cNvPr>
          <p:cNvPicPr>
            <a:picLocks noChangeAspect="1"/>
          </p:cNvPicPr>
          <p:nvPr/>
        </p:nvPicPr>
        <p:blipFill>
          <a:blip r:embed="rId3"/>
          <a:stretch>
            <a:fillRect/>
          </a:stretch>
        </p:blipFill>
        <p:spPr>
          <a:xfrm>
            <a:off x="932956" y="4154278"/>
            <a:ext cx="7141863" cy="2202072"/>
          </a:xfrm>
          <a:prstGeom prst="rect">
            <a:avLst/>
          </a:prstGeom>
        </p:spPr>
      </p:pic>
      <p:sp>
        <p:nvSpPr>
          <p:cNvPr id="10" name="Rectángulo 9">
            <a:extLst>
              <a:ext uri="{FF2B5EF4-FFF2-40B4-BE49-F238E27FC236}">
                <a16:creationId xmlns:a16="http://schemas.microsoft.com/office/drawing/2014/main" id="{0D6D2F28-2190-4E85-B21C-63936702B496}"/>
              </a:ext>
            </a:extLst>
          </p:cNvPr>
          <p:cNvSpPr/>
          <p:nvPr/>
        </p:nvSpPr>
        <p:spPr>
          <a:xfrm>
            <a:off x="1333320" y="5589917"/>
            <a:ext cx="6689246" cy="491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561A1882-36D0-46C1-B64A-108C4D35EDE7}"/>
              </a:ext>
            </a:extLst>
          </p:cNvPr>
          <p:cNvSpPr txBox="1"/>
          <p:nvPr/>
        </p:nvSpPr>
        <p:spPr>
          <a:xfrm>
            <a:off x="6297283" y="2191109"/>
            <a:ext cx="5348377" cy="646331"/>
          </a:xfrm>
          <a:prstGeom prst="rect">
            <a:avLst/>
          </a:prstGeom>
          <a:noFill/>
        </p:spPr>
        <p:txBody>
          <a:bodyPr wrap="square" rtlCol="0">
            <a:spAutoFit/>
          </a:bodyPr>
          <a:lstStyle/>
          <a:p>
            <a:r>
              <a:rPr lang="es-ES" dirty="0"/>
              <a:t>Recordar que en </a:t>
            </a:r>
            <a:r>
              <a:rPr lang="es-ES" dirty="0" err="1"/>
              <a:t>DsEmpleadosService</a:t>
            </a:r>
            <a:r>
              <a:rPr lang="es-ES" dirty="0"/>
              <a:t> es donde tenemos creado nuestro arreglo de empleados.</a:t>
            </a:r>
          </a:p>
        </p:txBody>
      </p:sp>
      <p:sp>
        <p:nvSpPr>
          <p:cNvPr id="5" name="CuadroTexto 4">
            <a:extLst>
              <a:ext uri="{FF2B5EF4-FFF2-40B4-BE49-F238E27FC236}">
                <a16:creationId xmlns:a16="http://schemas.microsoft.com/office/drawing/2014/main" id="{26A9D1C9-E073-49CA-8BE3-9B72FE642746}"/>
              </a:ext>
            </a:extLst>
          </p:cNvPr>
          <p:cNvSpPr txBox="1"/>
          <p:nvPr/>
        </p:nvSpPr>
        <p:spPr>
          <a:xfrm>
            <a:off x="8351247" y="4989752"/>
            <a:ext cx="3028680" cy="1200329"/>
          </a:xfrm>
          <a:prstGeom prst="rect">
            <a:avLst/>
          </a:prstGeom>
          <a:noFill/>
        </p:spPr>
        <p:txBody>
          <a:bodyPr wrap="square" rtlCol="0">
            <a:spAutoFit/>
          </a:bodyPr>
          <a:lstStyle/>
          <a:p>
            <a:r>
              <a:rPr lang="es-ES" dirty="0"/>
              <a:t>El objeto empleado tiene el empleado con el índice correspondiente al índice de  la URL</a:t>
            </a:r>
          </a:p>
        </p:txBody>
      </p:sp>
      <p:sp>
        <p:nvSpPr>
          <p:cNvPr id="6" name="Marcador de número de diapositiva 5">
            <a:extLst>
              <a:ext uri="{FF2B5EF4-FFF2-40B4-BE49-F238E27FC236}">
                <a16:creationId xmlns:a16="http://schemas.microsoft.com/office/drawing/2014/main" id="{561053B6-1995-4AFA-8FFB-37CDFF6952F9}"/>
              </a:ext>
            </a:extLst>
          </p:cNvPr>
          <p:cNvSpPr>
            <a:spLocks noGrp="1"/>
          </p:cNvSpPr>
          <p:nvPr>
            <p:ph type="sldNum" sz="quarter" idx="12"/>
          </p:nvPr>
        </p:nvSpPr>
        <p:spPr/>
        <p:txBody>
          <a:bodyPr/>
          <a:lstStyle/>
          <a:p>
            <a:fld id="{65132DCF-C58F-4CC7-AC3C-A5A6116BA1D0}" type="slidenum">
              <a:rPr lang="es-ES" smtClean="0"/>
              <a:t>47</a:t>
            </a:fld>
            <a:endParaRPr lang="es-ES"/>
          </a:p>
        </p:txBody>
      </p:sp>
    </p:spTree>
    <p:extLst>
      <p:ext uri="{BB962C8B-B14F-4D97-AF65-F5344CB8AC3E}">
        <p14:creationId xmlns:p14="http://schemas.microsoft.com/office/powerpoint/2010/main" val="1073921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E491716-3080-4E43-B0F3-F8F5F8465C2B}"/>
              </a:ext>
            </a:extLst>
          </p:cNvPr>
          <p:cNvSpPr>
            <a:spLocks noGrp="1"/>
          </p:cNvSpPr>
          <p:nvPr>
            <p:ph idx="1"/>
          </p:nvPr>
        </p:nvSpPr>
        <p:spPr>
          <a:xfrm>
            <a:off x="838200" y="810883"/>
            <a:ext cx="10515600" cy="5366080"/>
          </a:xfrm>
        </p:spPr>
        <p:txBody>
          <a:bodyPr/>
          <a:lstStyle/>
          <a:p>
            <a:pPr marL="0" indent="0">
              <a:buNone/>
            </a:pPr>
            <a:r>
              <a:rPr lang="en-US" sz="2400" dirty="0"/>
              <a:t>8. </a:t>
            </a:r>
            <a:r>
              <a:rPr lang="en-US" sz="2400" dirty="0" err="1"/>
              <a:t>Poner</a:t>
            </a:r>
            <a:r>
              <a:rPr lang="en-US" sz="2400" dirty="0"/>
              <a:t> </a:t>
            </a:r>
            <a:r>
              <a:rPr lang="en-US" sz="2400" dirty="0" err="1"/>
              <a:t>en</a:t>
            </a:r>
            <a:r>
              <a:rPr lang="en-US" sz="2400" dirty="0"/>
              <a:t> los </a:t>
            </a:r>
            <a:r>
              <a:rPr lang="en-US" sz="2400" dirty="0" err="1"/>
              <a:t>cuadros</a:t>
            </a:r>
            <a:r>
              <a:rPr lang="en-US" sz="2400" dirty="0"/>
              <a:t> de </a:t>
            </a:r>
            <a:r>
              <a:rPr lang="en-US" sz="2400" dirty="0" err="1"/>
              <a:t>texto</a:t>
            </a:r>
            <a:r>
              <a:rPr lang="en-US" sz="2400" dirty="0"/>
              <a:t> la </a:t>
            </a:r>
            <a:r>
              <a:rPr lang="en-US" sz="2400" dirty="0" err="1"/>
              <a:t>informaci</a:t>
            </a:r>
            <a:r>
              <a:rPr lang="es-ES" sz="2400" dirty="0" err="1"/>
              <a:t>ó</a:t>
            </a:r>
            <a:r>
              <a:rPr lang="en-US" sz="2400" dirty="0"/>
              <a:t>n del </a:t>
            </a:r>
            <a:r>
              <a:rPr lang="en-US" sz="2400" dirty="0" err="1"/>
              <a:t>empleado</a:t>
            </a:r>
            <a:r>
              <a:rPr lang="en-US" sz="2400" dirty="0"/>
              <a:t> con ese id.</a:t>
            </a:r>
          </a:p>
          <a:p>
            <a:pPr marL="0" indent="0">
              <a:buNone/>
            </a:pPr>
            <a:endParaRPr lang="es-ES" dirty="0"/>
          </a:p>
        </p:txBody>
      </p:sp>
      <p:pic>
        <p:nvPicPr>
          <p:cNvPr id="5" name="Imagen 4">
            <a:extLst>
              <a:ext uri="{FF2B5EF4-FFF2-40B4-BE49-F238E27FC236}">
                <a16:creationId xmlns:a16="http://schemas.microsoft.com/office/drawing/2014/main" id="{13E85C19-F960-4A23-814D-950820AB98E9}"/>
              </a:ext>
            </a:extLst>
          </p:cNvPr>
          <p:cNvPicPr>
            <a:picLocks noChangeAspect="1"/>
          </p:cNvPicPr>
          <p:nvPr/>
        </p:nvPicPr>
        <p:blipFill>
          <a:blip r:embed="rId2"/>
          <a:stretch>
            <a:fillRect/>
          </a:stretch>
        </p:blipFill>
        <p:spPr>
          <a:xfrm>
            <a:off x="838199" y="1539275"/>
            <a:ext cx="6856562" cy="3068028"/>
          </a:xfrm>
          <a:prstGeom prst="rect">
            <a:avLst/>
          </a:prstGeom>
        </p:spPr>
      </p:pic>
      <p:sp>
        <p:nvSpPr>
          <p:cNvPr id="6" name="Rectángulo 5">
            <a:extLst>
              <a:ext uri="{FF2B5EF4-FFF2-40B4-BE49-F238E27FC236}">
                <a16:creationId xmlns:a16="http://schemas.microsoft.com/office/drawing/2014/main" id="{94D2BD56-7DCF-48D5-B6FF-1FAB6C9837E5}"/>
              </a:ext>
            </a:extLst>
          </p:cNvPr>
          <p:cNvSpPr/>
          <p:nvPr/>
        </p:nvSpPr>
        <p:spPr>
          <a:xfrm>
            <a:off x="1437016" y="3209027"/>
            <a:ext cx="3238501" cy="10179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44F5F191-1DA0-4CC1-88B2-EDE481D96276}"/>
              </a:ext>
            </a:extLst>
          </p:cNvPr>
          <p:cNvSpPr txBox="1"/>
          <p:nvPr/>
        </p:nvSpPr>
        <p:spPr>
          <a:xfrm>
            <a:off x="838201" y="4865298"/>
            <a:ext cx="11049000" cy="1569660"/>
          </a:xfrm>
          <a:prstGeom prst="rect">
            <a:avLst/>
          </a:prstGeom>
          <a:noFill/>
        </p:spPr>
        <p:txBody>
          <a:bodyPr wrap="square" rtlCol="0">
            <a:spAutoFit/>
          </a:bodyPr>
          <a:lstStyle/>
          <a:p>
            <a:pPr algn="just"/>
            <a:r>
              <a:rPr lang="en-US" sz="2400" dirty="0" err="1"/>
              <a:t>Recordemos</a:t>
            </a:r>
            <a:r>
              <a:rPr lang="en-US" sz="2400" dirty="0"/>
              <a:t> que </a:t>
            </a:r>
            <a:r>
              <a:rPr lang="en-US" sz="2400" dirty="0" err="1"/>
              <a:t>estas</a:t>
            </a:r>
            <a:r>
              <a:rPr lang="en-US" sz="2400" dirty="0"/>
              <a:t> variables </a:t>
            </a:r>
            <a:r>
              <a:rPr lang="en-US" sz="2400" dirty="0" err="1"/>
              <a:t>están</a:t>
            </a:r>
            <a:r>
              <a:rPr lang="en-US" sz="2400" dirty="0"/>
              <a:t> </a:t>
            </a:r>
            <a:r>
              <a:rPr lang="en-US" sz="2400" dirty="0" err="1"/>
              <a:t>enlazadas</a:t>
            </a:r>
            <a:r>
              <a:rPr lang="en-US" sz="2400" dirty="0"/>
              <a:t> con los </a:t>
            </a:r>
            <a:r>
              <a:rPr lang="en-US" sz="2400" dirty="0" err="1"/>
              <a:t>cuadros</a:t>
            </a:r>
            <a:r>
              <a:rPr lang="en-US" sz="2400" dirty="0"/>
              <a:t> de </a:t>
            </a:r>
            <a:r>
              <a:rPr lang="en-US" sz="2400" dirty="0" err="1"/>
              <a:t>texto</a:t>
            </a:r>
            <a:r>
              <a:rPr lang="en-US" sz="2400" dirty="0"/>
              <a:t> que </a:t>
            </a:r>
            <a:r>
              <a:rPr lang="en-US" sz="2400" dirty="0" err="1"/>
              <a:t>tenemos</a:t>
            </a:r>
            <a:r>
              <a:rPr lang="en-US" sz="2400" dirty="0"/>
              <a:t> </a:t>
            </a:r>
            <a:r>
              <a:rPr lang="en-US" sz="2400" dirty="0" err="1"/>
              <a:t>en</a:t>
            </a:r>
            <a:r>
              <a:rPr lang="en-US" sz="2400" dirty="0"/>
              <a:t> la </a:t>
            </a:r>
            <a:r>
              <a:rPr lang="en-US" sz="2400" dirty="0" err="1"/>
              <a:t>plantilla</a:t>
            </a:r>
            <a:r>
              <a:rPr lang="en-US" sz="2400" dirty="0"/>
              <a:t> html del </a:t>
            </a:r>
            <a:r>
              <a:rPr lang="en-US" sz="2400" dirty="0" err="1"/>
              <a:t>componente</a:t>
            </a:r>
            <a:r>
              <a:rPr lang="en-US" sz="2400" dirty="0"/>
              <a:t> con un two way binding, </a:t>
            </a:r>
            <a:r>
              <a:rPr lang="en-US" sz="2400" dirty="0" err="1"/>
              <a:t>esto</a:t>
            </a:r>
            <a:r>
              <a:rPr lang="en-US" sz="2400" dirty="0"/>
              <a:t> </a:t>
            </a:r>
            <a:r>
              <a:rPr lang="en-US" sz="2400" dirty="0" err="1"/>
              <a:t>quiere</a:t>
            </a:r>
            <a:r>
              <a:rPr lang="en-US" sz="2400" dirty="0"/>
              <a:t> </a:t>
            </a:r>
            <a:r>
              <a:rPr lang="en-US" sz="2400" dirty="0" err="1"/>
              <a:t>decir</a:t>
            </a:r>
            <a:r>
              <a:rPr lang="en-US" sz="2400" dirty="0"/>
              <a:t> que </a:t>
            </a:r>
            <a:r>
              <a:rPr lang="en-US" sz="2400" dirty="0" err="1"/>
              <a:t>si</a:t>
            </a:r>
            <a:r>
              <a:rPr lang="en-US" sz="2400" dirty="0"/>
              <a:t> </a:t>
            </a:r>
            <a:r>
              <a:rPr lang="en-US" sz="2400" dirty="0" err="1"/>
              <a:t>modificamos</a:t>
            </a:r>
            <a:r>
              <a:rPr lang="en-US" sz="2400" dirty="0"/>
              <a:t> sus </a:t>
            </a:r>
            <a:r>
              <a:rPr lang="en-US" sz="2400" dirty="0" err="1"/>
              <a:t>valores</a:t>
            </a:r>
            <a:r>
              <a:rPr lang="en-US" sz="2400" dirty="0"/>
              <a:t> </a:t>
            </a:r>
            <a:r>
              <a:rPr lang="en-US" sz="2400" dirty="0" err="1"/>
              <a:t>en</a:t>
            </a:r>
            <a:r>
              <a:rPr lang="en-US" sz="2400" dirty="0"/>
              <a:t> el archive .</a:t>
            </a:r>
            <a:r>
              <a:rPr lang="en-US" sz="2400" dirty="0" err="1"/>
              <a:t>ts</a:t>
            </a:r>
            <a:r>
              <a:rPr lang="en-US" sz="2400" dirty="0"/>
              <a:t> </a:t>
            </a:r>
            <a:r>
              <a:rPr lang="en-US" sz="2400" dirty="0" err="1"/>
              <a:t>estas</a:t>
            </a:r>
            <a:r>
              <a:rPr lang="en-US" sz="2400" dirty="0"/>
              <a:t>  </a:t>
            </a:r>
            <a:r>
              <a:rPr lang="en-US" sz="2400" dirty="0" err="1"/>
              <a:t>modificaciones</a:t>
            </a:r>
            <a:r>
              <a:rPr lang="en-US" sz="2400" dirty="0"/>
              <a:t> se </a:t>
            </a:r>
            <a:r>
              <a:rPr lang="en-US" sz="2400" dirty="0" err="1"/>
              <a:t>ver</a:t>
            </a:r>
            <a:r>
              <a:rPr lang="es-ES" sz="2400" dirty="0"/>
              <a:t>á</a:t>
            </a:r>
            <a:r>
              <a:rPr lang="en-US" sz="2400" dirty="0"/>
              <a:t>n </a:t>
            </a:r>
            <a:r>
              <a:rPr lang="en-US" sz="2400" dirty="0" err="1"/>
              <a:t>reflejadas</a:t>
            </a:r>
            <a:r>
              <a:rPr lang="en-US" sz="2400" dirty="0"/>
              <a:t> </a:t>
            </a:r>
            <a:r>
              <a:rPr lang="en-US" sz="2400" dirty="0" err="1"/>
              <a:t>tambien</a:t>
            </a:r>
            <a:r>
              <a:rPr lang="en-US" sz="2400" dirty="0"/>
              <a:t> </a:t>
            </a:r>
            <a:r>
              <a:rPr lang="en-US" sz="2400" dirty="0" err="1"/>
              <a:t>en</a:t>
            </a:r>
            <a:r>
              <a:rPr lang="en-US" sz="2400" dirty="0"/>
              <a:t> el </a:t>
            </a:r>
            <a:r>
              <a:rPr lang="en-US" sz="2400" dirty="0" err="1"/>
              <a:t>archivo</a:t>
            </a:r>
            <a:r>
              <a:rPr lang="en-US" sz="2400" dirty="0"/>
              <a:t> html.</a:t>
            </a:r>
            <a:endParaRPr lang="es-ES" sz="2400" dirty="0"/>
          </a:p>
        </p:txBody>
      </p:sp>
      <p:sp>
        <p:nvSpPr>
          <p:cNvPr id="2" name="Marcador de número de diapositiva 1">
            <a:extLst>
              <a:ext uri="{FF2B5EF4-FFF2-40B4-BE49-F238E27FC236}">
                <a16:creationId xmlns:a16="http://schemas.microsoft.com/office/drawing/2014/main" id="{8B342212-DF53-4781-9727-33D0D94375D8}"/>
              </a:ext>
            </a:extLst>
          </p:cNvPr>
          <p:cNvSpPr>
            <a:spLocks noGrp="1"/>
          </p:cNvSpPr>
          <p:nvPr>
            <p:ph type="sldNum" sz="quarter" idx="12"/>
          </p:nvPr>
        </p:nvSpPr>
        <p:spPr/>
        <p:txBody>
          <a:bodyPr/>
          <a:lstStyle/>
          <a:p>
            <a:fld id="{65132DCF-C58F-4CC7-AC3C-A5A6116BA1D0}" type="slidenum">
              <a:rPr lang="es-ES" smtClean="0"/>
              <a:t>48</a:t>
            </a:fld>
            <a:endParaRPr lang="es-ES"/>
          </a:p>
        </p:txBody>
      </p:sp>
    </p:spTree>
    <p:extLst>
      <p:ext uri="{BB962C8B-B14F-4D97-AF65-F5344CB8AC3E}">
        <p14:creationId xmlns:p14="http://schemas.microsoft.com/office/powerpoint/2010/main" val="2485253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B0E1F8E-933E-430D-94D8-5192AE3046E1}"/>
              </a:ext>
            </a:extLst>
          </p:cNvPr>
          <p:cNvSpPr>
            <a:spLocks noGrp="1"/>
          </p:cNvSpPr>
          <p:nvPr>
            <p:ph idx="1"/>
          </p:nvPr>
        </p:nvSpPr>
        <p:spPr>
          <a:xfrm>
            <a:off x="838200" y="621102"/>
            <a:ext cx="10515600" cy="5555861"/>
          </a:xfrm>
        </p:spPr>
        <p:txBody>
          <a:bodyPr/>
          <a:lstStyle/>
          <a:p>
            <a:pPr marL="0" indent="0">
              <a:buNone/>
            </a:pPr>
            <a:endParaRPr lang="es-ES" dirty="0"/>
          </a:p>
          <a:p>
            <a:pPr marL="0" indent="0" algn="just">
              <a:buNone/>
            </a:pPr>
            <a:r>
              <a:rPr lang="es-ES" dirty="0"/>
              <a:t>Si seleccionamos el</a:t>
            </a:r>
          </a:p>
          <a:p>
            <a:pPr marL="0" indent="0" algn="just">
              <a:buNone/>
            </a:pPr>
            <a:r>
              <a:rPr lang="es-ES" dirty="0"/>
              <a:t>Empleado Juan podemos</a:t>
            </a:r>
          </a:p>
          <a:p>
            <a:pPr marL="0" indent="0" algn="just">
              <a:buNone/>
            </a:pPr>
            <a:r>
              <a:rPr lang="es-ES" dirty="0"/>
              <a:t>visualizar sus datos en</a:t>
            </a:r>
          </a:p>
          <a:p>
            <a:pPr marL="0" indent="0" algn="just">
              <a:buNone/>
            </a:pPr>
            <a:r>
              <a:rPr lang="es-ES" dirty="0"/>
              <a:t> actualiza.component.html </a:t>
            </a:r>
          </a:p>
        </p:txBody>
      </p:sp>
      <p:pic>
        <p:nvPicPr>
          <p:cNvPr id="4" name="Imagen 3">
            <a:extLst>
              <a:ext uri="{FF2B5EF4-FFF2-40B4-BE49-F238E27FC236}">
                <a16:creationId xmlns:a16="http://schemas.microsoft.com/office/drawing/2014/main" id="{A1797FA2-27AC-4DDF-BAF4-4DC5E3E4614A}"/>
              </a:ext>
            </a:extLst>
          </p:cNvPr>
          <p:cNvPicPr>
            <a:picLocks noChangeAspect="1"/>
          </p:cNvPicPr>
          <p:nvPr/>
        </p:nvPicPr>
        <p:blipFill>
          <a:blip r:embed="rId2"/>
          <a:stretch>
            <a:fillRect/>
          </a:stretch>
        </p:blipFill>
        <p:spPr>
          <a:xfrm>
            <a:off x="5789763" y="951497"/>
            <a:ext cx="4819650" cy="2152650"/>
          </a:xfrm>
          <a:prstGeom prst="rect">
            <a:avLst/>
          </a:prstGeom>
          <a:ln>
            <a:solidFill>
              <a:schemeClr val="accent1">
                <a:shade val="50000"/>
              </a:schemeClr>
            </a:solidFill>
          </a:ln>
        </p:spPr>
      </p:pic>
      <p:pic>
        <p:nvPicPr>
          <p:cNvPr id="13" name="Imagen 12">
            <a:extLst>
              <a:ext uri="{FF2B5EF4-FFF2-40B4-BE49-F238E27FC236}">
                <a16:creationId xmlns:a16="http://schemas.microsoft.com/office/drawing/2014/main" id="{565180C8-92D6-4326-8E83-B4C54FEE5B11}"/>
              </a:ext>
            </a:extLst>
          </p:cNvPr>
          <p:cNvPicPr>
            <a:picLocks noChangeAspect="1"/>
          </p:cNvPicPr>
          <p:nvPr/>
        </p:nvPicPr>
        <p:blipFill>
          <a:blip r:embed="rId3"/>
          <a:stretch>
            <a:fillRect/>
          </a:stretch>
        </p:blipFill>
        <p:spPr>
          <a:xfrm>
            <a:off x="221411" y="3849429"/>
            <a:ext cx="11749177" cy="2657929"/>
          </a:xfrm>
          <a:prstGeom prst="rect">
            <a:avLst/>
          </a:prstGeom>
          <a:ln>
            <a:solidFill>
              <a:schemeClr val="accent1"/>
            </a:solidFill>
          </a:ln>
        </p:spPr>
      </p:pic>
      <p:sp>
        <p:nvSpPr>
          <p:cNvPr id="2" name="Marcador de número de diapositiva 1">
            <a:extLst>
              <a:ext uri="{FF2B5EF4-FFF2-40B4-BE49-F238E27FC236}">
                <a16:creationId xmlns:a16="http://schemas.microsoft.com/office/drawing/2014/main" id="{5A129B20-C9E1-461A-8A77-57569F81A0BF}"/>
              </a:ext>
            </a:extLst>
          </p:cNvPr>
          <p:cNvSpPr>
            <a:spLocks noGrp="1"/>
          </p:cNvSpPr>
          <p:nvPr>
            <p:ph type="sldNum" sz="quarter" idx="12"/>
          </p:nvPr>
        </p:nvSpPr>
        <p:spPr/>
        <p:txBody>
          <a:bodyPr/>
          <a:lstStyle/>
          <a:p>
            <a:fld id="{65132DCF-C58F-4CC7-AC3C-A5A6116BA1D0}" type="slidenum">
              <a:rPr lang="es-ES" smtClean="0"/>
              <a:t>49</a:t>
            </a:fld>
            <a:endParaRPr lang="es-ES"/>
          </a:p>
        </p:txBody>
      </p:sp>
    </p:spTree>
    <p:extLst>
      <p:ext uri="{BB962C8B-B14F-4D97-AF65-F5344CB8AC3E}">
        <p14:creationId xmlns:p14="http://schemas.microsoft.com/office/powerpoint/2010/main" val="3852869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77A23-39D4-4DAC-B3E4-35838725B912}"/>
              </a:ext>
            </a:extLst>
          </p:cNvPr>
          <p:cNvSpPr>
            <a:spLocks noGrp="1"/>
          </p:cNvSpPr>
          <p:nvPr>
            <p:ph type="title"/>
          </p:nvPr>
        </p:nvSpPr>
        <p:spPr/>
        <p:txBody>
          <a:bodyPr/>
          <a:lstStyle/>
          <a:p>
            <a:r>
              <a:rPr lang="es-ES" dirty="0"/>
              <a:t>2. Importar el servicio Angular </a:t>
            </a:r>
            <a:r>
              <a:rPr lang="es-ES" dirty="0" err="1"/>
              <a:t>Router</a:t>
            </a:r>
            <a:endParaRPr lang="es-ES" dirty="0"/>
          </a:p>
        </p:txBody>
      </p:sp>
      <p:sp>
        <p:nvSpPr>
          <p:cNvPr id="3" name="Marcador de contenido 2">
            <a:extLst>
              <a:ext uri="{FF2B5EF4-FFF2-40B4-BE49-F238E27FC236}">
                <a16:creationId xmlns:a16="http://schemas.microsoft.com/office/drawing/2014/main" id="{C446C37B-E60D-4C31-AA0E-5E1537F821C4}"/>
              </a:ext>
            </a:extLst>
          </p:cNvPr>
          <p:cNvSpPr>
            <a:spLocks noGrp="1"/>
          </p:cNvSpPr>
          <p:nvPr>
            <p:ph idx="1"/>
          </p:nvPr>
        </p:nvSpPr>
        <p:spPr>
          <a:xfrm>
            <a:off x="838200" y="1690688"/>
            <a:ext cx="10515600" cy="4351338"/>
          </a:xfrm>
        </p:spPr>
        <p:txBody>
          <a:bodyPr/>
          <a:lstStyle/>
          <a:p>
            <a:pPr marL="0" indent="0">
              <a:buNone/>
            </a:pPr>
            <a:r>
              <a:rPr lang="es-ES" dirty="0"/>
              <a:t>El servicio </a:t>
            </a:r>
            <a:r>
              <a:rPr lang="es-ES" dirty="0" err="1"/>
              <a:t>Router</a:t>
            </a:r>
            <a:r>
              <a:rPr lang="es-ES" dirty="0"/>
              <a:t> no es accesible por defecto por lo cual deberemos realizar la siguiente importación:</a:t>
            </a:r>
          </a:p>
          <a:p>
            <a:pPr marL="0" indent="0">
              <a:buNone/>
            </a:pPr>
            <a:endParaRPr lang="es-ES" dirty="0"/>
          </a:p>
        </p:txBody>
      </p:sp>
      <p:pic>
        <p:nvPicPr>
          <p:cNvPr id="4" name="Imagen 3">
            <a:extLst>
              <a:ext uri="{FF2B5EF4-FFF2-40B4-BE49-F238E27FC236}">
                <a16:creationId xmlns:a16="http://schemas.microsoft.com/office/drawing/2014/main" id="{C0837C85-AA9E-4984-BD85-18B30C0F80C2}"/>
              </a:ext>
            </a:extLst>
          </p:cNvPr>
          <p:cNvPicPr>
            <a:picLocks noChangeAspect="1"/>
          </p:cNvPicPr>
          <p:nvPr/>
        </p:nvPicPr>
        <p:blipFill>
          <a:blip r:embed="rId3"/>
          <a:stretch>
            <a:fillRect/>
          </a:stretch>
        </p:blipFill>
        <p:spPr>
          <a:xfrm>
            <a:off x="838200" y="2782904"/>
            <a:ext cx="8191500" cy="685800"/>
          </a:xfrm>
          <a:prstGeom prst="rect">
            <a:avLst/>
          </a:prstGeom>
        </p:spPr>
      </p:pic>
      <p:pic>
        <p:nvPicPr>
          <p:cNvPr id="6" name="Imagen 5">
            <a:extLst>
              <a:ext uri="{FF2B5EF4-FFF2-40B4-BE49-F238E27FC236}">
                <a16:creationId xmlns:a16="http://schemas.microsoft.com/office/drawing/2014/main" id="{4ECF9898-6456-4C62-ABC0-91C2F7F9CA91}"/>
              </a:ext>
            </a:extLst>
          </p:cNvPr>
          <p:cNvPicPr>
            <a:picLocks noChangeAspect="1"/>
          </p:cNvPicPr>
          <p:nvPr/>
        </p:nvPicPr>
        <p:blipFill>
          <a:blip r:embed="rId4"/>
          <a:stretch>
            <a:fillRect/>
          </a:stretch>
        </p:blipFill>
        <p:spPr>
          <a:xfrm>
            <a:off x="838200" y="3600449"/>
            <a:ext cx="10515600" cy="3133725"/>
          </a:xfrm>
          <a:prstGeom prst="rect">
            <a:avLst/>
          </a:prstGeom>
        </p:spPr>
      </p:pic>
      <p:sp>
        <p:nvSpPr>
          <p:cNvPr id="5" name="Marcador de número de diapositiva 4">
            <a:extLst>
              <a:ext uri="{FF2B5EF4-FFF2-40B4-BE49-F238E27FC236}">
                <a16:creationId xmlns:a16="http://schemas.microsoft.com/office/drawing/2014/main" id="{F21E9E1E-658E-46D7-AE7E-EB90E9BEE978}"/>
              </a:ext>
            </a:extLst>
          </p:cNvPr>
          <p:cNvSpPr>
            <a:spLocks noGrp="1"/>
          </p:cNvSpPr>
          <p:nvPr>
            <p:ph type="sldNum" sz="quarter" idx="12"/>
          </p:nvPr>
        </p:nvSpPr>
        <p:spPr/>
        <p:txBody>
          <a:bodyPr/>
          <a:lstStyle/>
          <a:p>
            <a:fld id="{65132DCF-C58F-4CC7-AC3C-A5A6116BA1D0}" type="slidenum">
              <a:rPr lang="es-ES" smtClean="0"/>
              <a:t>5</a:t>
            </a:fld>
            <a:endParaRPr lang="es-ES"/>
          </a:p>
        </p:txBody>
      </p:sp>
    </p:spTree>
    <p:extLst>
      <p:ext uri="{BB962C8B-B14F-4D97-AF65-F5344CB8AC3E}">
        <p14:creationId xmlns:p14="http://schemas.microsoft.com/office/powerpoint/2010/main" val="3800173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3B3AA1D-F15A-4E2C-BF22-73FC34C6866C}"/>
              </a:ext>
            </a:extLst>
          </p:cNvPr>
          <p:cNvSpPr>
            <a:spLocks noGrp="1"/>
          </p:cNvSpPr>
          <p:nvPr>
            <p:ph idx="1"/>
          </p:nvPr>
        </p:nvSpPr>
        <p:spPr>
          <a:xfrm>
            <a:off x="838200" y="793630"/>
            <a:ext cx="10515600" cy="5383333"/>
          </a:xfrm>
        </p:spPr>
        <p:txBody>
          <a:bodyPr/>
          <a:lstStyle/>
          <a:p>
            <a:pPr marL="0" indent="0" algn="just">
              <a:buNone/>
            </a:pPr>
            <a:r>
              <a:rPr lang="es-ES" sz="2400" dirty="0"/>
              <a:t>9. En actualiza-</a:t>
            </a:r>
            <a:r>
              <a:rPr lang="es-ES" sz="2400" dirty="0" err="1"/>
              <a:t>empleado.component.ts</a:t>
            </a:r>
            <a:r>
              <a:rPr lang="es-ES" sz="2400" dirty="0"/>
              <a:t> crear un método para modificar la información de los empleados. Este método lo que va a hacer es sobrescribir el empleado que está en la posición del array que va determinada por el  índice, la información que está almacenada en empleado</a:t>
            </a:r>
          </a:p>
          <a:p>
            <a:pPr marL="0" indent="0">
              <a:buNone/>
            </a:pPr>
            <a:endParaRPr lang="es-ES" dirty="0"/>
          </a:p>
        </p:txBody>
      </p:sp>
      <p:sp>
        <p:nvSpPr>
          <p:cNvPr id="9" name="CuadroTexto 8">
            <a:extLst>
              <a:ext uri="{FF2B5EF4-FFF2-40B4-BE49-F238E27FC236}">
                <a16:creationId xmlns:a16="http://schemas.microsoft.com/office/drawing/2014/main" id="{A59979FE-20F3-4951-8504-CFD770FDE53E}"/>
              </a:ext>
            </a:extLst>
          </p:cNvPr>
          <p:cNvSpPr txBox="1"/>
          <p:nvPr/>
        </p:nvSpPr>
        <p:spPr>
          <a:xfrm>
            <a:off x="832449" y="5345966"/>
            <a:ext cx="10196423" cy="830997"/>
          </a:xfrm>
          <a:prstGeom prst="rect">
            <a:avLst/>
          </a:prstGeom>
          <a:noFill/>
        </p:spPr>
        <p:txBody>
          <a:bodyPr wrap="square" rtlCol="0">
            <a:spAutoFit/>
          </a:bodyPr>
          <a:lstStyle/>
          <a:p>
            <a:pPr algn="just"/>
            <a:r>
              <a:rPr lang="es-ES" sz="2400" dirty="0"/>
              <a:t>Como podemos ver este método da error ya invoca a </a:t>
            </a:r>
            <a:r>
              <a:rPr lang="es-ES" sz="2400" dirty="0" err="1"/>
              <a:t>actualizarEmpleadosService</a:t>
            </a:r>
            <a:r>
              <a:rPr lang="es-ES" sz="2400" dirty="0"/>
              <a:t>, el cual no ha sido creado en </a:t>
            </a:r>
            <a:r>
              <a:rPr lang="es-ES" sz="2400" dirty="0" err="1"/>
              <a:t>DsEmpleadoService</a:t>
            </a:r>
            <a:endParaRPr lang="es-ES" sz="2400" dirty="0"/>
          </a:p>
        </p:txBody>
      </p:sp>
      <p:pic>
        <p:nvPicPr>
          <p:cNvPr id="11" name="Imagen 10">
            <a:extLst>
              <a:ext uri="{FF2B5EF4-FFF2-40B4-BE49-F238E27FC236}">
                <a16:creationId xmlns:a16="http://schemas.microsoft.com/office/drawing/2014/main" id="{55CA73AB-B6A0-4358-90D8-E67FB89158A5}"/>
              </a:ext>
            </a:extLst>
          </p:cNvPr>
          <p:cNvPicPr>
            <a:picLocks noChangeAspect="1"/>
          </p:cNvPicPr>
          <p:nvPr/>
        </p:nvPicPr>
        <p:blipFill>
          <a:blip r:embed="rId2"/>
          <a:stretch>
            <a:fillRect/>
          </a:stretch>
        </p:blipFill>
        <p:spPr>
          <a:xfrm>
            <a:off x="832449" y="2355010"/>
            <a:ext cx="10358887" cy="2527541"/>
          </a:xfrm>
          <a:prstGeom prst="rect">
            <a:avLst/>
          </a:prstGeom>
        </p:spPr>
      </p:pic>
      <p:sp>
        <p:nvSpPr>
          <p:cNvPr id="2" name="Marcador de número de diapositiva 1">
            <a:extLst>
              <a:ext uri="{FF2B5EF4-FFF2-40B4-BE49-F238E27FC236}">
                <a16:creationId xmlns:a16="http://schemas.microsoft.com/office/drawing/2014/main" id="{B142108A-1588-44FC-AC6C-40412169230F}"/>
              </a:ext>
            </a:extLst>
          </p:cNvPr>
          <p:cNvSpPr>
            <a:spLocks noGrp="1"/>
          </p:cNvSpPr>
          <p:nvPr>
            <p:ph type="sldNum" sz="quarter" idx="12"/>
          </p:nvPr>
        </p:nvSpPr>
        <p:spPr/>
        <p:txBody>
          <a:bodyPr/>
          <a:lstStyle/>
          <a:p>
            <a:fld id="{65132DCF-C58F-4CC7-AC3C-A5A6116BA1D0}" type="slidenum">
              <a:rPr lang="es-ES" smtClean="0"/>
              <a:t>50</a:t>
            </a:fld>
            <a:endParaRPr lang="es-ES"/>
          </a:p>
        </p:txBody>
      </p:sp>
    </p:spTree>
    <p:extLst>
      <p:ext uri="{BB962C8B-B14F-4D97-AF65-F5344CB8AC3E}">
        <p14:creationId xmlns:p14="http://schemas.microsoft.com/office/powerpoint/2010/main" val="3299113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6A2F329-E40F-4C8D-B8E3-EAA210EE7986}"/>
              </a:ext>
            </a:extLst>
          </p:cNvPr>
          <p:cNvSpPr>
            <a:spLocks noGrp="1"/>
          </p:cNvSpPr>
          <p:nvPr>
            <p:ph idx="1"/>
          </p:nvPr>
        </p:nvSpPr>
        <p:spPr>
          <a:xfrm>
            <a:off x="613913" y="776377"/>
            <a:ext cx="10515600" cy="5607620"/>
          </a:xfrm>
        </p:spPr>
        <p:txBody>
          <a:bodyPr/>
          <a:lstStyle/>
          <a:p>
            <a:pPr marL="0" indent="0" algn="just">
              <a:buNone/>
            </a:pPr>
            <a:r>
              <a:rPr lang="en-US" dirty="0"/>
              <a:t>10. </a:t>
            </a:r>
            <a:r>
              <a:rPr lang="en-US" dirty="0" err="1"/>
              <a:t>Crear</a:t>
            </a:r>
            <a:r>
              <a:rPr lang="en-US" dirty="0"/>
              <a:t> el </a:t>
            </a:r>
            <a:r>
              <a:rPr lang="en-US" dirty="0" err="1"/>
              <a:t>método</a:t>
            </a:r>
            <a:r>
              <a:rPr lang="en-US" dirty="0"/>
              <a:t>  </a:t>
            </a:r>
            <a:r>
              <a:rPr lang="en-US" dirty="0" err="1"/>
              <a:t>actualizarEmpleadoServicio</a:t>
            </a:r>
            <a:r>
              <a:rPr lang="en-US" dirty="0"/>
              <a:t> </a:t>
            </a:r>
            <a:r>
              <a:rPr lang="es-ES" dirty="0"/>
              <a:t>en </a:t>
            </a:r>
            <a:r>
              <a:rPr lang="es-ES" dirty="0" err="1"/>
              <a:t>DsEmpleadoService</a:t>
            </a:r>
            <a:r>
              <a:rPr lang="en-US" dirty="0"/>
              <a:t> </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t>11. </a:t>
            </a:r>
            <a:r>
              <a:rPr lang="en-US" dirty="0" err="1"/>
              <a:t>Modificar</a:t>
            </a:r>
            <a:r>
              <a:rPr lang="en-US" dirty="0"/>
              <a:t> </a:t>
            </a:r>
            <a:r>
              <a:rPr lang="en-US" dirty="0" err="1"/>
              <a:t>en</a:t>
            </a:r>
            <a:r>
              <a:rPr lang="en-US" dirty="0"/>
              <a:t> actualiza-empleado.component.html la </a:t>
            </a:r>
            <a:r>
              <a:rPr lang="en-US" dirty="0" err="1"/>
              <a:t>llamada</a:t>
            </a:r>
            <a:r>
              <a:rPr lang="en-US" dirty="0"/>
              <a:t> del bot</a:t>
            </a:r>
            <a:r>
              <a:rPr lang="es-ES" dirty="0" err="1"/>
              <a:t>ón</a:t>
            </a:r>
            <a:endParaRPr lang="en-US" dirty="0"/>
          </a:p>
          <a:p>
            <a:pPr marL="0" indent="0" algn="just">
              <a:buNone/>
            </a:pPr>
            <a:endParaRPr lang="en-US" dirty="0"/>
          </a:p>
          <a:p>
            <a:pPr marL="0" indent="0" algn="just">
              <a:buNone/>
            </a:pPr>
            <a:endParaRPr lang="es-ES" dirty="0"/>
          </a:p>
        </p:txBody>
      </p:sp>
      <p:pic>
        <p:nvPicPr>
          <p:cNvPr id="4" name="Imagen 3">
            <a:extLst>
              <a:ext uri="{FF2B5EF4-FFF2-40B4-BE49-F238E27FC236}">
                <a16:creationId xmlns:a16="http://schemas.microsoft.com/office/drawing/2014/main" id="{83799290-BFB1-4FAE-8240-95319AC4C86D}"/>
              </a:ext>
            </a:extLst>
          </p:cNvPr>
          <p:cNvPicPr>
            <a:picLocks noChangeAspect="1"/>
          </p:cNvPicPr>
          <p:nvPr/>
        </p:nvPicPr>
        <p:blipFill>
          <a:blip r:embed="rId2"/>
          <a:stretch>
            <a:fillRect/>
          </a:stretch>
        </p:blipFill>
        <p:spPr>
          <a:xfrm>
            <a:off x="779431" y="2097207"/>
            <a:ext cx="9054681" cy="1331793"/>
          </a:xfrm>
          <a:prstGeom prst="rect">
            <a:avLst/>
          </a:prstGeom>
        </p:spPr>
      </p:pic>
      <p:pic>
        <p:nvPicPr>
          <p:cNvPr id="5" name="Imagen 4">
            <a:extLst>
              <a:ext uri="{FF2B5EF4-FFF2-40B4-BE49-F238E27FC236}">
                <a16:creationId xmlns:a16="http://schemas.microsoft.com/office/drawing/2014/main" id="{8252184E-7413-4906-BF38-1EBAEE39CE77}"/>
              </a:ext>
            </a:extLst>
          </p:cNvPr>
          <p:cNvPicPr>
            <a:picLocks noChangeAspect="1"/>
          </p:cNvPicPr>
          <p:nvPr/>
        </p:nvPicPr>
        <p:blipFill>
          <a:blip r:embed="rId3"/>
          <a:stretch>
            <a:fillRect/>
          </a:stretch>
        </p:blipFill>
        <p:spPr>
          <a:xfrm>
            <a:off x="779431" y="4749830"/>
            <a:ext cx="10515600" cy="1411408"/>
          </a:xfrm>
          <a:prstGeom prst="rect">
            <a:avLst/>
          </a:prstGeom>
        </p:spPr>
      </p:pic>
      <p:sp>
        <p:nvSpPr>
          <p:cNvPr id="2" name="Marcador de número de diapositiva 1">
            <a:extLst>
              <a:ext uri="{FF2B5EF4-FFF2-40B4-BE49-F238E27FC236}">
                <a16:creationId xmlns:a16="http://schemas.microsoft.com/office/drawing/2014/main" id="{3840AF6A-1ECB-4157-AFF9-BDF4E03B0E31}"/>
              </a:ext>
            </a:extLst>
          </p:cNvPr>
          <p:cNvSpPr>
            <a:spLocks noGrp="1"/>
          </p:cNvSpPr>
          <p:nvPr>
            <p:ph type="sldNum" sz="quarter" idx="12"/>
          </p:nvPr>
        </p:nvSpPr>
        <p:spPr/>
        <p:txBody>
          <a:bodyPr/>
          <a:lstStyle/>
          <a:p>
            <a:fld id="{65132DCF-C58F-4CC7-AC3C-A5A6116BA1D0}" type="slidenum">
              <a:rPr lang="es-ES" smtClean="0"/>
              <a:t>51</a:t>
            </a:fld>
            <a:endParaRPr lang="es-ES"/>
          </a:p>
        </p:txBody>
      </p:sp>
    </p:spTree>
    <p:extLst>
      <p:ext uri="{BB962C8B-B14F-4D97-AF65-F5344CB8AC3E}">
        <p14:creationId xmlns:p14="http://schemas.microsoft.com/office/powerpoint/2010/main" val="2006544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F49E3-3E4B-4468-A849-B07327878B3B}"/>
              </a:ext>
            </a:extLst>
          </p:cNvPr>
          <p:cNvSpPr>
            <a:spLocks noGrp="1"/>
          </p:cNvSpPr>
          <p:nvPr>
            <p:ph type="title"/>
          </p:nvPr>
        </p:nvSpPr>
        <p:spPr/>
        <p:txBody>
          <a:bodyPr/>
          <a:lstStyle/>
          <a:p>
            <a:r>
              <a:rPr lang="es-ES" dirty="0"/>
              <a:t>Eliminar registros</a:t>
            </a:r>
          </a:p>
        </p:txBody>
      </p:sp>
      <p:sp>
        <p:nvSpPr>
          <p:cNvPr id="3" name="Marcador de contenido 2">
            <a:extLst>
              <a:ext uri="{FF2B5EF4-FFF2-40B4-BE49-F238E27FC236}">
                <a16:creationId xmlns:a16="http://schemas.microsoft.com/office/drawing/2014/main" id="{272DCF2C-7907-4337-8C85-C883A3D3FCFD}"/>
              </a:ext>
            </a:extLst>
          </p:cNvPr>
          <p:cNvSpPr>
            <a:spLocks noGrp="1"/>
          </p:cNvSpPr>
          <p:nvPr>
            <p:ph idx="1"/>
          </p:nvPr>
        </p:nvSpPr>
        <p:spPr/>
        <p:txBody>
          <a:bodyPr/>
          <a:lstStyle/>
          <a:p>
            <a:pPr marL="0" indent="0" algn="just">
              <a:buNone/>
            </a:pPr>
            <a:r>
              <a:rPr lang="es-ES" dirty="0"/>
              <a:t>Para eliminar registros se puede crear un nuevo componente o utilizar el componente actualiza-empleados que vimos anteriormente. En este ejemplo vamos a utilizar el mismo componente.</a:t>
            </a:r>
          </a:p>
          <a:p>
            <a:pPr marL="0" indent="0" algn="just">
              <a:buNone/>
            </a:pPr>
            <a:r>
              <a:rPr lang="es-ES" dirty="0"/>
              <a:t>Creamos un botón eliminar que al pulsarlo, el empleado que esté en el formulario se elimine del arreglo.</a:t>
            </a:r>
          </a:p>
          <a:p>
            <a:pPr marL="0" indent="0" algn="just">
              <a:buNone/>
            </a:pPr>
            <a:endParaRPr lang="es-ES" dirty="0"/>
          </a:p>
          <a:p>
            <a:pPr marL="0" indent="0">
              <a:buNone/>
            </a:pPr>
            <a:endParaRPr lang="es-ES" dirty="0"/>
          </a:p>
        </p:txBody>
      </p:sp>
      <p:sp>
        <p:nvSpPr>
          <p:cNvPr id="4" name="Marcador de número de diapositiva 3">
            <a:extLst>
              <a:ext uri="{FF2B5EF4-FFF2-40B4-BE49-F238E27FC236}">
                <a16:creationId xmlns:a16="http://schemas.microsoft.com/office/drawing/2014/main" id="{58A71C6D-7E1A-4BCE-8CE4-A88A8A442D1F}"/>
              </a:ext>
            </a:extLst>
          </p:cNvPr>
          <p:cNvSpPr>
            <a:spLocks noGrp="1"/>
          </p:cNvSpPr>
          <p:nvPr>
            <p:ph type="sldNum" sz="quarter" idx="12"/>
          </p:nvPr>
        </p:nvSpPr>
        <p:spPr/>
        <p:txBody>
          <a:bodyPr/>
          <a:lstStyle/>
          <a:p>
            <a:fld id="{65132DCF-C58F-4CC7-AC3C-A5A6116BA1D0}" type="slidenum">
              <a:rPr lang="es-ES" smtClean="0"/>
              <a:t>52</a:t>
            </a:fld>
            <a:endParaRPr lang="es-ES"/>
          </a:p>
        </p:txBody>
      </p:sp>
    </p:spTree>
    <p:extLst>
      <p:ext uri="{BB962C8B-B14F-4D97-AF65-F5344CB8AC3E}">
        <p14:creationId xmlns:p14="http://schemas.microsoft.com/office/powerpoint/2010/main" val="329789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53461A7-2F54-41F8-9AD7-9F6890B0A623}"/>
              </a:ext>
            </a:extLst>
          </p:cNvPr>
          <p:cNvSpPr>
            <a:spLocks noGrp="1"/>
          </p:cNvSpPr>
          <p:nvPr>
            <p:ph idx="1"/>
          </p:nvPr>
        </p:nvSpPr>
        <p:spPr>
          <a:xfrm>
            <a:off x="838200" y="914400"/>
            <a:ext cx="10515600" cy="5262563"/>
          </a:xfrm>
        </p:spPr>
        <p:txBody>
          <a:bodyPr/>
          <a:lstStyle/>
          <a:p>
            <a:pPr marL="0" indent="0">
              <a:buNone/>
            </a:pPr>
            <a:r>
              <a:rPr lang="es-ES" dirty="0"/>
              <a:t>1. En actualiza-empleados.component.html agregar un botón Eliminar</a:t>
            </a:r>
          </a:p>
          <a:p>
            <a:pPr marL="0" indent="0">
              <a:buNone/>
            </a:pPr>
            <a:endParaRPr lang="es-ES" dirty="0"/>
          </a:p>
        </p:txBody>
      </p:sp>
      <p:pic>
        <p:nvPicPr>
          <p:cNvPr id="8" name="Imagen 7">
            <a:extLst>
              <a:ext uri="{FF2B5EF4-FFF2-40B4-BE49-F238E27FC236}">
                <a16:creationId xmlns:a16="http://schemas.microsoft.com/office/drawing/2014/main" id="{221701C4-03DE-4C95-B4BE-CB15F35BEE7C}"/>
              </a:ext>
            </a:extLst>
          </p:cNvPr>
          <p:cNvPicPr>
            <a:picLocks noChangeAspect="1"/>
          </p:cNvPicPr>
          <p:nvPr/>
        </p:nvPicPr>
        <p:blipFill>
          <a:blip r:embed="rId2"/>
          <a:stretch>
            <a:fillRect/>
          </a:stretch>
        </p:blipFill>
        <p:spPr>
          <a:xfrm>
            <a:off x="838200" y="1778838"/>
            <a:ext cx="10401300" cy="1333500"/>
          </a:xfrm>
          <a:prstGeom prst="rect">
            <a:avLst/>
          </a:prstGeom>
        </p:spPr>
      </p:pic>
      <p:sp>
        <p:nvSpPr>
          <p:cNvPr id="9" name="Rectángulo 8">
            <a:extLst>
              <a:ext uri="{FF2B5EF4-FFF2-40B4-BE49-F238E27FC236}">
                <a16:creationId xmlns:a16="http://schemas.microsoft.com/office/drawing/2014/main" id="{5F885E90-E27B-4036-9BDE-8047B473EA64}"/>
              </a:ext>
            </a:extLst>
          </p:cNvPr>
          <p:cNvSpPr/>
          <p:nvPr/>
        </p:nvSpPr>
        <p:spPr>
          <a:xfrm>
            <a:off x="1207698" y="2445588"/>
            <a:ext cx="10031802" cy="383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9C7A355C-725B-469B-80A2-2089C9A36361}"/>
              </a:ext>
            </a:extLst>
          </p:cNvPr>
          <p:cNvSpPr txBox="1"/>
          <p:nvPr/>
        </p:nvSpPr>
        <p:spPr>
          <a:xfrm>
            <a:off x="707990" y="3517478"/>
            <a:ext cx="11307263" cy="523220"/>
          </a:xfrm>
          <a:prstGeom prst="rect">
            <a:avLst/>
          </a:prstGeom>
          <a:noFill/>
        </p:spPr>
        <p:txBody>
          <a:bodyPr wrap="none" rtlCol="0">
            <a:spAutoFit/>
          </a:bodyPr>
          <a:lstStyle/>
          <a:p>
            <a:r>
              <a:rPr lang="es-ES" sz="2800" dirty="0"/>
              <a:t>2. Crear la función </a:t>
            </a:r>
            <a:r>
              <a:rPr lang="es-ES" sz="2800" dirty="0" err="1"/>
              <a:t>eliminaEmpleado</a:t>
            </a:r>
            <a:r>
              <a:rPr lang="es-ES" sz="2800" dirty="0"/>
              <a:t>() en actualiza-</a:t>
            </a:r>
            <a:r>
              <a:rPr lang="es-ES" sz="2800" dirty="0" err="1"/>
              <a:t>empleados.component.ts</a:t>
            </a:r>
            <a:endParaRPr lang="es-ES" sz="2800" dirty="0"/>
          </a:p>
        </p:txBody>
      </p:sp>
      <p:pic>
        <p:nvPicPr>
          <p:cNvPr id="11" name="Imagen 10">
            <a:extLst>
              <a:ext uri="{FF2B5EF4-FFF2-40B4-BE49-F238E27FC236}">
                <a16:creationId xmlns:a16="http://schemas.microsoft.com/office/drawing/2014/main" id="{7257E78B-78F3-4551-A9DD-1D34DB608A92}"/>
              </a:ext>
            </a:extLst>
          </p:cNvPr>
          <p:cNvPicPr>
            <a:picLocks noChangeAspect="1"/>
          </p:cNvPicPr>
          <p:nvPr/>
        </p:nvPicPr>
        <p:blipFill>
          <a:blip r:embed="rId3"/>
          <a:stretch>
            <a:fillRect/>
          </a:stretch>
        </p:blipFill>
        <p:spPr>
          <a:xfrm>
            <a:off x="1013424" y="4300086"/>
            <a:ext cx="9424538" cy="1643514"/>
          </a:xfrm>
          <a:prstGeom prst="rect">
            <a:avLst/>
          </a:prstGeom>
        </p:spPr>
      </p:pic>
      <p:sp>
        <p:nvSpPr>
          <p:cNvPr id="2" name="Marcador de número de diapositiva 1">
            <a:extLst>
              <a:ext uri="{FF2B5EF4-FFF2-40B4-BE49-F238E27FC236}">
                <a16:creationId xmlns:a16="http://schemas.microsoft.com/office/drawing/2014/main" id="{CCEE5190-1831-4C83-B112-1D640B596B29}"/>
              </a:ext>
            </a:extLst>
          </p:cNvPr>
          <p:cNvSpPr>
            <a:spLocks noGrp="1"/>
          </p:cNvSpPr>
          <p:nvPr>
            <p:ph type="sldNum" sz="quarter" idx="12"/>
          </p:nvPr>
        </p:nvSpPr>
        <p:spPr/>
        <p:txBody>
          <a:bodyPr/>
          <a:lstStyle/>
          <a:p>
            <a:fld id="{65132DCF-C58F-4CC7-AC3C-A5A6116BA1D0}" type="slidenum">
              <a:rPr lang="es-ES" smtClean="0"/>
              <a:t>53</a:t>
            </a:fld>
            <a:endParaRPr lang="es-ES"/>
          </a:p>
        </p:txBody>
      </p:sp>
    </p:spTree>
    <p:extLst>
      <p:ext uri="{BB962C8B-B14F-4D97-AF65-F5344CB8AC3E}">
        <p14:creationId xmlns:p14="http://schemas.microsoft.com/office/powerpoint/2010/main" val="3756459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DCF98C6-7725-4BDE-A35A-83E7B03A3C56}"/>
              </a:ext>
            </a:extLst>
          </p:cNvPr>
          <p:cNvSpPr>
            <a:spLocks noGrp="1"/>
          </p:cNvSpPr>
          <p:nvPr>
            <p:ph idx="1"/>
          </p:nvPr>
        </p:nvSpPr>
        <p:spPr>
          <a:xfrm>
            <a:off x="838200" y="1017917"/>
            <a:ext cx="10515600" cy="5159046"/>
          </a:xfrm>
        </p:spPr>
        <p:txBody>
          <a:bodyPr/>
          <a:lstStyle/>
          <a:p>
            <a:pPr marL="0" indent="0">
              <a:buNone/>
            </a:pPr>
            <a:r>
              <a:rPr lang="en-US" dirty="0"/>
              <a:t>3. </a:t>
            </a:r>
            <a:r>
              <a:rPr lang="en-US" dirty="0" err="1"/>
              <a:t>Crear</a:t>
            </a:r>
            <a:r>
              <a:rPr lang="en-US" dirty="0"/>
              <a:t> el </a:t>
            </a:r>
            <a:r>
              <a:rPr lang="en-US" dirty="0" err="1"/>
              <a:t>método</a:t>
            </a:r>
            <a:r>
              <a:rPr lang="en-US" dirty="0"/>
              <a:t>  </a:t>
            </a:r>
            <a:r>
              <a:rPr lang="en-US" dirty="0" err="1"/>
              <a:t>eliminarEmpleadoServicio</a:t>
            </a:r>
            <a:r>
              <a:rPr lang="en-US" dirty="0"/>
              <a:t> </a:t>
            </a:r>
            <a:r>
              <a:rPr lang="es-ES" dirty="0"/>
              <a:t>en </a:t>
            </a:r>
            <a:r>
              <a:rPr lang="es-ES" dirty="0" err="1"/>
              <a:t>DsEmpleadoService</a:t>
            </a:r>
            <a:r>
              <a:rPr lang="en-US" dirty="0"/>
              <a:t> </a:t>
            </a:r>
          </a:p>
          <a:p>
            <a:pPr marL="0" indent="0">
              <a:buNone/>
            </a:pPr>
            <a:endParaRPr lang="es-ES" dirty="0"/>
          </a:p>
        </p:txBody>
      </p:sp>
      <p:pic>
        <p:nvPicPr>
          <p:cNvPr id="4" name="Imagen 3">
            <a:extLst>
              <a:ext uri="{FF2B5EF4-FFF2-40B4-BE49-F238E27FC236}">
                <a16:creationId xmlns:a16="http://schemas.microsoft.com/office/drawing/2014/main" id="{0A87215D-2702-4571-9A1F-69A6826E5B08}"/>
              </a:ext>
            </a:extLst>
          </p:cNvPr>
          <p:cNvPicPr>
            <a:picLocks noChangeAspect="1"/>
          </p:cNvPicPr>
          <p:nvPr/>
        </p:nvPicPr>
        <p:blipFill>
          <a:blip r:embed="rId3"/>
          <a:stretch>
            <a:fillRect/>
          </a:stretch>
        </p:blipFill>
        <p:spPr>
          <a:xfrm>
            <a:off x="1238429" y="1898620"/>
            <a:ext cx="9579096" cy="1530380"/>
          </a:xfrm>
          <a:prstGeom prst="rect">
            <a:avLst/>
          </a:prstGeom>
        </p:spPr>
      </p:pic>
      <p:sp>
        <p:nvSpPr>
          <p:cNvPr id="5" name="CuadroTexto 4">
            <a:extLst>
              <a:ext uri="{FF2B5EF4-FFF2-40B4-BE49-F238E27FC236}">
                <a16:creationId xmlns:a16="http://schemas.microsoft.com/office/drawing/2014/main" id="{02BF139B-E571-4EC7-AE15-E981F5F4FF56}"/>
              </a:ext>
            </a:extLst>
          </p:cNvPr>
          <p:cNvSpPr txBox="1"/>
          <p:nvPr/>
        </p:nvSpPr>
        <p:spPr>
          <a:xfrm>
            <a:off x="1238429" y="3930194"/>
            <a:ext cx="10515600" cy="2246769"/>
          </a:xfrm>
          <a:prstGeom prst="rect">
            <a:avLst/>
          </a:prstGeom>
          <a:noFill/>
        </p:spPr>
        <p:txBody>
          <a:bodyPr wrap="square" rtlCol="0">
            <a:spAutoFit/>
          </a:bodyPr>
          <a:lstStyle/>
          <a:p>
            <a:pPr algn="just"/>
            <a:r>
              <a:rPr lang="es-ES" sz="2800" dirty="0"/>
              <a:t>La función </a:t>
            </a:r>
            <a:r>
              <a:rPr lang="es-ES" sz="2800" dirty="0" err="1"/>
              <a:t>splice</a:t>
            </a:r>
            <a:r>
              <a:rPr lang="es-ES" sz="2800" dirty="0"/>
              <a:t> nos permite eliminar elementos de un arreglo. Recibe como segundo parámetro la cantidad de elementos que queremos eliminar a partir de la posición que hemos especificado.</a:t>
            </a:r>
          </a:p>
          <a:p>
            <a:r>
              <a:rPr lang="es-ES" sz="2800" dirty="0"/>
              <a:t> </a:t>
            </a:r>
          </a:p>
          <a:p>
            <a:r>
              <a:rPr lang="es-ES" sz="2800" i="1" dirty="0"/>
              <a:t> </a:t>
            </a:r>
            <a:r>
              <a:rPr lang="es-ES" sz="2800" i="1" dirty="0" err="1"/>
              <a:t>array.splice</a:t>
            </a:r>
            <a:r>
              <a:rPr lang="es-ES" sz="2800" i="1" dirty="0"/>
              <a:t>(</a:t>
            </a:r>
            <a:r>
              <a:rPr lang="es-ES" sz="2800" i="1" dirty="0" err="1"/>
              <a:t>posicion,cantidad_elementos</a:t>
            </a:r>
            <a:r>
              <a:rPr lang="es-ES" sz="2800" i="1" dirty="0"/>
              <a:t>)</a:t>
            </a:r>
          </a:p>
        </p:txBody>
      </p:sp>
      <p:sp>
        <p:nvSpPr>
          <p:cNvPr id="2" name="Marcador de número de diapositiva 1">
            <a:extLst>
              <a:ext uri="{FF2B5EF4-FFF2-40B4-BE49-F238E27FC236}">
                <a16:creationId xmlns:a16="http://schemas.microsoft.com/office/drawing/2014/main" id="{E820367F-9B3D-4CDA-A57D-3E984CE38C58}"/>
              </a:ext>
            </a:extLst>
          </p:cNvPr>
          <p:cNvSpPr>
            <a:spLocks noGrp="1"/>
          </p:cNvSpPr>
          <p:nvPr>
            <p:ph type="sldNum" sz="quarter" idx="12"/>
          </p:nvPr>
        </p:nvSpPr>
        <p:spPr/>
        <p:txBody>
          <a:bodyPr/>
          <a:lstStyle/>
          <a:p>
            <a:fld id="{65132DCF-C58F-4CC7-AC3C-A5A6116BA1D0}" type="slidenum">
              <a:rPr lang="es-ES" smtClean="0"/>
              <a:t>54</a:t>
            </a:fld>
            <a:endParaRPr lang="es-ES"/>
          </a:p>
        </p:txBody>
      </p:sp>
    </p:spTree>
    <p:extLst>
      <p:ext uri="{BB962C8B-B14F-4D97-AF65-F5344CB8AC3E}">
        <p14:creationId xmlns:p14="http://schemas.microsoft.com/office/powerpoint/2010/main" val="1591307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76D5EB-9C1E-4406-AB5E-F66436DEDBDA}"/>
              </a:ext>
            </a:extLst>
          </p:cNvPr>
          <p:cNvSpPr>
            <a:spLocks noGrp="1"/>
          </p:cNvSpPr>
          <p:nvPr>
            <p:ph type="title"/>
          </p:nvPr>
        </p:nvSpPr>
        <p:spPr/>
        <p:txBody>
          <a:bodyPr/>
          <a:lstStyle/>
          <a:p>
            <a:r>
              <a:rPr lang="es-ES" dirty="0"/>
              <a:t>Ruta de error personalizada</a:t>
            </a:r>
          </a:p>
        </p:txBody>
      </p:sp>
      <p:sp>
        <p:nvSpPr>
          <p:cNvPr id="3" name="Marcador de contenido 2">
            <a:extLst>
              <a:ext uri="{FF2B5EF4-FFF2-40B4-BE49-F238E27FC236}">
                <a16:creationId xmlns:a16="http://schemas.microsoft.com/office/drawing/2014/main" id="{D06C598F-3C62-488A-BEF4-1B0D1DBA36AD}"/>
              </a:ext>
            </a:extLst>
          </p:cNvPr>
          <p:cNvSpPr>
            <a:spLocks noGrp="1"/>
          </p:cNvSpPr>
          <p:nvPr>
            <p:ph idx="1"/>
          </p:nvPr>
        </p:nvSpPr>
        <p:spPr/>
        <p:txBody>
          <a:bodyPr/>
          <a:lstStyle/>
          <a:p>
            <a:pPr algn="just"/>
            <a:r>
              <a:rPr lang="es-ES" dirty="0"/>
              <a:t>Cuando navegamos por diferentes sitios web y llegamos a una ruta que no existe se nos muestra un error personalizado.</a:t>
            </a:r>
          </a:p>
          <a:p>
            <a:pPr algn="just"/>
            <a:r>
              <a:rPr lang="es-ES" dirty="0"/>
              <a:t>Vamos a ver como crear como crear nuestras páginas de error personalizada para que si por alguna razón se estropea una ruta o el usuario escribe una dirección incorrecta se nos muestre el error personalizado.</a:t>
            </a:r>
          </a:p>
        </p:txBody>
      </p:sp>
      <p:sp>
        <p:nvSpPr>
          <p:cNvPr id="4" name="Marcador de número de diapositiva 3">
            <a:extLst>
              <a:ext uri="{FF2B5EF4-FFF2-40B4-BE49-F238E27FC236}">
                <a16:creationId xmlns:a16="http://schemas.microsoft.com/office/drawing/2014/main" id="{9B138374-09D2-4A97-ADFF-3A12F464BC82}"/>
              </a:ext>
            </a:extLst>
          </p:cNvPr>
          <p:cNvSpPr>
            <a:spLocks noGrp="1"/>
          </p:cNvSpPr>
          <p:nvPr>
            <p:ph type="sldNum" sz="quarter" idx="12"/>
          </p:nvPr>
        </p:nvSpPr>
        <p:spPr/>
        <p:txBody>
          <a:bodyPr/>
          <a:lstStyle/>
          <a:p>
            <a:fld id="{65132DCF-C58F-4CC7-AC3C-A5A6116BA1D0}" type="slidenum">
              <a:rPr lang="es-ES" smtClean="0"/>
              <a:t>55</a:t>
            </a:fld>
            <a:endParaRPr lang="es-ES"/>
          </a:p>
        </p:txBody>
      </p:sp>
    </p:spTree>
    <p:extLst>
      <p:ext uri="{BB962C8B-B14F-4D97-AF65-F5344CB8AC3E}">
        <p14:creationId xmlns:p14="http://schemas.microsoft.com/office/powerpoint/2010/main" val="23805537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24521-BE1D-43E8-8079-89BCE01FEABB}"/>
              </a:ext>
            </a:extLst>
          </p:cNvPr>
          <p:cNvSpPr>
            <a:spLocks noGrp="1"/>
          </p:cNvSpPr>
          <p:nvPr>
            <p:ph type="title"/>
          </p:nvPr>
        </p:nvSpPr>
        <p:spPr/>
        <p:txBody>
          <a:bodyPr>
            <a:normAutofit/>
          </a:bodyPr>
          <a:lstStyle/>
          <a:p>
            <a:r>
              <a:rPr lang="es-ES" sz="3600" dirty="0"/>
              <a:t>Cuál es el comportamiento de Angular cuando vamos a un recurso que no existe</a:t>
            </a:r>
          </a:p>
        </p:txBody>
      </p:sp>
      <p:pic>
        <p:nvPicPr>
          <p:cNvPr id="9" name="Imagen 8">
            <a:extLst>
              <a:ext uri="{FF2B5EF4-FFF2-40B4-BE49-F238E27FC236}">
                <a16:creationId xmlns:a16="http://schemas.microsoft.com/office/drawing/2014/main" id="{94ACC011-2E71-4E09-81D5-61439DC469B3}"/>
              </a:ext>
            </a:extLst>
          </p:cNvPr>
          <p:cNvPicPr>
            <a:picLocks noChangeAspect="1"/>
          </p:cNvPicPr>
          <p:nvPr/>
        </p:nvPicPr>
        <p:blipFill>
          <a:blip r:embed="rId2"/>
          <a:stretch>
            <a:fillRect/>
          </a:stretch>
        </p:blipFill>
        <p:spPr>
          <a:xfrm>
            <a:off x="838200" y="4299155"/>
            <a:ext cx="5772150" cy="1371600"/>
          </a:xfrm>
          <a:prstGeom prst="rect">
            <a:avLst/>
          </a:prstGeom>
          <a:ln>
            <a:solidFill>
              <a:schemeClr val="accent1">
                <a:shade val="50000"/>
              </a:schemeClr>
            </a:solidFill>
          </a:ln>
        </p:spPr>
      </p:pic>
      <p:sp>
        <p:nvSpPr>
          <p:cNvPr id="12" name="Marcador de contenido 11">
            <a:extLst>
              <a:ext uri="{FF2B5EF4-FFF2-40B4-BE49-F238E27FC236}">
                <a16:creationId xmlns:a16="http://schemas.microsoft.com/office/drawing/2014/main" id="{F99D4896-D298-4367-8038-ECF9C3945ACB}"/>
              </a:ext>
            </a:extLst>
          </p:cNvPr>
          <p:cNvSpPr>
            <a:spLocks noGrp="1"/>
          </p:cNvSpPr>
          <p:nvPr>
            <p:ph idx="1"/>
          </p:nvPr>
        </p:nvSpPr>
        <p:spPr>
          <a:xfrm>
            <a:off x="838200" y="1825625"/>
            <a:ext cx="10515600" cy="2038452"/>
          </a:xfrm>
        </p:spPr>
        <p:txBody>
          <a:bodyPr>
            <a:normAutofit/>
          </a:bodyPr>
          <a:lstStyle/>
          <a:p>
            <a:pPr marL="0" indent="0" algn="just">
              <a:buNone/>
            </a:pPr>
            <a:r>
              <a:rPr lang="es-ES" dirty="0"/>
              <a:t>Si ponemos una ruta que no existe Angular nos muestra la barra de navegación en la parte superior pero el documento se queda en blanco y esto al usuario le puede resultar confuso ya que no sabe si la página no ha terminado de cargar o si no existe porque no se le da ningún tipo de información.</a:t>
            </a:r>
          </a:p>
        </p:txBody>
      </p:sp>
      <p:sp>
        <p:nvSpPr>
          <p:cNvPr id="3" name="Marcador de número de diapositiva 2">
            <a:extLst>
              <a:ext uri="{FF2B5EF4-FFF2-40B4-BE49-F238E27FC236}">
                <a16:creationId xmlns:a16="http://schemas.microsoft.com/office/drawing/2014/main" id="{F25F81A6-5255-43F7-906D-433FB2CB3545}"/>
              </a:ext>
            </a:extLst>
          </p:cNvPr>
          <p:cNvSpPr>
            <a:spLocks noGrp="1"/>
          </p:cNvSpPr>
          <p:nvPr>
            <p:ph type="sldNum" sz="quarter" idx="12"/>
          </p:nvPr>
        </p:nvSpPr>
        <p:spPr/>
        <p:txBody>
          <a:bodyPr/>
          <a:lstStyle/>
          <a:p>
            <a:fld id="{65132DCF-C58F-4CC7-AC3C-A5A6116BA1D0}" type="slidenum">
              <a:rPr lang="es-ES" smtClean="0"/>
              <a:t>56</a:t>
            </a:fld>
            <a:endParaRPr lang="es-ES"/>
          </a:p>
        </p:txBody>
      </p:sp>
    </p:spTree>
    <p:extLst>
      <p:ext uri="{BB962C8B-B14F-4D97-AF65-F5344CB8AC3E}">
        <p14:creationId xmlns:p14="http://schemas.microsoft.com/office/powerpoint/2010/main" val="3538694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37F07-6BD9-4BEF-9688-1C0A85AE9B85}"/>
              </a:ext>
            </a:extLst>
          </p:cNvPr>
          <p:cNvSpPr>
            <a:spLocks noGrp="1"/>
          </p:cNvSpPr>
          <p:nvPr>
            <p:ph type="title"/>
          </p:nvPr>
        </p:nvSpPr>
        <p:spPr/>
        <p:txBody>
          <a:bodyPr>
            <a:normAutofit/>
          </a:bodyPr>
          <a:lstStyle/>
          <a:p>
            <a:r>
              <a:rPr lang="es-ES" dirty="0"/>
              <a:t>Para crear una página de error personalizada</a:t>
            </a:r>
          </a:p>
        </p:txBody>
      </p:sp>
      <p:sp>
        <p:nvSpPr>
          <p:cNvPr id="3" name="Marcador de contenido 2">
            <a:extLst>
              <a:ext uri="{FF2B5EF4-FFF2-40B4-BE49-F238E27FC236}">
                <a16:creationId xmlns:a16="http://schemas.microsoft.com/office/drawing/2014/main" id="{CFA6F57B-E0F5-420F-A279-939B3498319F}"/>
              </a:ext>
            </a:extLst>
          </p:cNvPr>
          <p:cNvSpPr>
            <a:spLocks noGrp="1"/>
          </p:cNvSpPr>
          <p:nvPr>
            <p:ph idx="1"/>
          </p:nvPr>
        </p:nvSpPr>
        <p:spPr/>
        <p:txBody>
          <a:bodyPr/>
          <a:lstStyle/>
          <a:p>
            <a:pPr marL="514350" indent="-514350">
              <a:buFont typeface="+mj-lt"/>
              <a:buAutoNum type="arabicPeriod"/>
            </a:pPr>
            <a:r>
              <a:rPr lang="es-ES" dirty="0"/>
              <a:t>Crear un nuevo componente para el error</a:t>
            </a:r>
          </a:p>
          <a:p>
            <a:pPr marL="0" indent="0">
              <a:buNone/>
            </a:pPr>
            <a:r>
              <a:rPr lang="es-ES" dirty="0"/>
              <a:t> ng g c error </a:t>
            </a:r>
          </a:p>
          <a:p>
            <a:pPr marL="0" indent="0">
              <a:buNone/>
            </a:pPr>
            <a:r>
              <a:rPr lang="es-ES" dirty="0"/>
              <a:t>2. Crear una nueva ruta para este componente en </a:t>
            </a:r>
            <a:r>
              <a:rPr lang="es-ES" dirty="0" err="1"/>
              <a:t>app.module.ts</a:t>
            </a:r>
            <a:endParaRPr lang="es-ES" dirty="0"/>
          </a:p>
          <a:p>
            <a:pPr marL="0" indent="0">
              <a:buNone/>
            </a:pPr>
            <a:endParaRPr lang="es-ES" dirty="0"/>
          </a:p>
          <a:p>
            <a:pPr marL="0" indent="0">
              <a:buNone/>
            </a:pPr>
            <a:endParaRPr lang="es-ES" dirty="0"/>
          </a:p>
        </p:txBody>
      </p:sp>
      <p:pic>
        <p:nvPicPr>
          <p:cNvPr id="5" name="Imagen 4">
            <a:extLst>
              <a:ext uri="{FF2B5EF4-FFF2-40B4-BE49-F238E27FC236}">
                <a16:creationId xmlns:a16="http://schemas.microsoft.com/office/drawing/2014/main" id="{27EE06EF-F92D-4E1B-858A-418501011377}"/>
              </a:ext>
            </a:extLst>
          </p:cNvPr>
          <p:cNvPicPr>
            <a:picLocks noChangeAspect="1"/>
          </p:cNvPicPr>
          <p:nvPr/>
        </p:nvPicPr>
        <p:blipFill>
          <a:blip r:embed="rId2"/>
          <a:stretch>
            <a:fillRect/>
          </a:stretch>
        </p:blipFill>
        <p:spPr>
          <a:xfrm>
            <a:off x="1183404" y="3576945"/>
            <a:ext cx="6928209" cy="2216970"/>
          </a:xfrm>
          <a:prstGeom prst="rect">
            <a:avLst/>
          </a:prstGeom>
        </p:spPr>
      </p:pic>
      <p:sp>
        <p:nvSpPr>
          <p:cNvPr id="6" name="Rectángulo 5">
            <a:extLst>
              <a:ext uri="{FF2B5EF4-FFF2-40B4-BE49-F238E27FC236}">
                <a16:creationId xmlns:a16="http://schemas.microsoft.com/office/drawing/2014/main" id="{7E6E13D7-78AD-4F94-BB32-FC5E69E7C538}"/>
              </a:ext>
            </a:extLst>
          </p:cNvPr>
          <p:cNvSpPr/>
          <p:nvPr/>
        </p:nvSpPr>
        <p:spPr>
          <a:xfrm>
            <a:off x="1430594" y="4970206"/>
            <a:ext cx="3731341" cy="3982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56472F04-4971-4038-9C85-9FDE48F00FE2}"/>
              </a:ext>
            </a:extLst>
          </p:cNvPr>
          <p:cNvSpPr txBox="1"/>
          <p:nvPr/>
        </p:nvSpPr>
        <p:spPr>
          <a:xfrm>
            <a:off x="988143" y="5928852"/>
            <a:ext cx="10365658" cy="646331"/>
          </a:xfrm>
          <a:prstGeom prst="rect">
            <a:avLst/>
          </a:prstGeom>
          <a:noFill/>
        </p:spPr>
        <p:txBody>
          <a:bodyPr wrap="square" rtlCol="0">
            <a:spAutoFit/>
          </a:bodyPr>
          <a:lstStyle/>
          <a:p>
            <a:r>
              <a:rPr lang="en-US" dirty="0"/>
              <a:t>** le </a:t>
            </a:r>
            <a:r>
              <a:rPr lang="en-US" dirty="0" err="1"/>
              <a:t>indica</a:t>
            </a:r>
            <a:r>
              <a:rPr lang="en-US" dirty="0"/>
              <a:t> a Angular  que </a:t>
            </a:r>
            <a:r>
              <a:rPr lang="en-US" dirty="0" err="1"/>
              <a:t>cualquier</a:t>
            </a:r>
            <a:r>
              <a:rPr lang="en-US" dirty="0"/>
              <a:t> </a:t>
            </a:r>
            <a:r>
              <a:rPr lang="en-US" dirty="0" err="1"/>
              <a:t>cosa</a:t>
            </a:r>
            <a:r>
              <a:rPr lang="en-US" dirty="0"/>
              <a:t> </a:t>
            </a:r>
            <a:r>
              <a:rPr lang="en-US" dirty="0" err="1"/>
              <a:t>diferente</a:t>
            </a:r>
            <a:r>
              <a:rPr lang="en-US" dirty="0"/>
              <a:t> de los </a:t>
            </a:r>
            <a:r>
              <a:rPr lang="en-US" dirty="0" err="1"/>
              <a:t>rutas</a:t>
            </a:r>
            <a:r>
              <a:rPr lang="en-US" dirty="0"/>
              <a:t>  que </a:t>
            </a:r>
            <a:r>
              <a:rPr lang="en-US" dirty="0" err="1"/>
              <a:t>tenemos</a:t>
            </a:r>
            <a:r>
              <a:rPr lang="en-US" dirty="0"/>
              <a:t> </a:t>
            </a:r>
            <a:r>
              <a:rPr lang="en-US" dirty="0" err="1"/>
              <a:t>definidas</a:t>
            </a:r>
            <a:r>
              <a:rPr lang="en-US" dirty="0"/>
              <a:t>  </a:t>
            </a:r>
            <a:r>
              <a:rPr lang="en-US" dirty="0" err="1"/>
              <a:t>en</a:t>
            </a:r>
            <a:r>
              <a:rPr lang="en-US" dirty="0"/>
              <a:t> la </a:t>
            </a:r>
            <a:r>
              <a:rPr lang="en-US" dirty="0" err="1"/>
              <a:t>parte</a:t>
            </a:r>
            <a:r>
              <a:rPr lang="en-US" dirty="0"/>
              <a:t> superior </a:t>
            </a:r>
            <a:r>
              <a:rPr lang="en-US" dirty="0" err="1"/>
              <a:t>ir</a:t>
            </a:r>
            <a:r>
              <a:rPr lang="es-ES" dirty="0"/>
              <a:t>á para esta ruta nueva que creamos</a:t>
            </a:r>
            <a:r>
              <a:rPr lang="en-US" dirty="0"/>
              <a:t>. El path del error debe </a:t>
            </a:r>
            <a:r>
              <a:rPr lang="en-US" dirty="0" err="1"/>
              <a:t>estar</a:t>
            </a:r>
            <a:r>
              <a:rPr lang="en-US" dirty="0"/>
              <a:t> </a:t>
            </a:r>
            <a:r>
              <a:rPr lang="en-US" dirty="0" err="1"/>
              <a:t>siempre</a:t>
            </a:r>
            <a:r>
              <a:rPr lang="en-US" dirty="0"/>
              <a:t> </a:t>
            </a:r>
            <a:r>
              <a:rPr lang="en-US" dirty="0" err="1"/>
              <a:t>en</a:t>
            </a:r>
            <a:r>
              <a:rPr lang="en-US" dirty="0"/>
              <a:t> </a:t>
            </a:r>
            <a:r>
              <a:rPr lang="en-US" dirty="0" err="1"/>
              <a:t>último</a:t>
            </a:r>
            <a:r>
              <a:rPr lang="en-US" dirty="0"/>
              <a:t> </a:t>
            </a:r>
            <a:r>
              <a:rPr lang="en-US" dirty="0" err="1"/>
              <a:t>lugar</a:t>
            </a:r>
            <a:r>
              <a:rPr lang="en-US" dirty="0"/>
              <a:t>.</a:t>
            </a:r>
            <a:endParaRPr lang="es-ES" dirty="0"/>
          </a:p>
        </p:txBody>
      </p:sp>
      <p:cxnSp>
        <p:nvCxnSpPr>
          <p:cNvPr id="10" name="Conector recto 9">
            <a:extLst>
              <a:ext uri="{FF2B5EF4-FFF2-40B4-BE49-F238E27FC236}">
                <a16:creationId xmlns:a16="http://schemas.microsoft.com/office/drawing/2014/main" id="{CA354B91-E954-4992-B7DB-C7486A3DB40C}"/>
              </a:ext>
            </a:extLst>
          </p:cNvPr>
          <p:cNvCxnSpPr/>
          <p:nvPr/>
        </p:nvCxnSpPr>
        <p:spPr>
          <a:xfrm>
            <a:off x="2050026" y="4223276"/>
            <a:ext cx="929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DA9E4D21-6D58-4161-96B6-BA4F627D4BEC}"/>
              </a:ext>
            </a:extLst>
          </p:cNvPr>
          <p:cNvCxnSpPr>
            <a:cxnSpLocks/>
          </p:cNvCxnSpPr>
          <p:nvPr/>
        </p:nvCxnSpPr>
        <p:spPr>
          <a:xfrm>
            <a:off x="2050026" y="4449418"/>
            <a:ext cx="1297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E5CB2ADB-4237-486B-A5C0-A9523F230D00}"/>
              </a:ext>
            </a:extLst>
          </p:cNvPr>
          <p:cNvCxnSpPr/>
          <p:nvPr/>
        </p:nvCxnSpPr>
        <p:spPr>
          <a:xfrm>
            <a:off x="2050026" y="4641147"/>
            <a:ext cx="929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A534D092-8997-40AA-B070-5C6512BA579A}"/>
              </a:ext>
            </a:extLst>
          </p:cNvPr>
          <p:cNvCxnSpPr>
            <a:cxnSpLocks/>
          </p:cNvCxnSpPr>
          <p:nvPr/>
        </p:nvCxnSpPr>
        <p:spPr>
          <a:xfrm>
            <a:off x="2050026" y="4847625"/>
            <a:ext cx="16518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09B645E3-78E9-4752-90C7-9013B480726E}"/>
              </a:ext>
            </a:extLst>
          </p:cNvPr>
          <p:cNvCxnSpPr>
            <a:cxnSpLocks/>
          </p:cNvCxnSpPr>
          <p:nvPr/>
        </p:nvCxnSpPr>
        <p:spPr>
          <a:xfrm>
            <a:off x="1818968" y="4006966"/>
            <a:ext cx="39329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Marcador de número de diapositiva 3">
            <a:extLst>
              <a:ext uri="{FF2B5EF4-FFF2-40B4-BE49-F238E27FC236}">
                <a16:creationId xmlns:a16="http://schemas.microsoft.com/office/drawing/2014/main" id="{F79A5DEA-455C-40BE-97AC-BBAD800B90D0}"/>
              </a:ext>
            </a:extLst>
          </p:cNvPr>
          <p:cNvSpPr>
            <a:spLocks noGrp="1"/>
          </p:cNvSpPr>
          <p:nvPr>
            <p:ph type="sldNum" sz="quarter" idx="12"/>
          </p:nvPr>
        </p:nvSpPr>
        <p:spPr/>
        <p:txBody>
          <a:bodyPr/>
          <a:lstStyle/>
          <a:p>
            <a:fld id="{65132DCF-C58F-4CC7-AC3C-A5A6116BA1D0}" type="slidenum">
              <a:rPr lang="es-ES" smtClean="0"/>
              <a:t>57</a:t>
            </a:fld>
            <a:endParaRPr lang="es-ES"/>
          </a:p>
        </p:txBody>
      </p:sp>
    </p:spTree>
    <p:extLst>
      <p:ext uri="{BB962C8B-B14F-4D97-AF65-F5344CB8AC3E}">
        <p14:creationId xmlns:p14="http://schemas.microsoft.com/office/powerpoint/2010/main" val="19863621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E3079DE-B603-4654-9CA7-04032922DF34}"/>
              </a:ext>
            </a:extLst>
          </p:cNvPr>
          <p:cNvSpPr>
            <a:spLocks noGrp="1"/>
          </p:cNvSpPr>
          <p:nvPr>
            <p:ph idx="1"/>
          </p:nvPr>
        </p:nvSpPr>
        <p:spPr>
          <a:xfrm>
            <a:off x="838200" y="737419"/>
            <a:ext cx="10515600" cy="5439544"/>
          </a:xfrm>
        </p:spPr>
        <p:txBody>
          <a:bodyPr/>
          <a:lstStyle/>
          <a:p>
            <a:pPr marL="0" indent="0">
              <a:buNone/>
            </a:pPr>
            <a:r>
              <a:rPr lang="es-ES" dirty="0"/>
              <a:t>3. Personalizar el error</a:t>
            </a:r>
          </a:p>
          <a:p>
            <a:pPr marL="0" indent="0">
              <a:buNone/>
            </a:pPr>
            <a:endParaRPr lang="es-ES" dirty="0"/>
          </a:p>
        </p:txBody>
      </p:sp>
      <p:pic>
        <p:nvPicPr>
          <p:cNvPr id="4" name="Imagen 3">
            <a:extLst>
              <a:ext uri="{FF2B5EF4-FFF2-40B4-BE49-F238E27FC236}">
                <a16:creationId xmlns:a16="http://schemas.microsoft.com/office/drawing/2014/main" id="{5D41D54D-F229-4E1A-B912-FD663D6434B0}"/>
              </a:ext>
            </a:extLst>
          </p:cNvPr>
          <p:cNvPicPr>
            <a:picLocks noChangeAspect="1"/>
          </p:cNvPicPr>
          <p:nvPr/>
        </p:nvPicPr>
        <p:blipFill>
          <a:blip r:embed="rId2"/>
          <a:stretch>
            <a:fillRect/>
          </a:stretch>
        </p:blipFill>
        <p:spPr>
          <a:xfrm>
            <a:off x="838200" y="1700981"/>
            <a:ext cx="9667875" cy="1066800"/>
          </a:xfrm>
          <a:prstGeom prst="rect">
            <a:avLst/>
          </a:prstGeom>
        </p:spPr>
      </p:pic>
      <p:pic>
        <p:nvPicPr>
          <p:cNvPr id="6" name="Imagen 5">
            <a:extLst>
              <a:ext uri="{FF2B5EF4-FFF2-40B4-BE49-F238E27FC236}">
                <a16:creationId xmlns:a16="http://schemas.microsoft.com/office/drawing/2014/main" id="{15D47543-F43B-4783-BE65-7BAAA9057432}"/>
              </a:ext>
            </a:extLst>
          </p:cNvPr>
          <p:cNvPicPr>
            <a:picLocks noChangeAspect="1"/>
          </p:cNvPicPr>
          <p:nvPr/>
        </p:nvPicPr>
        <p:blipFill>
          <a:blip r:embed="rId3"/>
          <a:stretch>
            <a:fillRect/>
          </a:stretch>
        </p:blipFill>
        <p:spPr>
          <a:xfrm>
            <a:off x="419100" y="3564962"/>
            <a:ext cx="11353800" cy="2028825"/>
          </a:xfrm>
          <a:prstGeom prst="rect">
            <a:avLst/>
          </a:prstGeom>
          <a:ln>
            <a:solidFill>
              <a:schemeClr val="accent1"/>
            </a:solidFill>
          </a:ln>
        </p:spPr>
      </p:pic>
      <p:sp>
        <p:nvSpPr>
          <p:cNvPr id="2" name="Marcador de número de diapositiva 1">
            <a:extLst>
              <a:ext uri="{FF2B5EF4-FFF2-40B4-BE49-F238E27FC236}">
                <a16:creationId xmlns:a16="http://schemas.microsoft.com/office/drawing/2014/main" id="{B9325CF8-4AE7-4F21-AAF2-CDD3D98BABBD}"/>
              </a:ext>
            </a:extLst>
          </p:cNvPr>
          <p:cNvSpPr>
            <a:spLocks noGrp="1"/>
          </p:cNvSpPr>
          <p:nvPr>
            <p:ph type="sldNum" sz="quarter" idx="12"/>
          </p:nvPr>
        </p:nvSpPr>
        <p:spPr/>
        <p:txBody>
          <a:bodyPr/>
          <a:lstStyle/>
          <a:p>
            <a:fld id="{65132DCF-C58F-4CC7-AC3C-A5A6116BA1D0}" type="slidenum">
              <a:rPr lang="es-ES" smtClean="0"/>
              <a:t>58</a:t>
            </a:fld>
            <a:endParaRPr lang="es-ES"/>
          </a:p>
        </p:txBody>
      </p:sp>
    </p:spTree>
    <p:extLst>
      <p:ext uri="{BB962C8B-B14F-4D97-AF65-F5344CB8AC3E}">
        <p14:creationId xmlns:p14="http://schemas.microsoft.com/office/powerpoint/2010/main" val="30603998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CAA5E-DD5C-4668-9E35-C7E110562491}"/>
              </a:ext>
            </a:extLst>
          </p:cNvPr>
          <p:cNvSpPr>
            <a:spLocks noGrp="1"/>
          </p:cNvSpPr>
          <p:nvPr>
            <p:ph type="ctrTitle"/>
          </p:nvPr>
        </p:nvSpPr>
        <p:spPr/>
        <p:txBody>
          <a:bodyPr/>
          <a:lstStyle/>
          <a:p>
            <a:r>
              <a:rPr lang="en-US" dirty="0" err="1"/>
              <a:t>Módulo</a:t>
            </a:r>
            <a:r>
              <a:rPr lang="en-US" dirty="0"/>
              <a:t> 4. </a:t>
            </a:r>
            <a:r>
              <a:rPr lang="en-US" dirty="0" err="1"/>
              <a:t>Introducción</a:t>
            </a:r>
            <a:r>
              <a:rPr lang="en-US" dirty="0"/>
              <a:t> a Angular</a:t>
            </a:r>
            <a:endParaRPr lang="es-ES" dirty="0"/>
          </a:p>
        </p:txBody>
      </p:sp>
      <p:sp>
        <p:nvSpPr>
          <p:cNvPr id="3" name="Subtítulo 2">
            <a:extLst>
              <a:ext uri="{FF2B5EF4-FFF2-40B4-BE49-F238E27FC236}">
                <a16:creationId xmlns:a16="http://schemas.microsoft.com/office/drawing/2014/main" id="{40602E52-66F6-4939-B04D-8DBDC7A2F669}"/>
              </a:ext>
            </a:extLst>
          </p:cNvPr>
          <p:cNvSpPr>
            <a:spLocks noGrp="1"/>
          </p:cNvSpPr>
          <p:nvPr>
            <p:ph type="subTitle" idx="1"/>
          </p:nvPr>
        </p:nvSpPr>
        <p:spPr>
          <a:xfrm>
            <a:off x="1524000" y="3891516"/>
            <a:ext cx="9144000" cy="659219"/>
          </a:xfrm>
        </p:spPr>
        <p:txBody>
          <a:bodyPr/>
          <a:lstStyle/>
          <a:p>
            <a:r>
              <a:rPr lang="es-ES" dirty="0"/>
              <a:t>Tema V: </a:t>
            </a:r>
            <a:r>
              <a:rPr lang="es-ES" dirty="0" err="1"/>
              <a:t>Routing</a:t>
            </a:r>
            <a:endParaRPr lang="es-ES" dirty="0"/>
          </a:p>
          <a:p>
            <a:endParaRPr lang="es-ES" dirty="0"/>
          </a:p>
        </p:txBody>
      </p:sp>
      <p:sp>
        <p:nvSpPr>
          <p:cNvPr id="4" name="CuadroTexto 3">
            <a:extLst>
              <a:ext uri="{FF2B5EF4-FFF2-40B4-BE49-F238E27FC236}">
                <a16:creationId xmlns:a16="http://schemas.microsoft.com/office/drawing/2014/main" id="{DDFF5ED3-1DB6-4441-A12C-B80AE25B5E44}"/>
              </a:ext>
            </a:extLst>
          </p:cNvPr>
          <p:cNvSpPr txBox="1"/>
          <p:nvPr/>
        </p:nvSpPr>
        <p:spPr>
          <a:xfrm>
            <a:off x="2225749" y="4731488"/>
            <a:ext cx="8073364" cy="2031325"/>
          </a:xfrm>
          <a:prstGeom prst="rect">
            <a:avLst/>
          </a:prstGeom>
          <a:noFill/>
        </p:spPr>
        <p:txBody>
          <a:bodyPr wrap="none" rtlCol="0">
            <a:spAutoFit/>
          </a:bodyPr>
          <a:lstStyle/>
          <a:p>
            <a:r>
              <a:rPr lang="es-ES" dirty="0"/>
              <a:t>Recursos:      </a:t>
            </a:r>
            <a:r>
              <a:rPr lang="es-ES" dirty="0">
                <a:hlinkClick r:id="rId2"/>
              </a:rPr>
              <a:t>https://angular.io/start</a:t>
            </a:r>
            <a:endParaRPr lang="es-ES" dirty="0"/>
          </a:p>
          <a:p>
            <a:r>
              <a:rPr lang="es-ES" dirty="0"/>
              <a:t>                       </a:t>
            </a:r>
            <a:r>
              <a:rPr lang="es-ES" dirty="0">
                <a:hlinkClick r:id="rId3"/>
              </a:rPr>
              <a:t> https://cli.angular.io/</a:t>
            </a:r>
            <a:endParaRPr lang="es-ES" dirty="0"/>
          </a:p>
          <a:p>
            <a:r>
              <a:rPr lang="es-ES" dirty="0">
                <a:hlinkClick r:id="rId4"/>
              </a:rPr>
              <a:t>https://www.udemy.com/course/the-complete-guide-to-angular-2/</a:t>
            </a:r>
            <a:endParaRPr lang="es-ES" dirty="0"/>
          </a:p>
          <a:p>
            <a:r>
              <a:rPr lang="es-ES" dirty="0">
                <a:hlinkClick r:id="rId5"/>
              </a:rPr>
              <a:t>https://www.youtube.com/playlist?list=PLU8oAlHdN5BnNAe8zXnuBNzKID39DUwcO</a:t>
            </a:r>
            <a:endParaRPr lang="es-ES" dirty="0"/>
          </a:p>
          <a:p>
            <a:r>
              <a:rPr lang="es-ES" dirty="0"/>
              <a:t>(videos 24,25,26,27,28,29,30,31)</a:t>
            </a:r>
          </a:p>
          <a:p>
            <a:endParaRPr lang="es-ES" dirty="0"/>
          </a:p>
          <a:p>
            <a:endParaRPr lang="es-ES" dirty="0"/>
          </a:p>
        </p:txBody>
      </p:sp>
      <p:pic>
        <p:nvPicPr>
          <p:cNvPr id="5" name="Imagen 4">
            <a:extLst>
              <a:ext uri="{FF2B5EF4-FFF2-40B4-BE49-F238E27FC236}">
                <a16:creationId xmlns:a16="http://schemas.microsoft.com/office/drawing/2014/main" id="{D18BB6BC-5488-4526-B846-98D34F098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42171" y="0"/>
            <a:ext cx="1349829" cy="1345584"/>
          </a:xfrm>
          <a:prstGeom prst="rect">
            <a:avLst/>
          </a:prstGeom>
        </p:spPr>
      </p:pic>
      <p:sp>
        <p:nvSpPr>
          <p:cNvPr id="6" name="Marcador de número de diapositiva 5">
            <a:extLst>
              <a:ext uri="{FF2B5EF4-FFF2-40B4-BE49-F238E27FC236}">
                <a16:creationId xmlns:a16="http://schemas.microsoft.com/office/drawing/2014/main" id="{3844798B-4937-48E5-99CB-DE7234C82347}"/>
              </a:ext>
            </a:extLst>
          </p:cNvPr>
          <p:cNvSpPr>
            <a:spLocks noGrp="1"/>
          </p:cNvSpPr>
          <p:nvPr>
            <p:ph type="sldNum" sz="quarter" idx="12"/>
          </p:nvPr>
        </p:nvSpPr>
        <p:spPr/>
        <p:txBody>
          <a:bodyPr/>
          <a:lstStyle/>
          <a:p>
            <a:fld id="{65132DCF-C58F-4CC7-AC3C-A5A6116BA1D0}" type="slidenum">
              <a:rPr lang="es-ES" smtClean="0"/>
              <a:t>59</a:t>
            </a:fld>
            <a:endParaRPr lang="es-ES"/>
          </a:p>
        </p:txBody>
      </p:sp>
    </p:spTree>
    <p:extLst>
      <p:ext uri="{BB962C8B-B14F-4D97-AF65-F5344CB8AC3E}">
        <p14:creationId xmlns:p14="http://schemas.microsoft.com/office/powerpoint/2010/main" val="158760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F03AF-438C-40B4-9E8B-3FADFE8418AF}"/>
              </a:ext>
            </a:extLst>
          </p:cNvPr>
          <p:cNvSpPr>
            <a:spLocks noGrp="1"/>
          </p:cNvSpPr>
          <p:nvPr>
            <p:ph type="title"/>
          </p:nvPr>
        </p:nvSpPr>
        <p:spPr/>
        <p:txBody>
          <a:bodyPr/>
          <a:lstStyle/>
          <a:p>
            <a:r>
              <a:rPr lang="es-ES" dirty="0"/>
              <a:t>3.  Crear las rutas</a:t>
            </a:r>
          </a:p>
        </p:txBody>
      </p:sp>
      <p:sp>
        <p:nvSpPr>
          <p:cNvPr id="3" name="Marcador de contenido 2">
            <a:extLst>
              <a:ext uri="{FF2B5EF4-FFF2-40B4-BE49-F238E27FC236}">
                <a16:creationId xmlns:a16="http://schemas.microsoft.com/office/drawing/2014/main" id="{B7FA50DA-3F18-4B50-8EBB-6915D7489689}"/>
              </a:ext>
            </a:extLst>
          </p:cNvPr>
          <p:cNvSpPr>
            <a:spLocks noGrp="1"/>
          </p:cNvSpPr>
          <p:nvPr>
            <p:ph idx="1"/>
          </p:nvPr>
        </p:nvSpPr>
        <p:spPr>
          <a:xfrm>
            <a:off x="838200" y="1825625"/>
            <a:ext cx="10515600" cy="1016049"/>
          </a:xfrm>
        </p:spPr>
        <p:txBody>
          <a:bodyPr/>
          <a:lstStyle/>
          <a:p>
            <a:pPr marL="0" indent="0">
              <a:buNone/>
            </a:pPr>
            <a:r>
              <a:rPr lang="es-ES" dirty="0"/>
              <a:t>Estas indican al </a:t>
            </a:r>
            <a:r>
              <a:rPr lang="es-ES" dirty="0" err="1"/>
              <a:t>router</a:t>
            </a:r>
            <a:r>
              <a:rPr lang="es-ES" dirty="0"/>
              <a:t> la vista a desplegar cuando el usuario hace </a:t>
            </a:r>
            <a:r>
              <a:rPr lang="es-ES" dirty="0" err="1"/>
              <a:t>click</a:t>
            </a:r>
            <a:r>
              <a:rPr lang="es-ES" dirty="0"/>
              <a:t> en un enlace o pasa una dirección a la barra de navegación </a:t>
            </a:r>
          </a:p>
        </p:txBody>
      </p:sp>
      <p:sp>
        <p:nvSpPr>
          <p:cNvPr id="5" name="Marcador de número de diapositiva 4">
            <a:extLst>
              <a:ext uri="{FF2B5EF4-FFF2-40B4-BE49-F238E27FC236}">
                <a16:creationId xmlns:a16="http://schemas.microsoft.com/office/drawing/2014/main" id="{5CDF714D-9D15-4512-A093-3C4139440218}"/>
              </a:ext>
            </a:extLst>
          </p:cNvPr>
          <p:cNvSpPr>
            <a:spLocks noGrp="1"/>
          </p:cNvSpPr>
          <p:nvPr>
            <p:ph type="sldNum" sz="quarter" idx="12"/>
          </p:nvPr>
        </p:nvSpPr>
        <p:spPr/>
        <p:txBody>
          <a:bodyPr/>
          <a:lstStyle/>
          <a:p>
            <a:fld id="{65132DCF-C58F-4CC7-AC3C-A5A6116BA1D0}" type="slidenum">
              <a:rPr lang="es-ES" smtClean="0"/>
              <a:t>6</a:t>
            </a:fld>
            <a:endParaRPr lang="es-ES"/>
          </a:p>
        </p:txBody>
      </p:sp>
      <p:pic>
        <p:nvPicPr>
          <p:cNvPr id="6" name="Imagen 5">
            <a:extLst>
              <a:ext uri="{FF2B5EF4-FFF2-40B4-BE49-F238E27FC236}">
                <a16:creationId xmlns:a16="http://schemas.microsoft.com/office/drawing/2014/main" id="{43BD69A4-8896-41D9-B8C1-CFC2249CCE0D}"/>
              </a:ext>
            </a:extLst>
          </p:cNvPr>
          <p:cNvPicPr>
            <a:picLocks noChangeAspect="1"/>
          </p:cNvPicPr>
          <p:nvPr/>
        </p:nvPicPr>
        <p:blipFill>
          <a:blip r:embed="rId2"/>
          <a:stretch>
            <a:fillRect/>
          </a:stretch>
        </p:blipFill>
        <p:spPr>
          <a:xfrm>
            <a:off x="838200" y="2642186"/>
            <a:ext cx="10096281" cy="3830563"/>
          </a:xfrm>
          <a:prstGeom prst="rect">
            <a:avLst/>
          </a:prstGeom>
        </p:spPr>
      </p:pic>
    </p:spTree>
    <p:extLst>
      <p:ext uri="{BB962C8B-B14F-4D97-AF65-F5344CB8AC3E}">
        <p14:creationId xmlns:p14="http://schemas.microsoft.com/office/powerpoint/2010/main" val="262410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59FF1-F06D-4959-84F5-8ABE693ACF5A}"/>
              </a:ext>
            </a:extLst>
          </p:cNvPr>
          <p:cNvSpPr>
            <a:spLocks noGrp="1"/>
          </p:cNvSpPr>
          <p:nvPr>
            <p:ph type="title"/>
          </p:nvPr>
        </p:nvSpPr>
        <p:spPr/>
        <p:txBody>
          <a:bodyPr/>
          <a:lstStyle/>
          <a:p>
            <a:r>
              <a:rPr lang="es-ES" dirty="0"/>
              <a:t>4. Importar las rutas y exportar </a:t>
            </a:r>
            <a:r>
              <a:rPr lang="es-ES" dirty="0" err="1"/>
              <a:t>RouterModule</a:t>
            </a:r>
            <a:endParaRPr lang="es-ES" dirty="0"/>
          </a:p>
        </p:txBody>
      </p:sp>
      <p:pic>
        <p:nvPicPr>
          <p:cNvPr id="7" name="Marcador de contenido 6">
            <a:extLst>
              <a:ext uri="{FF2B5EF4-FFF2-40B4-BE49-F238E27FC236}">
                <a16:creationId xmlns:a16="http://schemas.microsoft.com/office/drawing/2014/main" id="{A92DC50F-2B2D-43F1-AFA1-651EE89A3EE8}"/>
              </a:ext>
            </a:extLst>
          </p:cNvPr>
          <p:cNvPicPr>
            <a:picLocks noGrp="1" noChangeAspect="1"/>
          </p:cNvPicPr>
          <p:nvPr>
            <p:ph idx="1"/>
          </p:nvPr>
        </p:nvPicPr>
        <p:blipFill>
          <a:blip r:embed="rId2"/>
          <a:stretch>
            <a:fillRect/>
          </a:stretch>
        </p:blipFill>
        <p:spPr>
          <a:xfrm>
            <a:off x="838200" y="1799554"/>
            <a:ext cx="8946906" cy="4566712"/>
          </a:xfrm>
          <a:prstGeom prst="rect">
            <a:avLst/>
          </a:prstGeom>
          <a:ln>
            <a:solidFill>
              <a:schemeClr val="accent1"/>
            </a:solidFill>
          </a:ln>
        </p:spPr>
      </p:pic>
      <p:sp>
        <p:nvSpPr>
          <p:cNvPr id="8" name="Rectángulo 7">
            <a:extLst>
              <a:ext uri="{FF2B5EF4-FFF2-40B4-BE49-F238E27FC236}">
                <a16:creationId xmlns:a16="http://schemas.microsoft.com/office/drawing/2014/main" id="{8FF29650-50B4-4B52-BB01-336E3D6AB34D}"/>
              </a:ext>
            </a:extLst>
          </p:cNvPr>
          <p:cNvSpPr/>
          <p:nvPr/>
        </p:nvSpPr>
        <p:spPr>
          <a:xfrm>
            <a:off x="1434905" y="5022166"/>
            <a:ext cx="5472332" cy="661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Marcador de número de diapositiva 8">
            <a:extLst>
              <a:ext uri="{FF2B5EF4-FFF2-40B4-BE49-F238E27FC236}">
                <a16:creationId xmlns:a16="http://schemas.microsoft.com/office/drawing/2014/main" id="{CB1D9553-B41D-4DE2-9BCF-54AC01C6801E}"/>
              </a:ext>
            </a:extLst>
          </p:cNvPr>
          <p:cNvSpPr>
            <a:spLocks noGrp="1"/>
          </p:cNvSpPr>
          <p:nvPr>
            <p:ph type="sldNum" sz="quarter" idx="12"/>
          </p:nvPr>
        </p:nvSpPr>
        <p:spPr/>
        <p:txBody>
          <a:bodyPr/>
          <a:lstStyle/>
          <a:p>
            <a:fld id="{65132DCF-C58F-4CC7-AC3C-A5A6116BA1D0}" type="slidenum">
              <a:rPr lang="es-ES" smtClean="0"/>
              <a:t>7</a:t>
            </a:fld>
            <a:endParaRPr lang="es-ES"/>
          </a:p>
        </p:txBody>
      </p:sp>
    </p:spTree>
    <p:extLst>
      <p:ext uri="{BB962C8B-B14F-4D97-AF65-F5344CB8AC3E}">
        <p14:creationId xmlns:p14="http://schemas.microsoft.com/office/powerpoint/2010/main" val="170377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161DD-4C9C-43D0-9F39-C5EB8CB11F87}"/>
              </a:ext>
            </a:extLst>
          </p:cNvPr>
          <p:cNvSpPr>
            <a:spLocks noGrp="1"/>
          </p:cNvSpPr>
          <p:nvPr>
            <p:ph type="title"/>
          </p:nvPr>
        </p:nvSpPr>
        <p:spPr/>
        <p:txBody>
          <a:bodyPr/>
          <a:lstStyle/>
          <a:p>
            <a:r>
              <a:rPr lang="es-ES" dirty="0"/>
              <a:t>5. Adicionar </a:t>
            </a:r>
            <a:r>
              <a:rPr lang="en-US" dirty="0" err="1"/>
              <a:t>RouterOutlet</a:t>
            </a:r>
            <a:endParaRPr lang="es-ES" dirty="0"/>
          </a:p>
        </p:txBody>
      </p:sp>
      <p:sp>
        <p:nvSpPr>
          <p:cNvPr id="3" name="Marcador de contenido 2">
            <a:extLst>
              <a:ext uri="{FF2B5EF4-FFF2-40B4-BE49-F238E27FC236}">
                <a16:creationId xmlns:a16="http://schemas.microsoft.com/office/drawing/2014/main" id="{DD4D0D7F-17FA-41CE-AB38-6263A64A8813}"/>
              </a:ext>
            </a:extLst>
          </p:cNvPr>
          <p:cNvSpPr>
            <a:spLocks noGrp="1"/>
          </p:cNvSpPr>
          <p:nvPr>
            <p:ph idx="1"/>
          </p:nvPr>
        </p:nvSpPr>
        <p:spPr/>
        <p:txBody>
          <a:bodyPr>
            <a:normAutofit/>
          </a:bodyPr>
          <a:lstStyle/>
          <a:p>
            <a:pPr marL="0" indent="0" algn="just">
              <a:buNone/>
            </a:pPr>
            <a:r>
              <a:rPr lang="es-ES" sz="2400" dirty="0"/>
              <a:t>El &lt;</a:t>
            </a:r>
            <a:r>
              <a:rPr lang="es-ES" sz="2400" dirty="0" err="1"/>
              <a:t>router</a:t>
            </a:r>
            <a:r>
              <a:rPr lang="es-ES" sz="2400" dirty="0"/>
              <a:t>-outlet&gt; le dice al enrutador dónde mostrar las vistas enrutadas.</a:t>
            </a:r>
          </a:p>
          <a:p>
            <a:pPr marL="0" indent="0" algn="just">
              <a:buNone/>
            </a:pPr>
            <a:r>
              <a:rPr lang="es-ES" sz="2400" dirty="0"/>
              <a:t>Es una de las directivas de enrutamiento que estuvo disponible para </a:t>
            </a:r>
            <a:r>
              <a:rPr lang="es-ES" sz="2400" dirty="0" err="1"/>
              <a:t>AppComponent</a:t>
            </a:r>
            <a:r>
              <a:rPr lang="es-ES" sz="2400" dirty="0"/>
              <a:t> porque </a:t>
            </a:r>
            <a:r>
              <a:rPr lang="es-ES" sz="2400" dirty="0" err="1"/>
              <a:t>AppModule</a:t>
            </a:r>
            <a:r>
              <a:rPr lang="es-ES" sz="2400" dirty="0"/>
              <a:t> importa </a:t>
            </a:r>
            <a:r>
              <a:rPr lang="es-ES" sz="2400" dirty="0" err="1"/>
              <a:t>AppRoutingModule</a:t>
            </a:r>
            <a:r>
              <a:rPr lang="es-ES" sz="2400" dirty="0"/>
              <a:t> y este a su vez exportó </a:t>
            </a:r>
            <a:r>
              <a:rPr lang="es-ES" sz="2400" dirty="0" err="1"/>
              <a:t>RouterModule</a:t>
            </a:r>
            <a:r>
              <a:rPr lang="es-ES" sz="2400" dirty="0"/>
              <a:t>. El comando ng </a:t>
            </a:r>
            <a:r>
              <a:rPr lang="es-ES" sz="2400" dirty="0" err="1"/>
              <a:t>generate</a:t>
            </a:r>
            <a:r>
              <a:rPr lang="es-ES" sz="2400" dirty="0"/>
              <a:t> que se ejecutó al comienzo de este tutorial agregó esta importación debido al indicador --module=app. Si no se usó el comando ng </a:t>
            </a:r>
            <a:r>
              <a:rPr lang="es-ES" sz="2400" dirty="0" err="1"/>
              <a:t>generate</a:t>
            </a:r>
            <a:r>
              <a:rPr lang="es-ES" sz="2400" dirty="0"/>
              <a:t> para crear app-</a:t>
            </a:r>
            <a:r>
              <a:rPr lang="es-ES" sz="2400" dirty="0" err="1"/>
              <a:t>routing.module.ts</a:t>
            </a:r>
            <a:r>
              <a:rPr lang="es-ES" sz="2400" dirty="0"/>
              <a:t>, importe </a:t>
            </a:r>
            <a:r>
              <a:rPr lang="es-ES" sz="2400" dirty="0" err="1"/>
              <a:t>AppRoutingModule</a:t>
            </a:r>
            <a:r>
              <a:rPr lang="es-ES" sz="2400" dirty="0"/>
              <a:t> a </a:t>
            </a:r>
            <a:r>
              <a:rPr lang="es-ES" sz="2400" dirty="0" err="1"/>
              <a:t>app.module.ts</a:t>
            </a:r>
            <a:r>
              <a:rPr lang="es-ES" sz="2400" dirty="0"/>
              <a:t> y agréguelo a la matriz de importaciones de </a:t>
            </a:r>
            <a:r>
              <a:rPr lang="es-ES" sz="2400" dirty="0" err="1"/>
              <a:t>NgModule</a:t>
            </a:r>
            <a:r>
              <a:rPr lang="es-ES" sz="2400" dirty="0"/>
              <a:t>.</a:t>
            </a:r>
          </a:p>
        </p:txBody>
      </p:sp>
      <p:sp>
        <p:nvSpPr>
          <p:cNvPr id="6" name="Marcador de número de diapositiva 5">
            <a:extLst>
              <a:ext uri="{FF2B5EF4-FFF2-40B4-BE49-F238E27FC236}">
                <a16:creationId xmlns:a16="http://schemas.microsoft.com/office/drawing/2014/main" id="{0E0D0888-430D-4578-B645-8FE60128A8EF}"/>
              </a:ext>
            </a:extLst>
          </p:cNvPr>
          <p:cNvSpPr>
            <a:spLocks noGrp="1"/>
          </p:cNvSpPr>
          <p:nvPr>
            <p:ph type="sldNum" sz="quarter" idx="12"/>
          </p:nvPr>
        </p:nvSpPr>
        <p:spPr/>
        <p:txBody>
          <a:bodyPr/>
          <a:lstStyle/>
          <a:p>
            <a:fld id="{65132DCF-C58F-4CC7-AC3C-A5A6116BA1D0}" type="slidenum">
              <a:rPr lang="es-ES" smtClean="0"/>
              <a:t>8</a:t>
            </a:fld>
            <a:endParaRPr lang="es-ES"/>
          </a:p>
        </p:txBody>
      </p:sp>
      <p:pic>
        <p:nvPicPr>
          <p:cNvPr id="7" name="Imagen 6">
            <a:extLst>
              <a:ext uri="{FF2B5EF4-FFF2-40B4-BE49-F238E27FC236}">
                <a16:creationId xmlns:a16="http://schemas.microsoft.com/office/drawing/2014/main" id="{C0F2FB33-86FA-439C-B60B-22B50CE88049}"/>
              </a:ext>
            </a:extLst>
          </p:cNvPr>
          <p:cNvPicPr>
            <a:picLocks noChangeAspect="1"/>
          </p:cNvPicPr>
          <p:nvPr/>
        </p:nvPicPr>
        <p:blipFill>
          <a:blip r:embed="rId2"/>
          <a:stretch>
            <a:fillRect/>
          </a:stretch>
        </p:blipFill>
        <p:spPr>
          <a:xfrm>
            <a:off x="838200" y="4835843"/>
            <a:ext cx="9895449" cy="1844675"/>
          </a:xfrm>
          <a:prstGeom prst="rect">
            <a:avLst/>
          </a:prstGeom>
        </p:spPr>
      </p:pic>
    </p:spTree>
    <p:extLst>
      <p:ext uri="{BB962C8B-B14F-4D97-AF65-F5344CB8AC3E}">
        <p14:creationId xmlns:p14="http://schemas.microsoft.com/office/powerpoint/2010/main" val="428837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E91719-1093-4042-ABB5-A945F20A92D7}"/>
              </a:ext>
            </a:extLst>
          </p:cNvPr>
          <p:cNvSpPr>
            <a:spLocks noGrp="1"/>
          </p:cNvSpPr>
          <p:nvPr>
            <p:ph type="title"/>
          </p:nvPr>
        </p:nvSpPr>
        <p:spPr/>
        <p:txBody>
          <a:bodyPr>
            <a:normAutofit/>
          </a:bodyPr>
          <a:lstStyle/>
          <a:p>
            <a:r>
              <a:rPr lang="en-US" sz="4000" dirty="0"/>
              <a:t>6. </a:t>
            </a:r>
            <a:r>
              <a:rPr lang="en-US" sz="4000" dirty="0" err="1"/>
              <a:t>Agregar</a:t>
            </a:r>
            <a:r>
              <a:rPr lang="en-US" sz="4000" dirty="0"/>
              <a:t> un enlace de </a:t>
            </a:r>
            <a:r>
              <a:rPr lang="en-US" sz="4000" dirty="0" err="1"/>
              <a:t>navegación</a:t>
            </a:r>
            <a:r>
              <a:rPr lang="en-US" sz="4000" dirty="0"/>
              <a:t>(router Link) </a:t>
            </a:r>
            <a:endParaRPr lang="es-ES" sz="4000" dirty="0"/>
          </a:p>
        </p:txBody>
      </p:sp>
      <p:sp>
        <p:nvSpPr>
          <p:cNvPr id="3" name="Marcador de contenido 2">
            <a:extLst>
              <a:ext uri="{FF2B5EF4-FFF2-40B4-BE49-F238E27FC236}">
                <a16:creationId xmlns:a16="http://schemas.microsoft.com/office/drawing/2014/main" id="{9E8B8C88-4625-4868-8068-228752BB2620}"/>
              </a:ext>
            </a:extLst>
          </p:cNvPr>
          <p:cNvSpPr>
            <a:spLocks noGrp="1"/>
          </p:cNvSpPr>
          <p:nvPr>
            <p:ph idx="1"/>
          </p:nvPr>
        </p:nvSpPr>
        <p:spPr/>
        <p:txBody>
          <a:bodyPr/>
          <a:lstStyle/>
          <a:p>
            <a:r>
              <a:rPr lang="es-ES" dirty="0"/>
              <a:t>Idealmente, los usuarios deberían poder hacer clic en un enlace para navegar en lugar de pegar una URL de ruta en la barra de direcciones.</a:t>
            </a:r>
          </a:p>
          <a:p>
            <a:r>
              <a:rPr lang="es-ES" dirty="0"/>
              <a:t>Agrega un elemento &lt;</a:t>
            </a:r>
            <a:r>
              <a:rPr lang="es-ES" dirty="0" err="1"/>
              <a:t>nav</a:t>
            </a:r>
            <a:r>
              <a:rPr lang="es-ES" dirty="0"/>
              <a:t>&gt; y, dentro de él, un elemento de ancla que, al hacer clic, activa la navegación al </a:t>
            </a:r>
            <a:r>
              <a:rPr lang="es-ES" dirty="0" err="1"/>
              <a:t>HeroesComponent</a:t>
            </a:r>
            <a:r>
              <a:rPr lang="es-ES" dirty="0"/>
              <a:t>. La plantilla </a:t>
            </a:r>
            <a:r>
              <a:rPr lang="es-ES" dirty="0" err="1"/>
              <a:t>AppComponent</a:t>
            </a:r>
            <a:r>
              <a:rPr lang="es-ES" dirty="0"/>
              <a:t> revisada se ve así</a:t>
            </a:r>
          </a:p>
          <a:p>
            <a:pPr marL="0" indent="0">
              <a:buNone/>
            </a:pPr>
            <a:r>
              <a:rPr lang="es-ES" dirty="0"/>
              <a:t> </a:t>
            </a:r>
          </a:p>
        </p:txBody>
      </p:sp>
      <p:pic>
        <p:nvPicPr>
          <p:cNvPr id="6" name="Imagen 5">
            <a:extLst>
              <a:ext uri="{FF2B5EF4-FFF2-40B4-BE49-F238E27FC236}">
                <a16:creationId xmlns:a16="http://schemas.microsoft.com/office/drawing/2014/main" id="{184783DC-E592-42EA-B0D5-905679A9E029}"/>
              </a:ext>
            </a:extLst>
          </p:cNvPr>
          <p:cNvPicPr>
            <a:picLocks noChangeAspect="1"/>
          </p:cNvPicPr>
          <p:nvPr/>
        </p:nvPicPr>
        <p:blipFill>
          <a:blip r:embed="rId2"/>
          <a:stretch>
            <a:fillRect/>
          </a:stretch>
        </p:blipFill>
        <p:spPr>
          <a:xfrm>
            <a:off x="1109968" y="4254500"/>
            <a:ext cx="10243831" cy="2057400"/>
          </a:xfrm>
          <a:prstGeom prst="rect">
            <a:avLst/>
          </a:prstGeom>
          <a:ln>
            <a:solidFill>
              <a:schemeClr val="accent1"/>
            </a:solidFill>
          </a:ln>
        </p:spPr>
      </p:pic>
      <p:sp>
        <p:nvSpPr>
          <p:cNvPr id="7" name="Marcador de número de diapositiva 6">
            <a:extLst>
              <a:ext uri="{FF2B5EF4-FFF2-40B4-BE49-F238E27FC236}">
                <a16:creationId xmlns:a16="http://schemas.microsoft.com/office/drawing/2014/main" id="{19F71ABE-52C0-43EC-99EE-FFB6CD9A2F63}"/>
              </a:ext>
            </a:extLst>
          </p:cNvPr>
          <p:cNvSpPr>
            <a:spLocks noGrp="1"/>
          </p:cNvSpPr>
          <p:nvPr>
            <p:ph type="sldNum" sz="quarter" idx="12"/>
          </p:nvPr>
        </p:nvSpPr>
        <p:spPr/>
        <p:txBody>
          <a:bodyPr/>
          <a:lstStyle/>
          <a:p>
            <a:fld id="{65132DCF-C58F-4CC7-AC3C-A5A6116BA1D0}" type="slidenum">
              <a:rPr lang="es-ES" smtClean="0"/>
              <a:t>9</a:t>
            </a:fld>
            <a:endParaRPr lang="es-ES"/>
          </a:p>
        </p:txBody>
      </p:sp>
    </p:spTree>
    <p:extLst>
      <p:ext uri="{BB962C8B-B14F-4D97-AF65-F5344CB8AC3E}">
        <p14:creationId xmlns:p14="http://schemas.microsoft.com/office/powerpoint/2010/main" val="1567884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3761</TotalTime>
  <Words>2748</Words>
  <Application>Microsoft Office PowerPoint</Application>
  <PresentationFormat>Panorámica</PresentationFormat>
  <Paragraphs>285</Paragraphs>
  <Slides>59</Slides>
  <Notes>23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59</vt:i4>
      </vt:variant>
    </vt:vector>
  </HeadingPairs>
  <TitlesOfParts>
    <vt:vector size="64" baseType="lpstr">
      <vt:lpstr>Arial</vt:lpstr>
      <vt:lpstr>Calibri</vt:lpstr>
      <vt:lpstr>Calibri Light</vt:lpstr>
      <vt:lpstr>Consolas</vt:lpstr>
      <vt:lpstr>Tema de Office</vt:lpstr>
      <vt:lpstr>Módulo 4. Introducción a Angular</vt:lpstr>
      <vt:lpstr>Routing</vt:lpstr>
      <vt:lpstr>1. Crear AppRoutingModule</vt:lpstr>
      <vt:lpstr>app-routing.module.ts (generated)</vt:lpstr>
      <vt:lpstr>2. Importar el servicio Angular Router</vt:lpstr>
      <vt:lpstr>3.  Crear las rutas</vt:lpstr>
      <vt:lpstr>4. Importar las rutas y exportar RouterModule</vt:lpstr>
      <vt:lpstr>5. Adicionar RouterOutlet</vt:lpstr>
      <vt:lpstr>6. Agregar un enlace de navegación(router Link) </vt:lpstr>
      <vt:lpstr>Ejemplo app-empleados</vt:lpstr>
      <vt:lpstr>Enrutamiento</vt:lpstr>
      <vt:lpstr>Presentación de PowerPoint</vt:lpstr>
      <vt:lpstr>Presentación de PowerPoint</vt:lpstr>
      <vt:lpstr>Estado actual de la aplicación</vt:lpstr>
      <vt:lpstr>Incluyendo una barra de navegación </vt:lpstr>
      <vt:lpstr>2. Incluir el código correspondiente a la barra de navegación en el archivo app.component.html </vt:lpstr>
      <vt:lpstr>Presentación de PowerPoint</vt:lpstr>
      <vt:lpstr>3. Crear los componentes </vt:lpstr>
      <vt:lpstr>4. Crear el archivo AppRoutingModule</vt:lpstr>
      <vt:lpstr>Presentación de PowerPoint</vt:lpstr>
      <vt:lpstr>Presentación de PowerPoint</vt:lpstr>
      <vt:lpstr>5. Gestionar las rutas en app.component.html</vt:lpstr>
      <vt:lpstr>Importante </vt:lpstr>
      <vt:lpstr>Routing programático </vt:lpstr>
      <vt:lpstr>1. Incluir en el componente proyecto un botón que nos lleva a la página principal</vt:lpstr>
      <vt:lpstr>Presentación de PowerPoint</vt:lpstr>
      <vt:lpstr>2. En proyecto.component.ts</vt:lpstr>
      <vt:lpstr>Redireccionamiento automáticos</vt:lpstr>
      <vt:lpstr>Copiar el formulario que tenemos en empleados para el componente proyectos</vt:lpstr>
      <vt:lpstr>Presentación de PowerPoint</vt:lpstr>
      <vt:lpstr>Presentación de PowerPoint</vt:lpstr>
      <vt:lpstr>Presentación de PowerPoint</vt:lpstr>
      <vt:lpstr>Paso de parámetros a rutas</vt:lpstr>
      <vt:lpstr>Presentación de PowerPoint</vt:lpstr>
      <vt:lpstr>Presentación de PowerPoint</vt:lpstr>
      <vt:lpstr>Presentación de PowerPoint</vt:lpstr>
      <vt:lpstr>Presentación de PowerPoint</vt:lpstr>
      <vt:lpstr>Este es el formulario que hemos creado</vt:lpstr>
      <vt:lpstr>Presentación de PowerPoint</vt:lpstr>
      <vt:lpstr>3. Crear un enlace que nos lleve al componente que acabamos de crear pasándole por la URL el ID del empleado </vt:lpstr>
      <vt:lpstr> Recordar que la información de un empleado se encuentra en empleado-hijo.componente.html </vt:lpstr>
      <vt:lpstr>4. Creando enlaces al nuevo componente</vt:lpstr>
      <vt:lpstr>5. Enrutar a actualizaEmpleado</vt:lpstr>
      <vt:lpstr>Presentación de PowerPoint</vt:lpstr>
      <vt:lpstr>6. Cargar la información del empleado</vt:lpstr>
      <vt:lpstr>Presentación de PowerPoint</vt:lpstr>
      <vt:lpstr>Presentación de PowerPoint</vt:lpstr>
      <vt:lpstr>Presentación de PowerPoint</vt:lpstr>
      <vt:lpstr>Presentación de PowerPoint</vt:lpstr>
      <vt:lpstr>Presentación de PowerPoint</vt:lpstr>
      <vt:lpstr>Presentación de PowerPoint</vt:lpstr>
      <vt:lpstr>Eliminar registros</vt:lpstr>
      <vt:lpstr>Presentación de PowerPoint</vt:lpstr>
      <vt:lpstr>Presentación de PowerPoint</vt:lpstr>
      <vt:lpstr>Ruta de error personalizada</vt:lpstr>
      <vt:lpstr>Cuál es el comportamiento de Angular cuando vamos a un recurso que no existe</vt:lpstr>
      <vt:lpstr>Para crear una página de error personalizada</vt:lpstr>
      <vt:lpstr>Presentación de PowerPoint</vt:lpstr>
      <vt:lpstr>Módulo 4. Introducción a Angular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4. Introducción a Angular</dc:title>
  <dc:creator>Marina</dc:creator>
  <cp:lastModifiedBy>Marina</cp:lastModifiedBy>
  <cp:revision>373</cp:revision>
  <dcterms:created xsi:type="dcterms:W3CDTF">2023-10-22T20:21:38Z</dcterms:created>
  <dcterms:modified xsi:type="dcterms:W3CDTF">2023-11-29T16:34:40Z</dcterms:modified>
</cp:coreProperties>
</file>