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0593" autoAdjust="0"/>
  </p:normalViewPr>
  <p:slideViewPr>
    <p:cSldViewPr snapToGrid="0">
      <p:cViewPr varScale="1">
        <p:scale>
          <a:sx n="69" d="100"/>
          <a:sy n="69" d="100"/>
        </p:scale>
        <p:origin x="6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AB0D2-09D6-4140-A8C1-5F9569B9E718}" type="datetimeFigureOut">
              <a:rPr lang="es-ES" smtClean="0"/>
              <a:t>05/12/2023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3DBCC-2E8E-4788-9E62-91FCE6807D97}" type="slidenum">
              <a:rPr lang="es-ES" smtClean="0"/>
              <a:t>‹Nº›</a:t>
            </a:fld>
            <a:endParaRPr lang="es-ES"/>
          </a:p>
        </p:txBody>
      </p:sp>
    </p:spTree>
    <p:extLst>
      <p:ext uri="{BB962C8B-B14F-4D97-AF65-F5344CB8AC3E}">
        <p14:creationId xmlns:p14="http://schemas.microsoft.com/office/powerpoint/2010/main" val="3297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a:t>
            </a:fld>
            <a:endParaRPr lang="es-ES"/>
          </a:p>
        </p:txBody>
      </p:sp>
    </p:spTree>
    <p:extLst>
      <p:ext uri="{BB962C8B-B14F-4D97-AF65-F5344CB8AC3E}">
        <p14:creationId xmlns:p14="http://schemas.microsoft.com/office/powerpoint/2010/main" val="1794285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6</a:t>
            </a:fld>
            <a:endParaRPr lang="es-ES"/>
          </a:p>
        </p:txBody>
      </p:sp>
    </p:spTree>
    <p:extLst>
      <p:ext uri="{BB962C8B-B14F-4D97-AF65-F5344CB8AC3E}">
        <p14:creationId xmlns:p14="http://schemas.microsoft.com/office/powerpoint/2010/main" val="1603513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4E927-0A6A-40D4-84D2-620675DBF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104FBBB-D99B-46D4-BC22-BAF09BBCC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52D77D2-D589-42BF-8521-6CD3F690F9D4}"/>
              </a:ext>
            </a:extLst>
          </p:cNvPr>
          <p:cNvSpPr>
            <a:spLocks noGrp="1"/>
          </p:cNvSpPr>
          <p:nvPr>
            <p:ph type="dt" sz="half" idx="10"/>
          </p:nvPr>
        </p:nvSpPr>
        <p:spPr/>
        <p:txBody>
          <a:bodyPr/>
          <a:lstStyle/>
          <a:p>
            <a:fld id="{9ACB712C-2B2C-427C-AB18-8D6AB0085AC1}" type="datetime1">
              <a:rPr lang="es-ES" smtClean="0"/>
              <a:t>05/12/2023</a:t>
            </a:fld>
            <a:endParaRPr lang="es-ES"/>
          </a:p>
        </p:txBody>
      </p:sp>
      <p:sp>
        <p:nvSpPr>
          <p:cNvPr id="5" name="Marcador de pie de página 4">
            <a:extLst>
              <a:ext uri="{FF2B5EF4-FFF2-40B4-BE49-F238E27FC236}">
                <a16:creationId xmlns:a16="http://schemas.microsoft.com/office/drawing/2014/main" id="{2694FCA1-AA23-4C74-89F4-105DBCD2443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E4AEFCB-A07A-4151-A548-AAA646260DB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7137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EC033-1F81-4333-B996-F2BD87312DA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7556D55-5CB9-48A4-A742-203F123C7C2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83EA48-EFA9-4611-A689-D0EE28534E93}"/>
              </a:ext>
            </a:extLst>
          </p:cNvPr>
          <p:cNvSpPr>
            <a:spLocks noGrp="1"/>
          </p:cNvSpPr>
          <p:nvPr>
            <p:ph type="dt" sz="half" idx="10"/>
          </p:nvPr>
        </p:nvSpPr>
        <p:spPr/>
        <p:txBody>
          <a:bodyPr/>
          <a:lstStyle/>
          <a:p>
            <a:fld id="{EA54F223-5B03-4E07-AA53-61F27A87CC3D}" type="datetime1">
              <a:rPr lang="es-ES" smtClean="0"/>
              <a:t>05/12/2023</a:t>
            </a:fld>
            <a:endParaRPr lang="es-ES"/>
          </a:p>
        </p:txBody>
      </p:sp>
      <p:sp>
        <p:nvSpPr>
          <p:cNvPr id="5" name="Marcador de pie de página 4">
            <a:extLst>
              <a:ext uri="{FF2B5EF4-FFF2-40B4-BE49-F238E27FC236}">
                <a16:creationId xmlns:a16="http://schemas.microsoft.com/office/drawing/2014/main" id="{FB61AB70-421A-4242-BF83-D57AE5C3386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61B580-0309-4FDF-88FF-D87996632C58}"/>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66716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51B8FD4-91E4-4156-AD78-6E35D5F4FC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BB304FF-216B-4B07-830C-C8F796B918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AA0839-A87B-4D39-ACFE-93FE01877B6A}"/>
              </a:ext>
            </a:extLst>
          </p:cNvPr>
          <p:cNvSpPr>
            <a:spLocks noGrp="1"/>
          </p:cNvSpPr>
          <p:nvPr>
            <p:ph type="dt" sz="half" idx="10"/>
          </p:nvPr>
        </p:nvSpPr>
        <p:spPr/>
        <p:txBody>
          <a:bodyPr/>
          <a:lstStyle/>
          <a:p>
            <a:fld id="{4AD3F64E-4D63-4AE7-8E87-8A7A99280772}" type="datetime1">
              <a:rPr lang="es-ES" smtClean="0"/>
              <a:t>05/12/2023</a:t>
            </a:fld>
            <a:endParaRPr lang="es-ES"/>
          </a:p>
        </p:txBody>
      </p:sp>
      <p:sp>
        <p:nvSpPr>
          <p:cNvPr id="5" name="Marcador de pie de página 4">
            <a:extLst>
              <a:ext uri="{FF2B5EF4-FFF2-40B4-BE49-F238E27FC236}">
                <a16:creationId xmlns:a16="http://schemas.microsoft.com/office/drawing/2014/main" id="{9E647944-468A-4914-A287-AF63461279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CEE5585-CCBF-4D73-90AD-BE2185F17DA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93884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021DD-31EB-4F02-93FB-881EF034A3C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08769C7-72EB-4AA7-89C8-20DCCCE3EB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AD7DA90-0CA4-4D2F-AAE7-16B44762C611}"/>
              </a:ext>
            </a:extLst>
          </p:cNvPr>
          <p:cNvSpPr>
            <a:spLocks noGrp="1"/>
          </p:cNvSpPr>
          <p:nvPr>
            <p:ph type="dt" sz="half" idx="10"/>
          </p:nvPr>
        </p:nvSpPr>
        <p:spPr/>
        <p:txBody>
          <a:bodyPr/>
          <a:lstStyle/>
          <a:p>
            <a:fld id="{09447ED5-3CD5-4C6B-BC80-BD70C5212A30}" type="datetime1">
              <a:rPr lang="es-ES" smtClean="0"/>
              <a:t>05/12/2023</a:t>
            </a:fld>
            <a:endParaRPr lang="es-ES"/>
          </a:p>
        </p:txBody>
      </p:sp>
      <p:sp>
        <p:nvSpPr>
          <p:cNvPr id="5" name="Marcador de pie de página 4">
            <a:extLst>
              <a:ext uri="{FF2B5EF4-FFF2-40B4-BE49-F238E27FC236}">
                <a16:creationId xmlns:a16="http://schemas.microsoft.com/office/drawing/2014/main" id="{91540282-924D-49A2-98AD-89F31FD0F7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943E1F0-1ECE-4318-B6AC-75727783E1E4}"/>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8670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E0189-A08A-4524-87D2-A42A3FDAC46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CF114B8-145D-48B9-8B02-2F9FCDA0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89DA478-5C73-4E3A-95B0-C2E8B92E3AF5}"/>
              </a:ext>
            </a:extLst>
          </p:cNvPr>
          <p:cNvSpPr>
            <a:spLocks noGrp="1"/>
          </p:cNvSpPr>
          <p:nvPr>
            <p:ph type="dt" sz="half" idx="10"/>
          </p:nvPr>
        </p:nvSpPr>
        <p:spPr/>
        <p:txBody>
          <a:bodyPr/>
          <a:lstStyle/>
          <a:p>
            <a:fld id="{1D8410A5-1EF9-4903-9501-40633301A653}" type="datetime1">
              <a:rPr lang="es-ES" smtClean="0"/>
              <a:t>05/12/2023</a:t>
            </a:fld>
            <a:endParaRPr lang="es-ES"/>
          </a:p>
        </p:txBody>
      </p:sp>
      <p:sp>
        <p:nvSpPr>
          <p:cNvPr id="5" name="Marcador de pie de página 4">
            <a:extLst>
              <a:ext uri="{FF2B5EF4-FFF2-40B4-BE49-F238E27FC236}">
                <a16:creationId xmlns:a16="http://schemas.microsoft.com/office/drawing/2014/main" id="{49B191DD-A45C-4B1B-A0ED-6BD9EBF4EE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1C32210-46F0-42DB-8F75-8BDAC310343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151205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617310-C041-473C-A341-A69C2FD04D5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F8FF63E-9155-40ED-AB15-89B93C8B2D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FF88BBA4-2833-4412-B1C0-C2B048A5F5C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4E83C30-1935-4422-B8BA-AB01FF7FA69C}"/>
              </a:ext>
            </a:extLst>
          </p:cNvPr>
          <p:cNvSpPr>
            <a:spLocks noGrp="1"/>
          </p:cNvSpPr>
          <p:nvPr>
            <p:ph type="dt" sz="half" idx="10"/>
          </p:nvPr>
        </p:nvSpPr>
        <p:spPr/>
        <p:txBody>
          <a:bodyPr/>
          <a:lstStyle/>
          <a:p>
            <a:fld id="{798AA0BA-13B9-460A-A354-D416F640081C}" type="datetime1">
              <a:rPr lang="es-ES" smtClean="0"/>
              <a:t>05/12/2023</a:t>
            </a:fld>
            <a:endParaRPr lang="es-ES"/>
          </a:p>
        </p:txBody>
      </p:sp>
      <p:sp>
        <p:nvSpPr>
          <p:cNvPr id="6" name="Marcador de pie de página 5">
            <a:extLst>
              <a:ext uri="{FF2B5EF4-FFF2-40B4-BE49-F238E27FC236}">
                <a16:creationId xmlns:a16="http://schemas.microsoft.com/office/drawing/2014/main" id="{B9363B09-8CC0-4D9B-A060-8854D00ADCD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468F284-0ADE-48F6-A449-DA38BECF92D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206546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B537F-CC1A-4330-B0A1-7A09F0B25F9B}"/>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B6F0A82-B733-47BD-B6EF-9058C2E1A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A41E72-A032-48DE-BF0D-F9581F22AF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C7F5214-5D46-41A9-B7E4-96ECC7AB85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D4CC7-5EBA-49A0-8881-AEDBD71FBF7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085C5D1-9E7A-40B8-85AF-3924B1523EC5}"/>
              </a:ext>
            </a:extLst>
          </p:cNvPr>
          <p:cNvSpPr>
            <a:spLocks noGrp="1"/>
          </p:cNvSpPr>
          <p:nvPr>
            <p:ph type="dt" sz="half" idx="10"/>
          </p:nvPr>
        </p:nvSpPr>
        <p:spPr/>
        <p:txBody>
          <a:bodyPr/>
          <a:lstStyle/>
          <a:p>
            <a:fld id="{4FDF2639-24C2-4CDF-A92F-03EBBE0CBE80}" type="datetime1">
              <a:rPr lang="es-ES" smtClean="0"/>
              <a:t>05/12/2023</a:t>
            </a:fld>
            <a:endParaRPr lang="es-ES"/>
          </a:p>
        </p:txBody>
      </p:sp>
      <p:sp>
        <p:nvSpPr>
          <p:cNvPr id="8" name="Marcador de pie de página 7">
            <a:extLst>
              <a:ext uri="{FF2B5EF4-FFF2-40B4-BE49-F238E27FC236}">
                <a16:creationId xmlns:a16="http://schemas.microsoft.com/office/drawing/2014/main" id="{FC263037-9A41-40D9-834E-C903D4F559A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A1C863C-8A9D-42D6-955E-DBED9C5CB0A6}"/>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7246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29E57-4B8C-45D9-967B-91C235A7845A}"/>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076E1DC-B0FA-424C-8752-88794AF279CD}"/>
              </a:ext>
            </a:extLst>
          </p:cNvPr>
          <p:cNvSpPr>
            <a:spLocks noGrp="1"/>
          </p:cNvSpPr>
          <p:nvPr>
            <p:ph type="dt" sz="half" idx="10"/>
          </p:nvPr>
        </p:nvSpPr>
        <p:spPr/>
        <p:txBody>
          <a:bodyPr/>
          <a:lstStyle/>
          <a:p>
            <a:fld id="{63B76E98-8F63-4EC8-8497-4D0BEEC3324F}" type="datetime1">
              <a:rPr lang="es-ES" smtClean="0"/>
              <a:t>05/12/2023</a:t>
            </a:fld>
            <a:endParaRPr lang="es-ES"/>
          </a:p>
        </p:txBody>
      </p:sp>
      <p:sp>
        <p:nvSpPr>
          <p:cNvPr id="4" name="Marcador de pie de página 3">
            <a:extLst>
              <a:ext uri="{FF2B5EF4-FFF2-40B4-BE49-F238E27FC236}">
                <a16:creationId xmlns:a16="http://schemas.microsoft.com/office/drawing/2014/main" id="{3C4CF889-4A2D-42AC-A561-A211971CAFD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F9C6179-6E28-4A82-95DE-5ACDA843B0E9}"/>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31478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F253BA-D88D-4E8B-9B29-9B2CA240E43B}"/>
              </a:ext>
            </a:extLst>
          </p:cNvPr>
          <p:cNvSpPr>
            <a:spLocks noGrp="1"/>
          </p:cNvSpPr>
          <p:nvPr>
            <p:ph type="dt" sz="half" idx="10"/>
          </p:nvPr>
        </p:nvSpPr>
        <p:spPr/>
        <p:txBody>
          <a:bodyPr/>
          <a:lstStyle/>
          <a:p>
            <a:fld id="{DEB86036-855D-4E70-BD70-3426B0849F82}" type="datetime1">
              <a:rPr lang="es-ES" smtClean="0"/>
              <a:t>05/12/2023</a:t>
            </a:fld>
            <a:endParaRPr lang="es-ES"/>
          </a:p>
        </p:txBody>
      </p:sp>
      <p:sp>
        <p:nvSpPr>
          <p:cNvPr id="3" name="Marcador de pie de página 2">
            <a:extLst>
              <a:ext uri="{FF2B5EF4-FFF2-40B4-BE49-F238E27FC236}">
                <a16:creationId xmlns:a16="http://schemas.microsoft.com/office/drawing/2014/main" id="{5C62D31C-EE66-4843-965B-13432BCF9E5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FA931F7-0459-47EC-8718-C79B23C71673}"/>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43022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B07C2-2235-46CE-B504-09DAA5F469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07086B-0C15-4F09-A943-7EF8006E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24E6A5-EF42-4267-B25F-C0B6F9647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255B75-9172-4B81-ADDF-96341FBB2020}"/>
              </a:ext>
            </a:extLst>
          </p:cNvPr>
          <p:cNvSpPr>
            <a:spLocks noGrp="1"/>
          </p:cNvSpPr>
          <p:nvPr>
            <p:ph type="dt" sz="half" idx="10"/>
          </p:nvPr>
        </p:nvSpPr>
        <p:spPr/>
        <p:txBody>
          <a:bodyPr/>
          <a:lstStyle/>
          <a:p>
            <a:fld id="{AE85ED0E-CFD7-4487-8558-3582E7B032DC}" type="datetime1">
              <a:rPr lang="es-ES" smtClean="0"/>
              <a:t>05/12/2023</a:t>
            </a:fld>
            <a:endParaRPr lang="es-ES"/>
          </a:p>
        </p:txBody>
      </p:sp>
      <p:sp>
        <p:nvSpPr>
          <p:cNvPr id="6" name="Marcador de pie de página 5">
            <a:extLst>
              <a:ext uri="{FF2B5EF4-FFF2-40B4-BE49-F238E27FC236}">
                <a16:creationId xmlns:a16="http://schemas.microsoft.com/office/drawing/2014/main" id="{B2BDDCEF-63C6-4EF7-B6B1-2212EF832D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CC64331-9EA4-4397-BBEE-1AAFEEAA6375}"/>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412390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F0B42B-FABF-4471-876F-287BBD8803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2D2B9D0-E089-4B0B-9E75-83C0899E85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224ADD2-9543-4751-AC8D-F12D06B49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4B25058-02C3-4C57-873D-59F1AD56DDFF}"/>
              </a:ext>
            </a:extLst>
          </p:cNvPr>
          <p:cNvSpPr>
            <a:spLocks noGrp="1"/>
          </p:cNvSpPr>
          <p:nvPr>
            <p:ph type="dt" sz="half" idx="10"/>
          </p:nvPr>
        </p:nvSpPr>
        <p:spPr/>
        <p:txBody>
          <a:bodyPr/>
          <a:lstStyle/>
          <a:p>
            <a:fld id="{4EAD0BB9-4C83-4DED-9CE1-A5BC474BE1AB}" type="datetime1">
              <a:rPr lang="es-ES" smtClean="0"/>
              <a:t>05/12/2023</a:t>
            </a:fld>
            <a:endParaRPr lang="es-ES"/>
          </a:p>
        </p:txBody>
      </p:sp>
      <p:sp>
        <p:nvSpPr>
          <p:cNvPr id="6" name="Marcador de pie de página 5">
            <a:extLst>
              <a:ext uri="{FF2B5EF4-FFF2-40B4-BE49-F238E27FC236}">
                <a16:creationId xmlns:a16="http://schemas.microsoft.com/office/drawing/2014/main" id="{74CE14C5-4E49-4F0A-B04C-24D9074389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6C90BC3-98D9-447F-9FF6-460BCA351DF2}"/>
              </a:ext>
            </a:extLst>
          </p:cNvPr>
          <p:cNvSpPr>
            <a:spLocks noGrp="1"/>
          </p:cNvSpPr>
          <p:nvPr>
            <p:ph type="sldNum" sz="quarter" idx="12"/>
          </p:nvPr>
        </p:nvSpPr>
        <p:spPr/>
        <p:txBody>
          <a:bodyPr/>
          <a:lstStyle/>
          <a:p>
            <a:fld id="{1A5952E3-DA43-4FE4-B797-0AD175EBA12D}" type="slidenum">
              <a:rPr lang="es-ES" smtClean="0"/>
              <a:t>‹Nº›</a:t>
            </a:fld>
            <a:endParaRPr lang="es-ES"/>
          </a:p>
        </p:txBody>
      </p:sp>
    </p:spTree>
    <p:extLst>
      <p:ext uri="{BB962C8B-B14F-4D97-AF65-F5344CB8AC3E}">
        <p14:creationId xmlns:p14="http://schemas.microsoft.com/office/powerpoint/2010/main" val="378796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AEB0FC8-AF0A-4723-BBD3-39D8C9A2E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6CF9CC2-7481-4384-B064-4F1D9F4195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B1AF787-B8E8-4919-B302-473820B8F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5077-D350-4202-BB3A-6E149B5733D4}" type="datetime1">
              <a:rPr lang="es-ES" smtClean="0"/>
              <a:t>05/12/2023</a:t>
            </a:fld>
            <a:endParaRPr lang="es-ES"/>
          </a:p>
        </p:txBody>
      </p:sp>
      <p:sp>
        <p:nvSpPr>
          <p:cNvPr id="5" name="Marcador de pie de página 4">
            <a:extLst>
              <a:ext uri="{FF2B5EF4-FFF2-40B4-BE49-F238E27FC236}">
                <a16:creationId xmlns:a16="http://schemas.microsoft.com/office/drawing/2014/main" id="{07A4E0B2-E0D0-4247-8FBC-02DA4A784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91EE0C7B-311B-452D-9C83-B342EE742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952E3-DA43-4FE4-B797-0AD175EBA12D}" type="slidenum">
              <a:rPr lang="es-ES" smtClean="0"/>
              <a:t>‹Nº›</a:t>
            </a:fld>
            <a:endParaRPr lang="es-ES"/>
          </a:p>
        </p:txBody>
      </p:sp>
    </p:spTree>
    <p:extLst>
      <p:ext uri="{BB962C8B-B14F-4D97-AF65-F5344CB8AC3E}">
        <p14:creationId xmlns:p14="http://schemas.microsoft.com/office/powerpoint/2010/main" val="2892844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i.angular.io/" TargetMode="External"/><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udemy.com/course/the-complete-guide-to-angular-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7. Pipes personalizados</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1</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114752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1FB68-E00D-468B-BFC0-02CFE5204959}"/>
              </a:ext>
            </a:extLst>
          </p:cNvPr>
          <p:cNvSpPr>
            <a:spLocks noGrp="1"/>
          </p:cNvSpPr>
          <p:nvPr>
            <p:ph type="title"/>
          </p:nvPr>
        </p:nvSpPr>
        <p:spPr/>
        <p:txBody>
          <a:bodyPr/>
          <a:lstStyle/>
          <a:p>
            <a:r>
              <a:rPr lang="en-US" dirty="0"/>
              <a:t>Pipe puro</a:t>
            </a:r>
            <a:endParaRPr lang="es-ES" dirty="0"/>
          </a:p>
        </p:txBody>
      </p:sp>
      <p:sp>
        <p:nvSpPr>
          <p:cNvPr id="3" name="Marcador de contenido 2">
            <a:extLst>
              <a:ext uri="{FF2B5EF4-FFF2-40B4-BE49-F238E27FC236}">
                <a16:creationId xmlns:a16="http://schemas.microsoft.com/office/drawing/2014/main" id="{643325B7-17A8-4D61-A0B7-84FCB0D65F60}"/>
              </a:ext>
            </a:extLst>
          </p:cNvPr>
          <p:cNvSpPr>
            <a:spLocks noGrp="1"/>
          </p:cNvSpPr>
          <p:nvPr>
            <p:ph idx="1"/>
          </p:nvPr>
        </p:nvSpPr>
        <p:spPr/>
        <p:txBody>
          <a:bodyPr>
            <a:normAutofit/>
          </a:bodyPr>
          <a:lstStyle/>
          <a:p>
            <a:pPr marL="0" indent="0" algn="just">
              <a:buNone/>
            </a:pPr>
            <a:r>
              <a:rPr lang="es-ES" dirty="0"/>
              <a:t>Angular ejecutará un pipe puro un cuando detecte cambios en la variable de entrada, o sea, un cambio de valor si la variable es de tipo primitivo (</a:t>
            </a:r>
            <a:r>
              <a:rPr lang="es-ES" dirty="0" err="1"/>
              <a:t>string,number</a:t>
            </a:r>
            <a:r>
              <a:rPr lang="es-ES" dirty="0"/>
              <a:t>, </a:t>
            </a:r>
            <a:r>
              <a:rPr lang="es-ES" dirty="0" err="1"/>
              <a:t>boolean</a:t>
            </a:r>
            <a:r>
              <a:rPr lang="es-ES" dirty="0"/>
              <a:t>, symbol), o un cambio de referencia si la variable es una referencia a un objeto (date, array, </a:t>
            </a:r>
            <a:r>
              <a:rPr lang="es-ES" dirty="0" err="1"/>
              <a:t>function</a:t>
            </a:r>
            <a:r>
              <a:rPr lang="es-ES" dirty="0"/>
              <a:t>, </a:t>
            </a:r>
            <a:r>
              <a:rPr lang="es-ES" dirty="0" err="1"/>
              <a:t>object</a:t>
            </a:r>
            <a:r>
              <a:rPr lang="es-ES" dirty="0"/>
              <a:t>). </a:t>
            </a:r>
          </a:p>
          <a:p>
            <a:pPr marL="0" indent="0" algn="just">
              <a:buNone/>
            </a:pPr>
            <a:r>
              <a:rPr lang="es-ES" dirty="0"/>
              <a:t> Por lo tanto, Angular no ejecutaría un pipe de este tipo si, por ejemplo, la variable de entrada fuera de tipo array y le hubiéramos añadido un elemento.</a:t>
            </a:r>
          </a:p>
        </p:txBody>
      </p:sp>
      <p:sp>
        <p:nvSpPr>
          <p:cNvPr id="4" name="Marcador de número de diapositiva 3">
            <a:extLst>
              <a:ext uri="{FF2B5EF4-FFF2-40B4-BE49-F238E27FC236}">
                <a16:creationId xmlns:a16="http://schemas.microsoft.com/office/drawing/2014/main" id="{EEFFA8F5-158E-495A-9C4B-65B371C1777E}"/>
              </a:ext>
            </a:extLst>
          </p:cNvPr>
          <p:cNvSpPr>
            <a:spLocks noGrp="1"/>
          </p:cNvSpPr>
          <p:nvPr>
            <p:ph type="sldNum" sz="quarter" idx="12"/>
          </p:nvPr>
        </p:nvSpPr>
        <p:spPr/>
        <p:txBody>
          <a:bodyPr/>
          <a:lstStyle/>
          <a:p>
            <a:fld id="{1A5952E3-DA43-4FE4-B797-0AD175EBA12D}" type="slidenum">
              <a:rPr lang="es-ES" smtClean="0"/>
              <a:t>10</a:t>
            </a:fld>
            <a:endParaRPr lang="es-ES"/>
          </a:p>
        </p:txBody>
      </p:sp>
    </p:spTree>
    <p:extLst>
      <p:ext uri="{BB962C8B-B14F-4D97-AF65-F5344CB8AC3E}">
        <p14:creationId xmlns:p14="http://schemas.microsoft.com/office/powerpoint/2010/main" val="222379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9F382-67F0-4037-BD79-D610AF02E99E}"/>
              </a:ext>
            </a:extLst>
          </p:cNvPr>
          <p:cNvSpPr>
            <a:spLocks noGrp="1"/>
          </p:cNvSpPr>
          <p:nvPr>
            <p:ph type="title"/>
          </p:nvPr>
        </p:nvSpPr>
        <p:spPr/>
        <p:txBody>
          <a:bodyPr/>
          <a:lstStyle/>
          <a:p>
            <a:r>
              <a:rPr lang="en-US" dirty="0"/>
              <a:t>Pipe </a:t>
            </a:r>
            <a:r>
              <a:rPr lang="en-US" dirty="0" err="1"/>
              <a:t>impuro</a:t>
            </a:r>
            <a:endParaRPr lang="es-ES" dirty="0"/>
          </a:p>
        </p:txBody>
      </p:sp>
      <p:sp>
        <p:nvSpPr>
          <p:cNvPr id="3" name="Marcador de contenido 2">
            <a:extLst>
              <a:ext uri="{FF2B5EF4-FFF2-40B4-BE49-F238E27FC236}">
                <a16:creationId xmlns:a16="http://schemas.microsoft.com/office/drawing/2014/main" id="{878A5CEB-2E06-464E-98F0-3ED2367AA5A8}"/>
              </a:ext>
            </a:extLst>
          </p:cNvPr>
          <p:cNvSpPr>
            <a:spLocks noGrp="1"/>
          </p:cNvSpPr>
          <p:nvPr>
            <p:ph idx="1"/>
          </p:nvPr>
        </p:nvSpPr>
        <p:spPr>
          <a:xfrm>
            <a:off x="838200" y="1473958"/>
            <a:ext cx="10515600" cy="5247517"/>
          </a:xfrm>
        </p:spPr>
        <p:txBody>
          <a:bodyPr>
            <a:normAutofit lnSpcReduction="10000"/>
          </a:bodyPr>
          <a:lstStyle/>
          <a:p>
            <a:pPr marL="0" indent="0" algn="just">
              <a:buNone/>
            </a:pPr>
            <a:r>
              <a:rPr lang="es-ES" dirty="0"/>
              <a:t>Angular ejecutará un pipe impuro en cada ciclo de detección de cambios (al interactuar con cualquier elemento de la aplicación) sin importar si ha habido cambios o no en la variable de entrada o parámetros del pipe.</a:t>
            </a:r>
          </a:p>
          <a:p>
            <a:pPr marL="0" indent="0" algn="just">
              <a:buNone/>
            </a:pPr>
            <a:r>
              <a:rPr lang="es-ES" dirty="0"/>
              <a:t>Todos los pipe que habíamos visto hasta ahora eran de tipo puro. De hecho, todo </a:t>
            </a:r>
            <a:r>
              <a:rPr lang="es-ES" b="1" dirty="0"/>
              <a:t>pipe es puro por defecto</a:t>
            </a:r>
            <a:r>
              <a:rPr lang="es-ES" dirty="0"/>
              <a:t>.</a:t>
            </a:r>
          </a:p>
          <a:p>
            <a:pPr marL="0" indent="0" algn="just">
              <a:buNone/>
            </a:pPr>
            <a:r>
              <a:rPr lang="es-ES" dirty="0"/>
              <a:t>Si queremos crear un pipe impuro, deberíamos indicarlo de la siguiente manera:</a:t>
            </a:r>
          </a:p>
          <a:p>
            <a:pPr marL="0" indent="0">
              <a:buNone/>
            </a:pPr>
            <a:r>
              <a:rPr lang="es-ES" dirty="0"/>
              <a:t>@Pipe({</a:t>
            </a:r>
          </a:p>
          <a:p>
            <a:pPr marL="0" indent="0">
              <a:buNone/>
            </a:pPr>
            <a:r>
              <a:rPr lang="es-ES" dirty="0" err="1"/>
              <a:t>name</a:t>
            </a:r>
            <a:r>
              <a:rPr lang="es-ES" dirty="0"/>
              <a:t>: ‘…’</a:t>
            </a:r>
          </a:p>
          <a:p>
            <a:pPr marL="0" indent="0">
              <a:buNone/>
            </a:pPr>
            <a:r>
              <a:rPr lang="es-ES" dirty="0"/>
              <a:t>pure: false</a:t>
            </a:r>
          </a:p>
          <a:p>
            <a:pPr marL="0" indent="0">
              <a:buNone/>
            </a:pPr>
            <a:r>
              <a:rPr lang="es-ES" dirty="0"/>
              <a:t>})</a:t>
            </a:r>
          </a:p>
        </p:txBody>
      </p:sp>
      <p:sp>
        <p:nvSpPr>
          <p:cNvPr id="4" name="Marcador de número de diapositiva 3">
            <a:extLst>
              <a:ext uri="{FF2B5EF4-FFF2-40B4-BE49-F238E27FC236}">
                <a16:creationId xmlns:a16="http://schemas.microsoft.com/office/drawing/2014/main" id="{6EA7ADAF-2BC1-419B-B5A2-E40D701A4440}"/>
              </a:ext>
            </a:extLst>
          </p:cNvPr>
          <p:cNvSpPr>
            <a:spLocks noGrp="1"/>
          </p:cNvSpPr>
          <p:nvPr>
            <p:ph type="sldNum" sz="quarter" idx="12"/>
          </p:nvPr>
        </p:nvSpPr>
        <p:spPr/>
        <p:txBody>
          <a:bodyPr/>
          <a:lstStyle/>
          <a:p>
            <a:fld id="{1A5952E3-DA43-4FE4-B797-0AD175EBA12D}" type="slidenum">
              <a:rPr lang="es-ES" smtClean="0"/>
              <a:t>11</a:t>
            </a:fld>
            <a:endParaRPr lang="es-ES"/>
          </a:p>
        </p:txBody>
      </p:sp>
    </p:spTree>
    <p:extLst>
      <p:ext uri="{BB962C8B-B14F-4D97-AF65-F5344CB8AC3E}">
        <p14:creationId xmlns:p14="http://schemas.microsoft.com/office/powerpoint/2010/main" val="357814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1EB13-827D-4C35-A3CD-056BDA8B0C4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EFB00430-C3A9-4D3E-A82F-FD2294E24FFD}"/>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13F1DC2-FDBE-4BD6-99B3-41EA3CF062F1}"/>
              </a:ext>
            </a:extLst>
          </p:cNvPr>
          <p:cNvSpPr>
            <a:spLocks noGrp="1"/>
          </p:cNvSpPr>
          <p:nvPr>
            <p:ph type="sldNum" sz="quarter" idx="12"/>
          </p:nvPr>
        </p:nvSpPr>
        <p:spPr/>
        <p:txBody>
          <a:bodyPr/>
          <a:lstStyle/>
          <a:p>
            <a:fld id="{1A5952E3-DA43-4FE4-B797-0AD175EBA12D}" type="slidenum">
              <a:rPr lang="es-ES" smtClean="0"/>
              <a:t>12</a:t>
            </a:fld>
            <a:endParaRPr lang="es-ES"/>
          </a:p>
        </p:txBody>
      </p:sp>
      <p:sp>
        <p:nvSpPr>
          <p:cNvPr id="5" name="Rectángulo 4">
            <a:extLst>
              <a:ext uri="{FF2B5EF4-FFF2-40B4-BE49-F238E27FC236}">
                <a16:creationId xmlns:a16="http://schemas.microsoft.com/office/drawing/2014/main" id="{09FD5DD3-A7B0-493F-8B6D-196DFE428428}"/>
              </a:ext>
            </a:extLst>
          </p:cNvPr>
          <p:cNvSpPr/>
          <p:nvPr/>
        </p:nvSpPr>
        <p:spPr>
          <a:xfrm>
            <a:off x="941697" y="2279176"/>
            <a:ext cx="9580728" cy="2593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t>Aunque usar pipes impuros puede parecer más ventajoso, el hecho es que su uso re-</a:t>
            </a:r>
          </a:p>
          <a:p>
            <a:pPr algn="ctr"/>
            <a:r>
              <a:rPr lang="es-ES" sz="2000" dirty="0"/>
              <a:t>quiere el consumo de muchos más recursos que pueden ralentizar la aplicación. Por</a:t>
            </a:r>
          </a:p>
          <a:p>
            <a:pPr algn="ctr"/>
            <a:r>
              <a:rPr lang="es-ES" sz="2000" dirty="0"/>
              <a:t>tanto, siempre .es preferible usar pipes puros</a:t>
            </a:r>
          </a:p>
        </p:txBody>
      </p:sp>
    </p:spTree>
    <p:extLst>
      <p:ext uri="{BB962C8B-B14F-4D97-AF65-F5344CB8AC3E}">
        <p14:creationId xmlns:p14="http://schemas.microsoft.com/office/powerpoint/2010/main" val="2699299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DB3128-0C44-442B-BCD8-65B32E706D27}"/>
              </a:ext>
            </a:extLst>
          </p:cNvPr>
          <p:cNvSpPr>
            <a:spLocks noGrp="1"/>
          </p:cNvSpPr>
          <p:nvPr>
            <p:ph type="title"/>
          </p:nvPr>
        </p:nvSpPr>
        <p:spPr/>
        <p:txBody>
          <a:bodyPr/>
          <a:lstStyle/>
          <a:p>
            <a:r>
              <a:rPr lang="en-US" dirty="0"/>
              <a:t>Ejemplo2 </a:t>
            </a:r>
            <a:endParaRPr lang="es-ES" dirty="0"/>
          </a:p>
        </p:txBody>
      </p:sp>
      <p:sp>
        <p:nvSpPr>
          <p:cNvPr id="3" name="Marcador de contenido 2">
            <a:extLst>
              <a:ext uri="{FF2B5EF4-FFF2-40B4-BE49-F238E27FC236}">
                <a16:creationId xmlns:a16="http://schemas.microsoft.com/office/drawing/2014/main" id="{98813CED-911F-47AA-9AC2-78F229A3A5D4}"/>
              </a:ext>
            </a:extLst>
          </p:cNvPr>
          <p:cNvSpPr>
            <a:spLocks noGrp="1"/>
          </p:cNvSpPr>
          <p:nvPr>
            <p:ph idx="1"/>
          </p:nvPr>
        </p:nvSpPr>
        <p:spPr/>
        <p:txBody>
          <a:bodyPr/>
          <a:lstStyle/>
          <a:p>
            <a:pPr marL="0" indent="0" algn="just">
              <a:buNone/>
            </a:pPr>
            <a:r>
              <a:rPr lang="en-US" dirty="0" err="1"/>
              <a:t>En</a:t>
            </a:r>
            <a:r>
              <a:rPr lang="en-US" dirty="0"/>
              <a:t> </a:t>
            </a:r>
            <a:r>
              <a:rPr lang="en-US" dirty="0" err="1"/>
              <a:t>este</a:t>
            </a:r>
            <a:r>
              <a:rPr lang="en-US" dirty="0"/>
              <a:t> </a:t>
            </a:r>
            <a:r>
              <a:rPr lang="en-US" dirty="0" err="1"/>
              <a:t>ejemplo</a:t>
            </a:r>
            <a:r>
              <a:rPr lang="en-US" dirty="0"/>
              <a:t> </a:t>
            </a:r>
            <a:r>
              <a:rPr lang="es-ES" dirty="0"/>
              <a:t>crearemos un nuevo pipe </a:t>
            </a:r>
            <a:r>
              <a:rPr lang="es-ES" b="1" dirty="0" err="1"/>
              <a:t>numElem</a:t>
            </a:r>
            <a:r>
              <a:rPr lang="es-ES" dirty="0"/>
              <a:t>, que devolverá el número de elementos de un array. Usaremos este pipe en un contador que nos indicará el número de elementos de un array al cual podremos añadir elementos desde la misma aplicación.</a:t>
            </a:r>
          </a:p>
          <a:p>
            <a:pPr marL="0" indent="0" algn="just">
              <a:buNone/>
            </a:pPr>
            <a:endParaRPr lang="es-ES" dirty="0"/>
          </a:p>
          <a:p>
            <a:pPr marL="0" indent="0" algn="just">
              <a:buNone/>
            </a:pPr>
            <a:r>
              <a:rPr lang="es-ES" dirty="0"/>
              <a:t>ng </a:t>
            </a:r>
            <a:r>
              <a:rPr lang="es-ES" dirty="0" err="1"/>
              <a:t>generate</a:t>
            </a:r>
            <a:r>
              <a:rPr lang="es-ES" dirty="0"/>
              <a:t> pipe </a:t>
            </a:r>
            <a:r>
              <a:rPr lang="es-ES" dirty="0" err="1"/>
              <a:t>numElem</a:t>
            </a:r>
            <a:endParaRPr lang="es-ES" dirty="0"/>
          </a:p>
        </p:txBody>
      </p:sp>
      <p:sp>
        <p:nvSpPr>
          <p:cNvPr id="4" name="Marcador de número de diapositiva 3">
            <a:extLst>
              <a:ext uri="{FF2B5EF4-FFF2-40B4-BE49-F238E27FC236}">
                <a16:creationId xmlns:a16="http://schemas.microsoft.com/office/drawing/2014/main" id="{3981C568-7EAF-456A-89B9-710328CC7DDD}"/>
              </a:ext>
            </a:extLst>
          </p:cNvPr>
          <p:cNvSpPr>
            <a:spLocks noGrp="1"/>
          </p:cNvSpPr>
          <p:nvPr>
            <p:ph type="sldNum" sz="quarter" idx="12"/>
          </p:nvPr>
        </p:nvSpPr>
        <p:spPr/>
        <p:txBody>
          <a:bodyPr/>
          <a:lstStyle/>
          <a:p>
            <a:fld id="{1A5952E3-DA43-4FE4-B797-0AD175EBA12D}" type="slidenum">
              <a:rPr lang="es-ES" smtClean="0"/>
              <a:t>13</a:t>
            </a:fld>
            <a:endParaRPr lang="es-ES"/>
          </a:p>
        </p:txBody>
      </p:sp>
    </p:spTree>
    <p:extLst>
      <p:ext uri="{BB962C8B-B14F-4D97-AF65-F5344CB8AC3E}">
        <p14:creationId xmlns:p14="http://schemas.microsoft.com/office/powerpoint/2010/main" val="106216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77B40-7794-4FD7-B93B-008927D56B3E}"/>
              </a:ext>
            </a:extLst>
          </p:cNvPr>
          <p:cNvSpPr>
            <a:spLocks noGrp="1"/>
          </p:cNvSpPr>
          <p:nvPr>
            <p:ph type="title"/>
          </p:nvPr>
        </p:nvSpPr>
        <p:spPr/>
        <p:txBody>
          <a:bodyPr/>
          <a:lstStyle/>
          <a:p>
            <a:r>
              <a:rPr lang="en-US" dirty="0" err="1"/>
              <a:t>Crear</a:t>
            </a:r>
            <a:r>
              <a:rPr lang="en-US" dirty="0"/>
              <a:t> </a:t>
            </a:r>
            <a:r>
              <a:rPr lang="en-US" dirty="0" err="1"/>
              <a:t>NumElemPipe</a:t>
            </a:r>
            <a:endParaRPr lang="es-ES" dirty="0"/>
          </a:p>
        </p:txBody>
      </p:sp>
      <p:sp>
        <p:nvSpPr>
          <p:cNvPr id="3" name="Marcador de contenido 2">
            <a:extLst>
              <a:ext uri="{FF2B5EF4-FFF2-40B4-BE49-F238E27FC236}">
                <a16:creationId xmlns:a16="http://schemas.microsoft.com/office/drawing/2014/main" id="{22864E7E-46AB-4608-A58F-46F259DCC07B}"/>
              </a:ext>
            </a:extLst>
          </p:cNvPr>
          <p:cNvSpPr>
            <a:spLocks noGrp="1"/>
          </p:cNvSpPr>
          <p:nvPr>
            <p:ph idx="1"/>
          </p:nvPr>
        </p:nvSpPr>
        <p:spPr/>
        <p:txBody>
          <a:bodyPr/>
          <a:lstStyle/>
          <a:p>
            <a:r>
              <a:rPr lang="es-ES" dirty="0"/>
              <a:t>ng </a:t>
            </a:r>
            <a:r>
              <a:rPr lang="es-ES" dirty="0" err="1"/>
              <a:t>generate</a:t>
            </a:r>
            <a:r>
              <a:rPr lang="es-ES" dirty="0"/>
              <a:t> pipe </a:t>
            </a:r>
            <a:r>
              <a:rPr lang="es-ES" dirty="0" err="1"/>
              <a:t>numElem</a:t>
            </a:r>
            <a:endParaRPr lang="es-ES" dirty="0"/>
          </a:p>
        </p:txBody>
      </p:sp>
      <p:sp>
        <p:nvSpPr>
          <p:cNvPr id="4" name="Marcador de número de diapositiva 3">
            <a:extLst>
              <a:ext uri="{FF2B5EF4-FFF2-40B4-BE49-F238E27FC236}">
                <a16:creationId xmlns:a16="http://schemas.microsoft.com/office/drawing/2014/main" id="{2FAA73D9-D8D7-4AAA-BE2D-1E1CD437F7E8}"/>
              </a:ext>
            </a:extLst>
          </p:cNvPr>
          <p:cNvSpPr>
            <a:spLocks noGrp="1"/>
          </p:cNvSpPr>
          <p:nvPr>
            <p:ph type="sldNum" sz="quarter" idx="12"/>
          </p:nvPr>
        </p:nvSpPr>
        <p:spPr/>
        <p:txBody>
          <a:bodyPr/>
          <a:lstStyle/>
          <a:p>
            <a:fld id="{1A5952E3-DA43-4FE4-B797-0AD175EBA12D}" type="slidenum">
              <a:rPr lang="es-ES" smtClean="0"/>
              <a:t>14</a:t>
            </a:fld>
            <a:endParaRPr lang="es-ES"/>
          </a:p>
        </p:txBody>
      </p:sp>
      <p:pic>
        <p:nvPicPr>
          <p:cNvPr id="6" name="Imagen 5">
            <a:extLst>
              <a:ext uri="{FF2B5EF4-FFF2-40B4-BE49-F238E27FC236}">
                <a16:creationId xmlns:a16="http://schemas.microsoft.com/office/drawing/2014/main" id="{9209EBBB-78B2-FDBD-7BAE-D5C407263087}"/>
              </a:ext>
            </a:extLst>
          </p:cNvPr>
          <p:cNvPicPr>
            <a:picLocks noChangeAspect="1"/>
          </p:cNvPicPr>
          <p:nvPr/>
        </p:nvPicPr>
        <p:blipFill>
          <a:blip r:embed="rId2"/>
          <a:stretch>
            <a:fillRect/>
          </a:stretch>
        </p:blipFill>
        <p:spPr>
          <a:xfrm>
            <a:off x="1002724" y="2683019"/>
            <a:ext cx="4838700" cy="2905125"/>
          </a:xfrm>
          <a:prstGeom prst="rect">
            <a:avLst/>
          </a:prstGeom>
        </p:spPr>
      </p:pic>
    </p:spTree>
    <p:extLst>
      <p:ext uri="{BB962C8B-B14F-4D97-AF65-F5344CB8AC3E}">
        <p14:creationId xmlns:p14="http://schemas.microsoft.com/office/powerpoint/2010/main" val="270072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6A680-28B2-E163-C7CC-0704BC2A63F3}"/>
              </a:ext>
            </a:extLst>
          </p:cNvPr>
          <p:cNvSpPr>
            <a:spLocks noGrp="1"/>
          </p:cNvSpPr>
          <p:nvPr>
            <p:ph type="title"/>
          </p:nvPr>
        </p:nvSpPr>
        <p:spPr/>
        <p:txBody>
          <a:bodyPr>
            <a:normAutofit/>
          </a:bodyPr>
          <a:lstStyle/>
          <a:p>
            <a:r>
              <a:rPr lang="en-US" sz="3600" dirty="0"/>
              <a:t>El resto del </a:t>
            </a:r>
            <a:r>
              <a:rPr lang="en-US" sz="3600" dirty="0" err="1"/>
              <a:t>código</a:t>
            </a:r>
            <a:r>
              <a:rPr lang="en-US" sz="3600" dirty="0"/>
              <a:t> de la </a:t>
            </a:r>
            <a:r>
              <a:rPr lang="en-US" sz="3600" dirty="0" err="1"/>
              <a:t>aplicación</a:t>
            </a:r>
            <a:r>
              <a:rPr lang="en-US" sz="3600" dirty="0"/>
              <a:t> </a:t>
            </a:r>
            <a:r>
              <a:rPr lang="en-US" sz="3600" dirty="0" err="1"/>
              <a:t>sería</a:t>
            </a:r>
            <a:r>
              <a:rPr lang="en-US" sz="3600" dirty="0"/>
              <a:t> </a:t>
            </a:r>
            <a:r>
              <a:rPr lang="en-US" sz="3600" dirty="0" err="1"/>
              <a:t>el</a:t>
            </a:r>
            <a:r>
              <a:rPr lang="en-US" sz="3600" dirty="0"/>
              <a:t> </a:t>
            </a:r>
            <a:r>
              <a:rPr lang="en-US" sz="3600" dirty="0" err="1"/>
              <a:t>siguiente</a:t>
            </a:r>
            <a:endParaRPr lang="es-ES" sz="3600" dirty="0"/>
          </a:p>
        </p:txBody>
      </p:sp>
      <p:sp>
        <p:nvSpPr>
          <p:cNvPr id="4" name="Marcador de número de diapositiva 3">
            <a:extLst>
              <a:ext uri="{FF2B5EF4-FFF2-40B4-BE49-F238E27FC236}">
                <a16:creationId xmlns:a16="http://schemas.microsoft.com/office/drawing/2014/main" id="{177073E5-8A4D-6701-ACE5-0AB7C87E0CA3}"/>
              </a:ext>
            </a:extLst>
          </p:cNvPr>
          <p:cNvSpPr>
            <a:spLocks noGrp="1"/>
          </p:cNvSpPr>
          <p:nvPr>
            <p:ph type="sldNum" sz="quarter" idx="12"/>
          </p:nvPr>
        </p:nvSpPr>
        <p:spPr/>
        <p:txBody>
          <a:bodyPr/>
          <a:lstStyle/>
          <a:p>
            <a:fld id="{1A5952E3-DA43-4FE4-B797-0AD175EBA12D}" type="slidenum">
              <a:rPr lang="es-ES" smtClean="0"/>
              <a:t>15</a:t>
            </a:fld>
            <a:endParaRPr lang="es-ES"/>
          </a:p>
        </p:txBody>
      </p:sp>
      <p:sp>
        <p:nvSpPr>
          <p:cNvPr id="7" name="Rectángulo 6">
            <a:extLst>
              <a:ext uri="{FF2B5EF4-FFF2-40B4-BE49-F238E27FC236}">
                <a16:creationId xmlns:a16="http://schemas.microsoft.com/office/drawing/2014/main" id="{51D268B8-C781-477A-A608-9C12BEDFA2AD}"/>
              </a:ext>
            </a:extLst>
          </p:cNvPr>
          <p:cNvSpPr/>
          <p:nvPr/>
        </p:nvSpPr>
        <p:spPr>
          <a:xfrm>
            <a:off x="4918364" y="3768436"/>
            <a:ext cx="886691" cy="2078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8">
            <a:extLst>
              <a:ext uri="{FF2B5EF4-FFF2-40B4-BE49-F238E27FC236}">
                <a16:creationId xmlns:a16="http://schemas.microsoft.com/office/drawing/2014/main" id="{D28DDDE1-4278-6C32-8B4D-5D733376F8D1}"/>
              </a:ext>
            </a:extLst>
          </p:cNvPr>
          <p:cNvPicPr>
            <a:picLocks noChangeAspect="1"/>
          </p:cNvPicPr>
          <p:nvPr/>
        </p:nvPicPr>
        <p:blipFill>
          <a:blip r:embed="rId2"/>
          <a:stretch>
            <a:fillRect/>
          </a:stretch>
        </p:blipFill>
        <p:spPr>
          <a:xfrm>
            <a:off x="838200" y="1615281"/>
            <a:ext cx="5543550" cy="4772025"/>
          </a:xfrm>
          <a:prstGeom prst="rect">
            <a:avLst/>
          </a:prstGeom>
        </p:spPr>
      </p:pic>
      <p:sp>
        <p:nvSpPr>
          <p:cNvPr id="10" name="Rectángulo 9">
            <a:extLst>
              <a:ext uri="{FF2B5EF4-FFF2-40B4-BE49-F238E27FC236}">
                <a16:creationId xmlns:a16="http://schemas.microsoft.com/office/drawing/2014/main" id="{9F717FAA-F609-5EEA-F4FE-E72BCAD28227}"/>
              </a:ext>
            </a:extLst>
          </p:cNvPr>
          <p:cNvSpPr/>
          <p:nvPr/>
        </p:nvSpPr>
        <p:spPr>
          <a:xfrm>
            <a:off x="5237018" y="3872345"/>
            <a:ext cx="886691" cy="4087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A4C12760-F862-DF1C-272D-E5D62C4F0333}"/>
              </a:ext>
            </a:extLst>
          </p:cNvPr>
          <p:cNvSpPr/>
          <p:nvPr/>
        </p:nvSpPr>
        <p:spPr>
          <a:xfrm>
            <a:off x="1634836" y="5001491"/>
            <a:ext cx="1330037" cy="3879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4748CAE5-0FB5-3BE6-BFD8-A81DD23D4749}"/>
              </a:ext>
            </a:extLst>
          </p:cNvPr>
          <p:cNvSpPr/>
          <p:nvPr/>
        </p:nvSpPr>
        <p:spPr>
          <a:xfrm>
            <a:off x="1634836" y="5389418"/>
            <a:ext cx="2410691" cy="6788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Marcador de contenido 15">
            <a:extLst>
              <a:ext uri="{FF2B5EF4-FFF2-40B4-BE49-F238E27FC236}">
                <a16:creationId xmlns:a16="http://schemas.microsoft.com/office/drawing/2014/main" id="{24256A67-ECEF-9C49-F94A-7E5E6C2BFD30}"/>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2614339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796A82-FA95-FA52-1A12-2703413C551A}"/>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0C429EA-189D-B6A2-8B5D-3774FA7396C3}"/>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36E2DADB-FE01-41F7-959A-4F09B3B5C53D}"/>
              </a:ext>
            </a:extLst>
          </p:cNvPr>
          <p:cNvSpPr>
            <a:spLocks noGrp="1"/>
          </p:cNvSpPr>
          <p:nvPr>
            <p:ph type="sldNum" sz="quarter" idx="12"/>
          </p:nvPr>
        </p:nvSpPr>
        <p:spPr/>
        <p:txBody>
          <a:bodyPr/>
          <a:lstStyle/>
          <a:p>
            <a:fld id="{1A5952E3-DA43-4FE4-B797-0AD175EBA12D}" type="slidenum">
              <a:rPr lang="es-ES" smtClean="0"/>
              <a:t>16</a:t>
            </a:fld>
            <a:endParaRPr lang="es-ES"/>
          </a:p>
        </p:txBody>
      </p:sp>
      <p:pic>
        <p:nvPicPr>
          <p:cNvPr id="5" name="Marcador de contenido 13">
            <a:extLst>
              <a:ext uri="{FF2B5EF4-FFF2-40B4-BE49-F238E27FC236}">
                <a16:creationId xmlns:a16="http://schemas.microsoft.com/office/drawing/2014/main" id="{19BF94C8-6AE9-163A-772A-01F21F0156D2}"/>
              </a:ext>
            </a:extLst>
          </p:cNvPr>
          <p:cNvPicPr>
            <a:picLocks noChangeAspect="1"/>
          </p:cNvPicPr>
          <p:nvPr/>
        </p:nvPicPr>
        <p:blipFill>
          <a:blip r:embed="rId2"/>
          <a:stretch>
            <a:fillRect/>
          </a:stretch>
        </p:blipFill>
        <p:spPr>
          <a:xfrm>
            <a:off x="838200" y="832282"/>
            <a:ext cx="4943475" cy="2714625"/>
          </a:xfrm>
          <a:prstGeom prst="rect">
            <a:avLst/>
          </a:prstGeom>
        </p:spPr>
      </p:pic>
      <p:pic>
        <p:nvPicPr>
          <p:cNvPr id="7" name="Imagen 6">
            <a:extLst>
              <a:ext uri="{FF2B5EF4-FFF2-40B4-BE49-F238E27FC236}">
                <a16:creationId xmlns:a16="http://schemas.microsoft.com/office/drawing/2014/main" id="{6935A397-234D-8982-46D8-7F4745569EE6}"/>
              </a:ext>
            </a:extLst>
          </p:cNvPr>
          <p:cNvPicPr>
            <a:picLocks noChangeAspect="1"/>
          </p:cNvPicPr>
          <p:nvPr/>
        </p:nvPicPr>
        <p:blipFill>
          <a:blip r:embed="rId3"/>
          <a:stretch>
            <a:fillRect/>
          </a:stretch>
        </p:blipFill>
        <p:spPr>
          <a:xfrm>
            <a:off x="6205537" y="803706"/>
            <a:ext cx="4724400" cy="2771775"/>
          </a:xfrm>
          <a:prstGeom prst="rect">
            <a:avLst/>
          </a:prstGeom>
          <a:ln>
            <a:solidFill>
              <a:schemeClr val="tx2">
                <a:lumMod val="60000"/>
                <a:lumOff val="40000"/>
              </a:schemeClr>
            </a:solidFill>
          </a:ln>
        </p:spPr>
      </p:pic>
      <p:sp>
        <p:nvSpPr>
          <p:cNvPr id="8" name="CuadroTexto 7">
            <a:extLst>
              <a:ext uri="{FF2B5EF4-FFF2-40B4-BE49-F238E27FC236}">
                <a16:creationId xmlns:a16="http://schemas.microsoft.com/office/drawing/2014/main" id="{14C85D4B-337C-DB6C-B685-D3A783D19C63}"/>
              </a:ext>
            </a:extLst>
          </p:cNvPr>
          <p:cNvSpPr txBox="1"/>
          <p:nvPr/>
        </p:nvSpPr>
        <p:spPr>
          <a:xfrm>
            <a:off x="1108364" y="4488873"/>
            <a:ext cx="9351818" cy="1200329"/>
          </a:xfrm>
          <a:prstGeom prst="rect">
            <a:avLst/>
          </a:prstGeom>
          <a:noFill/>
        </p:spPr>
        <p:txBody>
          <a:bodyPr wrap="square" rtlCol="0">
            <a:spAutoFit/>
          </a:bodyPr>
          <a:lstStyle/>
          <a:p>
            <a:pPr algn="just"/>
            <a:r>
              <a:rPr lang="es-ES" dirty="0"/>
              <a:t>Al probar la aplicación desde el navegador, veremos que el contador no se actualiza al pulsar “Añadir fecha”. El motivo es el comentado al principio del ejercicio: el pipe es puro, y como Angular no detecta cambios en la referencia del array de fechas, cuando se añaden nuevas fechas no ejecuta el pipe y el contador no se actualiza</a:t>
            </a:r>
          </a:p>
        </p:txBody>
      </p:sp>
    </p:spTree>
    <p:extLst>
      <p:ext uri="{BB962C8B-B14F-4D97-AF65-F5344CB8AC3E}">
        <p14:creationId xmlns:p14="http://schemas.microsoft.com/office/powerpoint/2010/main" val="34228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AB64F-8788-280D-081E-8C5BC3788D35}"/>
              </a:ext>
            </a:extLst>
          </p:cNvPr>
          <p:cNvSpPr>
            <a:spLocks noGrp="1"/>
          </p:cNvSpPr>
          <p:nvPr>
            <p:ph type="title"/>
          </p:nvPr>
        </p:nvSpPr>
        <p:spPr/>
        <p:txBody>
          <a:bodyPr/>
          <a:lstStyle/>
          <a:p>
            <a:r>
              <a:rPr lang="en-US" dirty="0" err="1"/>
              <a:t>Soluci</a:t>
            </a:r>
            <a:r>
              <a:rPr lang="es-ES" dirty="0"/>
              <a:t>ón1</a:t>
            </a:r>
          </a:p>
        </p:txBody>
      </p:sp>
      <p:pic>
        <p:nvPicPr>
          <p:cNvPr id="6" name="Marcador de contenido 5">
            <a:extLst>
              <a:ext uri="{FF2B5EF4-FFF2-40B4-BE49-F238E27FC236}">
                <a16:creationId xmlns:a16="http://schemas.microsoft.com/office/drawing/2014/main" id="{34E4F5D2-A346-D09A-2286-98ED5D8E6B5E}"/>
              </a:ext>
            </a:extLst>
          </p:cNvPr>
          <p:cNvPicPr>
            <a:picLocks noGrp="1" noChangeAspect="1"/>
          </p:cNvPicPr>
          <p:nvPr>
            <p:ph idx="1"/>
          </p:nvPr>
        </p:nvPicPr>
        <p:blipFill>
          <a:blip r:embed="rId2"/>
          <a:stretch>
            <a:fillRect/>
          </a:stretch>
        </p:blipFill>
        <p:spPr>
          <a:xfrm>
            <a:off x="6363133" y="2318285"/>
            <a:ext cx="4010025" cy="3657600"/>
          </a:xfrm>
          <a:ln>
            <a:solidFill>
              <a:schemeClr val="tx2">
                <a:lumMod val="60000"/>
                <a:lumOff val="40000"/>
              </a:schemeClr>
            </a:solidFill>
          </a:ln>
        </p:spPr>
      </p:pic>
      <p:sp>
        <p:nvSpPr>
          <p:cNvPr id="4" name="Marcador de número de diapositiva 3">
            <a:extLst>
              <a:ext uri="{FF2B5EF4-FFF2-40B4-BE49-F238E27FC236}">
                <a16:creationId xmlns:a16="http://schemas.microsoft.com/office/drawing/2014/main" id="{32E70BE6-9BF7-18E1-001C-7F105E9B861E}"/>
              </a:ext>
            </a:extLst>
          </p:cNvPr>
          <p:cNvSpPr>
            <a:spLocks noGrp="1"/>
          </p:cNvSpPr>
          <p:nvPr>
            <p:ph type="sldNum" sz="quarter" idx="12"/>
          </p:nvPr>
        </p:nvSpPr>
        <p:spPr/>
        <p:txBody>
          <a:bodyPr/>
          <a:lstStyle/>
          <a:p>
            <a:fld id="{1A5952E3-DA43-4FE4-B797-0AD175EBA12D}" type="slidenum">
              <a:rPr lang="es-ES" smtClean="0"/>
              <a:t>17</a:t>
            </a:fld>
            <a:endParaRPr lang="es-ES"/>
          </a:p>
        </p:txBody>
      </p:sp>
      <p:pic>
        <p:nvPicPr>
          <p:cNvPr id="8" name="Imagen 7">
            <a:extLst>
              <a:ext uri="{FF2B5EF4-FFF2-40B4-BE49-F238E27FC236}">
                <a16:creationId xmlns:a16="http://schemas.microsoft.com/office/drawing/2014/main" id="{685CDCE8-CCFE-DED3-850C-1B0FDCCCB03F}"/>
              </a:ext>
            </a:extLst>
          </p:cNvPr>
          <p:cNvPicPr>
            <a:picLocks noChangeAspect="1"/>
          </p:cNvPicPr>
          <p:nvPr/>
        </p:nvPicPr>
        <p:blipFill>
          <a:blip r:embed="rId3"/>
          <a:stretch>
            <a:fillRect/>
          </a:stretch>
        </p:blipFill>
        <p:spPr>
          <a:xfrm>
            <a:off x="585787" y="2318285"/>
            <a:ext cx="4924425" cy="3286125"/>
          </a:xfrm>
          <a:prstGeom prst="rect">
            <a:avLst/>
          </a:prstGeom>
        </p:spPr>
      </p:pic>
      <p:sp>
        <p:nvSpPr>
          <p:cNvPr id="9" name="Rectángulo 8">
            <a:extLst>
              <a:ext uri="{FF2B5EF4-FFF2-40B4-BE49-F238E27FC236}">
                <a16:creationId xmlns:a16="http://schemas.microsoft.com/office/drawing/2014/main" id="{955647CD-6E82-46DE-0535-9438A4BE1C9D}"/>
              </a:ext>
            </a:extLst>
          </p:cNvPr>
          <p:cNvSpPr/>
          <p:nvPr/>
        </p:nvSpPr>
        <p:spPr>
          <a:xfrm>
            <a:off x="1288473" y="3774311"/>
            <a:ext cx="928254" cy="18703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E5ACB2D3-11E4-6CEE-1B39-4A276B92C1E8}"/>
              </a:ext>
            </a:extLst>
          </p:cNvPr>
          <p:cNvSpPr txBox="1"/>
          <p:nvPr/>
        </p:nvSpPr>
        <p:spPr>
          <a:xfrm>
            <a:off x="585787" y="1700222"/>
            <a:ext cx="6096000" cy="523220"/>
          </a:xfrm>
          <a:prstGeom prst="rect">
            <a:avLst/>
          </a:prstGeom>
          <a:noFill/>
        </p:spPr>
        <p:txBody>
          <a:bodyPr wrap="square">
            <a:spAutoFit/>
          </a:bodyPr>
          <a:lstStyle/>
          <a:p>
            <a:r>
              <a:rPr lang="es-ES" sz="2800" dirty="0"/>
              <a:t>Declarar el pipe como impuro</a:t>
            </a:r>
          </a:p>
        </p:txBody>
      </p:sp>
    </p:spTree>
    <p:extLst>
      <p:ext uri="{BB962C8B-B14F-4D97-AF65-F5344CB8AC3E}">
        <p14:creationId xmlns:p14="http://schemas.microsoft.com/office/powerpoint/2010/main" val="209961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2EEA23-4BB2-931A-FAB1-B35FA469DB2B}"/>
              </a:ext>
            </a:extLst>
          </p:cNvPr>
          <p:cNvSpPr>
            <a:spLocks noGrp="1"/>
          </p:cNvSpPr>
          <p:nvPr>
            <p:ph type="title"/>
          </p:nvPr>
        </p:nvSpPr>
        <p:spPr>
          <a:xfrm>
            <a:off x="838200" y="365126"/>
            <a:ext cx="10515600" cy="787236"/>
          </a:xfrm>
        </p:spPr>
        <p:txBody>
          <a:bodyPr/>
          <a:lstStyle/>
          <a:p>
            <a:r>
              <a:rPr lang="es-ES" dirty="0"/>
              <a:t>Solución 2</a:t>
            </a:r>
          </a:p>
        </p:txBody>
      </p:sp>
      <p:sp>
        <p:nvSpPr>
          <p:cNvPr id="4" name="Marcador de número de diapositiva 3">
            <a:extLst>
              <a:ext uri="{FF2B5EF4-FFF2-40B4-BE49-F238E27FC236}">
                <a16:creationId xmlns:a16="http://schemas.microsoft.com/office/drawing/2014/main" id="{DDC848EA-4EA2-3CF3-7D4A-3AA9F73C9FE5}"/>
              </a:ext>
            </a:extLst>
          </p:cNvPr>
          <p:cNvSpPr>
            <a:spLocks noGrp="1"/>
          </p:cNvSpPr>
          <p:nvPr>
            <p:ph type="sldNum" sz="quarter" idx="12"/>
          </p:nvPr>
        </p:nvSpPr>
        <p:spPr/>
        <p:txBody>
          <a:bodyPr/>
          <a:lstStyle/>
          <a:p>
            <a:fld id="{1A5952E3-DA43-4FE4-B797-0AD175EBA12D}" type="slidenum">
              <a:rPr lang="es-ES" smtClean="0"/>
              <a:t>18</a:t>
            </a:fld>
            <a:endParaRPr lang="es-ES"/>
          </a:p>
        </p:txBody>
      </p:sp>
      <p:sp>
        <p:nvSpPr>
          <p:cNvPr id="7" name="CuadroTexto 6">
            <a:extLst>
              <a:ext uri="{FF2B5EF4-FFF2-40B4-BE49-F238E27FC236}">
                <a16:creationId xmlns:a16="http://schemas.microsoft.com/office/drawing/2014/main" id="{3B9EDA5D-6FF5-5A54-534A-00C6EA5AC94F}"/>
              </a:ext>
            </a:extLst>
          </p:cNvPr>
          <p:cNvSpPr txBox="1"/>
          <p:nvPr/>
        </p:nvSpPr>
        <p:spPr>
          <a:xfrm>
            <a:off x="796636" y="1011223"/>
            <a:ext cx="11021291" cy="461665"/>
          </a:xfrm>
          <a:prstGeom prst="rect">
            <a:avLst/>
          </a:prstGeom>
          <a:noFill/>
        </p:spPr>
        <p:txBody>
          <a:bodyPr wrap="square" rtlCol="0">
            <a:spAutoFit/>
          </a:bodyPr>
          <a:lstStyle/>
          <a:p>
            <a:r>
              <a:rPr lang="es-ES" sz="2400" dirty="0"/>
              <a:t>Crear un nuevo array de fechas con la nueva fecha añadida, y asignarla a la  original.</a:t>
            </a:r>
          </a:p>
        </p:txBody>
      </p:sp>
      <p:sp>
        <p:nvSpPr>
          <p:cNvPr id="10" name="Marcador de contenido 9">
            <a:extLst>
              <a:ext uri="{FF2B5EF4-FFF2-40B4-BE49-F238E27FC236}">
                <a16:creationId xmlns:a16="http://schemas.microsoft.com/office/drawing/2014/main" id="{E5FE7964-B98F-5BD4-C282-6AC7B2465317}"/>
              </a:ext>
            </a:extLst>
          </p:cNvPr>
          <p:cNvSpPr>
            <a:spLocks noGrp="1"/>
          </p:cNvSpPr>
          <p:nvPr>
            <p:ph idx="1"/>
          </p:nvPr>
        </p:nvSpPr>
        <p:spPr/>
        <p:txBody>
          <a:bodyPr/>
          <a:lstStyle/>
          <a:p>
            <a:endParaRPr lang="es-ES"/>
          </a:p>
        </p:txBody>
      </p:sp>
      <p:pic>
        <p:nvPicPr>
          <p:cNvPr id="12" name="Imagen 11">
            <a:extLst>
              <a:ext uri="{FF2B5EF4-FFF2-40B4-BE49-F238E27FC236}">
                <a16:creationId xmlns:a16="http://schemas.microsoft.com/office/drawing/2014/main" id="{C78DEB34-1E10-8632-FDF7-26C972775FFB}"/>
              </a:ext>
            </a:extLst>
          </p:cNvPr>
          <p:cNvPicPr>
            <a:picLocks noChangeAspect="1"/>
          </p:cNvPicPr>
          <p:nvPr/>
        </p:nvPicPr>
        <p:blipFill>
          <a:blip r:embed="rId2"/>
          <a:stretch>
            <a:fillRect/>
          </a:stretch>
        </p:blipFill>
        <p:spPr>
          <a:xfrm>
            <a:off x="796636" y="1503920"/>
            <a:ext cx="9725025" cy="5286375"/>
          </a:xfrm>
          <a:prstGeom prst="rect">
            <a:avLst/>
          </a:prstGeom>
        </p:spPr>
      </p:pic>
      <p:sp>
        <p:nvSpPr>
          <p:cNvPr id="13" name="Rectángulo 12">
            <a:extLst>
              <a:ext uri="{FF2B5EF4-FFF2-40B4-BE49-F238E27FC236}">
                <a16:creationId xmlns:a16="http://schemas.microsoft.com/office/drawing/2014/main" id="{071A171B-3823-CF2D-F92E-FBCC9C1CB305}"/>
              </a:ext>
            </a:extLst>
          </p:cNvPr>
          <p:cNvSpPr/>
          <p:nvPr/>
        </p:nvSpPr>
        <p:spPr>
          <a:xfrm>
            <a:off x="1704109" y="5611091"/>
            <a:ext cx="8811491" cy="443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2737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C0276B-052C-B066-1913-377C907C8050}"/>
              </a:ext>
            </a:extLst>
          </p:cNvPr>
          <p:cNvSpPr>
            <a:spLocks noGrp="1"/>
          </p:cNvSpPr>
          <p:nvPr>
            <p:ph type="title"/>
          </p:nvPr>
        </p:nvSpPr>
        <p:spPr/>
        <p:txBody>
          <a:bodyPr/>
          <a:lstStyle/>
          <a:p>
            <a:r>
              <a:rPr lang="en-US" dirty="0"/>
              <a:t>Pipes: </a:t>
            </a:r>
            <a:r>
              <a:rPr lang="en-US" dirty="0" err="1"/>
              <a:t>JasonPipe</a:t>
            </a:r>
            <a:endParaRPr lang="es-ES" dirty="0"/>
          </a:p>
        </p:txBody>
      </p:sp>
      <p:sp>
        <p:nvSpPr>
          <p:cNvPr id="3" name="Marcador de contenido 2">
            <a:extLst>
              <a:ext uri="{FF2B5EF4-FFF2-40B4-BE49-F238E27FC236}">
                <a16:creationId xmlns:a16="http://schemas.microsoft.com/office/drawing/2014/main" id="{EE736199-0C3A-C712-1412-2AD6D71F562E}"/>
              </a:ext>
            </a:extLst>
          </p:cNvPr>
          <p:cNvSpPr>
            <a:spLocks noGrp="1"/>
          </p:cNvSpPr>
          <p:nvPr>
            <p:ph idx="1"/>
          </p:nvPr>
        </p:nvSpPr>
        <p:spPr/>
        <p:txBody>
          <a:bodyPr>
            <a:normAutofit/>
          </a:bodyPr>
          <a:lstStyle/>
          <a:p>
            <a:pPr marL="0" indent="0">
              <a:buNone/>
            </a:pPr>
            <a:r>
              <a:rPr lang="es-ES" dirty="0" err="1"/>
              <a:t>JsonPipe</a:t>
            </a:r>
            <a:r>
              <a:rPr lang="es-ES" dirty="0"/>
              <a:t> es otro pipe de tipo impuro. Convierte un objeto a cadena JSON. Se usa de la siguiente manera:</a:t>
            </a:r>
          </a:p>
          <a:p>
            <a:pPr marL="0" indent="0">
              <a:buNone/>
            </a:pPr>
            <a:endParaRPr lang="es-ES" dirty="0"/>
          </a:p>
          <a:p>
            <a:pPr marL="0" indent="0">
              <a:buNone/>
            </a:pPr>
            <a:r>
              <a:rPr lang="es-ES" dirty="0" err="1"/>
              <a:t>expression</a:t>
            </a:r>
            <a:r>
              <a:rPr lang="es-ES" dirty="0"/>
              <a:t> | </a:t>
            </a:r>
            <a:r>
              <a:rPr lang="es-ES" dirty="0" err="1"/>
              <a:t>json</a:t>
            </a:r>
            <a:endParaRPr lang="es-ES" dirty="0"/>
          </a:p>
          <a:p>
            <a:pPr marL="0" indent="0">
              <a:buNone/>
            </a:pPr>
            <a:endParaRPr lang="es-ES" dirty="0"/>
          </a:p>
          <a:p>
            <a:pPr marL="0" indent="0" algn="just">
              <a:buNone/>
            </a:pPr>
            <a:r>
              <a:rPr lang="es-ES" dirty="0" err="1"/>
              <a:t>JsonPipe</a:t>
            </a:r>
            <a:r>
              <a:rPr lang="es-ES" dirty="0"/>
              <a:t> se usa en multitudes de situaciones, sin embargo, cabe destacar su uso en procesos de depuración de código, ya que permite analizar el contenido de cualquier objeto para comprender el comportamiento del código y buscar posibles errores</a:t>
            </a:r>
          </a:p>
        </p:txBody>
      </p:sp>
      <p:sp>
        <p:nvSpPr>
          <p:cNvPr id="4" name="Marcador de número de diapositiva 3">
            <a:extLst>
              <a:ext uri="{FF2B5EF4-FFF2-40B4-BE49-F238E27FC236}">
                <a16:creationId xmlns:a16="http://schemas.microsoft.com/office/drawing/2014/main" id="{03F7F4C9-F955-1138-7539-3C3DA8DD2AB8}"/>
              </a:ext>
            </a:extLst>
          </p:cNvPr>
          <p:cNvSpPr>
            <a:spLocks noGrp="1"/>
          </p:cNvSpPr>
          <p:nvPr>
            <p:ph type="sldNum" sz="quarter" idx="12"/>
          </p:nvPr>
        </p:nvSpPr>
        <p:spPr/>
        <p:txBody>
          <a:bodyPr/>
          <a:lstStyle/>
          <a:p>
            <a:fld id="{1A5952E3-DA43-4FE4-B797-0AD175EBA12D}" type="slidenum">
              <a:rPr lang="es-ES" smtClean="0"/>
              <a:t>19</a:t>
            </a:fld>
            <a:endParaRPr lang="es-ES"/>
          </a:p>
        </p:txBody>
      </p:sp>
    </p:spTree>
    <p:extLst>
      <p:ext uri="{BB962C8B-B14F-4D97-AF65-F5344CB8AC3E}">
        <p14:creationId xmlns:p14="http://schemas.microsoft.com/office/powerpoint/2010/main" val="30674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7A18-ED08-4D43-95AB-6FAEB8026217}"/>
              </a:ext>
            </a:extLst>
          </p:cNvPr>
          <p:cNvSpPr>
            <a:spLocks noGrp="1"/>
          </p:cNvSpPr>
          <p:nvPr>
            <p:ph type="title"/>
          </p:nvPr>
        </p:nvSpPr>
        <p:spPr/>
        <p:txBody>
          <a:bodyPr/>
          <a:lstStyle/>
          <a:p>
            <a:r>
              <a:rPr lang="es-ES" dirty="0"/>
              <a:t>Pipes personalizados</a:t>
            </a:r>
          </a:p>
        </p:txBody>
      </p:sp>
      <p:sp>
        <p:nvSpPr>
          <p:cNvPr id="3" name="Marcador de contenido 2">
            <a:extLst>
              <a:ext uri="{FF2B5EF4-FFF2-40B4-BE49-F238E27FC236}">
                <a16:creationId xmlns:a16="http://schemas.microsoft.com/office/drawing/2014/main" id="{715DCF98-5614-45F6-85AE-7A6A21970DB8}"/>
              </a:ext>
            </a:extLst>
          </p:cNvPr>
          <p:cNvSpPr>
            <a:spLocks noGrp="1"/>
          </p:cNvSpPr>
          <p:nvPr>
            <p:ph idx="1"/>
          </p:nvPr>
        </p:nvSpPr>
        <p:spPr/>
        <p:txBody>
          <a:bodyPr>
            <a:normAutofit/>
          </a:bodyPr>
          <a:lstStyle/>
          <a:p>
            <a:pPr marL="0" indent="0" algn="just">
              <a:buNone/>
            </a:pPr>
            <a:r>
              <a:rPr lang="es-ES" dirty="0"/>
              <a:t>Como vimos anteriormente, Angular ofrece un conjunto de pipes que permiten formatear los datos antes de mostrarlos al usuario. Sin embargo, podría pasar que este conjunto de pipes no fuera suficiente para realizar los cambios de formato que necesitamos. Por suerte, Angular ofrece las herramientas necesarias para crear nuevos pipes personalizados. En este ejercicio veremos cómo hacerlo.</a:t>
            </a:r>
          </a:p>
        </p:txBody>
      </p:sp>
      <p:sp>
        <p:nvSpPr>
          <p:cNvPr id="4" name="Marcador de número de diapositiva 3">
            <a:extLst>
              <a:ext uri="{FF2B5EF4-FFF2-40B4-BE49-F238E27FC236}">
                <a16:creationId xmlns:a16="http://schemas.microsoft.com/office/drawing/2014/main" id="{DF40F85F-451A-4DF5-A7F7-94D249E072DF}"/>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1266935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F51E98-3381-EF8A-5E5A-970A51BB67FE}"/>
              </a:ext>
            </a:extLst>
          </p:cNvPr>
          <p:cNvSpPr>
            <a:spLocks noGrp="1"/>
          </p:cNvSpPr>
          <p:nvPr>
            <p:ph type="title"/>
          </p:nvPr>
        </p:nvSpPr>
        <p:spPr/>
        <p:txBody>
          <a:bodyPr/>
          <a:lstStyle/>
          <a:p>
            <a:r>
              <a:rPr lang="en-US" dirty="0" err="1"/>
              <a:t>Archivo</a:t>
            </a:r>
            <a:r>
              <a:rPr lang="en-US" dirty="0"/>
              <a:t> </a:t>
            </a:r>
            <a:r>
              <a:rPr lang="en-US" dirty="0" err="1"/>
              <a:t>json</a:t>
            </a:r>
            <a:endParaRPr lang="es-ES" dirty="0"/>
          </a:p>
        </p:txBody>
      </p:sp>
      <p:sp>
        <p:nvSpPr>
          <p:cNvPr id="3" name="Marcador de contenido 2">
            <a:extLst>
              <a:ext uri="{FF2B5EF4-FFF2-40B4-BE49-F238E27FC236}">
                <a16:creationId xmlns:a16="http://schemas.microsoft.com/office/drawing/2014/main" id="{FBB68A47-9CD0-4FA5-5829-FBCDD3144024}"/>
              </a:ext>
            </a:extLst>
          </p:cNvPr>
          <p:cNvSpPr>
            <a:spLocks noGrp="1"/>
          </p:cNvSpPr>
          <p:nvPr>
            <p:ph idx="1"/>
          </p:nvPr>
        </p:nvSpPr>
        <p:spPr/>
        <p:txBody>
          <a:bodyPr/>
          <a:lstStyle/>
          <a:p>
            <a:pPr marL="0" indent="0" algn="just">
              <a:buNone/>
            </a:pPr>
            <a:r>
              <a:rPr lang="en-US" dirty="0" err="1"/>
              <a:t>Javascript</a:t>
            </a:r>
            <a:r>
              <a:rPr lang="en-US" dirty="0"/>
              <a:t> Object Notation (JSON) es un </a:t>
            </a:r>
            <a:r>
              <a:rPr lang="en-US" dirty="0" err="1"/>
              <a:t>formato</a:t>
            </a:r>
            <a:r>
              <a:rPr lang="en-US" dirty="0"/>
              <a:t> </a:t>
            </a:r>
            <a:r>
              <a:rPr lang="en-US" dirty="0" err="1"/>
              <a:t>basado</a:t>
            </a:r>
            <a:r>
              <a:rPr lang="en-US" dirty="0"/>
              <a:t> </a:t>
            </a:r>
            <a:r>
              <a:rPr lang="en-US" dirty="0" err="1"/>
              <a:t>en</a:t>
            </a:r>
            <a:r>
              <a:rPr lang="en-US" dirty="0"/>
              <a:t> </a:t>
            </a:r>
            <a:r>
              <a:rPr lang="en-US" dirty="0" err="1"/>
              <a:t>texto</a:t>
            </a:r>
            <a:r>
              <a:rPr lang="en-US" dirty="0"/>
              <a:t> </a:t>
            </a:r>
            <a:r>
              <a:rPr lang="en-US" dirty="0" err="1"/>
              <a:t>estandar</a:t>
            </a:r>
            <a:r>
              <a:rPr lang="en-US" dirty="0"/>
              <a:t> para </a:t>
            </a:r>
            <a:r>
              <a:rPr lang="en-US" dirty="0" err="1"/>
              <a:t>representar</a:t>
            </a:r>
            <a:r>
              <a:rPr lang="en-US" dirty="0"/>
              <a:t> </a:t>
            </a:r>
            <a:r>
              <a:rPr lang="en-US" dirty="0" err="1"/>
              <a:t>datos</a:t>
            </a:r>
            <a:r>
              <a:rPr lang="en-US" dirty="0"/>
              <a:t> </a:t>
            </a:r>
            <a:r>
              <a:rPr lang="en-US" dirty="0" err="1"/>
              <a:t>estructurados</a:t>
            </a:r>
            <a:r>
              <a:rPr lang="en-US" dirty="0"/>
              <a:t> </a:t>
            </a:r>
            <a:r>
              <a:rPr lang="en-US" dirty="0" err="1"/>
              <a:t>en</a:t>
            </a:r>
            <a:r>
              <a:rPr lang="en-US" dirty="0"/>
              <a:t> la </a:t>
            </a:r>
            <a:r>
              <a:rPr lang="en-US" dirty="0" err="1"/>
              <a:t>sintaxis</a:t>
            </a:r>
            <a:r>
              <a:rPr lang="en-US" dirty="0"/>
              <a:t> de </a:t>
            </a:r>
            <a:r>
              <a:rPr lang="en-US" dirty="0" err="1"/>
              <a:t>objetos</a:t>
            </a:r>
            <a:r>
              <a:rPr lang="en-US" dirty="0"/>
              <a:t> de JavaScript. Es </a:t>
            </a:r>
            <a:r>
              <a:rPr lang="en-US" dirty="0" err="1"/>
              <a:t>comunmente</a:t>
            </a:r>
            <a:r>
              <a:rPr lang="en-US" dirty="0"/>
              <a:t> </a:t>
            </a:r>
            <a:r>
              <a:rPr lang="en-US" dirty="0" err="1"/>
              <a:t>utilizado</a:t>
            </a:r>
            <a:r>
              <a:rPr lang="en-US" dirty="0"/>
              <a:t> para </a:t>
            </a:r>
            <a:r>
              <a:rPr lang="en-US" dirty="0" err="1"/>
              <a:t>transmitir</a:t>
            </a:r>
            <a:r>
              <a:rPr lang="en-US" dirty="0"/>
              <a:t> </a:t>
            </a:r>
            <a:r>
              <a:rPr lang="en-US" dirty="0" err="1"/>
              <a:t>datos</a:t>
            </a:r>
            <a:r>
              <a:rPr lang="en-US" dirty="0"/>
              <a:t> a </a:t>
            </a:r>
            <a:r>
              <a:rPr lang="en-US" dirty="0" err="1"/>
              <a:t>través</a:t>
            </a:r>
            <a:r>
              <a:rPr lang="en-US" dirty="0"/>
              <a:t> de la red.</a:t>
            </a:r>
          </a:p>
          <a:p>
            <a:pPr marL="0" indent="0" algn="just">
              <a:buNone/>
            </a:pPr>
            <a:endParaRPr lang="en-US"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A922E947-1E3C-ED1C-846D-979595487D69}"/>
              </a:ext>
            </a:extLst>
          </p:cNvPr>
          <p:cNvSpPr>
            <a:spLocks noGrp="1"/>
          </p:cNvSpPr>
          <p:nvPr>
            <p:ph type="sldNum" sz="quarter" idx="12"/>
          </p:nvPr>
        </p:nvSpPr>
        <p:spPr/>
        <p:txBody>
          <a:bodyPr/>
          <a:lstStyle/>
          <a:p>
            <a:fld id="{1A5952E3-DA43-4FE4-B797-0AD175EBA12D}" type="slidenum">
              <a:rPr lang="es-ES" smtClean="0"/>
              <a:t>20</a:t>
            </a:fld>
            <a:endParaRPr lang="es-ES"/>
          </a:p>
        </p:txBody>
      </p:sp>
    </p:spTree>
    <p:extLst>
      <p:ext uri="{BB962C8B-B14F-4D97-AF65-F5344CB8AC3E}">
        <p14:creationId xmlns:p14="http://schemas.microsoft.com/office/powerpoint/2010/main" val="1833491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E9BDDD-AB72-FFAD-AC76-6716EA91EF1F}"/>
              </a:ext>
            </a:extLst>
          </p:cNvPr>
          <p:cNvSpPr>
            <a:spLocks noGrp="1"/>
          </p:cNvSpPr>
          <p:nvPr>
            <p:ph type="title"/>
          </p:nvPr>
        </p:nvSpPr>
        <p:spPr/>
        <p:txBody>
          <a:bodyPr/>
          <a:lstStyle/>
          <a:p>
            <a:r>
              <a:rPr lang="es-ES" dirty="0"/>
              <a:t>Ejemplo3</a:t>
            </a:r>
          </a:p>
        </p:txBody>
      </p:sp>
      <p:sp>
        <p:nvSpPr>
          <p:cNvPr id="3" name="Marcador de contenido 2">
            <a:extLst>
              <a:ext uri="{FF2B5EF4-FFF2-40B4-BE49-F238E27FC236}">
                <a16:creationId xmlns:a16="http://schemas.microsoft.com/office/drawing/2014/main" id="{AE802650-1A53-1361-BBFD-1945A7EC0AC1}"/>
              </a:ext>
            </a:extLst>
          </p:cNvPr>
          <p:cNvSpPr>
            <a:spLocks noGrp="1"/>
          </p:cNvSpPr>
          <p:nvPr>
            <p:ph idx="1"/>
          </p:nvPr>
        </p:nvSpPr>
        <p:spPr/>
        <p:txBody>
          <a:bodyPr/>
          <a:lstStyle/>
          <a:p>
            <a:pPr marL="0" indent="0" algn="just">
              <a:lnSpc>
                <a:spcPct val="100000"/>
              </a:lnSpc>
              <a:buNone/>
            </a:pPr>
            <a:r>
              <a:rPr lang="es-ES" dirty="0"/>
              <a:t>En este ejercicio crearemos una aplicación que nos ayudará a entender el funcionamiento de </a:t>
            </a:r>
            <a:r>
              <a:rPr lang="es-ES" dirty="0" err="1"/>
              <a:t>JsonPipe</a:t>
            </a:r>
            <a:r>
              <a:rPr lang="es-ES" dirty="0"/>
              <a:t>. La aplicación tendrá dos clases Libro y Escritor, a partir de </a:t>
            </a:r>
            <a:r>
              <a:rPr lang="es-ES" dirty="0" err="1"/>
              <a:t>de</a:t>
            </a:r>
            <a:r>
              <a:rPr lang="es-ES" dirty="0"/>
              <a:t> las cuales se crearán diversos objetos. Luego, la misma aplicación mostrará por el navegador el </a:t>
            </a:r>
            <a:r>
              <a:rPr lang="es-ES" dirty="0" err="1"/>
              <a:t>conte</a:t>
            </a:r>
            <a:r>
              <a:rPr lang="es-ES" dirty="0"/>
              <a:t> nido de todos estos objetos usando </a:t>
            </a:r>
            <a:r>
              <a:rPr lang="es-ES" dirty="0" err="1"/>
              <a:t>JsonPipe</a:t>
            </a:r>
            <a:r>
              <a:rPr lang="es-ES" dirty="0"/>
              <a:t>.</a:t>
            </a:r>
          </a:p>
        </p:txBody>
      </p:sp>
      <p:sp>
        <p:nvSpPr>
          <p:cNvPr id="4" name="Marcador de número de diapositiva 3">
            <a:extLst>
              <a:ext uri="{FF2B5EF4-FFF2-40B4-BE49-F238E27FC236}">
                <a16:creationId xmlns:a16="http://schemas.microsoft.com/office/drawing/2014/main" id="{EB7AB883-81E6-4A76-5210-AA6CAA99A5C3}"/>
              </a:ext>
            </a:extLst>
          </p:cNvPr>
          <p:cNvSpPr>
            <a:spLocks noGrp="1"/>
          </p:cNvSpPr>
          <p:nvPr>
            <p:ph type="sldNum" sz="quarter" idx="12"/>
          </p:nvPr>
        </p:nvSpPr>
        <p:spPr/>
        <p:txBody>
          <a:bodyPr/>
          <a:lstStyle/>
          <a:p>
            <a:fld id="{1A5952E3-DA43-4FE4-B797-0AD175EBA12D}" type="slidenum">
              <a:rPr lang="es-ES" smtClean="0"/>
              <a:t>21</a:t>
            </a:fld>
            <a:endParaRPr lang="es-ES"/>
          </a:p>
        </p:txBody>
      </p:sp>
    </p:spTree>
    <p:extLst>
      <p:ext uri="{BB962C8B-B14F-4D97-AF65-F5344CB8AC3E}">
        <p14:creationId xmlns:p14="http://schemas.microsoft.com/office/powerpoint/2010/main" val="61266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BA922-6BA1-044B-CEE4-CE7A99B0F6EE}"/>
              </a:ext>
            </a:extLst>
          </p:cNvPr>
          <p:cNvSpPr>
            <a:spLocks noGrp="1"/>
          </p:cNvSpPr>
          <p:nvPr>
            <p:ph type="title"/>
          </p:nvPr>
        </p:nvSpPr>
        <p:spPr/>
        <p:txBody>
          <a:bodyPr/>
          <a:lstStyle/>
          <a:p>
            <a:r>
              <a:rPr lang="en-US" dirty="0" err="1"/>
              <a:t>Libro.ts</a:t>
            </a:r>
            <a:endParaRPr lang="es-ES" dirty="0"/>
          </a:p>
        </p:txBody>
      </p:sp>
      <p:sp>
        <p:nvSpPr>
          <p:cNvPr id="3" name="Marcador de contenido 2">
            <a:extLst>
              <a:ext uri="{FF2B5EF4-FFF2-40B4-BE49-F238E27FC236}">
                <a16:creationId xmlns:a16="http://schemas.microsoft.com/office/drawing/2014/main" id="{1AF2D4FF-40B4-1334-70E9-70EC8A4F57AA}"/>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87BF6337-2450-26F6-2C17-8C1B911881A8}"/>
              </a:ext>
            </a:extLst>
          </p:cNvPr>
          <p:cNvSpPr>
            <a:spLocks noGrp="1"/>
          </p:cNvSpPr>
          <p:nvPr>
            <p:ph type="sldNum" sz="quarter" idx="12"/>
          </p:nvPr>
        </p:nvSpPr>
        <p:spPr/>
        <p:txBody>
          <a:bodyPr/>
          <a:lstStyle/>
          <a:p>
            <a:fld id="{1A5952E3-DA43-4FE4-B797-0AD175EBA12D}" type="slidenum">
              <a:rPr lang="es-ES" smtClean="0"/>
              <a:t>22</a:t>
            </a:fld>
            <a:endParaRPr lang="es-ES"/>
          </a:p>
        </p:txBody>
      </p:sp>
      <p:pic>
        <p:nvPicPr>
          <p:cNvPr id="6" name="Imagen 5">
            <a:extLst>
              <a:ext uri="{FF2B5EF4-FFF2-40B4-BE49-F238E27FC236}">
                <a16:creationId xmlns:a16="http://schemas.microsoft.com/office/drawing/2014/main" id="{3CA0110A-E974-C11B-A512-21B945D387AC}"/>
              </a:ext>
            </a:extLst>
          </p:cNvPr>
          <p:cNvPicPr>
            <a:picLocks noChangeAspect="1"/>
          </p:cNvPicPr>
          <p:nvPr/>
        </p:nvPicPr>
        <p:blipFill>
          <a:blip r:embed="rId2"/>
          <a:stretch>
            <a:fillRect/>
          </a:stretch>
        </p:blipFill>
        <p:spPr>
          <a:xfrm>
            <a:off x="838200" y="1848644"/>
            <a:ext cx="5514975" cy="2152650"/>
          </a:xfrm>
          <a:prstGeom prst="rect">
            <a:avLst/>
          </a:prstGeom>
        </p:spPr>
      </p:pic>
    </p:spTree>
    <p:extLst>
      <p:ext uri="{BB962C8B-B14F-4D97-AF65-F5344CB8AC3E}">
        <p14:creationId xmlns:p14="http://schemas.microsoft.com/office/powerpoint/2010/main" val="2786228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9ECE0-7516-B842-2C6C-3CEF07B88F9D}"/>
              </a:ext>
            </a:extLst>
          </p:cNvPr>
          <p:cNvSpPr>
            <a:spLocks noGrp="1"/>
          </p:cNvSpPr>
          <p:nvPr>
            <p:ph type="title"/>
          </p:nvPr>
        </p:nvSpPr>
        <p:spPr/>
        <p:txBody>
          <a:bodyPr/>
          <a:lstStyle/>
          <a:p>
            <a:r>
              <a:rPr lang="en-US" dirty="0" err="1"/>
              <a:t>Escritor.ts</a:t>
            </a:r>
            <a:endParaRPr lang="es-ES" dirty="0"/>
          </a:p>
        </p:txBody>
      </p:sp>
      <p:pic>
        <p:nvPicPr>
          <p:cNvPr id="6" name="Marcador de contenido 5">
            <a:extLst>
              <a:ext uri="{FF2B5EF4-FFF2-40B4-BE49-F238E27FC236}">
                <a16:creationId xmlns:a16="http://schemas.microsoft.com/office/drawing/2014/main" id="{E3A02C15-E96D-A53F-C8F9-6075B2994787}"/>
              </a:ext>
            </a:extLst>
          </p:cNvPr>
          <p:cNvPicPr>
            <a:picLocks noGrp="1" noChangeAspect="1"/>
          </p:cNvPicPr>
          <p:nvPr>
            <p:ph idx="1"/>
          </p:nvPr>
        </p:nvPicPr>
        <p:blipFill>
          <a:blip r:embed="rId2"/>
          <a:stretch>
            <a:fillRect/>
          </a:stretch>
        </p:blipFill>
        <p:spPr>
          <a:xfrm>
            <a:off x="950769" y="1847778"/>
            <a:ext cx="7353300" cy="3448050"/>
          </a:xfrm>
        </p:spPr>
      </p:pic>
      <p:sp>
        <p:nvSpPr>
          <p:cNvPr id="4" name="Marcador de número de diapositiva 3">
            <a:extLst>
              <a:ext uri="{FF2B5EF4-FFF2-40B4-BE49-F238E27FC236}">
                <a16:creationId xmlns:a16="http://schemas.microsoft.com/office/drawing/2014/main" id="{09CD67EE-FDD5-C4CC-DDB9-F48173FCBF46}"/>
              </a:ext>
            </a:extLst>
          </p:cNvPr>
          <p:cNvSpPr>
            <a:spLocks noGrp="1"/>
          </p:cNvSpPr>
          <p:nvPr>
            <p:ph type="sldNum" sz="quarter" idx="12"/>
          </p:nvPr>
        </p:nvSpPr>
        <p:spPr/>
        <p:txBody>
          <a:bodyPr/>
          <a:lstStyle/>
          <a:p>
            <a:fld id="{1A5952E3-DA43-4FE4-B797-0AD175EBA12D}" type="slidenum">
              <a:rPr lang="es-ES" smtClean="0"/>
              <a:t>23</a:t>
            </a:fld>
            <a:endParaRPr lang="es-ES"/>
          </a:p>
        </p:txBody>
      </p:sp>
    </p:spTree>
    <p:extLst>
      <p:ext uri="{BB962C8B-B14F-4D97-AF65-F5344CB8AC3E}">
        <p14:creationId xmlns:p14="http://schemas.microsoft.com/office/powerpoint/2010/main" val="1416866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E7054D-C2F9-F666-DF3F-1C8F62CF3B9B}"/>
              </a:ext>
            </a:extLst>
          </p:cNvPr>
          <p:cNvSpPr>
            <a:spLocks noGrp="1"/>
          </p:cNvSpPr>
          <p:nvPr>
            <p:ph type="title"/>
          </p:nvPr>
        </p:nvSpPr>
        <p:spPr/>
        <p:txBody>
          <a:bodyPr/>
          <a:lstStyle/>
          <a:p>
            <a:r>
              <a:rPr lang="en-US" dirty="0" err="1"/>
              <a:t>Crear</a:t>
            </a:r>
            <a:r>
              <a:rPr lang="en-US" dirty="0"/>
              <a:t> </a:t>
            </a:r>
            <a:r>
              <a:rPr lang="en-US" dirty="0" err="1"/>
              <a:t>los</a:t>
            </a:r>
            <a:r>
              <a:rPr lang="en-US" dirty="0"/>
              <a:t> </a:t>
            </a:r>
            <a:r>
              <a:rPr lang="en-US" dirty="0" err="1"/>
              <a:t>objetos</a:t>
            </a:r>
            <a:r>
              <a:rPr lang="en-US" dirty="0"/>
              <a:t> </a:t>
            </a:r>
            <a:r>
              <a:rPr lang="en-US" dirty="0" err="1"/>
              <a:t>en</a:t>
            </a:r>
            <a:r>
              <a:rPr lang="en-US" dirty="0"/>
              <a:t> </a:t>
            </a:r>
            <a:r>
              <a:rPr lang="en-US" dirty="0" err="1"/>
              <a:t>app.component.ts</a:t>
            </a:r>
            <a:endParaRPr lang="es-ES" dirty="0"/>
          </a:p>
        </p:txBody>
      </p:sp>
      <p:pic>
        <p:nvPicPr>
          <p:cNvPr id="6" name="Marcador de contenido 5">
            <a:extLst>
              <a:ext uri="{FF2B5EF4-FFF2-40B4-BE49-F238E27FC236}">
                <a16:creationId xmlns:a16="http://schemas.microsoft.com/office/drawing/2014/main" id="{8D1475DE-6D77-D976-023F-F1C725124380}"/>
              </a:ext>
            </a:extLst>
          </p:cNvPr>
          <p:cNvPicPr>
            <a:picLocks noGrp="1" noChangeAspect="1"/>
          </p:cNvPicPr>
          <p:nvPr>
            <p:ph idx="1"/>
          </p:nvPr>
        </p:nvPicPr>
        <p:blipFill>
          <a:blip r:embed="rId2"/>
          <a:stretch>
            <a:fillRect/>
          </a:stretch>
        </p:blipFill>
        <p:spPr>
          <a:xfrm>
            <a:off x="1246948" y="1690688"/>
            <a:ext cx="5957377" cy="4351338"/>
          </a:xfrm>
        </p:spPr>
      </p:pic>
      <p:sp>
        <p:nvSpPr>
          <p:cNvPr id="4" name="Marcador de número de diapositiva 3">
            <a:extLst>
              <a:ext uri="{FF2B5EF4-FFF2-40B4-BE49-F238E27FC236}">
                <a16:creationId xmlns:a16="http://schemas.microsoft.com/office/drawing/2014/main" id="{AE022988-34FE-1BD2-5B76-E049974C6BCE}"/>
              </a:ext>
            </a:extLst>
          </p:cNvPr>
          <p:cNvSpPr>
            <a:spLocks noGrp="1"/>
          </p:cNvSpPr>
          <p:nvPr>
            <p:ph type="sldNum" sz="quarter" idx="12"/>
          </p:nvPr>
        </p:nvSpPr>
        <p:spPr/>
        <p:txBody>
          <a:bodyPr/>
          <a:lstStyle/>
          <a:p>
            <a:fld id="{1A5952E3-DA43-4FE4-B797-0AD175EBA12D}" type="slidenum">
              <a:rPr lang="es-ES" smtClean="0"/>
              <a:t>24</a:t>
            </a:fld>
            <a:endParaRPr lang="es-ES"/>
          </a:p>
        </p:txBody>
      </p:sp>
      <p:sp>
        <p:nvSpPr>
          <p:cNvPr id="7" name="Rectángulo 6">
            <a:extLst>
              <a:ext uri="{FF2B5EF4-FFF2-40B4-BE49-F238E27FC236}">
                <a16:creationId xmlns:a16="http://schemas.microsoft.com/office/drawing/2014/main" id="{6C52EC12-9081-CF35-CAB8-C63DA665DA19}"/>
              </a:ext>
            </a:extLst>
          </p:cNvPr>
          <p:cNvSpPr/>
          <p:nvPr/>
        </p:nvSpPr>
        <p:spPr>
          <a:xfrm>
            <a:off x="1787236" y="3034145"/>
            <a:ext cx="3020291" cy="3948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164DEF83-03F4-AE25-2B02-EE958F4571FE}"/>
              </a:ext>
            </a:extLst>
          </p:cNvPr>
          <p:cNvSpPr txBox="1"/>
          <p:nvPr/>
        </p:nvSpPr>
        <p:spPr>
          <a:xfrm>
            <a:off x="7453746" y="4447309"/>
            <a:ext cx="4061980" cy="1477328"/>
          </a:xfrm>
          <a:prstGeom prst="rect">
            <a:avLst/>
          </a:prstGeom>
          <a:noFill/>
        </p:spPr>
        <p:txBody>
          <a:bodyPr wrap="square" rtlCol="0">
            <a:spAutoFit/>
          </a:bodyPr>
          <a:lstStyle/>
          <a:p>
            <a:r>
              <a:rPr lang="en-US" dirty="0"/>
              <a:t>Las </a:t>
            </a:r>
            <a:r>
              <a:rPr lang="en-US" dirty="0" err="1"/>
              <a:t>clases</a:t>
            </a:r>
            <a:r>
              <a:rPr lang="en-US" dirty="0"/>
              <a:t> </a:t>
            </a:r>
            <a:r>
              <a:rPr lang="en-US" dirty="0" err="1"/>
              <a:t>creadas</a:t>
            </a:r>
            <a:r>
              <a:rPr lang="en-US" dirty="0"/>
              <a:t> no se </a:t>
            </a:r>
            <a:r>
              <a:rPr lang="en-US" dirty="0" err="1"/>
              <a:t>incluyen</a:t>
            </a:r>
            <a:r>
              <a:rPr lang="en-US" dirty="0"/>
              <a:t> </a:t>
            </a:r>
            <a:r>
              <a:rPr lang="en-US" dirty="0" err="1"/>
              <a:t>en</a:t>
            </a:r>
            <a:r>
              <a:rPr lang="en-US" dirty="0"/>
              <a:t> imports </a:t>
            </a:r>
            <a:r>
              <a:rPr lang="en-US" dirty="0" err="1"/>
              <a:t>debido</a:t>
            </a:r>
            <a:r>
              <a:rPr lang="en-US" dirty="0"/>
              <a:t> a que no son </a:t>
            </a:r>
            <a:r>
              <a:rPr lang="en-US" dirty="0" err="1"/>
              <a:t>ni</a:t>
            </a:r>
            <a:r>
              <a:rPr lang="en-US" dirty="0"/>
              <a:t> components </a:t>
            </a:r>
            <a:r>
              <a:rPr lang="en-US" dirty="0" err="1"/>
              <a:t>ni</a:t>
            </a:r>
            <a:r>
              <a:rPr lang="en-US" dirty="0"/>
              <a:t> m</a:t>
            </a:r>
            <a:r>
              <a:rPr lang="es-ES" dirty="0" err="1"/>
              <a:t>ó</a:t>
            </a:r>
            <a:r>
              <a:rPr lang="en-US" dirty="0" err="1"/>
              <a:t>dulos</a:t>
            </a:r>
            <a:r>
              <a:rPr lang="en-US" dirty="0"/>
              <a:t>, </a:t>
            </a:r>
            <a:r>
              <a:rPr lang="en-US" dirty="0" err="1"/>
              <a:t>pero</a:t>
            </a:r>
            <a:r>
              <a:rPr lang="en-US" dirty="0"/>
              <a:t> </a:t>
            </a:r>
            <a:r>
              <a:rPr lang="en-US" dirty="0" err="1"/>
              <a:t>si</a:t>
            </a:r>
            <a:r>
              <a:rPr lang="en-US" dirty="0"/>
              <a:t> es </a:t>
            </a:r>
            <a:r>
              <a:rPr lang="en-US" dirty="0" err="1"/>
              <a:t>necesario</a:t>
            </a:r>
            <a:r>
              <a:rPr lang="en-US" dirty="0"/>
              <a:t> </a:t>
            </a:r>
            <a:r>
              <a:rPr lang="en-US" dirty="0" err="1"/>
              <a:t>importarlas</a:t>
            </a:r>
            <a:r>
              <a:rPr lang="en-US" dirty="0"/>
              <a:t> </a:t>
            </a:r>
            <a:r>
              <a:rPr lang="en-US" dirty="0" err="1"/>
              <a:t>en</a:t>
            </a:r>
            <a:r>
              <a:rPr lang="en-US" dirty="0"/>
              <a:t> </a:t>
            </a:r>
            <a:r>
              <a:rPr lang="en-US" dirty="0" err="1"/>
              <a:t>app.components.ts</a:t>
            </a:r>
            <a:r>
              <a:rPr lang="en-US" dirty="0"/>
              <a:t>.</a:t>
            </a:r>
            <a:endParaRPr lang="es-ES" dirty="0"/>
          </a:p>
        </p:txBody>
      </p:sp>
    </p:spTree>
    <p:extLst>
      <p:ext uri="{BB962C8B-B14F-4D97-AF65-F5344CB8AC3E}">
        <p14:creationId xmlns:p14="http://schemas.microsoft.com/office/powerpoint/2010/main" val="156079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6CBEB-A9AE-6E09-8CF5-C2F3C2912862}"/>
              </a:ext>
            </a:extLst>
          </p:cNvPr>
          <p:cNvSpPr>
            <a:spLocks noGrp="1"/>
          </p:cNvSpPr>
          <p:nvPr>
            <p:ph type="title"/>
          </p:nvPr>
        </p:nvSpPr>
        <p:spPr/>
        <p:txBody>
          <a:bodyPr/>
          <a:lstStyle/>
          <a:p>
            <a:r>
              <a:rPr lang="es-ES" dirty="0"/>
              <a:t>Visualizar el contenido de los objetos</a:t>
            </a:r>
          </a:p>
        </p:txBody>
      </p:sp>
      <p:pic>
        <p:nvPicPr>
          <p:cNvPr id="6" name="Marcador de contenido 5">
            <a:extLst>
              <a:ext uri="{FF2B5EF4-FFF2-40B4-BE49-F238E27FC236}">
                <a16:creationId xmlns:a16="http://schemas.microsoft.com/office/drawing/2014/main" id="{1587A596-D94F-1EF0-991F-6C695F948191}"/>
              </a:ext>
            </a:extLst>
          </p:cNvPr>
          <p:cNvPicPr>
            <a:picLocks noGrp="1" noChangeAspect="1"/>
          </p:cNvPicPr>
          <p:nvPr>
            <p:ph idx="1"/>
          </p:nvPr>
        </p:nvPicPr>
        <p:blipFill>
          <a:blip r:embed="rId2"/>
          <a:stretch>
            <a:fillRect/>
          </a:stretch>
        </p:blipFill>
        <p:spPr>
          <a:xfrm>
            <a:off x="995362" y="1690688"/>
            <a:ext cx="7915275" cy="2724150"/>
          </a:xfrm>
        </p:spPr>
      </p:pic>
      <p:sp>
        <p:nvSpPr>
          <p:cNvPr id="4" name="Marcador de número de diapositiva 3">
            <a:extLst>
              <a:ext uri="{FF2B5EF4-FFF2-40B4-BE49-F238E27FC236}">
                <a16:creationId xmlns:a16="http://schemas.microsoft.com/office/drawing/2014/main" id="{7B0B3414-AD3D-5D94-64D5-239DDEB32C73}"/>
              </a:ext>
            </a:extLst>
          </p:cNvPr>
          <p:cNvSpPr>
            <a:spLocks noGrp="1"/>
          </p:cNvSpPr>
          <p:nvPr>
            <p:ph type="sldNum" sz="quarter" idx="12"/>
          </p:nvPr>
        </p:nvSpPr>
        <p:spPr/>
        <p:txBody>
          <a:bodyPr/>
          <a:lstStyle/>
          <a:p>
            <a:fld id="{1A5952E3-DA43-4FE4-B797-0AD175EBA12D}" type="slidenum">
              <a:rPr lang="es-ES" smtClean="0"/>
              <a:t>25</a:t>
            </a:fld>
            <a:endParaRPr lang="es-ES"/>
          </a:p>
        </p:txBody>
      </p:sp>
      <p:sp>
        <p:nvSpPr>
          <p:cNvPr id="8" name="CuadroTexto 7">
            <a:extLst>
              <a:ext uri="{FF2B5EF4-FFF2-40B4-BE49-F238E27FC236}">
                <a16:creationId xmlns:a16="http://schemas.microsoft.com/office/drawing/2014/main" id="{D7B2A37B-5723-0000-2A18-AD9C4594CA27}"/>
              </a:ext>
            </a:extLst>
          </p:cNvPr>
          <p:cNvSpPr txBox="1"/>
          <p:nvPr/>
        </p:nvSpPr>
        <p:spPr>
          <a:xfrm>
            <a:off x="995362" y="5357812"/>
            <a:ext cx="9977438" cy="830997"/>
          </a:xfrm>
          <a:prstGeom prst="rect">
            <a:avLst/>
          </a:prstGeom>
          <a:noFill/>
        </p:spPr>
        <p:txBody>
          <a:bodyPr wrap="square" rtlCol="0">
            <a:spAutoFit/>
          </a:bodyPr>
          <a:lstStyle/>
          <a:p>
            <a:r>
              <a:rPr lang="es-ES" sz="2400" dirty="0"/>
              <a:t>La etiqueta HTML</a:t>
            </a:r>
            <a:r>
              <a:rPr lang="en-US" sz="2400" dirty="0"/>
              <a:t>&lt;pre&gt;  </a:t>
            </a:r>
            <a:r>
              <a:rPr lang="en-US" sz="2400" dirty="0" err="1"/>
              <a:t>presenta</a:t>
            </a:r>
            <a:r>
              <a:rPr lang="en-US" sz="2400" dirty="0"/>
              <a:t>  </a:t>
            </a:r>
            <a:r>
              <a:rPr lang="en-US" sz="2400" dirty="0" err="1"/>
              <a:t>texto</a:t>
            </a:r>
            <a:r>
              <a:rPr lang="en-US" sz="2400" dirty="0"/>
              <a:t> </a:t>
            </a:r>
            <a:r>
              <a:rPr lang="en-US" sz="2400" dirty="0" err="1"/>
              <a:t>exactamente</a:t>
            </a:r>
            <a:r>
              <a:rPr lang="en-US" sz="2400" dirty="0"/>
              <a:t> </a:t>
            </a:r>
            <a:r>
              <a:rPr lang="en-US" sz="2400" dirty="0" err="1"/>
              <a:t>como</a:t>
            </a:r>
            <a:r>
              <a:rPr lang="en-US" sz="2400" dirty="0"/>
              <a:t> </a:t>
            </a:r>
            <a:r>
              <a:rPr lang="en-US" sz="2400" dirty="0" err="1"/>
              <a:t>est</a:t>
            </a:r>
            <a:r>
              <a:rPr lang="es-ES" sz="2400" dirty="0"/>
              <a:t>á </a:t>
            </a:r>
            <a:r>
              <a:rPr lang="en-US" sz="2400" dirty="0" err="1"/>
              <a:t>en</a:t>
            </a:r>
            <a:r>
              <a:rPr lang="en-US" sz="2400" dirty="0"/>
              <a:t> </a:t>
            </a:r>
            <a:r>
              <a:rPr lang="en-US" sz="2400" dirty="0" err="1"/>
              <a:t>el</a:t>
            </a:r>
            <a:r>
              <a:rPr lang="en-US" sz="2400" dirty="0"/>
              <a:t> </a:t>
            </a:r>
            <a:r>
              <a:rPr lang="en-US" sz="2400" dirty="0" err="1"/>
              <a:t>archivo</a:t>
            </a:r>
            <a:r>
              <a:rPr lang="en-US" sz="2400" dirty="0"/>
              <a:t>. Los </a:t>
            </a:r>
            <a:r>
              <a:rPr lang="en-US" sz="2400" dirty="0" err="1"/>
              <a:t>espacios</a:t>
            </a:r>
            <a:r>
              <a:rPr lang="en-US" sz="2400" dirty="0"/>
              <a:t> </a:t>
            </a:r>
            <a:r>
              <a:rPr lang="en-US" sz="2400" dirty="0" err="1"/>
              <a:t>también</a:t>
            </a:r>
            <a:r>
              <a:rPr lang="en-US" sz="2400" dirty="0"/>
              <a:t> se </a:t>
            </a:r>
            <a:r>
              <a:rPr lang="en-US" sz="2400" dirty="0" err="1"/>
              <a:t>muestan</a:t>
            </a:r>
            <a:r>
              <a:rPr lang="en-US" sz="2400" dirty="0"/>
              <a:t> </a:t>
            </a:r>
            <a:r>
              <a:rPr lang="en-US" sz="2400" dirty="0" err="1"/>
              <a:t>como</a:t>
            </a:r>
            <a:r>
              <a:rPr lang="en-US" sz="2400" dirty="0"/>
              <a:t> </a:t>
            </a:r>
            <a:r>
              <a:rPr lang="en-US" sz="2400" dirty="0" err="1"/>
              <a:t>están</a:t>
            </a:r>
            <a:r>
              <a:rPr lang="en-US" sz="2400" dirty="0"/>
              <a:t> </a:t>
            </a:r>
            <a:r>
              <a:rPr lang="en-US" sz="2400" dirty="0" err="1"/>
              <a:t>escritos</a:t>
            </a:r>
            <a:r>
              <a:rPr lang="en-US" sz="2400" dirty="0"/>
              <a:t>.</a:t>
            </a:r>
            <a:endParaRPr lang="es-ES" sz="2400" dirty="0"/>
          </a:p>
        </p:txBody>
      </p:sp>
    </p:spTree>
    <p:extLst>
      <p:ext uri="{BB962C8B-B14F-4D97-AF65-F5344CB8AC3E}">
        <p14:creationId xmlns:p14="http://schemas.microsoft.com/office/powerpoint/2010/main" val="592889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CC8A6-507F-5B4D-7031-A1146819B93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CAC02DAD-1EBF-9F5F-E656-4C13B2B25A75}"/>
              </a:ext>
            </a:extLst>
          </p:cNvPr>
          <p:cNvSpPr>
            <a:spLocks noGrp="1"/>
          </p:cNvSpPr>
          <p:nvPr>
            <p:ph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47B188C-4D09-DEA8-D22A-F9EAEAB1FAE6}"/>
              </a:ext>
            </a:extLst>
          </p:cNvPr>
          <p:cNvSpPr>
            <a:spLocks noGrp="1"/>
          </p:cNvSpPr>
          <p:nvPr>
            <p:ph type="sldNum" sz="quarter" idx="12"/>
          </p:nvPr>
        </p:nvSpPr>
        <p:spPr/>
        <p:txBody>
          <a:bodyPr/>
          <a:lstStyle/>
          <a:p>
            <a:fld id="{1A5952E3-DA43-4FE4-B797-0AD175EBA12D}" type="slidenum">
              <a:rPr lang="es-ES" smtClean="0"/>
              <a:t>26</a:t>
            </a:fld>
            <a:endParaRPr lang="es-ES"/>
          </a:p>
        </p:txBody>
      </p:sp>
      <p:pic>
        <p:nvPicPr>
          <p:cNvPr id="8" name="Imagen 7">
            <a:extLst>
              <a:ext uri="{FF2B5EF4-FFF2-40B4-BE49-F238E27FC236}">
                <a16:creationId xmlns:a16="http://schemas.microsoft.com/office/drawing/2014/main" id="{DB63C3AA-AF8D-1A2B-E0F2-F8DD00C9FEB8}"/>
              </a:ext>
            </a:extLst>
          </p:cNvPr>
          <p:cNvPicPr>
            <a:picLocks noChangeAspect="1"/>
          </p:cNvPicPr>
          <p:nvPr/>
        </p:nvPicPr>
        <p:blipFill>
          <a:blip r:embed="rId2"/>
          <a:stretch>
            <a:fillRect/>
          </a:stretch>
        </p:blipFill>
        <p:spPr>
          <a:xfrm>
            <a:off x="1371600" y="38100"/>
            <a:ext cx="6705600" cy="6819900"/>
          </a:xfrm>
          <a:prstGeom prst="rect">
            <a:avLst/>
          </a:prstGeom>
          <a:ln>
            <a:solidFill>
              <a:schemeClr val="accent1">
                <a:shade val="15000"/>
              </a:schemeClr>
            </a:solidFill>
          </a:ln>
        </p:spPr>
      </p:pic>
    </p:spTree>
    <p:extLst>
      <p:ext uri="{BB962C8B-B14F-4D97-AF65-F5344CB8AC3E}">
        <p14:creationId xmlns:p14="http://schemas.microsoft.com/office/powerpoint/2010/main" val="228553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1D04F-2060-4927-B510-76F904233039}"/>
              </a:ext>
            </a:extLst>
          </p:cNvPr>
          <p:cNvSpPr>
            <a:spLocks noGrp="1"/>
          </p:cNvSpPr>
          <p:nvPr>
            <p:ph type="ctrTitle"/>
          </p:nvPr>
        </p:nvSpPr>
        <p:spPr/>
        <p:txBody>
          <a:bodyPr/>
          <a:lstStyle/>
          <a:p>
            <a:r>
              <a:rPr lang="es-ES" dirty="0"/>
              <a:t>Módulo 4. Introducción a Angular</a:t>
            </a:r>
          </a:p>
        </p:txBody>
      </p:sp>
      <p:sp>
        <p:nvSpPr>
          <p:cNvPr id="3" name="Subtítulo 2">
            <a:extLst>
              <a:ext uri="{FF2B5EF4-FFF2-40B4-BE49-F238E27FC236}">
                <a16:creationId xmlns:a16="http://schemas.microsoft.com/office/drawing/2014/main" id="{17922223-2597-4E3E-AF3E-66D7E6214DED}"/>
              </a:ext>
            </a:extLst>
          </p:cNvPr>
          <p:cNvSpPr>
            <a:spLocks noGrp="1"/>
          </p:cNvSpPr>
          <p:nvPr>
            <p:ph type="subTitle" idx="1"/>
          </p:nvPr>
        </p:nvSpPr>
        <p:spPr>
          <a:xfrm>
            <a:off x="1524000" y="4715690"/>
            <a:ext cx="10627056" cy="1956829"/>
          </a:xfrm>
        </p:spPr>
        <p:txBody>
          <a:bodyPr>
            <a:normAutofit/>
          </a:bodyPr>
          <a:lstStyle/>
          <a:p>
            <a:pPr algn="l"/>
            <a:r>
              <a:rPr lang="es-ES" sz="2000" dirty="0"/>
              <a:t>Recursos: </a:t>
            </a:r>
            <a:r>
              <a:rPr lang="es-ES" sz="2000" dirty="0">
                <a:hlinkClick r:id="rId2"/>
              </a:rPr>
              <a:t>https://angular.io/start</a:t>
            </a:r>
            <a:endParaRPr lang="es-ES" sz="2000" dirty="0"/>
          </a:p>
          <a:p>
            <a:pPr algn="l"/>
            <a:r>
              <a:rPr lang="es-ES" sz="2000" dirty="0"/>
              <a:t>                   </a:t>
            </a:r>
            <a:r>
              <a:rPr lang="es-ES" sz="2000" dirty="0">
                <a:hlinkClick r:id="rId3"/>
              </a:rPr>
              <a:t> https://cli.angular.io/</a:t>
            </a:r>
            <a:endParaRPr lang="es-ES" sz="2000" dirty="0"/>
          </a:p>
          <a:p>
            <a:r>
              <a:rPr lang="es-ES" sz="2000" dirty="0">
                <a:hlinkClick r:id="rId4"/>
              </a:rPr>
              <a:t>https://www.udemy.com/course/the-complete-guide-to-angular-2/</a:t>
            </a:r>
            <a:endParaRPr lang="es-ES" sz="2000" dirty="0"/>
          </a:p>
        </p:txBody>
      </p:sp>
      <p:sp>
        <p:nvSpPr>
          <p:cNvPr id="5" name="CuadroTexto 4">
            <a:extLst>
              <a:ext uri="{FF2B5EF4-FFF2-40B4-BE49-F238E27FC236}">
                <a16:creationId xmlns:a16="http://schemas.microsoft.com/office/drawing/2014/main" id="{C2989817-3BD6-4050-8ABF-F838C2E7A286}"/>
              </a:ext>
            </a:extLst>
          </p:cNvPr>
          <p:cNvSpPr txBox="1"/>
          <p:nvPr/>
        </p:nvSpPr>
        <p:spPr>
          <a:xfrm>
            <a:off x="1524000" y="3881994"/>
            <a:ext cx="8573589" cy="461665"/>
          </a:xfrm>
          <a:prstGeom prst="rect">
            <a:avLst/>
          </a:prstGeom>
          <a:noFill/>
        </p:spPr>
        <p:txBody>
          <a:bodyPr wrap="square" rtlCol="0">
            <a:spAutoFit/>
          </a:bodyPr>
          <a:lstStyle/>
          <a:p>
            <a:pPr algn="ctr"/>
            <a:r>
              <a:rPr lang="es-ES" sz="2400" dirty="0"/>
              <a:t>Tema 7. Pipes personalizados</a:t>
            </a:r>
          </a:p>
        </p:txBody>
      </p:sp>
      <p:sp>
        <p:nvSpPr>
          <p:cNvPr id="6" name="Marcador de número de diapositiva 5">
            <a:extLst>
              <a:ext uri="{FF2B5EF4-FFF2-40B4-BE49-F238E27FC236}">
                <a16:creationId xmlns:a16="http://schemas.microsoft.com/office/drawing/2014/main" id="{0AA73E69-B78C-4A2C-BE62-C69565373922}"/>
              </a:ext>
            </a:extLst>
          </p:cNvPr>
          <p:cNvSpPr>
            <a:spLocks noGrp="1"/>
          </p:cNvSpPr>
          <p:nvPr>
            <p:ph type="sldNum" sz="quarter" idx="12"/>
          </p:nvPr>
        </p:nvSpPr>
        <p:spPr/>
        <p:txBody>
          <a:bodyPr/>
          <a:lstStyle/>
          <a:p>
            <a:fld id="{1A5952E3-DA43-4FE4-B797-0AD175EBA12D}" type="slidenum">
              <a:rPr lang="es-ES" smtClean="0"/>
              <a:t>27</a:t>
            </a:fld>
            <a:endParaRPr lang="es-ES"/>
          </a:p>
        </p:txBody>
      </p:sp>
      <p:pic>
        <p:nvPicPr>
          <p:cNvPr id="7" name="Imagen 6">
            <a:extLst>
              <a:ext uri="{FF2B5EF4-FFF2-40B4-BE49-F238E27FC236}">
                <a16:creationId xmlns:a16="http://schemas.microsoft.com/office/drawing/2014/main" id="{F73E21C1-CCE9-4F12-8794-BD422D053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1227" y="40944"/>
            <a:ext cx="1349829" cy="1345584"/>
          </a:xfrm>
          <a:prstGeom prst="rect">
            <a:avLst/>
          </a:prstGeom>
        </p:spPr>
      </p:pic>
    </p:spTree>
    <p:extLst>
      <p:ext uri="{BB962C8B-B14F-4D97-AF65-F5344CB8AC3E}">
        <p14:creationId xmlns:p14="http://schemas.microsoft.com/office/powerpoint/2010/main" val="340476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F3C23-A980-4E74-847A-9214882629DD}"/>
              </a:ext>
            </a:extLst>
          </p:cNvPr>
          <p:cNvSpPr>
            <a:spLocks noGrp="1"/>
          </p:cNvSpPr>
          <p:nvPr>
            <p:ph type="title"/>
          </p:nvPr>
        </p:nvSpPr>
        <p:spPr/>
        <p:txBody>
          <a:bodyPr/>
          <a:lstStyle/>
          <a:p>
            <a:r>
              <a:rPr lang="en-US" dirty="0"/>
              <a:t>Ejemplo1</a:t>
            </a:r>
            <a:endParaRPr lang="es-ES" dirty="0"/>
          </a:p>
        </p:txBody>
      </p:sp>
      <p:sp>
        <p:nvSpPr>
          <p:cNvPr id="3" name="Marcador de contenido 2">
            <a:extLst>
              <a:ext uri="{FF2B5EF4-FFF2-40B4-BE49-F238E27FC236}">
                <a16:creationId xmlns:a16="http://schemas.microsoft.com/office/drawing/2014/main" id="{08481DFD-8D52-4779-AD02-E80FD6BE2AF0}"/>
              </a:ext>
            </a:extLst>
          </p:cNvPr>
          <p:cNvSpPr>
            <a:spLocks noGrp="1"/>
          </p:cNvSpPr>
          <p:nvPr>
            <p:ph idx="1"/>
          </p:nvPr>
        </p:nvSpPr>
        <p:spPr/>
        <p:txBody>
          <a:bodyPr/>
          <a:lstStyle/>
          <a:p>
            <a:pPr marL="0" indent="0" algn="just">
              <a:buNone/>
            </a:pPr>
            <a:r>
              <a:rPr lang="es-ES" dirty="0"/>
              <a:t>En el ejemplo crearemos un pipe que realice una división entera, o sea, que lleve a cabo una división y como resultado, devuelva el cociente y resto como números enteros sin decimales. A través del operador “|”obtendrá el dividendo y por parámetro se le pasará el divisor:</a:t>
            </a:r>
          </a:p>
          <a:p>
            <a:pPr marL="0" indent="0" algn="just">
              <a:buNone/>
            </a:pPr>
            <a:endParaRPr lang="es-ES" dirty="0"/>
          </a:p>
          <a:p>
            <a:pPr marL="0" indent="0" algn="just">
              <a:buNone/>
            </a:pPr>
            <a:r>
              <a:rPr lang="es-ES" dirty="0"/>
              <a:t>propiedad| </a:t>
            </a:r>
            <a:r>
              <a:rPr lang="es-ES" dirty="0" err="1"/>
              <a:t>nombre_pipe:argumento</a:t>
            </a:r>
            <a:endParaRPr lang="es-ES" dirty="0"/>
          </a:p>
          <a:p>
            <a:pPr marL="0" indent="0" algn="just">
              <a:buNone/>
            </a:pPr>
            <a:endParaRPr lang="es-ES" dirty="0"/>
          </a:p>
          <a:p>
            <a:pPr marL="0" indent="0" algn="just">
              <a:buNone/>
            </a:pPr>
            <a:r>
              <a:rPr lang="es-ES" dirty="0"/>
              <a:t>Dividendo</a:t>
            </a:r>
            <a:r>
              <a:rPr lang="en-US" dirty="0"/>
              <a:t>|</a:t>
            </a:r>
            <a:r>
              <a:rPr lang="en-US" dirty="0" err="1"/>
              <a:t>divisionEntera:divisor</a:t>
            </a:r>
            <a:endParaRPr lang="es-ES" dirty="0"/>
          </a:p>
          <a:p>
            <a:pPr marL="0" indent="0" algn="just">
              <a:buNone/>
            </a:pPr>
            <a:endParaRPr lang="es-ES" dirty="0"/>
          </a:p>
          <a:p>
            <a:pPr marL="0" indent="0" algn="just">
              <a:buNone/>
            </a:pPr>
            <a:endParaRPr lang="es-ES" dirty="0"/>
          </a:p>
        </p:txBody>
      </p:sp>
      <p:sp>
        <p:nvSpPr>
          <p:cNvPr id="4" name="Marcador de número de diapositiva 3">
            <a:extLst>
              <a:ext uri="{FF2B5EF4-FFF2-40B4-BE49-F238E27FC236}">
                <a16:creationId xmlns:a16="http://schemas.microsoft.com/office/drawing/2014/main" id="{95E54BBF-4D91-4E6C-87D8-A4BEF43DFA9B}"/>
              </a:ext>
            </a:extLst>
          </p:cNvPr>
          <p:cNvSpPr>
            <a:spLocks noGrp="1"/>
          </p:cNvSpPr>
          <p:nvPr>
            <p:ph type="sldNum" sz="quarter" idx="12"/>
          </p:nvPr>
        </p:nvSpPr>
        <p:spPr/>
        <p:txBody>
          <a:bodyPr/>
          <a:lstStyle/>
          <a:p>
            <a:fld id="{1A5952E3-DA43-4FE4-B797-0AD175EBA12D}" type="slidenum">
              <a:rPr lang="es-ES" smtClean="0"/>
              <a:t>3</a:t>
            </a:fld>
            <a:endParaRPr lang="es-ES"/>
          </a:p>
        </p:txBody>
      </p:sp>
    </p:spTree>
    <p:extLst>
      <p:ext uri="{BB962C8B-B14F-4D97-AF65-F5344CB8AC3E}">
        <p14:creationId xmlns:p14="http://schemas.microsoft.com/office/powerpoint/2010/main" val="152098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C9931-FCEF-4891-A7EC-E365CE493B7C}"/>
              </a:ext>
            </a:extLst>
          </p:cNvPr>
          <p:cNvSpPr>
            <a:spLocks noGrp="1"/>
          </p:cNvSpPr>
          <p:nvPr>
            <p:ph type="title"/>
          </p:nvPr>
        </p:nvSpPr>
        <p:spPr/>
        <p:txBody>
          <a:bodyPr/>
          <a:lstStyle/>
          <a:p>
            <a:r>
              <a:rPr lang="en-US" dirty="0" err="1"/>
              <a:t>Crear</a:t>
            </a:r>
            <a:r>
              <a:rPr lang="en-US" dirty="0"/>
              <a:t> pipe </a:t>
            </a:r>
            <a:r>
              <a:rPr lang="en-US" dirty="0" err="1"/>
              <a:t>personalizado</a:t>
            </a:r>
            <a:endParaRPr lang="es-ES" dirty="0"/>
          </a:p>
        </p:txBody>
      </p:sp>
      <p:sp>
        <p:nvSpPr>
          <p:cNvPr id="3" name="Marcador de contenido 2">
            <a:extLst>
              <a:ext uri="{FF2B5EF4-FFF2-40B4-BE49-F238E27FC236}">
                <a16:creationId xmlns:a16="http://schemas.microsoft.com/office/drawing/2014/main" id="{B34C45EA-D55B-4A1E-9D86-C377CD8D77E2}"/>
              </a:ext>
            </a:extLst>
          </p:cNvPr>
          <p:cNvSpPr>
            <a:spLocks noGrp="1"/>
          </p:cNvSpPr>
          <p:nvPr>
            <p:ph idx="1"/>
          </p:nvPr>
        </p:nvSpPr>
        <p:spPr/>
        <p:txBody>
          <a:bodyPr/>
          <a:lstStyle/>
          <a:p>
            <a:pPr marL="0" indent="0">
              <a:buNone/>
            </a:pPr>
            <a:r>
              <a:rPr lang="es-ES" dirty="0"/>
              <a:t>Primeramente creamos la aplicación </a:t>
            </a:r>
          </a:p>
          <a:p>
            <a:pPr marL="0" indent="0">
              <a:buNone/>
            </a:pPr>
            <a:r>
              <a:rPr lang="es-ES" dirty="0"/>
              <a:t>ng g new </a:t>
            </a:r>
            <a:r>
              <a:rPr lang="es-ES" dirty="0" err="1"/>
              <a:t>DivisionEnteraPipe</a:t>
            </a:r>
            <a:endParaRPr lang="es-ES" dirty="0"/>
          </a:p>
          <a:p>
            <a:pPr marL="0" indent="0">
              <a:buNone/>
            </a:pPr>
            <a:endParaRPr lang="es-ES" dirty="0"/>
          </a:p>
          <a:p>
            <a:pPr marL="0" indent="0">
              <a:buNone/>
            </a:pPr>
            <a:r>
              <a:rPr lang="es-ES" dirty="0"/>
              <a:t>Creamos pipe personalizado</a:t>
            </a:r>
          </a:p>
          <a:p>
            <a:pPr marL="0" indent="0">
              <a:buNone/>
            </a:pPr>
            <a:r>
              <a:rPr lang="es-ES" dirty="0"/>
              <a:t>ng </a:t>
            </a:r>
            <a:r>
              <a:rPr lang="es-ES" dirty="0" err="1"/>
              <a:t>generate</a:t>
            </a:r>
            <a:r>
              <a:rPr lang="es-ES" dirty="0"/>
              <a:t> pipe </a:t>
            </a:r>
            <a:r>
              <a:rPr lang="es-ES" dirty="0" err="1"/>
              <a:t>divisionEntera</a:t>
            </a:r>
            <a:endParaRPr lang="es-ES" dirty="0"/>
          </a:p>
        </p:txBody>
      </p:sp>
      <p:sp>
        <p:nvSpPr>
          <p:cNvPr id="4" name="Marcador de número de diapositiva 3">
            <a:extLst>
              <a:ext uri="{FF2B5EF4-FFF2-40B4-BE49-F238E27FC236}">
                <a16:creationId xmlns:a16="http://schemas.microsoft.com/office/drawing/2014/main" id="{1EBD240E-AF96-478C-9798-79B1D58DD7C9}"/>
              </a:ext>
            </a:extLst>
          </p:cNvPr>
          <p:cNvSpPr>
            <a:spLocks noGrp="1"/>
          </p:cNvSpPr>
          <p:nvPr>
            <p:ph type="sldNum" sz="quarter" idx="12"/>
          </p:nvPr>
        </p:nvSpPr>
        <p:spPr/>
        <p:txBody>
          <a:bodyPr/>
          <a:lstStyle/>
          <a:p>
            <a:fld id="{1A5952E3-DA43-4FE4-B797-0AD175EBA12D}" type="slidenum">
              <a:rPr lang="es-ES" smtClean="0"/>
              <a:t>4</a:t>
            </a:fld>
            <a:endParaRPr lang="es-ES"/>
          </a:p>
        </p:txBody>
      </p:sp>
      <p:pic>
        <p:nvPicPr>
          <p:cNvPr id="5" name="Imagen 4">
            <a:extLst>
              <a:ext uri="{FF2B5EF4-FFF2-40B4-BE49-F238E27FC236}">
                <a16:creationId xmlns:a16="http://schemas.microsoft.com/office/drawing/2014/main" id="{6ACF9053-6013-4345-8ED3-1D14CA9A067A}"/>
              </a:ext>
            </a:extLst>
          </p:cNvPr>
          <p:cNvPicPr>
            <a:picLocks noChangeAspect="1"/>
          </p:cNvPicPr>
          <p:nvPr/>
        </p:nvPicPr>
        <p:blipFill>
          <a:blip r:embed="rId2"/>
          <a:stretch>
            <a:fillRect/>
          </a:stretch>
        </p:blipFill>
        <p:spPr>
          <a:xfrm>
            <a:off x="5822476" y="3233738"/>
            <a:ext cx="5105400" cy="2943225"/>
          </a:xfrm>
          <a:prstGeom prst="rect">
            <a:avLst/>
          </a:prstGeom>
        </p:spPr>
      </p:pic>
    </p:spTree>
    <p:extLst>
      <p:ext uri="{BB962C8B-B14F-4D97-AF65-F5344CB8AC3E}">
        <p14:creationId xmlns:p14="http://schemas.microsoft.com/office/powerpoint/2010/main" val="345976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BCE63-DCAC-4547-BA0E-A59C1DA346BB}"/>
              </a:ext>
            </a:extLst>
          </p:cNvPr>
          <p:cNvSpPr>
            <a:spLocks noGrp="1"/>
          </p:cNvSpPr>
          <p:nvPr>
            <p:ph type="title"/>
          </p:nvPr>
        </p:nvSpPr>
        <p:spPr/>
        <p:txBody>
          <a:bodyPr/>
          <a:lstStyle/>
          <a:p>
            <a:r>
              <a:rPr lang="es-ES" dirty="0"/>
              <a:t>Definición</a:t>
            </a:r>
          </a:p>
        </p:txBody>
      </p:sp>
      <p:sp>
        <p:nvSpPr>
          <p:cNvPr id="3" name="Marcador de contenido 2">
            <a:extLst>
              <a:ext uri="{FF2B5EF4-FFF2-40B4-BE49-F238E27FC236}">
                <a16:creationId xmlns:a16="http://schemas.microsoft.com/office/drawing/2014/main" id="{E36D6436-5CAD-4736-9D47-EB08A6DCAEFF}"/>
              </a:ext>
            </a:extLst>
          </p:cNvPr>
          <p:cNvSpPr>
            <a:spLocks noGrp="1"/>
          </p:cNvSpPr>
          <p:nvPr>
            <p:ph idx="1"/>
          </p:nvPr>
        </p:nvSpPr>
        <p:spPr/>
        <p:txBody>
          <a:bodyPr>
            <a:normAutofit fontScale="92500"/>
          </a:bodyPr>
          <a:lstStyle/>
          <a:p>
            <a:pPr marL="0" indent="0">
              <a:buNone/>
            </a:pPr>
            <a:r>
              <a:rPr lang="es-ES" dirty="0"/>
              <a:t>De forma resumida, podemos definir un pipe como una clase “decorada” con metadatos de pipe. La implementación de cualquier pipe personalizado tiene los siguientes requerimientos:</a:t>
            </a:r>
          </a:p>
          <a:p>
            <a:pPr marL="0" indent="0" algn="just">
              <a:buNone/>
            </a:pPr>
            <a:r>
              <a:rPr lang="es-ES" dirty="0"/>
              <a:t>• La clase del pipe debe implementar el método </a:t>
            </a:r>
            <a:r>
              <a:rPr lang="es-ES" b="1" dirty="0" err="1"/>
              <a:t>transform</a:t>
            </a:r>
            <a:r>
              <a:rPr lang="es-ES" dirty="0"/>
              <a:t> de la interface</a:t>
            </a:r>
          </a:p>
          <a:p>
            <a:pPr marL="0" indent="0" algn="just">
              <a:buNone/>
            </a:pPr>
            <a:r>
              <a:rPr lang="es-ES" b="1" dirty="0" err="1"/>
              <a:t>PipeTransform</a:t>
            </a:r>
            <a:r>
              <a:rPr lang="es-ES" dirty="0"/>
              <a:t>. Este método toma el valor que “canaliza” y un número</a:t>
            </a:r>
          </a:p>
          <a:p>
            <a:pPr marL="0" indent="0" algn="just">
              <a:buNone/>
            </a:pPr>
            <a:r>
              <a:rPr lang="es-ES" dirty="0"/>
              <a:t>variable de parámetros de cualquier tipo, y devuelve un valor transformado.</a:t>
            </a:r>
          </a:p>
          <a:p>
            <a:pPr marL="0" indent="0" algn="just">
              <a:buNone/>
            </a:pPr>
            <a:r>
              <a:rPr lang="es-ES" dirty="0"/>
              <a:t>• Debe usarse el decorador para que Angular sepa que es un pipe. En el </a:t>
            </a:r>
            <a:r>
              <a:rPr lang="es-ES" b="1" dirty="0"/>
              <a:t>@Pipe </a:t>
            </a:r>
            <a:r>
              <a:rPr lang="es-ES" dirty="0"/>
              <a:t>decorador, indicaremos el nombre del pipe. Este será el que deberemos usar desde los </a:t>
            </a:r>
            <a:r>
              <a:rPr lang="es-ES" dirty="0" err="1"/>
              <a:t>templates</a:t>
            </a:r>
            <a:r>
              <a:rPr lang="es-ES" dirty="0"/>
              <a:t> para usarlo.</a:t>
            </a:r>
          </a:p>
        </p:txBody>
      </p:sp>
      <p:sp>
        <p:nvSpPr>
          <p:cNvPr id="4" name="Marcador de número de diapositiva 3">
            <a:extLst>
              <a:ext uri="{FF2B5EF4-FFF2-40B4-BE49-F238E27FC236}">
                <a16:creationId xmlns:a16="http://schemas.microsoft.com/office/drawing/2014/main" id="{6CB8C07D-322C-4A97-81AA-2A1C0BFD2F48}"/>
              </a:ext>
            </a:extLst>
          </p:cNvPr>
          <p:cNvSpPr>
            <a:spLocks noGrp="1"/>
          </p:cNvSpPr>
          <p:nvPr>
            <p:ph type="sldNum" sz="quarter" idx="12"/>
          </p:nvPr>
        </p:nvSpPr>
        <p:spPr/>
        <p:txBody>
          <a:bodyPr/>
          <a:lstStyle/>
          <a:p>
            <a:fld id="{1A5952E3-DA43-4FE4-B797-0AD175EBA12D}" type="slidenum">
              <a:rPr lang="es-ES" smtClean="0"/>
              <a:t>5</a:t>
            </a:fld>
            <a:endParaRPr lang="es-ES"/>
          </a:p>
        </p:txBody>
      </p:sp>
    </p:spTree>
    <p:extLst>
      <p:ext uri="{BB962C8B-B14F-4D97-AF65-F5344CB8AC3E}">
        <p14:creationId xmlns:p14="http://schemas.microsoft.com/office/powerpoint/2010/main" val="2912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D4902-8ED1-4F4D-9341-9C83D82BC542}"/>
              </a:ext>
            </a:extLst>
          </p:cNvPr>
          <p:cNvSpPr>
            <a:spLocks noGrp="1"/>
          </p:cNvSpPr>
          <p:nvPr>
            <p:ph type="title"/>
          </p:nvPr>
        </p:nvSpPr>
        <p:spPr/>
        <p:txBody>
          <a:bodyPr/>
          <a:lstStyle/>
          <a:p>
            <a:r>
              <a:rPr lang="es-ES" dirty="0"/>
              <a:t>Funcionalidad de </a:t>
            </a:r>
            <a:r>
              <a:rPr lang="es-ES" dirty="0" err="1"/>
              <a:t>DivisionEnteraPipe</a:t>
            </a:r>
            <a:r>
              <a:rPr lang="es-ES" dirty="0"/>
              <a:t> </a:t>
            </a:r>
          </a:p>
        </p:txBody>
      </p:sp>
      <p:sp>
        <p:nvSpPr>
          <p:cNvPr id="4" name="Marcador de número de diapositiva 3">
            <a:extLst>
              <a:ext uri="{FF2B5EF4-FFF2-40B4-BE49-F238E27FC236}">
                <a16:creationId xmlns:a16="http://schemas.microsoft.com/office/drawing/2014/main" id="{73EBE874-2A91-4CB8-AEC9-6B3ECBBA4A76}"/>
              </a:ext>
            </a:extLst>
          </p:cNvPr>
          <p:cNvSpPr>
            <a:spLocks noGrp="1"/>
          </p:cNvSpPr>
          <p:nvPr>
            <p:ph type="sldNum" sz="quarter" idx="12"/>
          </p:nvPr>
        </p:nvSpPr>
        <p:spPr/>
        <p:txBody>
          <a:bodyPr/>
          <a:lstStyle/>
          <a:p>
            <a:fld id="{1A5952E3-DA43-4FE4-B797-0AD175EBA12D}" type="slidenum">
              <a:rPr lang="es-ES" smtClean="0"/>
              <a:t>6</a:t>
            </a:fld>
            <a:endParaRPr lang="es-ES"/>
          </a:p>
        </p:txBody>
      </p:sp>
      <p:pic>
        <p:nvPicPr>
          <p:cNvPr id="8" name="Imagen 7">
            <a:extLst>
              <a:ext uri="{FF2B5EF4-FFF2-40B4-BE49-F238E27FC236}">
                <a16:creationId xmlns:a16="http://schemas.microsoft.com/office/drawing/2014/main" id="{AD33E498-4948-495C-A120-86A772C8AAB5}"/>
              </a:ext>
            </a:extLst>
          </p:cNvPr>
          <p:cNvPicPr>
            <a:picLocks noChangeAspect="1"/>
          </p:cNvPicPr>
          <p:nvPr/>
        </p:nvPicPr>
        <p:blipFill>
          <a:blip r:embed="rId3"/>
          <a:stretch>
            <a:fillRect/>
          </a:stretch>
        </p:blipFill>
        <p:spPr>
          <a:xfrm>
            <a:off x="945746" y="1825625"/>
            <a:ext cx="5305425" cy="3838575"/>
          </a:xfrm>
          <a:prstGeom prst="rect">
            <a:avLst/>
          </a:prstGeom>
        </p:spPr>
      </p:pic>
      <p:sp>
        <p:nvSpPr>
          <p:cNvPr id="3" name="CuadroTexto 2">
            <a:extLst>
              <a:ext uri="{FF2B5EF4-FFF2-40B4-BE49-F238E27FC236}">
                <a16:creationId xmlns:a16="http://schemas.microsoft.com/office/drawing/2014/main" id="{8DE353F8-FC26-CF6E-09E3-094CC58F86EB}"/>
              </a:ext>
            </a:extLst>
          </p:cNvPr>
          <p:cNvSpPr txBox="1"/>
          <p:nvPr/>
        </p:nvSpPr>
        <p:spPr>
          <a:xfrm>
            <a:off x="945746" y="5957455"/>
            <a:ext cx="11238654" cy="646331"/>
          </a:xfrm>
          <a:prstGeom prst="rect">
            <a:avLst/>
          </a:prstGeom>
          <a:noFill/>
        </p:spPr>
        <p:txBody>
          <a:bodyPr wrap="none" rtlCol="0">
            <a:spAutoFit/>
          </a:bodyPr>
          <a:lstStyle/>
          <a:p>
            <a:r>
              <a:rPr lang="es-ES" dirty="0" err="1"/>
              <a:t>Math.floor</a:t>
            </a:r>
            <a:r>
              <a:rPr lang="es-ES" dirty="0"/>
              <a:t>() es un método del objeto estándar </a:t>
            </a:r>
            <a:r>
              <a:rPr lang="es-ES" dirty="0" err="1"/>
              <a:t>Math</a:t>
            </a:r>
            <a:r>
              <a:rPr lang="es-ES" dirty="0"/>
              <a:t> que redondea un número dado hacia el número entero anterior. </a:t>
            </a:r>
          </a:p>
          <a:p>
            <a:endParaRPr lang="es-ES" dirty="0"/>
          </a:p>
        </p:txBody>
      </p:sp>
    </p:spTree>
    <p:extLst>
      <p:ext uri="{BB962C8B-B14F-4D97-AF65-F5344CB8AC3E}">
        <p14:creationId xmlns:p14="http://schemas.microsoft.com/office/powerpoint/2010/main" val="218334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1846A-8BC3-4445-BB7D-30053DC6AE7B}"/>
              </a:ext>
            </a:extLst>
          </p:cNvPr>
          <p:cNvSpPr>
            <a:spLocks noGrp="1"/>
          </p:cNvSpPr>
          <p:nvPr>
            <p:ph type="title"/>
          </p:nvPr>
        </p:nvSpPr>
        <p:spPr/>
        <p:txBody>
          <a:bodyPr/>
          <a:lstStyle/>
          <a:p>
            <a:r>
              <a:rPr lang="en-US" dirty="0" err="1"/>
              <a:t>Importar</a:t>
            </a:r>
            <a:r>
              <a:rPr lang="en-US" dirty="0"/>
              <a:t> </a:t>
            </a:r>
            <a:r>
              <a:rPr lang="en-US" dirty="0" err="1"/>
              <a:t>DivisionEnteraPipe</a:t>
            </a:r>
            <a:r>
              <a:rPr lang="en-US" dirty="0"/>
              <a:t> </a:t>
            </a:r>
            <a:endParaRPr lang="es-ES" dirty="0"/>
          </a:p>
        </p:txBody>
      </p:sp>
      <p:pic>
        <p:nvPicPr>
          <p:cNvPr id="5" name="Marcador de contenido 4">
            <a:extLst>
              <a:ext uri="{FF2B5EF4-FFF2-40B4-BE49-F238E27FC236}">
                <a16:creationId xmlns:a16="http://schemas.microsoft.com/office/drawing/2014/main" id="{248AD837-40B3-4A5E-A550-2D09F47BE34E}"/>
              </a:ext>
            </a:extLst>
          </p:cNvPr>
          <p:cNvPicPr>
            <a:picLocks noGrp="1" noChangeAspect="1"/>
          </p:cNvPicPr>
          <p:nvPr>
            <p:ph idx="1"/>
          </p:nvPr>
        </p:nvPicPr>
        <p:blipFill>
          <a:blip r:embed="rId2"/>
          <a:stretch>
            <a:fillRect/>
          </a:stretch>
        </p:blipFill>
        <p:spPr>
          <a:xfrm>
            <a:off x="998632" y="1690688"/>
            <a:ext cx="5991225" cy="3810000"/>
          </a:xfrm>
          <a:prstGeom prst="rect">
            <a:avLst/>
          </a:prstGeom>
        </p:spPr>
      </p:pic>
      <p:sp>
        <p:nvSpPr>
          <p:cNvPr id="6" name="Rectángulo 5">
            <a:extLst>
              <a:ext uri="{FF2B5EF4-FFF2-40B4-BE49-F238E27FC236}">
                <a16:creationId xmlns:a16="http://schemas.microsoft.com/office/drawing/2014/main" id="{AC718AC8-8321-46E0-9B99-C01C332EF0BA}"/>
              </a:ext>
            </a:extLst>
          </p:cNvPr>
          <p:cNvSpPr/>
          <p:nvPr/>
        </p:nvSpPr>
        <p:spPr>
          <a:xfrm>
            <a:off x="4490113" y="3794078"/>
            <a:ext cx="1364777" cy="2593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4005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D1F74-25C3-4B61-AF75-46C51D018948}"/>
              </a:ext>
            </a:extLst>
          </p:cNvPr>
          <p:cNvSpPr>
            <a:spLocks noGrp="1"/>
          </p:cNvSpPr>
          <p:nvPr>
            <p:ph type="title"/>
          </p:nvPr>
        </p:nvSpPr>
        <p:spPr/>
        <p:txBody>
          <a:bodyPr/>
          <a:lstStyle/>
          <a:p>
            <a:r>
              <a:rPr lang="en-US" dirty="0" err="1"/>
              <a:t>Crear</a:t>
            </a:r>
            <a:r>
              <a:rPr lang="en-US" dirty="0"/>
              <a:t> la </a:t>
            </a:r>
            <a:r>
              <a:rPr lang="en-US" dirty="0" err="1"/>
              <a:t>plantilla</a:t>
            </a:r>
            <a:r>
              <a:rPr lang="en-US" dirty="0"/>
              <a:t> HTML</a:t>
            </a:r>
            <a:endParaRPr lang="es-ES" dirty="0"/>
          </a:p>
        </p:txBody>
      </p:sp>
      <p:sp>
        <p:nvSpPr>
          <p:cNvPr id="4" name="Marcador de número de diapositiva 3">
            <a:extLst>
              <a:ext uri="{FF2B5EF4-FFF2-40B4-BE49-F238E27FC236}">
                <a16:creationId xmlns:a16="http://schemas.microsoft.com/office/drawing/2014/main" id="{AA57C25A-D6F3-4B1F-9CE0-692D16F24A59}"/>
              </a:ext>
            </a:extLst>
          </p:cNvPr>
          <p:cNvSpPr>
            <a:spLocks noGrp="1"/>
          </p:cNvSpPr>
          <p:nvPr>
            <p:ph type="sldNum" sz="quarter" idx="12"/>
          </p:nvPr>
        </p:nvSpPr>
        <p:spPr/>
        <p:txBody>
          <a:bodyPr/>
          <a:lstStyle/>
          <a:p>
            <a:fld id="{1A5952E3-DA43-4FE4-B797-0AD175EBA12D}" type="slidenum">
              <a:rPr lang="es-ES" smtClean="0"/>
              <a:t>8</a:t>
            </a:fld>
            <a:endParaRPr lang="es-ES"/>
          </a:p>
        </p:txBody>
      </p:sp>
      <p:pic>
        <p:nvPicPr>
          <p:cNvPr id="9" name="Imagen 8">
            <a:extLst>
              <a:ext uri="{FF2B5EF4-FFF2-40B4-BE49-F238E27FC236}">
                <a16:creationId xmlns:a16="http://schemas.microsoft.com/office/drawing/2014/main" id="{E3A40D9F-6A2A-4FAD-9D89-006354AC1385}"/>
              </a:ext>
            </a:extLst>
          </p:cNvPr>
          <p:cNvPicPr>
            <a:picLocks noChangeAspect="1"/>
          </p:cNvPicPr>
          <p:nvPr/>
        </p:nvPicPr>
        <p:blipFill>
          <a:blip r:embed="rId2"/>
          <a:stretch>
            <a:fillRect/>
          </a:stretch>
        </p:blipFill>
        <p:spPr>
          <a:xfrm>
            <a:off x="838200" y="1825625"/>
            <a:ext cx="4819650" cy="1628775"/>
          </a:xfrm>
          <a:prstGeom prst="rect">
            <a:avLst/>
          </a:prstGeom>
        </p:spPr>
      </p:pic>
      <p:pic>
        <p:nvPicPr>
          <p:cNvPr id="11" name="Imagen 10">
            <a:extLst>
              <a:ext uri="{FF2B5EF4-FFF2-40B4-BE49-F238E27FC236}">
                <a16:creationId xmlns:a16="http://schemas.microsoft.com/office/drawing/2014/main" id="{FCBF5F52-34FD-4EF9-B020-630EC5B9C397}"/>
              </a:ext>
            </a:extLst>
          </p:cNvPr>
          <p:cNvPicPr>
            <a:picLocks noChangeAspect="1"/>
          </p:cNvPicPr>
          <p:nvPr/>
        </p:nvPicPr>
        <p:blipFill>
          <a:blip r:embed="rId3"/>
          <a:stretch>
            <a:fillRect/>
          </a:stretch>
        </p:blipFill>
        <p:spPr>
          <a:xfrm>
            <a:off x="6096000" y="3568249"/>
            <a:ext cx="4610100" cy="2314575"/>
          </a:xfrm>
          <a:prstGeom prst="rect">
            <a:avLst/>
          </a:prstGeom>
          <a:ln>
            <a:solidFill>
              <a:schemeClr val="tx2"/>
            </a:solidFill>
          </a:ln>
        </p:spPr>
      </p:pic>
    </p:spTree>
    <p:extLst>
      <p:ext uri="{BB962C8B-B14F-4D97-AF65-F5344CB8AC3E}">
        <p14:creationId xmlns:p14="http://schemas.microsoft.com/office/powerpoint/2010/main" val="157842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B557F-8D3C-4637-A5A8-1955FF493F97}"/>
              </a:ext>
            </a:extLst>
          </p:cNvPr>
          <p:cNvSpPr>
            <a:spLocks noGrp="1"/>
          </p:cNvSpPr>
          <p:nvPr>
            <p:ph type="title"/>
          </p:nvPr>
        </p:nvSpPr>
        <p:spPr/>
        <p:txBody>
          <a:bodyPr/>
          <a:lstStyle/>
          <a:p>
            <a:r>
              <a:rPr lang="en-US" dirty="0"/>
              <a:t>Pipes puros e </a:t>
            </a:r>
            <a:r>
              <a:rPr lang="en-US" dirty="0" err="1"/>
              <a:t>impuros</a:t>
            </a:r>
            <a:endParaRPr lang="es-ES" dirty="0"/>
          </a:p>
        </p:txBody>
      </p:sp>
      <p:sp>
        <p:nvSpPr>
          <p:cNvPr id="3" name="Marcador de contenido 2">
            <a:extLst>
              <a:ext uri="{FF2B5EF4-FFF2-40B4-BE49-F238E27FC236}">
                <a16:creationId xmlns:a16="http://schemas.microsoft.com/office/drawing/2014/main" id="{24CCBE8D-5379-42E4-B58F-B49D38F2CE6A}"/>
              </a:ext>
            </a:extLst>
          </p:cNvPr>
          <p:cNvSpPr>
            <a:spLocks noGrp="1"/>
          </p:cNvSpPr>
          <p:nvPr>
            <p:ph idx="1"/>
          </p:nvPr>
        </p:nvSpPr>
        <p:spPr/>
        <p:txBody>
          <a:bodyPr>
            <a:normAutofit/>
          </a:bodyPr>
          <a:lstStyle/>
          <a:p>
            <a:pPr marL="0" indent="0" algn="just">
              <a:buNone/>
            </a:pPr>
            <a:r>
              <a:rPr lang="es-ES" dirty="0"/>
              <a:t>Existen dos categorías de pipes: </a:t>
            </a:r>
            <a:r>
              <a:rPr lang="es-ES" b="1" dirty="0"/>
              <a:t>puros</a:t>
            </a:r>
            <a:r>
              <a:rPr lang="es-ES" dirty="0"/>
              <a:t> e </a:t>
            </a:r>
            <a:r>
              <a:rPr lang="es-ES" b="1" dirty="0"/>
              <a:t>impuros</a:t>
            </a:r>
            <a:r>
              <a:rPr lang="es-ES" dirty="0"/>
              <a:t>. La principal diferencia entre ellos radica en la manera que tiene Angular de gestionar su ejecución.</a:t>
            </a:r>
          </a:p>
          <a:p>
            <a:pPr marL="0" indent="0" algn="just">
              <a:buNone/>
            </a:pPr>
            <a:endParaRPr lang="es-ES" dirty="0"/>
          </a:p>
        </p:txBody>
      </p:sp>
      <p:sp>
        <p:nvSpPr>
          <p:cNvPr id="4" name="Marcador de número de diapositiva 3">
            <a:extLst>
              <a:ext uri="{FF2B5EF4-FFF2-40B4-BE49-F238E27FC236}">
                <a16:creationId xmlns:a16="http://schemas.microsoft.com/office/drawing/2014/main" id="{A974F781-F42A-4EAC-9253-DF477FEDB3D3}"/>
              </a:ext>
            </a:extLst>
          </p:cNvPr>
          <p:cNvSpPr>
            <a:spLocks noGrp="1"/>
          </p:cNvSpPr>
          <p:nvPr>
            <p:ph type="sldNum" sz="quarter" idx="12"/>
          </p:nvPr>
        </p:nvSpPr>
        <p:spPr/>
        <p:txBody>
          <a:bodyPr/>
          <a:lstStyle/>
          <a:p>
            <a:fld id="{1A5952E3-DA43-4FE4-B797-0AD175EBA12D}" type="slidenum">
              <a:rPr lang="es-ES" smtClean="0"/>
              <a:t>9</a:t>
            </a:fld>
            <a:endParaRPr lang="es-ES"/>
          </a:p>
        </p:txBody>
      </p:sp>
    </p:spTree>
    <p:extLst>
      <p:ext uri="{BB962C8B-B14F-4D97-AF65-F5344CB8AC3E}">
        <p14:creationId xmlns:p14="http://schemas.microsoft.com/office/powerpoint/2010/main" val="26126655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5220</TotalTime>
  <Words>1055</Words>
  <Application>Microsoft Office PowerPoint</Application>
  <PresentationFormat>Panorámica</PresentationFormat>
  <Paragraphs>106</Paragraphs>
  <Slides>27</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27</vt:i4>
      </vt:variant>
    </vt:vector>
  </HeadingPairs>
  <TitlesOfParts>
    <vt:vector size="31" baseType="lpstr">
      <vt:lpstr>Arial</vt:lpstr>
      <vt:lpstr>Calibri</vt:lpstr>
      <vt:lpstr>Calibri Light</vt:lpstr>
      <vt:lpstr>Tema de Office</vt:lpstr>
      <vt:lpstr>Módulo 4. Introducción a Angular</vt:lpstr>
      <vt:lpstr>Pipes personalizados</vt:lpstr>
      <vt:lpstr>Ejemplo1</vt:lpstr>
      <vt:lpstr>Crear pipe personalizado</vt:lpstr>
      <vt:lpstr>Definición</vt:lpstr>
      <vt:lpstr>Funcionalidad de DivisionEnteraPipe </vt:lpstr>
      <vt:lpstr>Importar DivisionEnteraPipe </vt:lpstr>
      <vt:lpstr>Crear la plantilla HTML</vt:lpstr>
      <vt:lpstr>Pipes puros e impuros</vt:lpstr>
      <vt:lpstr>Pipe puro</vt:lpstr>
      <vt:lpstr>Pipe impuro</vt:lpstr>
      <vt:lpstr>Presentación de PowerPoint</vt:lpstr>
      <vt:lpstr>Ejemplo2 </vt:lpstr>
      <vt:lpstr>Crear NumElemPipe</vt:lpstr>
      <vt:lpstr>El resto del código de la aplicación sería el siguiente</vt:lpstr>
      <vt:lpstr>Presentación de PowerPoint</vt:lpstr>
      <vt:lpstr>Solución1</vt:lpstr>
      <vt:lpstr>Solución 2</vt:lpstr>
      <vt:lpstr>Pipes: JasonPipe</vt:lpstr>
      <vt:lpstr>Archivo json</vt:lpstr>
      <vt:lpstr>Ejemplo3</vt:lpstr>
      <vt:lpstr>Libro.ts</vt:lpstr>
      <vt:lpstr>Escritor.ts</vt:lpstr>
      <vt:lpstr>Crear los objetos en app.component.ts</vt:lpstr>
      <vt:lpstr>Visualizar el contenido de los objetos</vt:lpstr>
      <vt:lpstr>Presentación de PowerPoint</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402</cp:revision>
  <dcterms:created xsi:type="dcterms:W3CDTF">2023-10-09T12:02:49Z</dcterms:created>
  <dcterms:modified xsi:type="dcterms:W3CDTF">2023-12-05T18:55:10Z</dcterms:modified>
</cp:coreProperties>
</file>