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2" r:id="rId6"/>
    <p:sldId id="261" r:id="rId7"/>
    <p:sldId id="263" r:id="rId8"/>
    <p:sldId id="264" r:id="rId9"/>
    <p:sldId id="265" r:id="rId10"/>
    <p:sldId id="266" r:id="rId11"/>
    <p:sldId id="267" r:id="rId12"/>
    <p:sldId id="269" r:id="rId13"/>
    <p:sldId id="271" r:id="rId14"/>
    <p:sldId id="272" r:id="rId15"/>
    <p:sldId id="270" r:id="rId16"/>
    <p:sldId id="273" r:id="rId17"/>
    <p:sldId id="274" r:id="rId18"/>
    <p:sldId id="275" r:id="rId19"/>
    <p:sldId id="276" r:id="rId20"/>
    <p:sldId id="278" r:id="rId21"/>
    <p:sldId id="329"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 id="292" r:id="rId37"/>
    <p:sldId id="293"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2" r:id="rId54"/>
    <p:sldId id="313" r:id="rId55"/>
    <p:sldId id="330" r:id="rId56"/>
    <p:sldId id="314" r:id="rId57"/>
    <p:sldId id="315" r:id="rId58"/>
    <p:sldId id="316" r:id="rId59"/>
    <p:sldId id="318" r:id="rId60"/>
    <p:sldId id="319" r:id="rId61"/>
    <p:sldId id="320" r:id="rId62"/>
    <p:sldId id="321" r:id="rId63"/>
    <p:sldId id="322" r:id="rId64"/>
    <p:sldId id="323" r:id="rId65"/>
    <p:sldId id="324" r:id="rId66"/>
    <p:sldId id="325" r:id="rId67"/>
    <p:sldId id="326" r:id="rId68"/>
    <p:sldId id="327" r:id="rId69"/>
    <p:sldId id="328" r:id="rId70"/>
    <p:sldId id="331" r:id="rId7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593" autoAdjust="0"/>
  </p:normalViewPr>
  <p:slideViewPr>
    <p:cSldViewPr snapToGrid="0">
      <p:cViewPr varScale="1">
        <p:scale>
          <a:sx n="70" d="100"/>
          <a:sy n="70" d="100"/>
        </p:scale>
        <p:origin x="13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20/11/2023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Vamos a construir un proyecto a lo largo del curso donde se va a poner en práctica estos aspectos </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2</a:t>
            </a:fld>
            <a:endParaRPr lang="es-ES"/>
          </a:p>
        </p:txBody>
      </p:sp>
    </p:spTree>
    <p:extLst>
      <p:ext uri="{BB962C8B-B14F-4D97-AF65-F5344CB8AC3E}">
        <p14:creationId xmlns:p14="http://schemas.microsoft.com/office/powerpoint/2010/main" val="2916018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componente app se considera el componente raíz de nuestra aplicación en Angular, su selector aparece incluido por defecto en la etiqueta </a:t>
            </a:r>
            <a:r>
              <a:rPr lang="es-ES" dirty="0" err="1"/>
              <a:t>body</a:t>
            </a:r>
            <a:r>
              <a:rPr lang="es-ES" dirty="0"/>
              <a:t> del documento </a:t>
            </a:r>
            <a:r>
              <a:rPr lang="es-ES" dirty="0" err="1"/>
              <a:t>html</a:t>
            </a:r>
            <a:r>
              <a:rPr lang="es-ES" dirty="0"/>
              <a:t>. Cuando se ejecuta nuestra aplicación se busca este componente y se muestra en el navegador el contenido de app.component.</a:t>
            </a:r>
            <a:r>
              <a:rPr lang="es-ES"/>
              <a:t>html.</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26</a:t>
            </a:fld>
            <a:endParaRPr lang="es-ES"/>
          </a:p>
        </p:txBody>
      </p:sp>
    </p:spTree>
    <p:extLst>
      <p:ext uri="{BB962C8B-B14F-4D97-AF65-F5344CB8AC3E}">
        <p14:creationId xmlns:p14="http://schemas.microsoft.com/office/powerpoint/2010/main" val="257955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27</a:t>
            </a:fld>
            <a:endParaRPr lang="es-ES"/>
          </a:p>
        </p:txBody>
      </p:sp>
    </p:spTree>
    <p:extLst>
      <p:ext uri="{BB962C8B-B14F-4D97-AF65-F5344CB8AC3E}">
        <p14:creationId xmlns:p14="http://schemas.microsoft.com/office/powerpoint/2010/main" val="2617293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En</a:t>
            </a:r>
            <a:r>
              <a:rPr lang="en-US" dirty="0"/>
              <a:t> el </a:t>
            </a:r>
            <a:r>
              <a:rPr lang="en-US" dirty="0" err="1"/>
              <a:t>fichero</a:t>
            </a:r>
            <a:r>
              <a:rPr lang="en-US" dirty="0"/>
              <a:t> </a:t>
            </a:r>
            <a:r>
              <a:rPr lang="en-US" dirty="0" err="1"/>
              <a:t>component.ts</a:t>
            </a:r>
            <a:r>
              <a:rPr lang="en-US" dirty="0"/>
              <a:t> se </a:t>
            </a:r>
            <a:r>
              <a:rPr lang="en-US" dirty="0" err="1"/>
              <a:t>puede</a:t>
            </a:r>
            <a:r>
              <a:rPr lang="en-US" dirty="0"/>
              <a:t> </a:t>
            </a:r>
            <a:r>
              <a:rPr lang="en-US" dirty="0" err="1"/>
              <a:t>omitir</a:t>
            </a:r>
            <a:r>
              <a:rPr lang="en-US" dirty="0"/>
              <a:t> el selector y los </a:t>
            </a:r>
            <a:r>
              <a:rPr lang="en-US" dirty="0" err="1"/>
              <a:t>estilos</a:t>
            </a:r>
            <a:r>
              <a:rPr lang="en-US" dirty="0"/>
              <a:t>, </a:t>
            </a:r>
            <a:r>
              <a:rPr lang="en-US" dirty="0" err="1"/>
              <a:t>pero</a:t>
            </a:r>
            <a:r>
              <a:rPr lang="en-US" dirty="0"/>
              <a:t> </a:t>
            </a:r>
            <a:r>
              <a:rPr lang="en-US" dirty="0" err="1"/>
              <a:t>nunca</a:t>
            </a:r>
            <a:r>
              <a:rPr lang="en-US" dirty="0"/>
              <a:t> la </a:t>
            </a:r>
            <a:r>
              <a:rPr lang="en-US" dirty="0" err="1"/>
              <a:t>platilla</a:t>
            </a:r>
            <a:r>
              <a:rPr lang="en-US" dirty="0"/>
              <a:t>. Un </a:t>
            </a:r>
            <a:r>
              <a:rPr lang="en-US" dirty="0" err="1"/>
              <a:t>componente</a:t>
            </a:r>
            <a:r>
              <a:rPr lang="en-US" dirty="0"/>
              <a:t> </a:t>
            </a:r>
            <a:r>
              <a:rPr lang="en-US" dirty="0" err="1"/>
              <a:t>siempre</a:t>
            </a:r>
            <a:r>
              <a:rPr lang="en-US" dirty="0"/>
              <a:t> </a:t>
            </a:r>
            <a:r>
              <a:rPr lang="en-US" dirty="0" err="1"/>
              <a:t>tiene</a:t>
            </a:r>
            <a:r>
              <a:rPr lang="en-US" dirty="0"/>
              <a:t> que </a:t>
            </a:r>
            <a:r>
              <a:rPr lang="en-US" dirty="0" err="1"/>
              <a:t>tener</a:t>
            </a:r>
            <a:r>
              <a:rPr lang="en-US" dirty="0"/>
              <a:t> una </a:t>
            </a:r>
            <a:r>
              <a:rPr lang="en-US" dirty="0" err="1"/>
              <a:t>plantilla</a:t>
            </a:r>
            <a:r>
              <a:rPr lang="en-US" dirty="0"/>
              <a:t>.</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29</a:t>
            </a:fld>
            <a:endParaRPr lang="es-ES"/>
          </a:p>
        </p:txBody>
      </p:sp>
    </p:spTree>
    <p:extLst>
      <p:ext uri="{BB962C8B-B14F-4D97-AF65-F5344CB8AC3E}">
        <p14:creationId xmlns:p14="http://schemas.microsoft.com/office/powerpoint/2010/main" val="421685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creamos el módulo a través de la instrucción el componente se registra automáticamente.</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30</a:t>
            </a:fld>
            <a:endParaRPr lang="es-ES"/>
          </a:p>
        </p:txBody>
      </p:sp>
    </p:spTree>
    <p:extLst>
      <p:ext uri="{BB962C8B-B14F-4D97-AF65-F5344CB8AC3E}">
        <p14:creationId xmlns:p14="http://schemas.microsoft.com/office/powerpoint/2010/main" val="3258727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Para </a:t>
            </a:r>
            <a:r>
              <a:rPr lang="en-US" dirty="0" err="1"/>
              <a:t>usar</a:t>
            </a:r>
            <a:r>
              <a:rPr lang="en-US" dirty="0"/>
              <a:t> el </a:t>
            </a:r>
            <a:r>
              <a:rPr lang="en-US" dirty="0" err="1"/>
              <a:t>componente</a:t>
            </a:r>
            <a:r>
              <a:rPr lang="en-US" dirty="0"/>
              <a:t> que </a:t>
            </a:r>
            <a:r>
              <a:rPr lang="en-US" dirty="0" err="1"/>
              <a:t>creamos</a:t>
            </a:r>
            <a:r>
              <a:rPr lang="en-US" dirty="0"/>
              <a:t> se </a:t>
            </a:r>
            <a:r>
              <a:rPr lang="en-US" dirty="0" err="1"/>
              <a:t>agrega</a:t>
            </a:r>
            <a:r>
              <a:rPr lang="en-US" dirty="0"/>
              <a:t> el selector al </a:t>
            </a:r>
            <a:r>
              <a:rPr lang="en-US" dirty="0" err="1"/>
              <a:t>fichero</a:t>
            </a:r>
            <a:r>
              <a:rPr lang="en-US" dirty="0"/>
              <a:t> </a:t>
            </a:r>
            <a:r>
              <a:rPr lang="es-ES" dirty="0"/>
              <a:t>app.component.html.</a:t>
            </a:r>
          </a:p>
          <a:p>
            <a:r>
              <a:rPr lang="es-ES" dirty="0"/>
              <a:t>Se puede agregar el mismo componente cuantas veces queramos </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31</a:t>
            </a:fld>
            <a:endParaRPr lang="es-ES"/>
          </a:p>
        </p:txBody>
      </p:sp>
    </p:spTree>
    <p:extLst>
      <p:ext uri="{BB962C8B-B14F-4D97-AF65-F5344CB8AC3E}">
        <p14:creationId xmlns:p14="http://schemas.microsoft.com/office/powerpoint/2010/main" val="411554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33</a:t>
            </a:fld>
            <a:endParaRPr lang="es-ES"/>
          </a:p>
        </p:txBody>
      </p:sp>
    </p:spTree>
    <p:extLst>
      <p:ext uri="{BB962C8B-B14F-4D97-AF65-F5344CB8AC3E}">
        <p14:creationId xmlns:p14="http://schemas.microsoft.com/office/powerpoint/2010/main" val="1533055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HTML del componente es lo que se le llama </a:t>
            </a:r>
            <a:r>
              <a:rPr lang="es-ES" dirty="0" err="1"/>
              <a:t>template</a:t>
            </a:r>
            <a:r>
              <a:rPr lang="es-ES" dirty="0"/>
              <a:t> o vista</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35</a:t>
            </a:fld>
            <a:endParaRPr lang="es-ES"/>
          </a:p>
        </p:txBody>
      </p:sp>
    </p:spTree>
    <p:extLst>
      <p:ext uri="{BB962C8B-B14F-4D97-AF65-F5344CB8AC3E}">
        <p14:creationId xmlns:p14="http://schemas.microsoft.com/office/powerpoint/2010/main" val="157237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36</a:t>
            </a:fld>
            <a:endParaRPr lang="es-ES"/>
          </a:p>
        </p:txBody>
      </p:sp>
    </p:spTree>
    <p:extLst>
      <p:ext uri="{BB962C8B-B14F-4D97-AF65-F5344CB8AC3E}">
        <p14:creationId xmlns:p14="http://schemas.microsoft.com/office/powerpoint/2010/main" val="204897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observamos hemos puesto la cadena Servidor entre llaves , lo cual no produce ningún efecto ya que es una cadena, esto demuestra que entre las llaves se puede poner cualquier expresión que al final devuelva una cadena, incluso hasta un método.</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37</a:t>
            </a:fld>
            <a:endParaRPr lang="es-ES"/>
          </a:p>
        </p:txBody>
      </p:sp>
    </p:spTree>
    <p:extLst>
      <p:ext uri="{BB962C8B-B14F-4D97-AF65-F5344CB8AC3E}">
        <p14:creationId xmlns:p14="http://schemas.microsoft.com/office/powerpoint/2010/main" val="2555350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 </a:t>
            </a:r>
            <a:r>
              <a:rPr lang="en-US" dirty="0" err="1"/>
              <a:t>flujo</a:t>
            </a:r>
            <a:r>
              <a:rPr lang="en-US" dirty="0"/>
              <a:t> de </a:t>
            </a:r>
            <a:r>
              <a:rPr lang="en-US" dirty="0" err="1"/>
              <a:t>datos</a:t>
            </a:r>
            <a:r>
              <a:rPr lang="en-US" dirty="0"/>
              <a:t> </a:t>
            </a:r>
            <a:r>
              <a:rPr lang="en-US" dirty="0" err="1"/>
              <a:t>va</a:t>
            </a:r>
            <a:r>
              <a:rPr lang="en-US" dirty="0"/>
              <a:t> del typescript al HTML </a:t>
            </a:r>
            <a:r>
              <a:rPr lang="es-ES" dirty="0"/>
              <a:t>: si modifico cualquier característica del componente, esta se va a ver reflejada en el </a:t>
            </a:r>
            <a:r>
              <a:rPr lang="es-ES" dirty="0" err="1"/>
              <a:t>html</a:t>
            </a:r>
            <a:r>
              <a:rPr lang="es-ES" dirty="0"/>
              <a:t>.</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38</a:t>
            </a:fld>
            <a:endParaRPr lang="es-ES"/>
          </a:p>
        </p:txBody>
      </p:sp>
    </p:spTree>
    <p:extLst>
      <p:ext uri="{BB962C8B-B14F-4D97-AF65-F5344CB8AC3E}">
        <p14:creationId xmlns:p14="http://schemas.microsoft.com/office/powerpoint/2010/main" val="86927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3</a:t>
            </a:fld>
            <a:endParaRPr lang="es-ES"/>
          </a:p>
        </p:txBody>
      </p:sp>
    </p:spTree>
    <p:extLst>
      <p:ext uri="{BB962C8B-B14F-4D97-AF65-F5344CB8AC3E}">
        <p14:creationId xmlns:p14="http://schemas.microsoft.com/office/powerpoint/2010/main" val="1018686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41</a:t>
            </a:fld>
            <a:endParaRPr lang="es-ES"/>
          </a:p>
        </p:txBody>
      </p:sp>
    </p:spTree>
    <p:extLst>
      <p:ext uri="{BB962C8B-B14F-4D97-AF65-F5344CB8AC3E}">
        <p14:creationId xmlns:p14="http://schemas.microsoft.com/office/powerpoint/2010/main" val="3288189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 </a:t>
            </a:r>
            <a:r>
              <a:rPr lang="en-US" dirty="0" err="1"/>
              <a:t>flujo</a:t>
            </a:r>
            <a:r>
              <a:rPr lang="en-US" dirty="0"/>
              <a:t> de </a:t>
            </a:r>
            <a:r>
              <a:rPr lang="en-US" dirty="0" err="1"/>
              <a:t>datos</a:t>
            </a:r>
            <a:r>
              <a:rPr lang="en-US" dirty="0"/>
              <a:t> </a:t>
            </a:r>
            <a:r>
              <a:rPr lang="en-US" dirty="0" err="1"/>
              <a:t>va</a:t>
            </a:r>
            <a:r>
              <a:rPr lang="en-US" dirty="0"/>
              <a:t> del HML al Typescript :</a:t>
            </a:r>
            <a:r>
              <a:rPr lang="en-US" dirty="0" err="1"/>
              <a:t>Cuando</a:t>
            </a:r>
            <a:r>
              <a:rPr lang="en-US" dirty="0"/>
              <a:t> el </a:t>
            </a:r>
            <a:r>
              <a:rPr lang="en-US" dirty="0" err="1"/>
              <a:t>usuario</a:t>
            </a:r>
            <a:r>
              <a:rPr lang="en-US" dirty="0"/>
              <a:t> </a:t>
            </a:r>
            <a:r>
              <a:rPr lang="en-US" dirty="0" err="1"/>
              <a:t>realiza</a:t>
            </a:r>
            <a:r>
              <a:rPr lang="en-US" dirty="0"/>
              <a:t> </a:t>
            </a:r>
            <a:r>
              <a:rPr lang="en-US" dirty="0" err="1"/>
              <a:t>cualquier</a:t>
            </a:r>
            <a:r>
              <a:rPr lang="en-US" dirty="0"/>
              <a:t> </a:t>
            </a:r>
            <a:r>
              <a:rPr lang="en-US" dirty="0" err="1"/>
              <a:t>acci’o</a:t>
            </a:r>
            <a:r>
              <a:rPr lang="en-US" dirty="0"/>
              <a:t> </a:t>
            </a:r>
            <a:r>
              <a:rPr lang="en-US" dirty="0" err="1"/>
              <a:t>en</a:t>
            </a:r>
            <a:r>
              <a:rPr lang="en-US" dirty="0"/>
              <a:t> el template.html, </a:t>
            </a:r>
            <a:r>
              <a:rPr lang="en-US" dirty="0" err="1"/>
              <a:t>esto</a:t>
            </a:r>
            <a:r>
              <a:rPr lang="en-US" dirty="0"/>
              <a:t> se </a:t>
            </a:r>
            <a:r>
              <a:rPr lang="en-US" dirty="0" err="1"/>
              <a:t>refleja</a:t>
            </a:r>
            <a:r>
              <a:rPr lang="en-US" dirty="0"/>
              <a:t> </a:t>
            </a:r>
            <a:r>
              <a:rPr lang="en-US" dirty="0" err="1"/>
              <a:t>en</a:t>
            </a:r>
            <a:r>
              <a:rPr lang="en-US" dirty="0"/>
              <a:t> el Typescript al </a:t>
            </a:r>
            <a:r>
              <a:rPr lang="en-US" dirty="0" err="1"/>
              <a:t>ejectarse</a:t>
            </a:r>
            <a:r>
              <a:rPr lang="en-US" dirty="0"/>
              <a:t> una function que </a:t>
            </a:r>
            <a:r>
              <a:rPr lang="en-US" dirty="0" err="1"/>
              <a:t>responde</a:t>
            </a:r>
            <a:r>
              <a:rPr lang="en-US" dirty="0"/>
              <a:t> al </a:t>
            </a:r>
            <a:r>
              <a:rPr lang="en-US" dirty="0" err="1"/>
              <a:t>evento</a:t>
            </a:r>
            <a:r>
              <a:rPr lang="en-US" dirty="0"/>
              <a:t> que </a:t>
            </a:r>
            <a:r>
              <a:rPr lang="en-US" dirty="0" err="1"/>
              <a:t>previamente</a:t>
            </a:r>
            <a:r>
              <a:rPr lang="en-US" dirty="0"/>
              <a:t> se ha dado </a:t>
            </a:r>
            <a:r>
              <a:rPr lang="en-US" dirty="0" err="1"/>
              <a:t>en</a:t>
            </a:r>
            <a:r>
              <a:rPr lang="en-US" dirty="0"/>
              <a:t> el Template.html.</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42</a:t>
            </a:fld>
            <a:endParaRPr lang="es-ES"/>
          </a:p>
        </p:txBody>
      </p:sp>
    </p:spTree>
    <p:extLst>
      <p:ext uri="{BB962C8B-B14F-4D97-AF65-F5344CB8AC3E}">
        <p14:creationId xmlns:p14="http://schemas.microsoft.com/office/powerpoint/2010/main" val="557558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eventos a </a:t>
            </a:r>
            <a:r>
              <a:rPr lang="es-ES" dirty="0" err="1"/>
              <a:t>diferrencias</a:t>
            </a:r>
            <a:r>
              <a:rPr lang="es-ES" dirty="0"/>
              <a:t> de las propiedades se ponen entre paréntesis. En Angular existen varios eventos, los podemos encontrar en la página </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43</a:t>
            </a:fld>
            <a:endParaRPr lang="es-ES"/>
          </a:p>
        </p:txBody>
      </p:sp>
    </p:spTree>
    <p:extLst>
      <p:ext uri="{BB962C8B-B14F-4D97-AF65-F5344CB8AC3E}">
        <p14:creationId xmlns:p14="http://schemas.microsoft.com/office/powerpoint/2010/main" val="151537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propiedades </a:t>
            </a:r>
            <a:r>
              <a:rPr lang="es-ES" dirty="0" err="1"/>
              <a:t>allowNewServer</a:t>
            </a:r>
            <a:r>
              <a:rPr lang="es-ES" dirty="0"/>
              <a:t> y </a:t>
            </a:r>
            <a:r>
              <a:rPr lang="es-ES" dirty="0" err="1"/>
              <a:t>creationServer</a:t>
            </a:r>
            <a:r>
              <a:rPr lang="es-ES" dirty="0"/>
              <a:t> no se estableció el tipo de dato, pero es </a:t>
            </a:r>
            <a:r>
              <a:rPr lang="es-ES" dirty="0" err="1"/>
              <a:t>rceomendable</a:t>
            </a:r>
            <a:r>
              <a:rPr lang="es-ES" dirty="0"/>
              <a:t> ponerlo, esto se debe a que </a:t>
            </a:r>
            <a:r>
              <a:rPr lang="es-ES" dirty="0" err="1"/>
              <a:t>typescript</a:t>
            </a:r>
            <a:r>
              <a:rPr lang="es-ES" dirty="0"/>
              <a:t> establece el </a:t>
            </a:r>
            <a:r>
              <a:rPr lang="es-ES" dirty="0" err="1"/>
              <a:t>tipad</a:t>
            </a:r>
            <a:r>
              <a:rPr lang="es-ES" dirty="0"/>
              <a:t> estático opcional.</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45</a:t>
            </a:fld>
            <a:endParaRPr lang="es-ES"/>
          </a:p>
        </p:txBody>
      </p:sp>
    </p:spTree>
    <p:extLst>
      <p:ext uri="{BB962C8B-B14F-4D97-AF65-F5344CB8AC3E}">
        <p14:creationId xmlns:p14="http://schemas.microsoft.com/office/powerpoint/2010/main" val="3020945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Notese</a:t>
            </a:r>
            <a:r>
              <a:rPr lang="es-ES" dirty="0"/>
              <a:t> que este caso se hace necesario obtener el nombre del servidor y esto se hace pasándole como parámetro a la función la </a:t>
            </a:r>
            <a:r>
              <a:rPr lang="es-ES" dirty="0" err="1"/>
              <a:t>variale</a:t>
            </a:r>
            <a:r>
              <a:rPr lang="es-ES" dirty="0"/>
              <a:t> </a:t>
            </a:r>
            <a:r>
              <a:rPr lang="es-ES" dirty="0" err="1"/>
              <a:t>event</a:t>
            </a:r>
            <a:r>
              <a:rPr lang="es-ES" dirty="0"/>
              <a:t> </a:t>
            </a:r>
          </a:p>
          <a:p>
            <a:r>
              <a:rPr lang="es-ES" dirty="0"/>
              <a:t>$evento contiene los datos emitidos por ese evento</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46</a:t>
            </a:fld>
            <a:endParaRPr lang="es-ES"/>
          </a:p>
        </p:txBody>
      </p:sp>
    </p:spTree>
    <p:extLst>
      <p:ext uri="{BB962C8B-B14F-4D97-AF65-F5344CB8AC3E}">
        <p14:creationId xmlns:p14="http://schemas.microsoft.com/office/powerpoint/2010/main" val="183085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48</a:t>
            </a:fld>
            <a:endParaRPr lang="es-ES"/>
          </a:p>
        </p:txBody>
      </p:sp>
    </p:spTree>
    <p:extLst>
      <p:ext uri="{BB962C8B-B14F-4D97-AF65-F5344CB8AC3E}">
        <p14:creationId xmlns:p14="http://schemas.microsoft.com/office/powerpoint/2010/main" val="1093681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Si </a:t>
            </a:r>
            <a:r>
              <a:rPr lang="en-US" dirty="0" err="1"/>
              <a:t>queremos</a:t>
            </a:r>
            <a:r>
              <a:rPr lang="en-US" dirty="0"/>
              <a:t> </a:t>
            </a:r>
            <a:r>
              <a:rPr lang="en-US" dirty="0" err="1"/>
              <a:t>modificar</a:t>
            </a:r>
            <a:r>
              <a:rPr lang="en-US" dirty="0"/>
              <a:t> el </a:t>
            </a:r>
            <a:r>
              <a:rPr lang="en-US" dirty="0" err="1"/>
              <a:t>estilo</a:t>
            </a:r>
            <a:r>
              <a:rPr lang="en-US" dirty="0"/>
              <a:t> de los components de la p</a:t>
            </a:r>
            <a:r>
              <a:rPr lang="es-ES" dirty="0" err="1"/>
              <a:t>ágina</a:t>
            </a:r>
            <a:r>
              <a:rPr lang="es-ES" dirty="0"/>
              <a:t> podemos ver todas las clases que tiene </a:t>
            </a:r>
            <a:r>
              <a:rPr lang="es-ES" dirty="0" err="1"/>
              <a:t>bootstrap</a:t>
            </a:r>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63</a:t>
            </a:fld>
            <a:endParaRPr lang="es-ES"/>
          </a:p>
        </p:txBody>
      </p:sp>
    </p:spTree>
    <p:extLst>
      <p:ext uri="{BB962C8B-B14F-4D97-AF65-F5344CB8AC3E}">
        <p14:creationId xmlns:p14="http://schemas.microsoft.com/office/powerpoint/2010/main" val="375412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6</a:t>
            </a:fld>
            <a:endParaRPr lang="es-ES"/>
          </a:p>
        </p:txBody>
      </p:sp>
    </p:spTree>
    <p:extLst>
      <p:ext uri="{BB962C8B-B14F-4D97-AF65-F5344CB8AC3E}">
        <p14:creationId xmlns:p14="http://schemas.microsoft.com/office/powerpoint/2010/main" val="2867818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Como mencioné antes, la CLI preguntará si desea añadir enrutamiento a la aplicación, para lo cual puede responder </a:t>
            </a:r>
            <a:r>
              <a:rPr lang="es-ES" dirty="0"/>
              <a:t>y</a:t>
            </a:r>
            <a:r>
              <a:rPr lang="es-ES" sz="1200" b="0" i="0" kern="1200" dirty="0">
                <a:solidFill>
                  <a:schemeClr val="tx1"/>
                </a:solidFill>
                <a:effectLst/>
                <a:latin typeface="+mn-lt"/>
                <a:ea typeface="+mn-ea"/>
                <a:cs typeface="+mn-cs"/>
              </a:rPr>
              <a:t> (Yes- Sí) o </a:t>
            </a:r>
            <a:r>
              <a:rPr lang="es-ES" dirty="0"/>
              <a:t>n</a:t>
            </a:r>
            <a:r>
              <a:rPr lang="es-ES" sz="1200" b="0" i="0" kern="1200" dirty="0">
                <a:solidFill>
                  <a:schemeClr val="tx1"/>
                </a:solidFill>
                <a:effectLst/>
                <a:latin typeface="+mn-lt"/>
                <a:ea typeface="+mn-ea"/>
                <a:cs typeface="+mn-cs"/>
              </a:rPr>
              <a:t> (No) que es la opción por defecto. También se le preguntará acerca del formato de hoja de estilos que quiere usar (como CSS). Escoge tu opción preferida y presione </a:t>
            </a:r>
            <a:r>
              <a:rPr lang="es-ES" dirty="0" err="1"/>
              <a:t>Enter</a:t>
            </a:r>
            <a:r>
              <a:rPr lang="es-ES" sz="1200" b="0" i="0" kern="1200" dirty="0">
                <a:solidFill>
                  <a:schemeClr val="tx1"/>
                </a:solidFill>
                <a:effectLst/>
                <a:latin typeface="+mn-lt"/>
                <a:ea typeface="+mn-ea"/>
                <a:cs typeface="+mn-cs"/>
              </a:rPr>
              <a:t> para continuar.</a:t>
            </a:r>
          </a:p>
          <a:p>
            <a:r>
              <a:rPr lang="es-ES" sz="1200" b="0" i="0" kern="1200" dirty="0">
                <a:solidFill>
                  <a:schemeClr val="tx1"/>
                </a:solidFill>
                <a:effectLst/>
                <a:latin typeface="+mn-lt"/>
                <a:ea typeface="+mn-ea"/>
                <a:cs typeface="+mn-cs"/>
              </a:rPr>
              <a:t>Cuando creamos un proyecto Angular nos pregunta si queremos utilizar una sintaxis estricta , si decimos que si cuando declaramos las variables estas se deben </a:t>
            </a:r>
            <a:r>
              <a:rPr lang="es-ES" sz="1200" b="0" i="0" kern="1200" dirty="0" err="1">
                <a:solidFill>
                  <a:schemeClr val="tx1"/>
                </a:solidFill>
                <a:effectLst/>
                <a:latin typeface="+mn-lt"/>
                <a:ea typeface="+mn-ea"/>
                <a:cs typeface="+mn-cs"/>
              </a:rPr>
              <a:t>iniclalizar</a:t>
            </a:r>
            <a:r>
              <a:rPr lang="es-ES" sz="1200" b="0" i="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11</a:t>
            </a:fld>
            <a:endParaRPr lang="es-ES"/>
          </a:p>
        </p:txBody>
      </p:sp>
    </p:spTree>
    <p:extLst>
      <p:ext uri="{BB962C8B-B14F-4D97-AF65-F5344CB8AC3E}">
        <p14:creationId xmlns:p14="http://schemas.microsoft.com/office/powerpoint/2010/main" val="3723644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mayoría de estos archivos solo están realizando algún trabajo de configuración y realmente no es necesario tocarlos.</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14</a:t>
            </a:fld>
            <a:endParaRPr lang="es-ES"/>
          </a:p>
        </p:txBody>
      </p:sp>
    </p:spTree>
    <p:extLst>
      <p:ext uri="{BB962C8B-B14F-4D97-AF65-F5344CB8AC3E}">
        <p14:creationId xmlns:p14="http://schemas.microsoft.com/office/powerpoint/2010/main" val="219850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sitios web responsivos son aquellos cuyo  diseño se ajusta a la configuración de la pantalla.</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16</a:t>
            </a:fld>
            <a:endParaRPr lang="es-ES"/>
          </a:p>
        </p:txBody>
      </p:sp>
    </p:spTree>
    <p:extLst>
      <p:ext uri="{BB962C8B-B14F-4D97-AF65-F5344CB8AC3E}">
        <p14:creationId xmlns:p14="http://schemas.microsoft.com/office/powerpoint/2010/main" val="737270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FF53DBCC-2E8E-4788-9E62-91FCE6807D97}" type="slidenum">
              <a:rPr lang="es-ES" smtClean="0"/>
              <a:t>17</a:t>
            </a:fld>
            <a:endParaRPr lang="es-ES"/>
          </a:p>
        </p:txBody>
      </p:sp>
    </p:spTree>
    <p:extLst>
      <p:ext uri="{BB962C8B-B14F-4D97-AF65-F5344CB8AC3E}">
        <p14:creationId xmlns:p14="http://schemas.microsoft.com/office/powerpoint/2010/main" val="3758084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19</a:t>
            </a:fld>
            <a:endParaRPr lang="es-ES"/>
          </a:p>
        </p:txBody>
      </p:sp>
    </p:spTree>
    <p:extLst>
      <p:ext uri="{BB962C8B-B14F-4D97-AF65-F5344CB8AC3E}">
        <p14:creationId xmlns:p14="http://schemas.microsoft.com/office/powerpoint/2010/main" val="390147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componente es un elemento reutilizable. Puede ser desde un elemento HTML como un &lt;</a:t>
            </a:r>
            <a:r>
              <a:rPr lang="es-ES" dirty="0" err="1"/>
              <a:t>button</a:t>
            </a:r>
            <a:r>
              <a:rPr lang="es-ES" dirty="0"/>
              <a:t>&gt; hasta una lista (&lt;</a:t>
            </a:r>
            <a:r>
              <a:rPr lang="es-ES" dirty="0" err="1"/>
              <a:t>ul</a:t>
            </a:r>
            <a:r>
              <a:rPr lang="es-ES" dirty="0"/>
              <a:t>&gt;&lt;</a:t>
            </a:r>
            <a:r>
              <a:rPr lang="es-ES" dirty="0" err="1"/>
              <a:t>li</a:t>
            </a:r>
            <a:r>
              <a:rPr lang="es-ES" dirty="0"/>
              <a:t>&gt;&lt;/</a:t>
            </a:r>
            <a:r>
              <a:rPr lang="es-ES" dirty="0" err="1"/>
              <a:t>li</a:t>
            </a:r>
            <a:r>
              <a:rPr lang="es-ES" dirty="0"/>
              <a:t>&gt;&lt;/</a:t>
            </a:r>
            <a:r>
              <a:rPr lang="es-ES" dirty="0" err="1"/>
              <a:t>ul</a:t>
            </a:r>
            <a:r>
              <a:rPr lang="es-ES" dirty="0"/>
              <a:t>&gt;), un &lt;</a:t>
            </a:r>
            <a:r>
              <a:rPr lang="es-ES" dirty="0" err="1"/>
              <a:t>header</a:t>
            </a:r>
            <a:r>
              <a:rPr lang="es-ES" dirty="0"/>
              <a:t>&gt;, un &lt;</a:t>
            </a:r>
            <a:r>
              <a:rPr lang="es-ES" dirty="0" err="1"/>
              <a:t>section</a:t>
            </a:r>
            <a:r>
              <a:rPr lang="es-ES" dirty="0"/>
              <a:t>&gt;, o un conjunto de etiquetas o elementos &lt;</a:t>
            </a:r>
            <a:r>
              <a:rPr lang="es-ES" dirty="0" err="1"/>
              <a:t>div</a:t>
            </a:r>
            <a:r>
              <a:rPr lang="es-ES" dirty="0"/>
              <a:t>&gt; que tengan una funcionalidad en particular.</a:t>
            </a:r>
          </a:p>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20</a:t>
            </a:fld>
            <a:endParaRPr lang="es-ES"/>
          </a:p>
        </p:txBody>
      </p:sp>
    </p:spTree>
    <p:extLst>
      <p:ext uri="{BB962C8B-B14F-4D97-AF65-F5344CB8AC3E}">
        <p14:creationId xmlns:p14="http://schemas.microsoft.com/office/powerpoint/2010/main" val="419042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20/11/2023</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20/11/2023</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20/11/2023</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20/11/2023</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20/11/2023</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20/11/2023</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20/11/2023</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20/11/2023</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20/11/2023</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20/11/2023</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20/11/2023</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20/11/2023</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playlist?list=PLU8oAlHdN5BnNAe8zXnuBNzKID39DUwcO" TargetMode="External"/><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iolanetworks.es/blog/diseno-web-adaptab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raiolanetworks.es/blog/html-que-es-y-como-utilizarl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hyperlink" Target="https://www.youtube.com/playlist?list=PLU8oAlHdN5BnNAe8zXnuBNzKID39DUwcO" TargetMode="External"/><Relationship Id="rId4" Type="http://schemas.openxmlformats.org/officeDocument/2006/relationships/hyperlink" Target="https://www.udemy.com/course/the-complete-guide-to-angular-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a:p>
            <a:r>
              <a:rPr lang="es-ES" sz="2000" dirty="0">
                <a:hlinkClick r:id="rId5"/>
              </a:rPr>
              <a:t>https://www.youtube.com/playlist?list=PLU8oAlHdN5BnNAe8zXnuBNzKID39DUwcO</a:t>
            </a:r>
            <a:r>
              <a:rPr lang="es-ES" sz="2000" dirty="0"/>
              <a:t>(videos 1-13)</a:t>
            </a:r>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 Componentes y Data </a:t>
            </a:r>
            <a:r>
              <a:rPr lang="es-ES" sz="2400" dirty="0" err="1"/>
              <a:t>Binding</a:t>
            </a:r>
            <a:endParaRPr lang="es-ES" sz="2400" dirty="0"/>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1AB90-2923-42BC-AA11-4EF77667E8FA}"/>
              </a:ext>
            </a:extLst>
          </p:cNvPr>
          <p:cNvSpPr>
            <a:spLocks noGrp="1"/>
          </p:cNvSpPr>
          <p:nvPr>
            <p:ph type="title"/>
          </p:nvPr>
        </p:nvSpPr>
        <p:spPr/>
        <p:txBody>
          <a:bodyPr/>
          <a:lstStyle/>
          <a:p>
            <a:r>
              <a:rPr lang="es-ES" dirty="0"/>
              <a:t>Instalar Angular CLI</a:t>
            </a:r>
          </a:p>
        </p:txBody>
      </p:sp>
      <p:sp>
        <p:nvSpPr>
          <p:cNvPr id="7" name="Rectángulo 6">
            <a:extLst>
              <a:ext uri="{FF2B5EF4-FFF2-40B4-BE49-F238E27FC236}">
                <a16:creationId xmlns:a16="http://schemas.microsoft.com/office/drawing/2014/main" id="{7C5E4094-241A-4E19-BE6F-95E26A3B673F}"/>
              </a:ext>
            </a:extLst>
          </p:cNvPr>
          <p:cNvSpPr/>
          <p:nvPr/>
        </p:nvSpPr>
        <p:spPr>
          <a:xfrm>
            <a:off x="838200" y="1470299"/>
            <a:ext cx="10040983" cy="1384995"/>
          </a:xfrm>
          <a:prstGeom prst="rect">
            <a:avLst/>
          </a:prstGeom>
        </p:spPr>
        <p:txBody>
          <a:bodyPr wrap="square">
            <a:spAutoFit/>
          </a:bodyPr>
          <a:lstStyle/>
          <a:p>
            <a:pPr algn="just"/>
            <a:r>
              <a:rPr lang="es-ES" sz="2800" dirty="0"/>
              <a:t>Angular CLI es una herramienta de interfaz de línea de comandos que se utiliza para inicializar, desarrollar, desarrollar y mantener aplicaciones Angular directamente desde un </a:t>
            </a:r>
            <a:r>
              <a:rPr lang="es-ES" sz="2800" dirty="0" err="1"/>
              <a:t>shell</a:t>
            </a:r>
            <a:r>
              <a:rPr lang="es-ES" sz="2800" dirty="0"/>
              <a:t> de comandos.</a:t>
            </a:r>
          </a:p>
        </p:txBody>
      </p:sp>
      <p:sp>
        <p:nvSpPr>
          <p:cNvPr id="11" name="Rectángulo 10">
            <a:extLst>
              <a:ext uri="{FF2B5EF4-FFF2-40B4-BE49-F238E27FC236}">
                <a16:creationId xmlns:a16="http://schemas.microsoft.com/office/drawing/2014/main" id="{4E2A8378-CAE5-4BC8-B72C-47AA11E0F82A}"/>
              </a:ext>
            </a:extLst>
          </p:cNvPr>
          <p:cNvSpPr/>
          <p:nvPr/>
        </p:nvSpPr>
        <p:spPr>
          <a:xfrm>
            <a:off x="982940" y="3150409"/>
            <a:ext cx="4875751" cy="523220"/>
          </a:xfrm>
          <a:prstGeom prst="rect">
            <a:avLst/>
          </a:prstGeom>
        </p:spPr>
        <p:txBody>
          <a:bodyPr wrap="square">
            <a:spAutoFit/>
          </a:bodyPr>
          <a:lstStyle/>
          <a:p>
            <a:r>
              <a:rPr lang="es-ES" sz="2800" b="1" dirty="0" err="1">
                <a:latin typeface="+mj-lt"/>
              </a:rPr>
              <a:t>npm</a:t>
            </a:r>
            <a:r>
              <a:rPr lang="es-ES" sz="2800" b="1" dirty="0">
                <a:latin typeface="+mj-lt"/>
              </a:rPr>
              <a:t> </a:t>
            </a:r>
            <a:r>
              <a:rPr lang="es-ES" sz="2800" b="1" dirty="0" err="1">
                <a:latin typeface="+mj-lt"/>
              </a:rPr>
              <a:t>install</a:t>
            </a:r>
            <a:r>
              <a:rPr lang="es-ES" sz="2800" b="1" dirty="0">
                <a:latin typeface="+mj-lt"/>
              </a:rPr>
              <a:t> -g @angular/</a:t>
            </a:r>
            <a:r>
              <a:rPr lang="es-ES" sz="2800" b="1" dirty="0" err="1">
                <a:latin typeface="+mj-lt"/>
              </a:rPr>
              <a:t>cli</a:t>
            </a:r>
            <a:endParaRPr lang="es-ES" sz="2800" b="1" dirty="0">
              <a:latin typeface="+mj-lt"/>
            </a:endParaRPr>
          </a:p>
        </p:txBody>
      </p:sp>
      <p:sp>
        <p:nvSpPr>
          <p:cNvPr id="3" name="CuadroTexto 2">
            <a:extLst>
              <a:ext uri="{FF2B5EF4-FFF2-40B4-BE49-F238E27FC236}">
                <a16:creationId xmlns:a16="http://schemas.microsoft.com/office/drawing/2014/main" id="{E30DA3AB-B61F-4554-B4CD-AFD461FC2C5E}"/>
              </a:ext>
            </a:extLst>
          </p:cNvPr>
          <p:cNvSpPr txBox="1"/>
          <p:nvPr/>
        </p:nvSpPr>
        <p:spPr>
          <a:xfrm>
            <a:off x="982940" y="4127863"/>
            <a:ext cx="8007641" cy="954107"/>
          </a:xfrm>
          <a:prstGeom prst="rect">
            <a:avLst/>
          </a:prstGeom>
          <a:noFill/>
        </p:spPr>
        <p:txBody>
          <a:bodyPr wrap="none" rtlCol="0">
            <a:spAutoFit/>
          </a:bodyPr>
          <a:lstStyle/>
          <a:p>
            <a:r>
              <a:rPr lang="es-ES" sz="2800" dirty="0"/>
              <a:t>Para comprobar la instalación de Angular ejecutamos </a:t>
            </a:r>
          </a:p>
          <a:p>
            <a:r>
              <a:rPr lang="es-ES" sz="2800" dirty="0"/>
              <a:t>ng </a:t>
            </a:r>
            <a:r>
              <a:rPr lang="es-ES" sz="2800" dirty="0" err="1"/>
              <a:t>version</a:t>
            </a:r>
            <a:endParaRPr lang="es-ES" sz="2800" dirty="0"/>
          </a:p>
        </p:txBody>
      </p:sp>
      <p:sp>
        <p:nvSpPr>
          <p:cNvPr id="4" name="Marcador de número de diapositiva 3">
            <a:extLst>
              <a:ext uri="{FF2B5EF4-FFF2-40B4-BE49-F238E27FC236}">
                <a16:creationId xmlns:a16="http://schemas.microsoft.com/office/drawing/2014/main" id="{810BCFA8-3A0F-45E8-9008-25413F8400F5}"/>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4213634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8BE1C-F0A4-442B-8B93-BF4928F92D7C}"/>
              </a:ext>
            </a:extLst>
          </p:cNvPr>
          <p:cNvSpPr>
            <a:spLocks noGrp="1"/>
          </p:cNvSpPr>
          <p:nvPr>
            <p:ph type="title"/>
          </p:nvPr>
        </p:nvSpPr>
        <p:spPr/>
        <p:txBody>
          <a:bodyPr/>
          <a:lstStyle/>
          <a:p>
            <a:r>
              <a:rPr lang="es-ES" dirty="0"/>
              <a:t>Crear primera app</a:t>
            </a:r>
          </a:p>
        </p:txBody>
      </p:sp>
      <p:sp>
        <p:nvSpPr>
          <p:cNvPr id="3" name="Marcador de contenido 2">
            <a:extLst>
              <a:ext uri="{FF2B5EF4-FFF2-40B4-BE49-F238E27FC236}">
                <a16:creationId xmlns:a16="http://schemas.microsoft.com/office/drawing/2014/main" id="{50F6FB97-A54A-4610-8DA1-F77437379EAA}"/>
              </a:ext>
            </a:extLst>
          </p:cNvPr>
          <p:cNvSpPr>
            <a:spLocks noGrp="1"/>
          </p:cNvSpPr>
          <p:nvPr>
            <p:ph idx="1"/>
          </p:nvPr>
        </p:nvSpPr>
        <p:spPr/>
        <p:txBody>
          <a:bodyPr>
            <a:normAutofit/>
          </a:bodyPr>
          <a:lstStyle/>
          <a:p>
            <a:r>
              <a:rPr lang="es-ES" sz="3000" dirty="0"/>
              <a:t>Ir a la ubicación donde queremos crear la aplicación</a:t>
            </a:r>
          </a:p>
          <a:p>
            <a:pPr marL="0" indent="0">
              <a:buNone/>
            </a:pPr>
            <a:r>
              <a:rPr lang="es-ES" sz="3000" dirty="0"/>
              <a:t>   ng new </a:t>
            </a:r>
            <a:r>
              <a:rPr lang="es-ES" sz="3000" dirty="0" err="1"/>
              <a:t>my</a:t>
            </a:r>
            <a:r>
              <a:rPr lang="es-ES" sz="3000" dirty="0"/>
              <a:t>-app</a:t>
            </a:r>
          </a:p>
          <a:p>
            <a:pPr marL="0" indent="0">
              <a:buNone/>
            </a:pPr>
            <a:endParaRPr lang="es-ES" dirty="0"/>
          </a:p>
          <a:p>
            <a:r>
              <a:rPr lang="es-ES" dirty="0"/>
              <a:t>Ir al directorio de la aplicación </a:t>
            </a:r>
          </a:p>
          <a:p>
            <a:pPr marL="0" indent="0">
              <a:buNone/>
            </a:pPr>
            <a:r>
              <a:rPr lang="es-ES" dirty="0"/>
              <a:t>   cd </a:t>
            </a:r>
            <a:r>
              <a:rPr lang="es-ES" dirty="0" err="1"/>
              <a:t>my</a:t>
            </a:r>
            <a:r>
              <a:rPr lang="es-ES" dirty="0"/>
              <a:t>-app</a:t>
            </a:r>
          </a:p>
          <a:p>
            <a:pPr marL="0" indent="0">
              <a:buNone/>
            </a:pPr>
            <a:r>
              <a:rPr lang="es-ES" dirty="0"/>
              <a:t>    ng serve --open</a:t>
            </a:r>
          </a:p>
          <a:p>
            <a:pPr marL="0" indent="0">
              <a:buNone/>
            </a:pPr>
            <a:endParaRPr lang="es-ES" dirty="0"/>
          </a:p>
          <a:p>
            <a:pPr marL="0" indent="0">
              <a:buNone/>
            </a:pPr>
            <a:r>
              <a:rPr lang="es-ES" dirty="0"/>
              <a:t>   </a:t>
            </a:r>
          </a:p>
        </p:txBody>
      </p:sp>
      <p:sp>
        <p:nvSpPr>
          <p:cNvPr id="4" name="Marcador de número de diapositiva 3">
            <a:extLst>
              <a:ext uri="{FF2B5EF4-FFF2-40B4-BE49-F238E27FC236}">
                <a16:creationId xmlns:a16="http://schemas.microsoft.com/office/drawing/2014/main" id="{16DB569A-29F5-4191-859A-4B1B287C6D12}"/>
              </a:ext>
            </a:extLst>
          </p:cNvPr>
          <p:cNvSpPr>
            <a:spLocks noGrp="1"/>
          </p:cNvSpPr>
          <p:nvPr>
            <p:ph type="sldNum" sz="quarter" idx="12"/>
          </p:nvPr>
        </p:nvSpPr>
        <p:spPr/>
        <p:txBody>
          <a:bodyPr/>
          <a:lstStyle/>
          <a:p>
            <a:fld id="{1A5952E3-DA43-4FE4-B797-0AD175EBA12D}" type="slidenum">
              <a:rPr lang="es-ES" smtClean="0"/>
              <a:t>11</a:t>
            </a:fld>
            <a:endParaRPr lang="es-ES"/>
          </a:p>
        </p:txBody>
      </p:sp>
    </p:spTree>
    <p:extLst>
      <p:ext uri="{BB962C8B-B14F-4D97-AF65-F5344CB8AC3E}">
        <p14:creationId xmlns:p14="http://schemas.microsoft.com/office/powerpoint/2010/main" val="428919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DA49-9C26-4632-867F-24597580669B}"/>
              </a:ext>
            </a:extLst>
          </p:cNvPr>
          <p:cNvSpPr>
            <a:spLocks noGrp="1"/>
          </p:cNvSpPr>
          <p:nvPr>
            <p:ph type="title"/>
          </p:nvPr>
        </p:nvSpPr>
        <p:spPr/>
        <p:txBody>
          <a:bodyPr/>
          <a:lstStyle/>
          <a:p>
            <a:endParaRPr lang="es-ES" dirty="0"/>
          </a:p>
        </p:txBody>
      </p:sp>
      <p:sp>
        <p:nvSpPr>
          <p:cNvPr id="3" name="Marcador de contenido 2">
            <a:extLst>
              <a:ext uri="{FF2B5EF4-FFF2-40B4-BE49-F238E27FC236}">
                <a16:creationId xmlns:a16="http://schemas.microsoft.com/office/drawing/2014/main" id="{9A310EE8-125C-423E-BD3A-1BB7EB5962AB}"/>
              </a:ext>
            </a:extLst>
          </p:cNvPr>
          <p:cNvSpPr>
            <a:spLocks noGrp="1"/>
          </p:cNvSpPr>
          <p:nvPr>
            <p:ph idx="1"/>
          </p:nvPr>
        </p:nvSpPr>
        <p:spPr>
          <a:xfrm>
            <a:off x="838200" y="1825625"/>
            <a:ext cx="4818017" cy="1603375"/>
          </a:xfrm>
        </p:spPr>
        <p:txBody>
          <a:bodyPr/>
          <a:lstStyle/>
          <a:p>
            <a:pPr marL="0" indent="0">
              <a:buNone/>
            </a:pPr>
            <a:endParaRPr lang="es-ES" dirty="0"/>
          </a:p>
        </p:txBody>
      </p:sp>
      <p:pic>
        <p:nvPicPr>
          <p:cNvPr id="5" name="Imagen 4">
            <a:extLst>
              <a:ext uri="{FF2B5EF4-FFF2-40B4-BE49-F238E27FC236}">
                <a16:creationId xmlns:a16="http://schemas.microsoft.com/office/drawing/2014/main" id="{5E01217B-7005-47E6-A01D-F3CA6B5C68A8}"/>
              </a:ext>
            </a:extLst>
          </p:cNvPr>
          <p:cNvPicPr>
            <a:picLocks noChangeAspect="1"/>
          </p:cNvPicPr>
          <p:nvPr/>
        </p:nvPicPr>
        <p:blipFill>
          <a:blip r:embed="rId2"/>
          <a:stretch>
            <a:fillRect/>
          </a:stretch>
        </p:blipFill>
        <p:spPr>
          <a:xfrm>
            <a:off x="581025" y="342900"/>
            <a:ext cx="11029950" cy="6172200"/>
          </a:xfrm>
          <a:prstGeom prst="rect">
            <a:avLst/>
          </a:prstGeom>
          <a:ln>
            <a:solidFill>
              <a:schemeClr val="accent1"/>
            </a:solidFill>
          </a:ln>
        </p:spPr>
      </p:pic>
      <p:sp>
        <p:nvSpPr>
          <p:cNvPr id="4" name="Marcador de número de diapositiva 3">
            <a:extLst>
              <a:ext uri="{FF2B5EF4-FFF2-40B4-BE49-F238E27FC236}">
                <a16:creationId xmlns:a16="http://schemas.microsoft.com/office/drawing/2014/main" id="{9D9F3CEE-ED42-46D8-AB0F-0BB51BF49B30}"/>
              </a:ext>
            </a:extLst>
          </p:cNvPr>
          <p:cNvSpPr>
            <a:spLocks noGrp="1"/>
          </p:cNvSpPr>
          <p:nvPr>
            <p:ph type="sldNum" sz="quarter" idx="12"/>
          </p:nvPr>
        </p:nvSpPr>
        <p:spPr/>
        <p:txBody>
          <a:bodyPr/>
          <a:lstStyle/>
          <a:p>
            <a:fld id="{1A5952E3-DA43-4FE4-B797-0AD175EBA12D}" type="slidenum">
              <a:rPr lang="es-ES" smtClean="0"/>
              <a:t>12</a:t>
            </a:fld>
            <a:endParaRPr lang="es-ES"/>
          </a:p>
        </p:txBody>
      </p:sp>
    </p:spTree>
    <p:extLst>
      <p:ext uri="{BB962C8B-B14F-4D97-AF65-F5344CB8AC3E}">
        <p14:creationId xmlns:p14="http://schemas.microsoft.com/office/powerpoint/2010/main" val="543011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E1A96-4381-4378-9199-C1F07050042E}"/>
              </a:ext>
            </a:extLst>
          </p:cNvPr>
          <p:cNvSpPr>
            <a:spLocks noGrp="1"/>
          </p:cNvSpPr>
          <p:nvPr>
            <p:ph type="title"/>
          </p:nvPr>
        </p:nvSpPr>
        <p:spPr>
          <a:xfrm>
            <a:off x="838200" y="365126"/>
            <a:ext cx="10515600" cy="875846"/>
          </a:xfrm>
        </p:spPr>
        <p:txBody>
          <a:bodyPr/>
          <a:lstStyle/>
          <a:p>
            <a:r>
              <a:rPr lang="es-ES" dirty="0"/>
              <a:t>Estructura de la aplicación</a:t>
            </a:r>
          </a:p>
        </p:txBody>
      </p:sp>
      <p:sp>
        <p:nvSpPr>
          <p:cNvPr id="3" name="Marcador de contenido 2">
            <a:extLst>
              <a:ext uri="{FF2B5EF4-FFF2-40B4-BE49-F238E27FC236}">
                <a16:creationId xmlns:a16="http://schemas.microsoft.com/office/drawing/2014/main" id="{BBDFD465-D704-4A4F-99CB-2F811BD39541}"/>
              </a:ext>
            </a:extLst>
          </p:cNvPr>
          <p:cNvSpPr>
            <a:spLocks noGrp="1"/>
          </p:cNvSpPr>
          <p:nvPr>
            <p:ph idx="1"/>
          </p:nvPr>
        </p:nvSpPr>
        <p:spPr>
          <a:xfrm>
            <a:off x="838200" y="1825625"/>
            <a:ext cx="2847975" cy="3543300"/>
          </a:xfrm>
        </p:spPr>
        <p:txBody>
          <a:bodyPr/>
          <a:lstStyle/>
          <a:p>
            <a:endParaRPr lang="es-ES" dirty="0"/>
          </a:p>
        </p:txBody>
      </p:sp>
      <p:sp>
        <p:nvSpPr>
          <p:cNvPr id="6" name="CuadroTexto 5">
            <a:extLst>
              <a:ext uri="{FF2B5EF4-FFF2-40B4-BE49-F238E27FC236}">
                <a16:creationId xmlns:a16="http://schemas.microsoft.com/office/drawing/2014/main" id="{B48252DE-B2E4-44BD-B035-1887DB70A194}"/>
              </a:ext>
            </a:extLst>
          </p:cNvPr>
          <p:cNvSpPr txBox="1"/>
          <p:nvPr/>
        </p:nvSpPr>
        <p:spPr>
          <a:xfrm>
            <a:off x="3804830" y="1240972"/>
            <a:ext cx="7986502" cy="5909310"/>
          </a:xfrm>
          <a:prstGeom prst="rect">
            <a:avLst/>
          </a:prstGeom>
          <a:noFill/>
        </p:spPr>
        <p:txBody>
          <a:bodyPr wrap="square" rtlCol="0">
            <a:spAutoFit/>
          </a:bodyPr>
          <a:lstStyle/>
          <a:p>
            <a:pPr marL="285750" indent="-285750">
              <a:buFont typeface="Arial" panose="020B0604020202020204" pitchFamily="34" charset="0"/>
              <a:buChar char="•"/>
            </a:pPr>
            <a:r>
              <a:rPr lang="es-ES" sz="2400" b="1" dirty="0" err="1"/>
              <a:t>node_modules</a:t>
            </a:r>
            <a:r>
              <a:rPr lang="es-ES" sz="2400" dirty="0"/>
              <a:t>: es la carpeta que </a:t>
            </a:r>
            <a:r>
              <a:rPr lang="es-ES" sz="2400" b="1" dirty="0"/>
              <a:t>contiene todas las dependencias</a:t>
            </a:r>
            <a:r>
              <a:rPr lang="es-ES" sz="2400" dirty="0"/>
              <a:t> de nuestro proyecto.</a:t>
            </a:r>
          </a:p>
          <a:p>
            <a:pPr marL="285750" indent="-285750">
              <a:buFont typeface="Arial" panose="020B0604020202020204" pitchFamily="34" charset="0"/>
              <a:buChar char="•"/>
            </a:pPr>
            <a:r>
              <a:rPr lang="es-ES" sz="2400" b="1" dirty="0" err="1"/>
              <a:t>src</a:t>
            </a:r>
            <a:r>
              <a:rPr lang="es-ES" sz="2400" dirty="0"/>
              <a:t>: es el </a:t>
            </a:r>
            <a:r>
              <a:rPr lang="es-ES" sz="2400" b="1" dirty="0"/>
              <a:t>directorio</a:t>
            </a:r>
            <a:r>
              <a:rPr lang="es-ES" sz="2400" dirty="0"/>
              <a:t> donde trabajaremos nuestros módulos. Además, es el más importante, ya que </a:t>
            </a:r>
            <a:r>
              <a:rPr lang="es-ES" sz="2400" b="1" dirty="0"/>
              <a:t>contiene todo el código</a:t>
            </a:r>
            <a:r>
              <a:rPr lang="es-ES" sz="2400" dirty="0"/>
              <a:t>.</a:t>
            </a:r>
          </a:p>
          <a:p>
            <a:pPr marL="285750" indent="-285750">
              <a:buFont typeface="Arial" panose="020B0604020202020204" pitchFamily="34" charset="0"/>
              <a:buChar char="•"/>
            </a:pPr>
            <a:r>
              <a:rPr lang="es-ES" sz="2400" b="1" dirty="0"/>
              <a:t>carpeta app</a:t>
            </a:r>
            <a:r>
              <a:rPr lang="es-ES" sz="2400" dirty="0"/>
              <a:t> : es donde se ubica toda la implementación de los componentes principales, junto a su </a:t>
            </a:r>
            <a:r>
              <a:rPr lang="es-ES" sz="2400" dirty="0" err="1"/>
              <a:t>template</a:t>
            </a:r>
            <a:r>
              <a:rPr lang="es-ES" sz="2400" dirty="0"/>
              <a:t> </a:t>
            </a:r>
            <a:r>
              <a:rPr lang="es-ES" sz="2400" dirty="0" err="1"/>
              <a:t>html</a:t>
            </a:r>
            <a:r>
              <a:rPr lang="es-ES" sz="2400" dirty="0"/>
              <a:t> y archivos de estilos </a:t>
            </a:r>
            <a:r>
              <a:rPr lang="es-ES" sz="2400" dirty="0" err="1"/>
              <a:t>css</a:t>
            </a:r>
            <a:r>
              <a:rPr lang="es-ES" sz="2400" dirty="0"/>
              <a:t>.</a:t>
            </a:r>
          </a:p>
          <a:p>
            <a:pPr marL="285750" indent="-285750" fontAlgn="base">
              <a:buFont typeface="Arial" panose="020B0604020202020204" pitchFamily="34" charset="0"/>
              <a:buChar char="•"/>
            </a:pPr>
            <a:r>
              <a:rPr lang="es-ES" sz="2400" b="1" dirty="0"/>
              <a:t>carpeta </a:t>
            </a:r>
            <a:r>
              <a:rPr lang="es-ES" sz="2400" b="1" dirty="0" err="1"/>
              <a:t>assets</a:t>
            </a:r>
            <a:r>
              <a:rPr lang="es-ES" sz="2400" dirty="0"/>
              <a:t>: contendrá todos los</a:t>
            </a:r>
            <a:r>
              <a:rPr lang="es-ES" sz="2400" b="1" dirty="0"/>
              <a:t> </a:t>
            </a:r>
            <a:r>
              <a:rPr lang="es-ES" sz="2400" b="1" dirty="0" err="1"/>
              <a:t>asset</a:t>
            </a:r>
            <a:r>
              <a:rPr lang="es-ES" sz="2400" b="1" dirty="0"/>
              <a:t> y archivos adicionales</a:t>
            </a:r>
            <a:r>
              <a:rPr lang="es-ES" sz="2400" dirty="0"/>
              <a:t> para hacer que el </a:t>
            </a:r>
            <a:r>
              <a:rPr lang="es-ES" sz="2400" b="1" dirty="0"/>
              <a:t>proyecto</a:t>
            </a:r>
            <a:r>
              <a:rPr lang="es-ES" sz="2400" dirty="0"/>
              <a:t> </a:t>
            </a:r>
            <a:r>
              <a:rPr lang="es-ES" sz="2400" b="1" dirty="0"/>
              <a:t>funcione</a:t>
            </a:r>
            <a:r>
              <a:rPr lang="es-ES" sz="2400" dirty="0"/>
              <a:t>.</a:t>
            </a:r>
          </a:p>
          <a:p>
            <a:pPr marL="285750" indent="-285750" fontAlgn="base">
              <a:buFont typeface="Arial" panose="020B0604020202020204" pitchFamily="34" charset="0"/>
              <a:buChar char="•"/>
            </a:pPr>
            <a:r>
              <a:rPr lang="es-ES" sz="2400" b="1" dirty="0"/>
              <a:t>archivo </a:t>
            </a:r>
            <a:r>
              <a:rPr lang="es-ES" sz="2400" b="1" dirty="0" err="1"/>
              <a:t>index.html</a:t>
            </a:r>
            <a:r>
              <a:rPr lang="es-ES" sz="2400" dirty="0" err="1"/>
              <a:t>:es</a:t>
            </a:r>
            <a:r>
              <a:rPr lang="es-ES" sz="2400" dirty="0"/>
              <a:t> el </a:t>
            </a:r>
            <a:r>
              <a:rPr lang="es-ES" sz="2400" b="1" dirty="0"/>
              <a:t>archivo de la página principal</a:t>
            </a:r>
            <a:r>
              <a:rPr lang="es-ES" sz="2400" dirty="0"/>
              <a:t> del </a:t>
            </a:r>
            <a:r>
              <a:rPr lang="es-ES" sz="2400" b="1" dirty="0"/>
              <a:t>proyecto</a:t>
            </a:r>
            <a:r>
              <a:rPr lang="es-ES" sz="2400" dirty="0"/>
              <a:t>.</a:t>
            </a:r>
          </a:p>
          <a:p>
            <a:pPr fontAlgn="base"/>
            <a:endParaRPr lang="es-ES" dirty="0"/>
          </a:p>
          <a:p>
            <a:pPr marL="285750" indent="-285750" fontAlgn="base">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endParaRPr lang="es-ES" dirty="0"/>
          </a:p>
        </p:txBody>
      </p:sp>
      <p:pic>
        <p:nvPicPr>
          <p:cNvPr id="7" name="Imagen 6">
            <a:extLst>
              <a:ext uri="{FF2B5EF4-FFF2-40B4-BE49-F238E27FC236}">
                <a16:creationId xmlns:a16="http://schemas.microsoft.com/office/drawing/2014/main" id="{C37DC0EE-8F7A-424D-9CB3-3EF3EBBADD08}"/>
              </a:ext>
            </a:extLst>
          </p:cNvPr>
          <p:cNvPicPr>
            <a:picLocks noChangeAspect="1"/>
          </p:cNvPicPr>
          <p:nvPr/>
        </p:nvPicPr>
        <p:blipFill>
          <a:blip r:embed="rId2"/>
          <a:stretch>
            <a:fillRect/>
          </a:stretch>
        </p:blipFill>
        <p:spPr>
          <a:xfrm>
            <a:off x="892765" y="1240972"/>
            <a:ext cx="2857500" cy="5251903"/>
          </a:xfrm>
          <a:prstGeom prst="rect">
            <a:avLst/>
          </a:prstGeom>
        </p:spPr>
      </p:pic>
      <p:sp>
        <p:nvSpPr>
          <p:cNvPr id="4" name="Marcador de número de diapositiva 3">
            <a:extLst>
              <a:ext uri="{FF2B5EF4-FFF2-40B4-BE49-F238E27FC236}">
                <a16:creationId xmlns:a16="http://schemas.microsoft.com/office/drawing/2014/main" id="{7B599821-B72A-46A2-932A-2960DBBE5EF1}"/>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4865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5056E-FC4A-4055-9D20-64E8C67F27B5}"/>
              </a:ext>
            </a:extLst>
          </p:cNvPr>
          <p:cNvSpPr>
            <a:spLocks noGrp="1"/>
          </p:cNvSpPr>
          <p:nvPr>
            <p:ph type="title"/>
          </p:nvPr>
        </p:nvSpPr>
        <p:spPr/>
        <p:txBody>
          <a:bodyPr/>
          <a:lstStyle/>
          <a:p>
            <a:r>
              <a:rPr lang="es-ES" dirty="0"/>
              <a:t>Estructura de la aplicación</a:t>
            </a:r>
          </a:p>
        </p:txBody>
      </p:sp>
      <p:sp>
        <p:nvSpPr>
          <p:cNvPr id="3" name="Marcador de contenido 2">
            <a:extLst>
              <a:ext uri="{FF2B5EF4-FFF2-40B4-BE49-F238E27FC236}">
                <a16:creationId xmlns:a16="http://schemas.microsoft.com/office/drawing/2014/main" id="{3220CE58-1E2C-4050-BA7E-E01EF79CE659}"/>
              </a:ext>
            </a:extLst>
          </p:cNvPr>
          <p:cNvSpPr>
            <a:spLocks noGrp="1"/>
          </p:cNvSpPr>
          <p:nvPr>
            <p:ph idx="1"/>
          </p:nvPr>
        </p:nvSpPr>
        <p:spPr>
          <a:xfrm>
            <a:off x="3804830" y="1604827"/>
            <a:ext cx="7548970" cy="4888048"/>
          </a:xfrm>
        </p:spPr>
        <p:txBody>
          <a:bodyPr>
            <a:normAutofit fontScale="77500" lnSpcReduction="20000"/>
          </a:bodyPr>
          <a:lstStyle/>
          <a:p>
            <a:pPr marL="285750" indent="-285750" algn="just" fontAlgn="base"/>
            <a:r>
              <a:rPr lang="es-ES" sz="2600" b="1" dirty="0"/>
              <a:t>archivo favicon.ico</a:t>
            </a:r>
            <a:r>
              <a:rPr lang="es-ES" sz="2600" dirty="0"/>
              <a:t>: es el </a:t>
            </a:r>
            <a:r>
              <a:rPr lang="es-ES" sz="2600" b="1" dirty="0"/>
              <a:t>archivo del icono</a:t>
            </a:r>
            <a:r>
              <a:rPr lang="es-ES" sz="2600" dirty="0"/>
              <a:t> del </a:t>
            </a:r>
            <a:r>
              <a:rPr lang="es-ES" sz="2600" b="1" dirty="0"/>
              <a:t>proyecto</a:t>
            </a:r>
            <a:r>
              <a:rPr lang="es-ES" sz="2600" dirty="0"/>
              <a:t>.</a:t>
            </a:r>
          </a:p>
          <a:p>
            <a:pPr marL="285750" indent="-285750" algn="just" fontAlgn="base"/>
            <a:r>
              <a:rPr lang="es-ES" sz="2600" b="1" dirty="0"/>
              <a:t>archivo </a:t>
            </a:r>
            <a:r>
              <a:rPr lang="es-ES" sz="2600" b="1" dirty="0" err="1"/>
              <a:t>main.t</a:t>
            </a:r>
            <a:r>
              <a:rPr lang="es-ES" sz="2600" dirty="0" err="1"/>
              <a:t>s</a:t>
            </a:r>
            <a:r>
              <a:rPr lang="es-ES" sz="2600" dirty="0"/>
              <a:t>: es el archivo </a:t>
            </a:r>
            <a:r>
              <a:rPr lang="es-ES" sz="2600" dirty="0" err="1"/>
              <a:t>Typescript</a:t>
            </a:r>
            <a:r>
              <a:rPr lang="es-ES" sz="2600" dirty="0"/>
              <a:t> inicial del proyecto donde podrás </a:t>
            </a:r>
            <a:r>
              <a:rPr lang="es-ES" sz="2600" b="1" dirty="0"/>
              <a:t>configurar todas las configuraciones globales del proyecto</a:t>
            </a:r>
            <a:r>
              <a:rPr lang="es-ES" sz="2600" dirty="0"/>
              <a:t>.</a:t>
            </a:r>
          </a:p>
          <a:p>
            <a:pPr algn="just" fontAlgn="base"/>
            <a:r>
              <a:rPr lang="es-ES" sz="2600" b="1" dirty="0" err="1"/>
              <a:t>editorconfig</a:t>
            </a:r>
            <a:r>
              <a:rPr lang="es-ES" sz="2600" b="1" dirty="0"/>
              <a:t>: </a:t>
            </a:r>
            <a:r>
              <a:rPr lang="es-ES" sz="2600" dirty="0"/>
              <a:t>es la </a:t>
            </a:r>
            <a:r>
              <a:rPr lang="es-ES" sz="2600" b="1" dirty="0"/>
              <a:t>configuración</a:t>
            </a:r>
            <a:r>
              <a:rPr lang="es-ES" sz="2600" dirty="0"/>
              <a:t> de nuestro </a:t>
            </a:r>
            <a:r>
              <a:rPr lang="es-ES" sz="2600" b="1" dirty="0"/>
              <a:t>editor de código</a:t>
            </a:r>
            <a:r>
              <a:rPr lang="es-ES" sz="2600" dirty="0"/>
              <a:t>.</a:t>
            </a:r>
          </a:p>
          <a:p>
            <a:pPr algn="just" fontAlgn="base"/>
            <a:r>
              <a:rPr lang="es-ES" sz="2600" b="1" dirty="0"/>
              <a:t>.</a:t>
            </a:r>
            <a:r>
              <a:rPr lang="es-ES" sz="2600" b="1" dirty="0" err="1"/>
              <a:t>gitignore</a:t>
            </a:r>
            <a:r>
              <a:rPr lang="es-ES" sz="2600" b="1" dirty="0"/>
              <a:t>: </a:t>
            </a:r>
            <a:r>
              <a:rPr lang="es-ES" sz="2600" dirty="0"/>
              <a:t>son las carpetas o archivos que debe </a:t>
            </a:r>
            <a:r>
              <a:rPr lang="es-ES" sz="2600" b="1" dirty="0"/>
              <a:t>ignorar el </a:t>
            </a:r>
            <a:r>
              <a:rPr lang="es-ES" sz="2600" b="1" dirty="0" err="1"/>
              <a:t>git</a:t>
            </a:r>
            <a:r>
              <a:rPr lang="es-ES" sz="2600" dirty="0"/>
              <a:t> cuando lo añadamos al </a:t>
            </a:r>
            <a:r>
              <a:rPr lang="es-ES" sz="2600" b="1" dirty="0"/>
              <a:t>repositorio.</a:t>
            </a:r>
            <a:endParaRPr lang="es-ES" sz="2600" dirty="0"/>
          </a:p>
          <a:p>
            <a:pPr algn="just" fontAlgn="base"/>
            <a:r>
              <a:rPr lang="es-ES" sz="2600" b="1" dirty="0" err="1"/>
              <a:t>angularjson</a:t>
            </a:r>
            <a:r>
              <a:rPr lang="es-ES" sz="2600" b="1" dirty="0"/>
              <a:t>: </a:t>
            </a:r>
            <a:r>
              <a:rPr lang="es-ES" sz="2600" dirty="0"/>
              <a:t>contiene la </a:t>
            </a:r>
            <a:r>
              <a:rPr lang="es-ES" sz="2600" b="1" dirty="0"/>
              <a:t>configuración de Angular</a:t>
            </a:r>
            <a:r>
              <a:rPr lang="es-ES" sz="2600" dirty="0"/>
              <a:t>. Además, incluye rutas, versiones, etc.</a:t>
            </a:r>
          </a:p>
          <a:p>
            <a:pPr algn="just" fontAlgn="base"/>
            <a:r>
              <a:rPr lang="es-ES" sz="2600" b="1" dirty="0" err="1"/>
              <a:t>package.json</a:t>
            </a:r>
            <a:r>
              <a:rPr lang="es-ES" sz="2600" b="1" dirty="0"/>
              <a:t>: </a:t>
            </a:r>
            <a:r>
              <a:rPr lang="es-ES" sz="2600" dirty="0"/>
              <a:t>es la c</a:t>
            </a:r>
            <a:r>
              <a:rPr lang="es-ES" sz="2600" b="1" dirty="0"/>
              <a:t>onfiguración</a:t>
            </a:r>
            <a:r>
              <a:rPr lang="es-ES" sz="2600" dirty="0"/>
              <a:t> de nuestra </a:t>
            </a:r>
            <a:r>
              <a:rPr lang="es-ES" sz="2600" b="1" dirty="0"/>
              <a:t>aplicación</a:t>
            </a:r>
            <a:r>
              <a:rPr lang="es-ES" sz="2600" dirty="0"/>
              <a:t>. Contiene el nombre de la app, las dependencias necesarias para su correcta ejecución y muchas otras cosas.</a:t>
            </a:r>
          </a:p>
          <a:p>
            <a:pPr algn="just" fontAlgn="base"/>
            <a:r>
              <a:rPr lang="es-ES" sz="2600" b="1" dirty="0"/>
              <a:t>REARME.md: </a:t>
            </a:r>
            <a:r>
              <a:rPr lang="es-ES" sz="2600" dirty="0"/>
              <a:t>aquí podemos </a:t>
            </a:r>
            <a:r>
              <a:rPr lang="es-ES" sz="2600" b="1" dirty="0"/>
              <a:t>añadir información</a:t>
            </a:r>
            <a:r>
              <a:rPr lang="es-ES" sz="2600" dirty="0"/>
              <a:t> sobre la aplicación. Este archivo es leído por GIT y los muestra en el repositorio.</a:t>
            </a:r>
          </a:p>
          <a:p>
            <a:pPr algn="just" fontAlgn="base"/>
            <a:r>
              <a:rPr lang="es-ES" sz="2600" b="1" dirty="0" err="1"/>
              <a:t>tsconfig.json</a:t>
            </a:r>
            <a:r>
              <a:rPr lang="es-ES" sz="2600" b="1" dirty="0"/>
              <a:t>: </a:t>
            </a:r>
            <a:r>
              <a:rPr lang="es-ES" sz="2600" dirty="0"/>
              <a:t>contiene la </a:t>
            </a:r>
            <a:r>
              <a:rPr lang="es-ES" sz="2600" b="1" dirty="0"/>
              <a:t>configuración </a:t>
            </a:r>
            <a:r>
              <a:rPr lang="es-ES" sz="2600" b="1" dirty="0" err="1"/>
              <a:t>TypeScript</a:t>
            </a:r>
            <a:r>
              <a:rPr lang="es-ES" sz="2600" dirty="0"/>
              <a:t>.</a:t>
            </a:r>
          </a:p>
          <a:p>
            <a:pPr algn="just" fontAlgn="base"/>
            <a:r>
              <a:rPr lang="es-ES" sz="2600" b="1" dirty="0" err="1"/>
              <a:t>tslint.json</a:t>
            </a:r>
            <a:r>
              <a:rPr lang="es-ES" sz="2600" b="1" dirty="0"/>
              <a:t>: </a:t>
            </a:r>
            <a:r>
              <a:rPr lang="es-ES" sz="2600" dirty="0"/>
              <a:t>se utiliza para que el </a:t>
            </a:r>
            <a:r>
              <a:rPr lang="es-ES" sz="2600" b="1" dirty="0"/>
              <a:t>código</a:t>
            </a:r>
            <a:r>
              <a:rPr lang="es-ES" sz="2600" dirty="0"/>
              <a:t> sea </a:t>
            </a:r>
            <a:r>
              <a:rPr lang="es-ES" sz="2600" b="1" dirty="0"/>
              <a:t>sostenible</a:t>
            </a:r>
            <a:r>
              <a:rPr lang="es-ES" sz="2600" dirty="0"/>
              <a:t> y se mantenga.</a:t>
            </a:r>
          </a:p>
          <a:p>
            <a:endParaRPr lang="es-ES" dirty="0"/>
          </a:p>
        </p:txBody>
      </p:sp>
      <p:pic>
        <p:nvPicPr>
          <p:cNvPr id="4" name="Imagen 3">
            <a:extLst>
              <a:ext uri="{FF2B5EF4-FFF2-40B4-BE49-F238E27FC236}">
                <a16:creationId xmlns:a16="http://schemas.microsoft.com/office/drawing/2014/main" id="{D766E837-0AE7-424B-AAF8-27DF998FB47F}"/>
              </a:ext>
            </a:extLst>
          </p:cNvPr>
          <p:cNvPicPr>
            <a:picLocks noChangeAspect="1"/>
          </p:cNvPicPr>
          <p:nvPr/>
        </p:nvPicPr>
        <p:blipFill>
          <a:blip r:embed="rId3"/>
          <a:stretch>
            <a:fillRect/>
          </a:stretch>
        </p:blipFill>
        <p:spPr>
          <a:xfrm>
            <a:off x="892765" y="1604827"/>
            <a:ext cx="2857500" cy="4888048"/>
          </a:xfrm>
          <a:prstGeom prst="rect">
            <a:avLst/>
          </a:prstGeom>
        </p:spPr>
      </p:pic>
      <p:sp>
        <p:nvSpPr>
          <p:cNvPr id="5" name="Marcador de número de diapositiva 4">
            <a:extLst>
              <a:ext uri="{FF2B5EF4-FFF2-40B4-BE49-F238E27FC236}">
                <a16:creationId xmlns:a16="http://schemas.microsoft.com/office/drawing/2014/main" id="{5C636864-69D3-450D-9E5A-0BDE8271028F}"/>
              </a:ext>
            </a:extLst>
          </p:cNvPr>
          <p:cNvSpPr>
            <a:spLocks noGrp="1"/>
          </p:cNvSpPr>
          <p:nvPr>
            <p:ph type="sldNum" sz="quarter" idx="12"/>
          </p:nvPr>
        </p:nvSpPr>
        <p:spPr/>
        <p:txBody>
          <a:bodyPr/>
          <a:lstStyle/>
          <a:p>
            <a:fld id="{1A5952E3-DA43-4FE4-B797-0AD175EBA12D}" type="slidenum">
              <a:rPr lang="es-ES" smtClean="0"/>
              <a:t>14</a:t>
            </a:fld>
            <a:endParaRPr lang="es-ES"/>
          </a:p>
        </p:txBody>
      </p:sp>
    </p:spTree>
    <p:extLst>
      <p:ext uri="{BB962C8B-B14F-4D97-AF65-F5344CB8AC3E}">
        <p14:creationId xmlns:p14="http://schemas.microsoft.com/office/powerpoint/2010/main" val="25137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EFEB31-3DE2-4A11-9734-D5C9D91135B6}"/>
              </a:ext>
            </a:extLst>
          </p:cNvPr>
          <p:cNvSpPr>
            <a:spLocks noGrp="1"/>
          </p:cNvSpPr>
          <p:nvPr>
            <p:ph type="title"/>
          </p:nvPr>
        </p:nvSpPr>
        <p:spPr/>
        <p:txBody>
          <a:bodyPr/>
          <a:lstStyle/>
          <a:p>
            <a:r>
              <a:rPr lang="es-ES" dirty="0" err="1"/>
              <a:t>Package.json</a:t>
            </a:r>
            <a:endParaRPr lang="es-ES" dirty="0"/>
          </a:p>
        </p:txBody>
      </p:sp>
      <p:pic>
        <p:nvPicPr>
          <p:cNvPr id="4" name="Marcador de contenido 3">
            <a:extLst>
              <a:ext uri="{FF2B5EF4-FFF2-40B4-BE49-F238E27FC236}">
                <a16:creationId xmlns:a16="http://schemas.microsoft.com/office/drawing/2014/main" id="{544E2CBC-8271-451B-82D5-D321CE17C33F}"/>
              </a:ext>
            </a:extLst>
          </p:cNvPr>
          <p:cNvPicPr>
            <a:picLocks noGrp="1" noChangeAspect="1"/>
          </p:cNvPicPr>
          <p:nvPr>
            <p:ph idx="1"/>
          </p:nvPr>
        </p:nvPicPr>
        <p:blipFill>
          <a:blip r:embed="rId2"/>
          <a:stretch>
            <a:fillRect/>
          </a:stretch>
        </p:blipFill>
        <p:spPr>
          <a:xfrm>
            <a:off x="838200" y="1476103"/>
            <a:ext cx="3955869" cy="5016771"/>
          </a:xfrm>
          <a:prstGeom prst="rect">
            <a:avLst/>
          </a:prstGeom>
        </p:spPr>
      </p:pic>
      <p:sp>
        <p:nvSpPr>
          <p:cNvPr id="7" name="CuadroTexto 6">
            <a:extLst>
              <a:ext uri="{FF2B5EF4-FFF2-40B4-BE49-F238E27FC236}">
                <a16:creationId xmlns:a16="http://schemas.microsoft.com/office/drawing/2014/main" id="{CF1EC033-7450-4D82-90F6-599FB5B3430A}"/>
              </a:ext>
            </a:extLst>
          </p:cNvPr>
          <p:cNvSpPr txBox="1"/>
          <p:nvPr/>
        </p:nvSpPr>
        <p:spPr>
          <a:xfrm>
            <a:off x="5316583" y="2521131"/>
            <a:ext cx="6037218" cy="1815882"/>
          </a:xfrm>
          <a:prstGeom prst="rect">
            <a:avLst/>
          </a:prstGeom>
          <a:noFill/>
        </p:spPr>
        <p:txBody>
          <a:bodyPr wrap="square" rtlCol="0">
            <a:spAutoFit/>
          </a:bodyPr>
          <a:lstStyle/>
          <a:p>
            <a:pPr algn="just"/>
            <a:r>
              <a:rPr lang="es-ES" sz="2800" dirty="0"/>
              <a:t>Es el fichero donde se especifican todas las dependencias del proyecto, las mismas se encuentran en la carpeta </a:t>
            </a:r>
            <a:r>
              <a:rPr lang="es-ES" sz="2800" dirty="0" err="1"/>
              <a:t>node</a:t>
            </a:r>
            <a:r>
              <a:rPr lang="es-ES" sz="2800" dirty="0"/>
              <a:t>-modules.</a:t>
            </a:r>
          </a:p>
        </p:txBody>
      </p:sp>
      <p:sp>
        <p:nvSpPr>
          <p:cNvPr id="3" name="Marcador de número de diapositiva 2">
            <a:extLst>
              <a:ext uri="{FF2B5EF4-FFF2-40B4-BE49-F238E27FC236}">
                <a16:creationId xmlns:a16="http://schemas.microsoft.com/office/drawing/2014/main" id="{874A0186-B57F-48E4-B703-07F576FE0483}"/>
              </a:ext>
            </a:extLst>
          </p:cNvPr>
          <p:cNvSpPr>
            <a:spLocks noGrp="1"/>
          </p:cNvSpPr>
          <p:nvPr>
            <p:ph type="sldNum" sz="quarter" idx="12"/>
          </p:nvPr>
        </p:nvSpPr>
        <p:spPr/>
        <p:txBody>
          <a:bodyPr/>
          <a:lstStyle/>
          <a:p>
            <a:fld id="{1A5952E3-DA43-4FE4-B797-0AD175EBA12D}" type="slidenum">
              <a:rPr lang="es-ES" smtClean="0"/>
              <a:t>15</a:t>
            </a:fld>
            <a:endParaRPr lang="es-ES"/>
          </a:p>
        </p:txBody>
      </p:sp>
    </p:spTree>
    <p:extLst>
      <p:ext uri="{BB962C8B-B14F-4D97-AF65-F5344CB8AC3E}">
        <p14:creationId xmlns:p14="http://schemas.microsoft.com/office/powerpoint/2010/main" val="4231248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60BC53-8CB1-4B28-8CAC-F70A278EC256}"/>
              </a:ext>
            </a:extLst>
          </p:cNvPr>
          <p:cNvSpPr>
            <a:spLocks noGrp="1"/>
          </p:cNvSpPr>
          <p:nvPr>
            <p:ph type="title"/>
          </p:nvPr>
        </p:nvSpPr>
        <p:spPr/>
        <p:txBody>
          <a:bodyPr/>
          <a:lstStyle/>
          <a:p>
            <a:r>
              <a:rPr lang="en-US" dirty="0" err="1"/>
              <a:t>Instalando</a:t>
            </a:r>
            <a:r>
              <a:rPr lang="en-US" dirty="0"/>
              <a:t> </a:t>
            </a:r>
            <a:r>
              <a:rPr lang="es-ES" dirty="0"/>
              <a:t>Bootstrap</a:t>
            </a:r>
          </a:p>
        </p:txBody>
      </p:sp>
      <p:sp>
        <p:nvSpPr>
          <p:cNvPr id="3" name="Marcador de contenido 2">
            <a:extLst>
              <a:ext uri="{FF2B5EF4-FFF2-40B4-BE49-F238E27FC236}">
                <a16:creationId xmlns:a16="http://schemas.microsoft.com/office/drawing/2014/main" id="{AFA4192D-FFD5-4D7C-8BD4-27FC5D062ED7}"/>
              </a:ext>
            </a:extLst>
          </p:cNvPr>
          <p:cNvSpPr>
            <a:spLocks noGrp="1"/>
          </p:cNvSpPr>
          <p:nvPr>
            <p:ph idx="1"/>
          </p:nvPr>
        </p:nvSpPr>
        <p:spPr/>
        <p:txBody>
          <a:bodyPr/>
          <a:lstStyle/>
          <a:p>
            <a:pPr marL="0" indent="0" algn="just">
              <a:buNone/>
            </a:pPr>
            <a:r>
              <a:rPr lang="es-ES" b="1" dirty="0"/>
              <a:t>Bootstrap</a:t>
            </a:r>
            <a:r>
              <a:rPr lang="es-ES" dirty="0"/>
              <a:t> es un </a:t>
            </a:r>
            <a:r>
              <a:rPr lang="es-ES" dirty="0" err="1"/>
              <a:t>framework</a:t>
            </a:r>
            <a:r>
              <a:rPr lang="es-ES" dirty="0"/>
              <a:t> de código abierto para desarrollos </a:t>
            </a:r>
            <a:r>
              <a:rPr lang="es-ES" dirty="0">
                <a:hlinkClick r:id="rId3"/>
              </a:rPr>
              <a:t>web </a:t>
            </a:r>
            <a:r>
              <a:rPr lang="es-ES" dirty="0" err="1">
                <a:hlinkClick r:id="rId3"/>
              </a:rPr>
              <a:t>responsive</a:t>
            </a:r>
            <a:r>
              <a:rPr lang="es-ES" dirty="0"/>
              <a:t> con </a:t>
            </a:r>
            <a:r>
              <a:rPr lang="es-ES" u="sng" dirty="0">
                <a:hlinkClick r:id="rId4"/>
              </a:rPr>
              <a:t>HTML</a:t>
            </a:r>
            <a:r>
              <a:rPr lang="es-ES" dirty="0"/>
              <a:t>, CSS y JavaScript. Con él puedes darle forma a tu sitio web a través del uso de sus librerías CSS y JavaScript. Incluye diferentes componentes: cuadros de diálogo , menús, botones, formularios… Es decir, los elementos que necesitas para maquetar tu página.</a:t>
            </a:r>
          </a:p>
        </p:txBody>
      </p:sp>
      <p:sp>
        <p:nvSpPr>
          <p:cNvPr id="4" name="Marcador de número de diapositiva 3">
            <a:extLst>
              <a:ext uri="{FF2B5EF4-FFF2-40B4-BE49-F238E27FC236}">
                <a16:creationId xmlns:a16="http://schemas.microsoft.com/office/drawing/2014/main" id="{0F1C37A2-D913-4AA7-98EC-71EEBE12E09A}"/>
              </a:ext>
            </a:extLst>
          </p:cNvPr>
          <p:cNvSpPr>
            <a:spLocks noGrp="1"/>
          </p:cNvSpPr>
          <p:nvPr>
            <p:ph type="sldNum" sz="quarter" idx="12"/>
          </p:nvPr>
        </p:nvSpPr>
        <p:spPr/>
        <p:txBody>
          <a:bodyPr/>
          <a:lstStyle/>
          <a:p>
            <a:fld id="{1A5952E3-DA43-4FE4-B797-0AD175EBA12D}" type="slidenum">
              <a:rPr lang="es-ES" smtClean="0"/>
              <a:t>16</a:t>
            </a:fld>
            <a:endParaRPr lang="es-ES"/>
          </a:p>
        </p:txBody>
      </p:sp>
    </p:spTree>
    <p:extLst>
      <p:ext uri="{BB962C8B-B14F-4D97-AF65-F5344CB8AC3E}">
        <p14:creationId xmlns:p14="http://schemas.microsoft.com/office/powerpoint/2010/main" val="385443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53B7A-2C6C-4638-8FE4-0DD4195451FC}"/>
              </a:ext>
            </a:extLst>
          </p:cNvPr>
          <p:cNvSpPr>
            <a:spLocks noGrp="1"/>
          </p:cNvSpPr>
          <p:nvPr>
            <p:ph type="title"/>
          </p:nvPr>
        </p:nvSpPr>
        <p:spPr/>
        <p:txBody>
          <a:bodyPr/>
          <a:lstStyle/>
          <a:p>
            <a:r>
              <a:rPr lang="en-US" dirty="0" err="1"/>
              <a:t>Instalando</a:t>
            </a:r>
            <a:r>
              <a:rPr lang="en-US" dirty="0"/>
              <a:t> </a:t>
            </a:r>
            <a:r>
              <a:rPr lang="es-ES" dirty="0"/>
              <a:t>Bootstrap</a:t>
            </a:r>
          </a:p>
        </p:txBody>
      </p:sp>
      <p:sp>
        <p:nvSpPr>
          <p:cNvPr id="3" name="Marcador de contenido 2">
            <a:extLst>
              <a:ext uri="{FF2B5EF4-FFF2-40B4-BE49-F238E27FC236}">
                <a16:creationId xmlns:a16="http://schemas.microsoft.com/office/drawing/2014/main" id="{DC41A16D-F24A-4CDA-B578-26878019E4F6}"/>
              </a:ext>
            </a:extLst>
          </p:cNvPr>
          <p:cNvSpPr>
            <a:spLocks noGrp="1"/>
          </p:cNvSpPr>
          <p:nvPr>
            <p:ph idx="1"/>
          </p:nvPr>
        </p:nvSpPr>
        <p:spPr/>
        <p:txBody>
          <a:bodyPr/>
          <a:lstStyle/>
          <a:p>
            <a:pPr marL="0" indent="0">
              <a:buNone/>
            </a:pPr>
            <a:r>
              <a:rPr lang="es-ES" dirty="0" err="1"/>
              <a:t>npm</a:t>
            </a:r>
            <a:r>
              <a:rPr lang="es-ES" dirty="0"/>
              <a:t> </a:t>
            </a:r>
            <a:r>
              <a:rPr lang="es-ES" dirty="0" err="1"/>
              <a:t>install</a:t>
            </a:r>
            <a:r>
              <a:rPr lang="es-ES" dirty="0"/>
              <a:t> </a:t>
            </a:r>
            <a:r>
              <a:rPr lang="es-ES" dirty="0" err="1"/>
              <a:t>bootstrap</a:t>
            </a:r>
            <a:r>
              <a:rPr lang="es-ES" dirty="0"/>
              <a:t> --</a:t>
            </a:r>
            <a:r>
              <a:rPr lang="es-ES" dirty="0" err="1"/>
              <a:t>save</a:t>
            </a:r>
            <a:endParaRPr lang="es-ES" dirty="0"/>
          </a:p>
          <a:p>
            <a:pPr marL="0" indent="0">
              <a:buNone/>
            </a:pPr>
            <a:endParaRPr lang="es-ES" dirty="0"/>
          </a:p>
          <a:p>
            <a:pPr marL="0" indent="0" algn="just">
              <a:buNone/>
            </a:pPr>
            <a:r>
              <a:rPr lang="es-ES" dirty="0"/>
              <a:t>Este comando descarga la última versión de Bootstrap en la carpeta </a:t>
            </a:r>
            <a:r>
              <a:rPr lang="es-ES" dirty="0" err="1"/>
              <a:t>node</a:t>
            </a:r>
            <a:r>
              <a:rPr lang="es-ES" dirty="0"/>
              <a:t>-modules , lo instala localmente en este proyecto y lo adiciona a las dependencias en el </a:t>
            </a:r>
            <a:r>
              <a:rPr lang="es-ES" dirty="0" err="1"/>
              <a:t>package.json</a:t>
            </a:r>
            <a:r>
              <a:rPr lang="es-ES" dirty="0"/>
              <a:t>. En este archivo podemos encontrar la versión de Bootstrap que tenemos instalada.</a:t>
            </a:r>
          </a:p>
          <a:p>
            <a:pPr marL="0" indent="0">
              <a:buNone/>
            </a:pPr>
            <a:endParaRPr lang="es-ES" dirty="0"/>
          </a:p>
        </p:txBody>
      </p:sp>
      <p:sp>
        <p:nvSpPr>
          <p:cNvPr id="4" name="Marcador de número de diapositiva 3">
            <a:extLst>
              <a:ext uri="{FF2B5EF4-FFF2-40B4-BE49-F238E27FC236}">
                <a16:creationId xmlns:a16="http://schemas.microsoft.com/office/drawing/2014/main" id="{8268F46D-AB3B-4278-87B8-D8B415771A68}"/>
              </a:ext>
            </a:extLst>
          </p:cNvPr>
          <p:cNvSpPr>
            <a:spLocks noGrp="1"/>
          </p:cNvSpPr>
          <p:nvPr>
            <p:ph type="sldNum" sz="quarter" idx="12"/>
          </p:nvPr>
        </p:nvSpPr>
        <p:spPr/>
        <p:txBody>
          <a:bodyPr/>
          <a:lstStyle/>
          <a:p>
            <a:fld id="{1A5952E3-DA43-4FE4-B797-0AD175EBA12D}" type="slidenum">
              <a:rPr lang="es-ES" smtClean="0"/>
              <a:t>17</a:t>
            </a:fld>
            <a:endParaRPr lang="es-ES"/>
          </a:p>
        </p:txBody>
      </p:sp>
    </p:spTree>
    <p:extLst>
      <p:ext uri="{BB962C8B-B14F-4D97-AF65-F5344CB8AC3E}">
        <p14:creationId xmlns:p14="http://schemas.microsoft.com/office/powerpoint/2010/main" val="358926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BF61E-A4C9-4953-8535-7ADBA7B76B38}"/>
              </a:ext>
            </a:extLst>
          </p:cNvPr>
          <p:cNvSpPr>
            <a:spLocks noGrp="1"/>
          </p:cNvSpPr>
          <p:nvPr>
            <p:ph type="title"/>
          </p:nvPr>
        </p:nvSpPr>
        <p:spPr/>
        <p:txBody>
          <a:bodyPr/>
          <a:lstStyle/>
          <a:p>
            <a:r>
              <a:rPr lang="es-ES" dirty="0"/>
              <a:t>Configurando Angular </a:t>
            </a:r>
          </a:p>
        </p:txBody>
      </p:sp>
      <p:sp>
        <p:nvSpPr>
          <p:cNvPr id="3" name="Marcador de contenido 2">
            <a:extLst>
              <a:ext uri="{FF2B5EF4-FFF2-40B4-BE49-F238E27FC236}">
                <a16:creationId xmlns:a16="http://schemas.microsoft.com/office/drawing/2014/main" id="{31E96112-E089-480C-8783-30619F888D56}"/>
              </a:ext>
            </a:extLst>
          </p:cNvPr>
          <p:cNvSpPr>
            <a:spLocks noGrp="1"/>
          </p:cNvSpPr>
          <p:nvPr>
            <p:ph idx="1"/>
          </p:nvPr>
        </p:nvSpPr>
        <p:spPr/>
        <p:txBody>
          <a:bodyPr/>
          <a:lstStyle/>
          <a:p>
            <a:pPr marL="0" indent="0">
              <a:buNone/>
            </a:pPr>
            <a:r>
              <a:rPr lang="es-ES" dirty="0"/>
              <a:t>En el archivo </a:t>
            </a:r>
            <a:r>
              <a:rPr lang="es-ES" b="1" dirty="0"/>
              <a:t>“</a:t>
            </a:r>
            <a:r>
              <a:rPr lang="es-ES" b="1" dirty="0" err="1"/>
              <a:t>angular.json</a:t>
            </a:r>
            <a:r>
              <a:rPr lang="es-ES" b="1" dirty="0"/>
              <a:t>”</a:t>
            </a:r>
            <a:r>
              <a:rPr lang="es-ES" dirty="0"/>
              <a:t> y colocamos las siguientes instrucciones en los objetos </a:t>
            </a:r>
            <a:r>
              <a:rPr lang="es-ES" b="1" dirty="0"/>
              <a:t>“</a:t>
            </a:r>
            <a:r>
              <a:rPr lang="es-ES" b="1" dirty="0" err="1"/>
              <a:t>styles</a:t>
            </a:r>
            <a:r>
              <a:rPr lang="es-ES" b="1" dirty="0"/>
              <a:t>”</a:t>
            </a:r>
            <a:r>
              <a:rPr lang="es-ES" dirty="0"/>
              <a:t> y </a:t>
            </a:r>
            <a:r>
              <a:rPr lang="es-ES" b="1" dirty="0"/>
              <a:t>“scripts” </a:t>
            </a:r>
            <a:r>
              <a:rPr lang="es-ES" dirty="0"/>
              <a:t> en donde llamaremos a las propiedades </a:t>
            </a:r>
            <a:r>
              <a:rPr lang="es-ES" dirty="0" err="1"/>
              <a:t>css</a:t>
            </a:r>
            <a:r>
              <a:rPr lang="es-ES" dirty="0"/>
              <a:t> del </a:t>
            </a:r>
            <a:r>
              <a:rPr lang="es-ES" dirty="0" err="1"/>
              <a:t>bootstrap</a:t>
            </a:r>
            <a:r>
              <a:rPr lang="es-ES" dirty="0"/>
              <a:t> y las dependencias scripts.</a:t>
            </a:r>
          </a:p>
        </p:txBody>
      </p:sp>
      <p:pic>
        <p:nvPicPr>
          <p:cNvPr id="4" name="Imagen 3">
            <a:extLst>
              <a:ext uri="{FF2B5EF4-FFF2-40B4-BE49-F238E27FC236}">
                <a16:creationId xmlns:a16="http://schemas.microsoft.com/office/drawing/2014/main" id="{53FBA44E-2569-4694-9053-5CFFCCB149B8}"/>
              </a:ext>
            </a:extLst>
          </p:cNvPr>
          <p:cNvPicPr>
            <a:picLocks noChangeAspect="1"/>
          </p:cNvPicPr>
          <p:nvPr/>
        </p:nvPicPr>
        <p:blipFill>
          <a:blip r:embed="rId2"/>
          <a:stretch>
            <a:fillRect/>
          </a:stretch>
        </p:blipFill>
        <p:spPr>
          <a:xfrm>
            <a:off x="838200" y="3429000"/>
            <a:ext cx="4524375" cy="1333500"/>
          </a:xfrm>
          <a:prstGeom prst="rect">
            <a:avLst/>
          </a:prstGeom>
        </p:spPr>
      </p:pic>
      <p:pic>
        <p:nvPicPr>
          <p:cNvPr id="9" name="Imagen 8">
            <a:extLst>
              <a:ext uri="{FF2B5EF4-FFF2-40B4-BE49-F238E27FC236}">
                <a16:creationId xmlns:a16="http://schemas.microsoft.com/office/drawing/2014/main" id="{390B7105-DE1A-4235-8546-40F17E98CDDD}"/>
              </a:ext>
            </a:extLst>
          </p:cNvPr>
          <p:cNvPicPr>
            <a:picLocks noChangeAspect="1"/>
          </p:cNvPicPr>
          <p:nvPr/>
        </p:nvPicPr>
        <p:blipFill>
          <a:blip r:embed="rId3"/>
          <a:stretch>
            <a:fillRect/>
          </a:stretch>
        </p:blipFill>
        <p:spPr>
          <a:xfrm>
            <a:off x="6096000" y="3271837"/>
            <a:ext cx="4562475" cy="2981325"/>
          </a:xfrm>
          <a:prstGeom prst="rect">
            <a:avLst/>
          </a:prstGeom>
          <a:ln>
            <a:solidFill>
              <a:schemeClr val="accent1"/>
            </a:solidFill>
          </a:ln>
        </p:spPr>
      </p:pic>
      <p:sp>
        <p:nvSpPr>
          <p:cNvPr id="5" name="Marcador de número de diapositiva 4">
            <a:extLst>
              <a:ext uri="{FF2B5EF4-FFF2-40B4-BE49-F238E27FC236}">
                <a16:creationId xmlns:a16="http://schemas.microsoft.com/office/drawing/2014/main" id="{7DC936AB-570C-4DD5-BCC3-CC941D71F97A}"/>
              </a:ext>
            </a:extLst>
          </p:cNvPr>
          <p:cNvSpPr>
            <a:spLocks noGrp="1"/>
          </p:cNvSpPr>
          <p:nvPr>
            <p:ph type="sldNum" sz="quarter" idx="12"/>
          </p:nvPr>
        </p:nvSpPr>
        <p:spPr/>
        <p:txBody>
          <a:bodyPr/>
          <a:lstStyle/>
          <a:p>
            <a:fld id="{1A5952E3-DA43-4FE4-B797-0AD175EBA12D}" type="slidenum">
              <a:rPr lang="es-ES" smtClean="0"/>
              <a:t>18</a:t>
            </a:fld>
            <a:endParaRPr lang="es-ES"/>
          </a:p>
        </p:txBody>
      </p:sp>
    </p:spTree>
    <p:extLst>
      <p:ext uri="{BB962C8B-B14F-4D97-AF65-F5344CB8AC3E}">
        <p14:creationId xmlns:p14="http://schemas.microsoft.com/office/powerpoint/2010/main" val="119972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2BE28-61B0-477A-AAB4-5CA4F05E42B8}"/>
              </a:ext>
            </a:extLst>
          </p:cNvPr>
          <p:cNvSpPr>
            <a:spLocks noGrp="1"/>
          </p:cNvSpPr>
          <p:nvPr>
            <p:ph type="title"/>
          </p:nvPr>
        </p:nvSpPr>
        <p:spPr/>
        <p:txBody>
          <a:bodyPr/>
          <a:lstStyle/>
          <a:p>
            <a:r>
              <a:rPr lang="es-ES" dirty="0"/>
              <a:t>Componentes en Angular</a:t>
            </a:r>
          </a:p>
        </p:txBody>
      </p:sp>
      <p:sp>
        <p:nvSpPr>
          <p:cNvPr id="3" name="Marcador de contenido 2">
            <a:extLst>
              <a:ext uri="{FF2B5EF4-FFF2-40B4-BE49-F238E27FC236}">
                <a16:creationId xmlns:a16="http://schemas.microsoft.com/office/drawing/2014/main" id="{DBB723F2-09DB-4AF5-A799-3F837DFD09BA}"/>
              </a:ext>
            </a:extLst>
          </p:cNvPr>
          <p:cNvSpPr>
            <a:spLocks noGrp="1"/>
          </p:cNvSpPr>
          <p:nvPr>
            <p:ph idx="1"/>
          </p:nvPr>
        </p:nvSpPr>
        <p:spPr>
          <a:xfrm>
            <a:off x="1008017" y="4049484"/>
            <a:ext cx="10515600" cy="2166665"/>
          </a:xfrm>
        </p:spPr>
        <p:txBody>
          <a:bodyPr>
            <a:normAutofit/>
          </a:bodyPr>
          <a:lstStyle/>
          <a:p>
            <a:pPr marL="0" indent="0" algn="just">
              <a:buNone/>
            </a:pPr>
            <a:r>
              <a:rPr lang="es-ES" dirty="0"/>
              <a:t>Una aplicación en Angular está compuesta por varios componentes que trabajando conjuntamente van a permitir que nuestro usuario tenga la mejor experiencia posible.</a:t>
            </a:r>
          </a:p>
          <a:p>
            <a:pPr marL="0" indent="0">
              <a:buNone/>
            </a:pPr>
            <a:endParaRPr lang="es-ES" dirty="0"/>
          </a:p>
        </p:txBody>
      </p:sp>
      <p:pic>
        <p:nvPicPr>
          <p:cNvPr id="4" name="Imagen 3">
            <a:extLst>
              <a:ext uri="{FF2B5EF4-FFF2-40B4-BE49-F238E27FC236}">
                <a16:creationId xmlns:a16="http://schemas.microsoft.com/office/drawing/2014/main" id="{02C744D7-86E6-4FED-AEBB-7E5F61A3395A}"/>
              </a:ext>
            </a:extLst>
          </p:cNvPr>
          <p:cNvPicPr>
            <a:picLocks noChangeAspect="1"/>
          </p:cNvPicPr>
          <p:nvPr/>
        </p:nvPicPr>
        <p:blipFill>
          <a:blip r:embed="rId3"/>
          <a:stretch>
            <a:fillRect/>
          </a:stretch>
        </p:blipFill>
        <p:spPr>
          <a:xfrm>
            <a:off x="1504405" y="2213950"/>
            <a:ext cx="7591425" cy="1390650"/>
          </a:xfrm>
          <a:prstGeom prst="rect">
            <a:avLst/>
          </a:prstGeom>
        </p:spPr>
      </p:pic>
      <p:sp>
        <p:nvSpPr>
          <p:cNvPr id="5" name="Marcador de número de diapositiva 4">
            <a:extLst>
              <a:ext uri="{FF2B5EF4-FFF2-40B4-BE49-F238E27FC236}">
                <a16:creationId xmlns:a16="http://schemas.microsoft.com/office/drawing/2014/main" id="{F374C669-DA04-4953-88F7-79DB00FF6032}"/>
              </a:ext>
            </a:extLst>
          </p:cNvPr>
          <p:cNvSpPr>
            <a:spLocks noGrp="1"/>
          </p:cNvSpPr>
          <p:nvPr>
            <p:ph type="sldNum" sz="quarter" idx="12"/>
          </p:nvPr>
        </p:nvSpPr>
        <p:spPr/>
        <p:txBody>
          <a:bodyPr/>
          <a:lstStyle/>
          <a:p>
            <a:fld id="{1A5952E3-DA43-4FE4-B797-0AD175EBA12D}" type="slidenum">
              <a:rPr lang="es-ES" smtClean="0"/>
              <a:t>19</a:t>
            </a:fld>
            <a:endParaRPr lang="es-ES"/>
          </a:p>
        </p:txBody>
      </p:sp>
    </p:spTree>
    <p:extLst>
      <p:ext uri="{BB962C8B-B14F-4D97-AF65-F5344CB8AC3E}">
        <p14:creationId xmlns:p14="http://schemas.microsoft.com/office/powerpoint/2010/main" val="2202886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5220B-D42C-4C9F-A95A-8C062104776F}"/>
              </a:ext>
            </a:extLst>
          </p:cNvPr>
          <p:cNvSpPr>
            <a:spLocks noGrp="1"/>
          </p:cNvSpPr>
          <p:nvPr>
            <p:ph type="title"/>
          </p:nvPr>
        </p:nvSpPr>
        <p:spPr/>
        <p:txBody>
          <a:bodyPr/>
          <a:lstStyle/>
          <a:p>
            <a:r>
              <a:rPr lang="es-ES" dirty="0"/>
              <a:t>Qué aprenderemos en este módulo</a:t>
            </a:r>
          </a:p>
        </p:txBody>
      </p:sp>
      <p:sp>
        <p:nvSpPr>
          <p:cNvPr id="3" name="Marcador de contenido 2">
            <a:extLst>
              <a:ext uri="{FF2B5EF4-FFF2-40B4-BE49-F238E27FC236}">
                <a16:creationId xmlns:a16="http://schemas.microsoft.com/office/drawing/2014/main" id="{957084E8-9ECB-41F5-86C6-30719184AD87}"/>
              </a:ext>
            </a:extLst>
          </p:cNvPr>
          <p:cNvSpPr>
            <a:spLocks noGrp="1"/>
          </p:cNvSpPr>
          <p:nvPr>
            <p:ph idx="1"/>
          </p:nvPr>
        </p:nvSpPr>
        <p:spPr>
          <a:xfrm>
            <a:off x="838201" y="1825625"/>
            <a:ext cx="4308566" cy="4351338"/>
          </a:xfrm>
        </p:spPr>
        <p:txBody>
          <a:bodyPr/>
          <a:lstStyle/>
          <a:p>
            <a:r>
              <a:rPr lang="es-ES" dirty="0"/>
              <a:t>Qué es Angular y cómo usarlo para crear aplicaciones de </a:t>
            </a:r>
            <a:r>
              <a:rPr lang="es-ES" dirty="0" err="1"/>
              <a:t>frontend</a:t>
            </a:r>
            <a:r>
              <a:rPr lang="es-ES" dirty="0"/>
              <a:t>.</a:t>
            </a:r>
          </a:p>
          <a:p>
            <a:r>
              <a:rPr lang="es-ES" dirty="0"/>
              <a:t>Bloques de construcción individuales que componen este </a:t>
            </a:r>
            <a:r>
              <a:rPr lang="es-ES" dirty="0" err="1"/>
              <a:t>framework</a:t>
            </a:r>
            <a:r>
              <a:rPr lang="es-ES" dirty="0"/>
              <a:t>.</a:t>
            </a:r>
          </a:p>
          <a:p>
            <a:r>
              <a:rPr lang="es-ES" dirty="0"/>
              <a:t>Funciones más avanzadas.</a:t>
            </a:r>
          </a:p>
          <a:p>
            <a:pPr marL="0" indent="0">
              <a:buNone/>
            </a:pPr>
            <a:endParaRPr lang="es-ES" dirty="0"/>
          </a:p>
          <a:p>
            <a:endParaRPr lang="es-ES" dirty="0"/>
          </a:p>
          <a:p>
            <a:endParaRPr lang="es-ES" dirty="0"/>
          </a:p>
        </p:txBody>
      </p:sp>
      <p:sp>
        <p:nvSpPr>
          <p:cNvPr id="5" name="Cerrar llave 4">
            <a:extLst>
              <a:ext uri="{FF2B5EF4-FFF2-40B4-BE49-F238E27FC236}">
                <a16:creationId xmlns:a16="http://schemas.microsoft.com/office/drawing/2014/main" id="{1B8F4D9E-F72D-4EFB-A6E6-C4C026BFE4FE}"/>
              </a:ext>
            </a:extLst>
          </p:cNvPr>
          <p:cNvSpPr/>
          <p:nvPr/>
        </p:nvSpPr>
        <p:spPr>
          <a:xfrm>
            <a:off x="5978434" y="1690688"/>
            <a:ext cx="1780903" cy="39220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CuadroTexto 5">
            <a:extLst>
              <a:ext uri="{FF2B5EF4-FFF2-40B4-BE49-F238E27FC236}">
                <a16:creationId xmlns:a16="http://schemas.microsoft.com/office/drawing/2014/main" id="{AAFBB316-14FB-4162-B2EC-B8237DF7BD2A}"/>
              </a:ext>
            </a:extLst>
          </p:cNvPr>
          <p:cNvSpPr txBox="1"/>
          <p:nvPr/>
        </p:nvSpPr>
        <p:spPr>
          <a:xfrm>
            <a:off x="7929154" y="3339722"/>
            <a:ext cx="3913251" cy="584775"/>
          </a:xfrm>
          <a:prstGeom prst="rect">
            <a:avLst/>
          </a:prstGeom>
          <a:noFill/>
        </p:spPr>
        <p:txBody>
          <a:bodyPr wrap="none" rtlCol="0">
            <a:spAutoFit/>
          </a:bodyPr>
          <a:lstStyle/>
          <a:p>
            <a:r>
              <a:rPr lang="es-ES" sz="3200" dirty="0">
                <a:solidFill>
                  <a:srgbClr val="FF0000"/>
                </a:solidFill>
              </a:rPr>
              <a:t>Construir un proyecto </a:t>
            </a:r>
          </a:p>
        </p:txBody>
      </p:sp>
      <p:sp>
        <p:nvSpPr>
          <p:cNvPr id="4" name="Marcador de número de diapositiva 3">
            <a:extLst>
              <a:ext uri="{FF2B5EF4-FFF2-40B4-BE49-F238E27FC236}">
                <a16:creationId xmlns:a16="http://schemas.microsoft.com/office/drawing/2014/main" id="{4E13379D-01CE-4D78-80EE-BC2F063E70BF}"/>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4270126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7FB3B-6518-42F4-9AF2-ED8423B4ADAF}"/>
              </a:ext>
            </a:extLst>
          </p:cNvPr>
          <p:cNvSpPr>
            <a:spLocks noGrp="1"/>
          </p:cNvSpPr>
          <p:nvPr>
            <p:ph type="title"/>
          </p:nvPr>
        </p:nvSpPr>
        <p:spPr/>
        <p:txBody>
          <a:bodyPr/>
          <a:lstStyle/>
          <a:p>
            <a:r>
              <a:rPr lang="es-ES" b="1" dirty="0"/>
              <a:t>¿Qué es un Componente? </a:t>
            </a:r>
            <a:r>
              <a:rPr lang="es-ES" dirty="0"/>
              <a:t>📦</a:t>
            </a:r>
            <a:br>
              <a:rPr lang="es-ES" dirty="0"/>
            </a:br>
            <a:endParaRPr lang="es-ES" dirty="0"/>
          </a:p>
        </p:txBody>
      </p:sp>
      <p:sp>
        <p:nvSpPr>
          <p:cNvPr id="3" name="Marcador de contenido 2">
            <a:extLst>
              <a:ext uri="{FF2B5EF4-FFF2-40B4-BE49-F238E27FC236}">
                <a16:creationId xmlns:a16="http://schemas.microsoft.com/office/drawing/2014/main" id="{6F7150EA-7973-4105-83AB-EE0FD7ABCC49}"/>
              </a:ext>
            </a:extLst>
          </p:cNvPr>
          <p:cNvSpPr>
            <a:spLocks noGrp="1"/>
          </p:cNvSpPr>
          <p:nvPr>
            <p:ph idx="1"/>
          </p:nvPr>
        </p:nvSpPr>
        <p:spPr>
          <a:xfrm>
            <a:off x="984066" y="1358537"/>
            <a:ext cx="10369733" cy="4818426"/>
          </a:xfrm>
        </p:spPr>
        <p:txBody>
          <a:bodyPr/>
          <a:lstStyle/>
          <a:p>
            <a:pPr marL="0" indent="0">
              <a:buNone/>
            </a:pPr>
            <a:endParaRPr lang="es-ES" dirty="0"/>
          </a:p>
        </p:txBody>
      </p:sp>
      <p:sp>
        <p:nvSpPr>
          <p:cNvPr id="5" name="Rectángulo 4">
            <a:extLst>
              <a:ext uri="{FF2B5EF4-FFF2-40B4-BE49-F238E27FC236}">
                <a16:creationId xmlns:a16="http://schemas.microsoft.com/office/drawing/2014/main" id="{DC6E2470-FCD2-4518-836A-331FEAF2C04F}"/>
              </a:ext>
            </a:extLst>
          </p:cNvPr>
          <p:cNvSpPr/>
          <p:nvPr/>
        </p:nvSpPr>
        <p:spPr>
          <a:xfrm>
            <a:off x="984067" y="1358537"/>
            <a:ext cx="10369732" cy="1200329"/>
          </a:xfrm>
          <a:prstGeom prst="rect">
            <a:avLst/>
          </a:prstGeom>
        </p:spPr>
        <p:txBody>
          <a:bodyPr wrap="square">
            <a:spAutoFit/>
          </a:bodyPr>
          <a:lstStyle/>
          <a:p>
            <a:pPr algn="just"/>
            <a:r>
              <a:rPr lang="es-ES" sz="2400" dirty="0"/>
              <a:t>Si miramos un componente desde una definición muy básica podemos decir que es un elemento que compone a un todo y si lo llevamos a un punto de vista anatómico del ser humano, este puede ser un brazo, una pierna, etc.</a:t>
            </a:r>
          </a:p>
        </p:txBody>
      </p:sp>
      <p:pic>
        <p:nvPicPr>
          <p:cNvPr id="6" name="Imagen 5">
            <a:extLst>
              <a:ext uri="{FF2B5EF4-FFF2-40B4-BE49-F238E27FC236}">
                <a16:creationId xmlns:a16="http://schemas.microsoft.com/office/drawing/2014/main" id="{565B02D0-F945-4453-BEFC-8B3BCAD77EE3}"/>
              </a:ext>
            </a:extLst>
          </p:cNvPr>
          <p:cNvPicPr>
            <a:picLocks noChangeAspect="1"/>
          </p:cNvPicPr>
          <p:nvPr/>
        </p:nvPicPr>
        <p:blipFill>
          <a:blip r:embed="rId3"/>
          <a:stretch>
            <a:fillRect/>
          </a:stretch>
        </p:blipFill>
        <p:spPr>
          <a:xfrm>
            <a:off x="2235244" y="2558866"/>
            <a:ext cx="6569121" cy="3618097"/>
          </a:xfrm>
          <a:prstGeom prst="rect">
            <a:avLst/>
          </a:prstGeom>
        </p:spPr>
      </p:pic>
      <p:sp>
        <p:nvSpPr>
          <p:cNvPr id="4" name="Marcador de número de diapositiva 3">
            <a:extLst>
              <a:ext uri="{FF2B5EF4-FFF2-40B4-BE49-F238E27FC236}">
                <a16:creationId xmlns:a16="http://schemas.microsoft.com/office/drawing/2014/main" id="{34011717-D53F-429F-9ED6-6851F40150C2}"/>
              </a:ext>
            </a:extLst>
          </p:cNvPr>
          <p:cNvSpPr>
            <a:spLocks noGrp="1"/>
          </p:cNvSpPr>
          <p:nvPr>
            <p:ph type="sldNum" sz="quarter" idx="12"/>
          </p:nvPr>
        </p:nvSpPr>
        <p:spPr/>
        <p:txBody>
          <a:bodyPr/>
          <a:lstStyle/>
          <a:p>
            <a:fld id="{1A5952E3-DA43-4FE4-B797-0AD175EBA12D}" type="slidenum">
              <a:rPr lang="es-ES" smtClean="0"/>
              <a:t>20</a:t>
            </a:fld>
            <a:endParaRPr lang="es-ES"/>
          </a:p>
        </p:txBody>
      </p:sp>
    </p:spTree>
    <p:extLst>
      <p:ext uri="{BB962C8B-B14F-4D97-AF65-F5344CB8AC3E}">
        <p14:creationId xmlns:p14="http://schemas.microsoft.com/office/powerpoint/2010/main" val="342653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07F0D-5D43-4C97-A979-BE8D9D5C2EA7}"/>
              </a:ext>
            </a:extLst>
          </p:cNvPr>
          <p:cNvSpPr>
            <a:spLocks noGrp="1"/>
          </p:cNvSpPr>
          <p:nvPr>
            <p:ph type="title"/>
          </p:nvPr>
        </p:nvSpPr>
        <p:spPr/>
        <p:txBody>
          <a:bodyPr/>
          <a:lstStyle/>
          <a:p>
            <a:r>
              <a:rPr lang="es-ES" b="1"/>
              <a:t>¿Qué es un componente en Angular? </a:t>
            </a:r>
            <a:r>
              <a:rPr lang="es-ES"/>
              <a:t>🅰️</a:t>
            </a:r>
            <a:br>
              <a:rPr lang="es-ES"/>
            </a:br>
            <a:endParaRPr lang="es-ES"/>
          </a:p>
        </p:txBody>
      </p:sp>
      <p:sp>
        <p:nvSpPr>
          <p:cNvPr id="3" name="Marcador de contenido 2">
            <a:extLst>
              <a:ext uri="{FF2B5EF4-FFF2-40B4-BE49-F238E27FC236}">
                <a16:creationId xmlns:a16="http://schemas.microsoft.com/office/drawing/2014/main" id="{A33E80A8-77F2-46E4-A843-54740A4780C0}"/>
              </a:ext>
            </a:extLst>
          </p:cNvPr>
          <p:cNvSpPr>
            <a:spLocks noGrp="1"/>
          </p:cNvSpPr>
          <p:nvPr>
            <p:ph idx="1"/>
          </p:nvPr>
        </p:nvSpPr>
        <p:spPr/>
        <p:txBody>
          <a:bodyPr/>
          <a:lstStyle/>
          <a:p>
            <a:pPr algn="just"/>
            <a:r>
              <a:rPr lang="es-ES" dirty="0"/>
              <a:t>Los componentes son como etiquetas </a:t>
            </a:r>
            <a:r>
              <a:rPr lang="es-ES" dirty="0" err="1"/>
              <a:t>html</a:t>
            </a:r>
            <a:r>
              <a:rPr lang="es-ES" dirty="0"/>
              <a:t> nuevas que podemos inventarnos para realizar las funciones necesarias. </a:t>
            </a:r>
          </a:p>
          <a:p>
            <a:pPr algn="just"/>
            <a:r>
              <a:rPr lang="es-ES" dirty="0"/>
              <a:t>Pueden tener diversas funcionalidades desde una sección de navegación a un formulario.</a:t>
            </a:r>
          </a:p>
          <a:p>
            <a:pPr algn="just"/>
            <a:r>
              <a:rPr lang="es-ES" dirty="0"/>
              <a:t>Los componentes son pequeñas partes lógicas de la aplicación que van a estar representados en un trozo de pantalla.</a:t>
            </a:r>
          </a:p>
        </p:txBody>
      </p:sp>
      <p:sp>
        <p:nvSpPr>
          <p:cNvPr id="4" name="Marcador de número de diapositiva 3">
            <a:extLst>
              <a:ext uri="{FF2B5EF4-FFF2-40B4-BE49-F238E27FC236}">
                <a16:creationId xmlns:a16="http://schemas.microsoft.com/office/drawing/2014/main" id="{63D95B54-366E-4C0F-8779-F41F1CCC3163}"/>
              </a:ext>
            </a:extLst>
          </p:cNvPr>
          <p:cNvSpPr>
            <a:spLocks noGrp="1"/>
          </p:cNvSpPr>
          <p:nvPr>
            <p:ph type="sldNum" sz="quarter" idx="12"/>
          </p:nvPr>
        </p:nvSpPr>
        <p:spPr/>
        <p:txBody>
          <a:bodyPr/>
          <a:lstStyle/>
          <a:p>
            <a:fld id="{1A5952E3-DA43-4FE4-B797-0AD175EBA12D}" type="slidenum">
              <a:rPr lang="es-ES" smtClean="0"/>
              <a:t>21</a:t>
            </a:fld>
            <a:endParaRPr lang="es-ES"/>
          </a:p>
        </p:txBody>
      </p:sp>
    </p:spTree>
    <p:extLst>
      <p:ext uri="{BB962C8B-B14F-4D97-AF65-F5344CB8AC3E}">
        <p14:creationId xmlns:p14="http://schemas.microsoft.com/office/powerpoint/2010/main" val="19818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3D8EDD-8B41-4EDE-9BC4-2E34CDC73B7A}"/>
              </a:ext>
            </a:extLst>
          </p:cNvPr>
          <p:cNvSpPr>
            <a:spLocks noGrp="1"/>
          </p:cNvSpPr>
          <p:nvPr>
            <p:ph type="title"/>
          </p:nvPr>
        </p:nvSpPr>
        <p:spPr/>
        <p:txBody>
          <a:bodyPr/>
          <a:lstStyle/>
          <a:p>
            <a:r>
              <a:rPr lang="es-ES" b="1" dirty="0"/>
              <a:t>¿Qué es un componente en Angular? </a:t>
            </a:r>
            <a:r>
              <a:rPr lang="es-ES" dirty="0"/>
              <a:t>🅰️</a:t>
            </a:r>
            <a:br>
              <a:rPr lang="es-ES" dirty="0"/>
            </a:br>
            <a:endParaRPr lang="es-ES" dirty="0"/>
          </a:p>
        </p:txBody>
      </p:sp>
      <p:sp>
        <p:nvSpPr>
          <p:cNvPr id="3" name="Marcador de contenido 2">
            <a:extLst>
              <a:ext uri="{FF2B5EF4-FFF2-40B4-BE49-F238E27FC236}">
                <a16:creationId xmlns:a16="http://schemas.microsoft.com/office/drawing/2014/main" id="{EDFE4A33-98CF-483D-8810-90C922F12B6E}"/>
              </a:ext>
            </a:extLst>
          </p:cNvPr>
          <p:cNvSpPr>
            <a:spLocks noGrp="1"/>
          </p:cNvSpPr>
          <p:nvPr>
            <p:ph idx="1"/>
          </p:nvPr>
        </p:nvSpPr>
        <p:spPr/>
        <p:txBody>
          <a:bodyPr>
            <a:normAutofit/>
          </a:bodyPr>
          <a:lstStyle/>
          <a:p>
            <a:pPr marL="0" indent="0">
              <a:buNone/>
            </a:pPr>
            <a:r>
              <a:rPr lang="es-ES" sz="2400" dirty="0"/>
              <a:t>Un componente en Angular es un elemento que está compuesto por:</a:t>
            </a:r>
          </a:p>
          <a:p>
            <a:pPr algn="just"/>
            <a:r>
              <a:rPr lang="es-ES" sz="2400" dirty="0"/>
              <a:t>Un archivo que será nuestro </a:t>
            </a:r>
            <a:r>
              <a:rPr lang="es-ES" sz="2400" dirty="0" err="1"/>
              <a:t>Template</a:t>
            </a:r>
            <a:r>
              <a:rPr lang="es-ES" sz="2400" dirty="0"/>
              <a:t> (</a:t>
            </a:r>
            <a:r>
              <a:rPr lang="es-ES" sz="2400" b="1" dirty="0"/>
              <a:t>app.component.html</a:t>
            </a:r>
            <a:r>
              <a:rPr lang="es-ES" sz="2400" dirty="0"/>
              <a:t>), el cual es nuestro HTML, que es el que se va a visualizar en la interfaz de usuario, la vista o en términos más simples lo que vas a ver en la página. </a:t>
            </a:r>
          </a:p>
          <a:p>
            <a:pPr algn="just"/>
            <a:r>
              <a:rPr lang="es-ES" sz="2400" dirty="0"/>
              <a:t>Un archivo de lógica (</a:t>
            </a:r>
            <a:r>
              <a:rPr lang="es-ES" sz="2400" b="1" dirty="0" err="1"/>
              <a:t>app.component.ts</a:t>
            </a:r>
            <a:r>
              <a:rPr lang="es-ES" sz="2400" dirty="0"/>
              <a:t>), ese archivo debe incluir una clase y esta es la que va a contener las propiedades que se van a usar en la vista (HTML) y los métodos que será las acciones que se ejecutarán en la vista. En este archivo de lógica también se incluye una </a:t>
            </a:r>
            <a:r>
              <a:rPr lang="es-ES" sz="2400" dirty="0" err="1"/>
              <a:t>metadata</a:t>
            </a:r>
            <a:r>
              <a:rPr lang="es-ES" sz="2400" dirty="0"/>
              <a:t>, que es definida con un decorador, que identifica a Angular como un componente.</a:t>
            </a:r>
          </a:p>
          <a:p>
            <a:pPr algn="just"/>
            <a:r>
              <a:rPr lang="es-ES" sz="2400" dirty="0"/>
              <a:t>Un archivo para el CSS (</a:t>
            </a:r>
            <a:r>
              <a:rPr lang="es-ES" sz="2400" b="1" dirty="0"/>
              <a:t>app.components.css</a:t>
            </a:r>
            <a:r>
              <a:rPr lang="es-ES" sz="2400" dirty="0"/>
              <a:t>)donde incluiremos los estilos, lo que nos ayuda a hacer bonita nuestra aplicación.</a:t>
            </a:r>
          </a:p>
        </p:txBody>
      </p:sp>
      <p:sp>
        <p:nvSpPr>
          <p:cNvPr id="4" name="Marcador de número de diapositiva 3">
            <a:extLst>
              <a:ext uri="{FF2B5EF4-FFF2-40B4-BE49-F238E27FC236}">
                <a16:creationId xmlns:a16="http://schemas.microsoft.com/office/drawing/2014/main" id="{B5CE5A88-8D7F-496A-94C6-8CC13BD87C40}"/>
              </a:ext>
            </a:extLst>
          </p:cNvPr>
          <p:cNvSpPr>
            <a:spLocks noGrp="1"/>
          </p:cNvSpPr>
          <p:nvPr>
            <p:ph type="sldNum" sz="quarter" idx="12"/>
          </p:nvPr>
        </p:nvSpPr>
        <p:spPr/>
        <p:txBody>
          <a:bodyPr/>
          <a:lstStyle/>
          <a:p>
            <a:fld id="{1A5952E3-DA43-4FE4-B797-0AD175EBA12D}" type="slidenum">
              <a:rPr lang="es-ES" smtClean="0"/>
              <a:t>22</a:t>
            </a:fld>
            <a:endParaRPr lang="es-ES"/>
          </a:p>
        </p:txBody>
      </p:sp>
    </p:spTree>
    <p:extLst>
      <p:ext uri="{BB962C8B-B14F-4D97-AF65-F5344CB8AC3E}">
        <p14:creationId xmlns:p14="http://schemas.microsoft.com/office/powerpoint/2010/main" val="3082945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8D64EF-6E1A-43AA-A5CE-2386C3D139B9}"/>
              </a:ext>
            </a:extLst>
          </p:cNvPr>
          <p:cNvSpPr>
            <a:spLocks noGrp="1"/>
          </p:cNvSpPr>
          <p:nvPr>
            <p:ph type="title"/>
          </p:nvPr>
        </p:nvSpPr>
        <p:spPr/>
        <p:txBody>
          <a:bodyPr/>
          <a:lstStyle/>
          <a:p>
            <a:r>
              <a:rPr lang="es-ES" b="1" dirty="0"/>
              <a:t>¿Qué es un componente en Angular? </a:t>
            </a:r>
            <a:r>
              <a:rPr lang="es-ES" dirty="0"/>
              <a:t>🅰️</a:t>
            </a:r>
            <a:br>
              <a:rPr lang="es-ES" dirty="0"/>
            </a:br>
            <a:endParaRPr lang="es-ES" dirty="0"/>
          </a:p>
        </p:txBody>
      </p:sp>
      <p:pic>
        <p:nvPicPr>
          <p:cNvPr id="4" name="Marcador de contenido 3">
            <a:extLst>
              <a:ext uri="{FF2B5EF4-FFF2-40B4-BE49-F238E27FC236}">
                <a16:creationId xmlns:a16="http://schemas.microsoft.com/office/drawing/2014/main" id="{8F37A889-26DB-4764-8F57-9AE5F3CBA97A}"/>
              </a:ext>
            </a:extLst>
          </p:cNvPr>
          <p:cNvPicPr>
            <a:picLocks noGrp="1" noChangeAspect="1"/>
          </p:cNvPicPr>
          <p:nvPr>
            <p:ph idx="1"/>
          </p:nvPr>
        </p:nvPicPr>
        <p:blipFill>
          <a:blip r:embed="rId2"/>
          <a:stretch>
            <a:fillRect/>
          </a:stretch>
        </p:blipFill>
        <p:spPr>
          <a:xfrm>
            <a:off x="1047206" y="1027906"/>
            <a:ext cx="6324600" cy="3220946"/>
          </a:xfrm>
          <a:prstGeom prst="rect">
            <a:avLst/>
          </a:prstGeom>
        </p:spPr>
      </p:pic>
      <p:sp>
        <p:nvSpPr>
          <p:cNvPr id="9" name="CuadroTexto 8">
            <a:extLst>
              <a:ext uri="{FF2B5EF4-FFF2-40B4-BE49-F238E27FC236}">
                <a16:creationId xmlns:a16="http://schemas.microsoft.com/office/drawing/2014/main" id="{3868F5ED-A3A7-4FFB-8B14-CFD144D2877B}"/>
              </a:ext>
            </a:extLst>
          </p:cNvPr>
          <p:cNvSpPr txBox="1"/>
          <p:nvPr/>
        </p:nvSpPr>
        <p:spPr>
          <a:xfrm>
            <a:off x="6897188" y="4649629"/>
            <a:ext cx="4668899" cy="1754326"/>
          </a:xfrm>
          <a:prstGeom prst="rect">
            <a:avLst/>
          </a:prstGeom>
          <a:noFill/>
        </p:spPr>
        <p:txBody>
          <a:bodyPr wrap="square" rtlCol="0">
            <a:spAutoFit/>
          </a:bodyPr>
          <a:lstStyle/>
          <a:p>
            <a:pPr algn="just"/>
            <a:r>
              <a:rPr lang="es-ES" dirty="0"/>
              <a:t>Clase: esta es la que va a contener las propiedades que se van a usar en la vista (HTML) y los métodos que será las acciones que se ejecutarán en la vista. </a:t>
            </a:r>
          </a:p>
          <a:p>
            <a:pPr algn="just"/>
            <a:r>
              <a:rPr lang="es-ES" dirty="0"/>
              <a:t>Metada :Es definida con un decorador, que identifica a </a:t>
            </a:r>
            <a:r>
              <a:rPr lang="en-US" dirty="0"/>
              <a:t>‘app-root’ </a:t>
            </a:r>
            <a:r>
              <a:rPr lang="es-ES" dirty="0"/>
              <a:t>como un componente.</a:t>
            </a:r>
          </a:p>
        </p:txBody>
      </p:sp>
      <p:pic>
        <p:nvPicPr>
          <p:cNvPr id="12" name="Imagen 11">
            <a:extLst>
              <a:ext uri="{FF2B5EF4-FFF2-40B4-BE49-F238E27FC236}">
                <a16:creationId xmlns:a16="http://schemas.microsoft.com/office/drawing/2014/main" id="{9C935641-45F7-4B81-9691-6D67E54E839A}"/>
              </a:ext>
            </a:extLst>
          </p:cNvPr>
          <p:cNvPicPr>
            <a:picLocks noChangeAspect="1"/>
          </p:cNvPicPr>
          <p:nvPr/>
        </p:nvPicPr>
        <p:blipFill>
          <a:blip r:embed="rId3"/>
          <a:stretch>
            <a:fillRect/>
          </a:stretch>
        </p:blipFill>
        <p:spPr>
          <a:xfrm>
            <a:off x="1314450" y="4226629"/>
            <a:ext cx="4781550" cy="2383177"/>
          </a:xfrm>
          <a:prstGeom prst="rect">
            <a:avLst/>
          </a:prstGeom>
        </p:spPr>
      </p:pic>
      <p:sp>
        <p:nvSpPr>
          <p:cNvPr id="3" name="Marcador de número de diapositiva 2">
            <a:extLst>
              <a:ext uri="{FF2B5EF4-FFF2-40B4-BE49-F238E27FC236}">
                <a16:creationId xmlns:a16="http://schemas.microsoft.com/office/drawing/2014/main" id="{39AB7090-54E0-44CB-ACF8-C8EF217FC16E}"/>
              </a:ext>
            </a:extLst>
          </p:cNvPr>
          <p:cNvSpPr>
            <a:spLocks noGrp="1"/>
          </p:cNvSpPr>
          <p:nvPr>
            <p:ph type="sldNum" sz="quarter" idx="12"/>
          </p:nvPr>
        </p:nvSpPr>
        <p:spPr/>
        <p:txBody>
          <a:bodyPr/>
          <a:lstStyle/>
          <a:p>
            <a:fld id="{1A5952E3-DA43-4FE4-B797-0AD175EBA12D}" type="slidenum">
              <a:rPr lang="es-ES" smtClean="0"/>
              <a:t>23</a:t>
            </a:fld>
            <a:endParaRPr lang="es-ES"/>
          </a:p>
        </p:txBody>
      </p:sp>
    </p:spTree>
    <p:extLst>
      <p:ext uri="{BB962C8B-B14F-4D97-AF65-F5344CB8AC3E}">
        <p14:creationId xmlns:p14="http://schemas.microsoft.com/office/powerpoint/2010/main" val="1481397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C2179-6B9A-40B2-8FF4-DC24B6647281}"/>
              </a:ext>
            </a:extLst>
          </p:cNvPr>
          <p:cNvSpPr>
            <a:spLocks noGrp="1"/>
          </p:cNvSpPr>
          <p:nvPr>
            <p:ph type="title"/>
          </p:nvPr>
        </p:nvSpPr>
        <p:spPr/>
        <p:txBody>
          <a:bodyPr/>
          <a:lstStyle/>
          <a:p>
            <a:r>
              <a:rPr lang="es-ES" b="1" dirty="0"/>
              <a:t>¿Qué es un decorador?</a:t>
            </a:r>
            <a:endParaRPr lang="es-ES" dirty="0"/>
          </a:p>
        </p:txBody>
      </p:sp>
      <p:sp>
        <p:nvSpPr>
          <p:cNvPr id="3" name="Marcador de contenido 2">
            <a:extLst>
              <a:ext uri="{FF2B5EF4-FFF2-40B4-BE49-F238E27FC236}">
                <a16:creationId xmlns:a16="http://schemas.microsoft.com/office/drawing/2014/main" id="{C5AE8BC0-AFF8-4422-97C7-7E1539B7E9B3}"/>
              </a:ext>
            </a:extLst>
          </p:cNvPr>
          <p:cNvSpPr>
            <a:spLocks noGrp="1"/>
          </p:cNvSpPr>
          <p:nvPr>
            <p:ph idx="1"/>
          </p:nvPr>
        </p:nvSpPr>
        <p:spPr/>
        <p:txBody>
          <a:bodyPr/>
          <a:lstStyle/>
          <a:p>
            <a:pPr marL="0" indent="0" algn="just">
              <a:buNone/>
            </a:pPr>
            <a:r>
              <a:rPr lang="es-ES" dirty="0"/>
              <a:t>Si vamos a un término muy técnico, un decorador es una implementación de un patrón de diseño de software que permite extender una función dentro de otra función, sin modificar la original de la que se está extendiendo. En términos simples un decorador nos permite decorar una función a la cual deseamos especificarle unos metadatos, en ellos se informa sobre la función y sus comportamientos. Las funciones decoradoras inician por una "@" y a continuación tienen un nombre.</a:t>
            </a:r>
          </a:p>
        </p:txBody>
      </p:sp>
      <p:sp>
        <p:nvSpPr>
          <p:cNvPr id="4" name="Marcador de número de diapositiva 3">
            <a:extLst>
              <a:ext uri="{FF2B5EF4-FFF2-40B4-BE49-F238E27FC236}">
                <a16:creationId xmlns:a16="http://schemas.microsoft.com/office/drawing/2014/main" id="{6970F4DE-CC61-4D09-8FC7-41DC801B32A6}"/>
              </a:ext>
            </a:extLst>
          </p:cNvPr>
          <p:cNvSpPr>
            <a:spLocks noGrp="1"/>
          </p:cNvSpPr>
          <p:nvPr>
            <p:ph type="sldNum" sz="quarter" idx="12"/>
          </p:nvPr>
        </p:nvSpPr>
        <p:spPr/>
        <p:txBody>
          <a:bodyPr/>
          <a:lstStyle/>
          <a:p>
            <a:fld id="{1A5952E3-DA43-4FE4-B797-0AD175EBA12D}" type="slidenum">
              <a:rPr lang="es-ES" smtClean="0"/>
              <a:t>24</a:t>
            </a:fld>
            <a:endParaRPr lang="es-ES"/>
          </a:p>
        </p:txBody>
      </p:sp>
    </p:spTree>
    <p:extLst>
      <p:ext uri="{BB962C8B-B14F-4D97-AF65-F5344CB8AC3E}">
        <p14:creationId xmlns:p14="http://schemas.microsoft.com/office/powerpoint/2010/main" val="2842773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3D44E25-4320-4CB0-BB24-3A0A654F23C7}"/>
              </a:ext>
            </a:extLst>
          </p:cNvPr>
          <p:cNvSpPr>
            <a:spLocks noGrp="1"/>
          </p:cNvSpPr>
          <p:nvPr>
            <p:ph idx="1"/>
          </p:nvPr>
        </p:nvSpPr>
        <p:spPr>
          <a:xfrm>
            <a:off x="838200" y="888274"/>
            <a:ext cx="10515600" cy="5288689"/>
          </a:xfrm>
        </p:spPr>
        <p:txBody>
          <a:bodyPr/>
          <a:lstStyle/>
          <a:p>
            <a:pPr algn="just"/>
            <a:r>
              <a:rPr lang="es-ES" dirty="0"/>
              <a:t>Cuando iniciamos nuestra aplicación en Angular se crea un componente ‘App’ que contiene 5 archivos, donde pondremos en ellos el HTML, la lógica de nuestro componente, los estilos, las pruebas unitarias, y el app module, como lo muestra la imagen adjunta:</a:t>
            </a:r>
          </a:p>
          <a:p>
            <a:pPr algn="just"/>
            <a:endParaRPr lang="es-ES" dirty="0"/>
          </a:p>
          <a:p>
            <a:endParaRPr lang="es-ES" dirty="0"/>
          </a:p>
        </p:txBody>
      </p:sp>
      <p:pic>
        <p:nvPicPr>
          <p:cNvPr id="6" name="Imagen 5">
            <a:extLst>
              <a:ext uri="{FF2B5EF4-FFF2-40B4-BE49-F238E27FC236}">
                <a16:creationId xmlns:a16="http://schemas.microsoft.com/office/drawing/2014/main" id="{EF58961C-9789-4513-BC8D-5EFE5E777763}"/>
              </a:ext>
            </a:extLst>
          </p:cNvPr>
          <p:cNvPicPr>
            <a:picLocks noChangeAspect="1"/>
          </p:cNvPicPr>
          <p:nvPr/>
        </p:nvPicPr>
        <p:blipFill>
          <a:blip r:embed="rId2"/>
          <a:stretch>
            <a:fillRect/>
          </a:stretch>
        </p:blipFill>
        <p:spPr>
          <a:xfrm>
            <a:off x="1125989" y="3312251"/>
            <a:ext cx="6543675" cy="2657475"/>
          </a:xfrm>
          <a:prstGeom prst="rect">
            <a:avLst/>
          </a:prstGeom>
        </p:spPr>
      </p:pic>
      <p:sp>
        <p:nvSpPr>
          <p:cNvPr id="7" name="CuadroTexto 6">
            <a:extLst>
              <a:ext uri="{FF2B5EF4-FFF2-40B4-BE49-F238E27FC236}">
                <a16:creationId xmlns:a16="http://schemas.microsoft.com/office/drawing/2014/main" id="{0B341D0C-9C51-4F5A-A9D2-5BB5C7F8C8B5}"/>
              </a:ext>
            </a:extLst>
          </p:cNvPr>
          <p:cNvSpPr txBox="1"/>
          <p:nvPr/>
        </p:nvSpPr>
        <p:spPr>
          <a:xfrm>
            <a:off x="7957453" y="3347952"/>
            <a:ext cx="4047313" cy="3416320"/>
          </a:xfrm>
          <a:prstGeom prst="rect">
            <a:avLst/>
          </a:prstGeom>
          <a:noFill/>
        </p:spPr>
        <p:txBody>
          <a:bodyPr wrap="square" rtlCol="0">
            <a:spAutoFit/>
          </a:bodyPr>
          <a:lstStyle/>
          <a:p>
            <a:pPr algn="just"/>
            <a:r>
              <a:rPr lang="es-ES" b="1" dirty="0" err="1"/>
              <a:t>app.component.spec</a:t>
            </a:r>
            <a:r>
              <a:rPr lang="es-ES" dirty="0"/>
              <a:t>: Un archivo para el test, donde podemos incluir nuestras pruebas unitarias.</a:t>
            </a:r>
          </a:p>
          <a:p>
            <a:endParaRPr lang="es-ES" dirty="0"/>
          </a:p>
          <a:p>
            <a:pPr algn="just"/>
            <a:r>
              <a:rPr lang="es-ES" b="1" dirty="0" err="1"/>
              <a:t>app.modules.ts</a:t>
            </a:r>
            <a:r>
              <a:rPr lang="es-ES" b="1" dirty="0"/>
              <a:t> </a:t>
            </a:r>
            <a:r>
              <a:rPr lang="es-ES" dirty="0"/>
              <a:t>: Este archivo permite importar todos los elementos que usaremos en nuestra aplicación en Angular, nos permite importar comportar componentes, módulos y servicios.</a:t>
            </a:r>
          </a:p>
          <a:p>
            <a:endParaRPr lang="es-ES" dirty="0"/>
          </a:p>
          <a:p>
            <a:endParaRPr lang="es-ES" dirty="0"/>
          </a:p>
        </p:txBody>
      </p:sp>
      <p:sp>
        <p:nvSpPr>
          <p:cNvPr id="2" name="Marcador de número de diapositiva 1">
            <a:extLst>
              <a:ext uri="{FF2B5EF4-FFF2-40B4-BE49-F238E27FC236}">
                <a16:creationId xmlns:a16="http://schemas.microsoft.com/office/drawing/2014/main" id="{2C1C0043-5CC7-451A-8907-AAA02A77FD38}"/>
              </a:ext>
            </a:extLst>
          </p:cNvPr>
          <p:cNvSpPr>
            <a:spLocks noGrp="1"/>
          </p:cNvSpPr>
          <p:nvPr>
            <p:ph type="sldNum" sz="quarter" idx="12"/>
          </p:nvPr>
        </p:nvSpPr>
        <p:spPr/>
        <p:txBody>
          <a:bodyPr/>
          <a:lstStyle/>
          <a:p>
            <a:fld id="{1A5952E3-DA43-4FE4-B797-0AD175EBA12D}" type="slidenum">
              <a:rPr lang="es-ES" smtClean="0"/>
              <a:t>25</a:t>
            </a:fld>
            <a:endParaRPr lang="es-ES"/>
          </a:p>
        </p:txBody>
      </p:sp>
    </p:spTree>
    <p:extLst>
      <p:ext uri="{BB962C8B-B14F-4D97-AF65-F5344CB8AC3E}">
        <p14:creationId xmlns:p14="http://schemas.microsoft.com/office/powerpoint/2010/main" val="915999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9BEC18-B362-45DC-83F1-67F5CD20C71C}"/>
              </a:ext>
            </a:extLst>
          </p:cNvPr>
          <p:cNvSpPr>
            <a:spLocks noGrp="1"/>
          </p:cNvSpPr>
          <p:nvPr>
            <p:ph type="title"/>
          </p:nvPr>
        </p:nvSpPr>
        <p:spPr/>
        <p:txBody>
          <a:bodyPr>
            <a:normAutofit/>
          </a:bodyPr>
          <a:lstStyle/>
          <a:p>
            <a:r>
              <a:rPr lang="en-US" sz="3200" dirty="0"/>
              <a:t>El </a:t>
            </a:r>
            <a:r>
              <a:rPr lang="en-US" sz="3200" dirty="0" err="1"/>
              <a:t>componente</a:t>
            </a:r>
            <a:r>
              <a:rPr lang="en-US" sz="3200" dirty="0"/>
              <a:t> (app-root) </a:t>
            </a:r>
            <a:r>
              <a:rPr lang="en-US" sz="3200" dirty="0" err="1"/>
              <a:t>aparece</a:t>
            </a:r>
            <a:r>
              <a:rPr lang="en-US" sz="3200" dirty="0"/>
              <a:t> </a:t>
            </a:r>
            <a:r>
              <a:rPr lang="en-US" sz="3200" dirty="0" err="1"/>
              <a:t>incluido</a:t>
            </a:r>
            <a:r>
              <a:rPr lang="en-US" sz="3200" dirty="0"/>
              <a:t> por </a:t>
            </a:r>
            <a:r>
              <a:rPr lang="en-US" sz="3200" dirty="0" err="1"/>
              <a:t>defecto</a:t>
            </a:r>
            <a:r>
              <a:rPr lang="en-US" sz="3200" dirty="0"/>
              <a:t> </a:t>
            </a:r>
            <a:r>
              <a:rPr lang="en-US" sz="3200" dirty="0" err="1"/>
              <a:t>en</a:t>
            </a:r>
            <a:r>
              <a:rPr lang="en-US" sz="3200" dirty="0"/>
              <a:t> el </a:t>
            </a:r>
            <a:r>
              <a:rPr lang="en-US" sz="3200" dirty="0" err="1"/>
              <a:t>fichero</a:t>
            </a:r>
            <a:r>
              <a:rPr lang="en-US" sz="3200" dirty="0"/>
              <a:t> HTML</a:t>
            </a:r>
            <a:endParaRPr lang="es-ES" sz="3200" dirty="0"/>
          </a:p>
        </p:txBody>
      </p:sp>
      <p:pic>
        <p:nvPicPr>
          <p:cNvPr id="4" name="Marcador de contenido 3">
            <a:extLst>
              <a:ext uri="{FF2B5EF4-FFF2-40B4-BE49-F238E27FC236}">
                <a16:creationId xmlns:a16="http://schemas.microsoft.com/office/drawing/2014/main" id="{19115456-46A8-4267-8365-1ED7DD11EC92}"/>
              </a:ext>
            </a:extLst>
          </p:cNvPr>
          <p:cNvPicPr>
            <a:picLocks noGrp="1" noChangeAspect="1"/>
          </p:cNvPicPr>
          <p:nvPr>
            <p:ph idx="1"/>
          </p:nvPr>
        </p:nvPicPr>
        <p:blipFill>
          <a:blip r:embed="rId3"/>
          <a:stretch>
            <a:fillRect/>
          </a:stretch>
        </p:blipFill>
        <p:spPr>
          <a:xfrm>
            <a:off x="838200" y="1498260"/>
            <a:ext cx="4086225" cy="2524125"/>
          </a:xfrm>
          <a:prstGeom prst="rect">
            <a:avLst/>
          </a:prstGeom>
        </p:spPr>
      </p:pic>
      <p:pic>
        <p:nvPicPr>
          <p:cNvPr id="5" name="Imagen 4">
            <a:extLst>
              <a:ext uri="{FF2B5EF4-FFF2-40B4-BE49-F238E27FC236}">
                <a16:creationId xmlns:a16="http://schemas.microsoft.com/office/drawing/2014/main" id="{C918E0A5-9E4A-48E4-9DC0-1E2329657B8A}"/>
              </a:ext>
            </a:extLst>
          </p:cNvPr>
          <p:cNvPicPr>
            <a:picLocks noChangeAspect="1"/>
          </p:cNvPicPr>
          <p:nvPr/>
        </p:nvPicPr>
        <p:blipFill>
          <a:blip r:embed="rId4"/>
          <a:stretch>
            <a:fillRect/>
          </a:stretch>
        </p:blipFill>
        <p:spPr>
          <a:xfrm>
            <a:off x="5522459" y="1498260"/>
            <a:ext cx="5791200" cy="2524125"/>
          </a:xfrm>
          <a:prstGeom prst="rect">
            <a:avLst/>
          </a:prstGeom>
        </p:spPr>
      </p:pic>
      <p:sp>
        <p:nvSpPr>
          <p:cNvPr id="6" name="CuadroTexto 5">
            <a:extLst>
              <a:ext uri="{FF2B5EF4-FFF2-40B4-BE49-F238E27FC236}">
                <a16:creationId xmlns:a16="http://schemas.microsoft.com/office/drawing/2014/main" id="{F03CE55B-E47B-4B09-A9BB-C0D017931687}"/>
              </a:ext>
            </a:extLst>
          </p:cNvPr>
          <p:cNvSpPr txBox="1"/>
          <p:nvPr/>
        </p:nvSpPr>
        <p:spPr>
          <a:xfrm>
            <a:off x="683622" y="4279334"/>
            <a:ext cx="11247120" cy="400110"/>
          </a:xfrm>
          <a:prstGeom prst="rect">
            <a:avLst/>
          </a:prstGeom>
          <a:noFill/>
        </p:spPr>
        <p:txBody>
          <a:bodyPr wrap="square" rtlCol="0">
            <a:spAutoFit/>
          </a:bodyPr>
          <a:lstStyle/>
          <a:p>
            <a:r>
              <a:rPr lang="en-US" sz="2000" dirty="0"/>
              <a:t>De </a:t>
            </a:r>
            <a:r>
              <a:rPr lang="en-US" sz="2000" dirty="0" err="1"/>
              <a:t>esta</a:t>
            </a:r>
            <a:r>
              <a:rPr lang="en-US" sz="2000" dirty="0"/>
              <a:t> forma los </a:t>
            </a:r>
            <a:r>
              <a:rPr lang="en-US" sz="2000" dirty="0" err="1"/>
              <a:t>cambios</a:t>
            </a:r>
            <a:r>
              <a:rPr lang="en-US" sz="2000" dirty="0"/>
              <a:t> que se </a:t>
            </a:r>
            <a:r>
              <a:rPr lang="en-US" sz="2000" dirty="0" err="1"/>
              <a:t>realicen</a:t>
            </a:r>
            <a:r>
              <a:rPr lang="en-US" sz="2000" dirty="0"/>
              <a:t> </a:t>
            </a:r>
            <a:r>
              <a:rPr lang="en-US" sz="2000" dirty="0" err="1"/>
              <a:t>en</a:t>
            </a:r>
            <a:r>
              <a:rPr lang="en-US" sz="2000" dirty="0"/>
              <a:t> el app.component.html se </a:t>
            </a:r>
            <a:r>
              <a:rPr lang="en-US" sz="2000" dirty="0" err="1"/>
              <a:t>verán</a:t>
            </a:r>
            <a:r>
              <a:rPr lang="en-US" sz="2000" dirty="0"/>
              <a:t> </a:t>
            </a:r>
            <a:r>
              <a:rPr lang="en-US" sz="2000" dirty="0" err="1"/>
              <a:t>reflejados</a:t>
            </a:r>
            <a:r>
              <a:rPr lang="en-US" sz="2000" dirty="0"/>
              <a:t> </a:t>
            </a:r>
            <a:r>
              <a:rPr lang="en-US" sz="2000" dirty="0" err="1"/>
              <a:t>en</a:t>
            </a:r>
            <a:r>
              <a:rPr lang="en-US" sz="2000" dirty="0"/>
              <a:t> el </a:t>
            </a:r>
            <a:r>
              <a:rPr lang="en-US" sz="2000" dirty="0" err="1"/>
              <a:t>navegador</a:t>
            </a:r>
            <a:r>
              <a:rPr lang="en-US" sz="2000" dirty="0"/>
              <a:t>.</a:t>
            </a:r>
            <a:endParaRPr lang="es-ES" sz="2000" dirty="0"/>
          </a:p>
        </p:txBody>
      </p:sp>
      <p:pic>
        <p:nvPicPr>
          <p:cNvPr id="8" name="Imagen 7">
            <a:extLst>
              <a:ext uri="{FF2B5EF4-FFF2-40B4-BE49-F238E27FC236}">
                <a16:creationId xmlns:a16="http://schemas.microsoft.com/office/drawing/2014/main" id="{001A02CB-2CA4-43EE-A9FA-A4799B31E0AE}"/>
              </a:ext>
            </a:extLst>
          </p:cNvPr>
          <p:cNvPicPr>
            <a:picLocks noChangeAspect="1"/>
          </p:cNvPicPr>
          <p:nvPr/>
        </p:nvPicPr>
        <p:blipFill>
          <a:blip r:embed="rId5"/>
          <a:stretch>
            <a:fillRect/>
          </a:stretch>
        </p:blipFill>
        <p:spPr>
          <a:xfrm>
            <a:off x="5507082" y="5415467"/>
            <a:ext cx="4143375" cy="1352550"/>
          </a:xfrm>
          <a:prstGeom prst="rect">
            <a:avLst/>
          </a:prstGeom>
          <a:ln>
            <a:solidFill>
              <a:schemeClr val="accent1"/>
            </a:solidFill>
          </a:ln>
        </p:spPr>
      </p:pic>
      <p:pic>
        <p:nvPicPr>
          <p:cNvPr id="9" name="Imagen 8">
            <a:extLst>
              <a:ext uri="{FF2B5EF4-FFF2-40B4-BE49-F238E27FC236}">
                <a16:creationId xmlns:a16="http://schemas.microsoft.com/office/drawing/2014/main" id="{A50093E6-609A-4AFC-AC23-A7D40E38D19A}"/>
              </a:ext>
            </a:extLst>
          </p:cNvPr>
          <p:cNvPicPr>
            <a:picLocks noChangeAspect="1"/>
          </p:cNvPicPr>
          <p:nvPr/>
        </p:nvPicPr>
        <p:blipFill>
          <a:blip r:embed="rId6"/>
          <a:stretch>
            <a:fillRect/>
          </a:stretch>
        </p:blipFill>
        <p:spPr>
          <a:xfrm>
            <a:off x="4531722" y="4785518"/>
            <a:ext cx="7515225" cy="523875"/>
          </a:xfrm>
          <a:prstGeom prst="rect">
            <a:avLst/>
          </a:prstGeom>
        </p:spPr>
      </p:pic>
      <p:sp>
        <p:nvSpPr>
          <p:cNvPr id="3" name="Marcador de número de diapositiva 2">
            <a:extLst>
              <a:ext uri="{FF2B5EF4-FFF2-40B4-BE49-F238E27FC236}">
                <a16:creationId xmlns:a16="http://schemas.microsoft.com/office/drawing/2014/main" id="{AD7AF4FB-4223-45F5-A02F-35904287A56F}"/>
              </a:ext>
            </a:extLst>
          </p:cNvPr>
          <p:cNvSpPr>
            <a:spLocks noGrp="1"/>
          </p:cNvSpPr>
          <p:nvPr>
            <p:ph type="sldNum" sz="quarter" idx="12"/>
          </p:nvPr>
        </p:nvSpPr>
        <p:spPr/>
        <p:txBody>
          <a:bodyPr/>
          <a:lstStyle/>
          <a:p>
            <a:fld id="{1A5952E3-DA43-4FE4-B797-0AD175EBA12D}" type="slidenum">
              <a:rPr lang="es-ES" smtClean="0"/>
              <a:t>26</a:t>
            </a:fld>
            <a:endParaRPr lang="es-ES"/>
          </a:p>
        </p:txBody>
      </p:sp>
      <p:pic>
        <p:nvPicPr>
          <p:cNvPr id="11" name="Imagen 10">
            <a:extLst>
              <a:ext uri="{FF2B5EF4-FFF2-40B4-BE49-F238E27FC236}">
                <a16:creationId xmlns:a16="http://schemas.microsoft.com/office/drawing/2014/main" id="{814EEEC6-AECC-4247-BE79-56485D1EF5B3}"/>
              </a:ext>
            </a:extLst>
          </p:cNvPr>
          <p:cNvPicPr>
            <a:picLocks noChangeAspect="1"/>
          </p:cNvPicPr>
          <p:nvPr/>
        </p:nvPicPr>
        <p:blipFill>
          <a:blip r:embed="rId7"/>
          <a:stretch>
            <a:fillRect/>
          </a:stretch>
        </p:blipFill>
        <p:spPr>
          <a:xfrm>
            <a:off x="617493" y="4785518"/>
            <a:ext cx="3848100" cy="1209675"/>
          </a:xfrm>
          <a:prstGeom prst="rect">
            <a:avLst/>
          </a:prstGeom>
        </p:spPr>
      </p:pic>
    </p:spTree>
    <p:extLst>
      <p:ext uri="{BB962C8B-B14F-4D97-AF65-F5344CB8AC3E}">
        <p14:creationId xmlns:p14="http://schemas.microsoft.com/office/powerpoint/2010/main" val="1381287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6FF71-3760-4EE1-AD6F-A6436566807D}"/>
              </a:ext>
            </a:extLst>
          </p:cNvPr>
          <p:cNvSpPr>
            <a:spLocks noGrp="1"/>
          </p:cNvSpPr>
          <p:nvPr>
            <p:ph type="title"/>
          </p:nvPr>
        </p:nvSpPr>
        <p:spPr/>
        <p:txBody>
          <a:bodyPr/>
          <a:lstStyle/>
          <a:p>
            <a:r>
              <a:rPr lang="es-ES" dirty="0"/>
              <a:t>Creando un nuevo componente</a:t>
            </a:r>
          </a:p>
        </p:txBody>
      </p:sp>
      <p:sp>
        <p:nvSpPr>
          <p:cNvPr id="3" name="Marcador de contenido 2">
            <a:extLst>
              <a:ext uri="{FF2B5EF4-FFF2-40B4-BE49-F238E27FC236}">
                <a16:creationId xmlns:a16="http://schemas.microsoft.com/office/drawing/2014/main" id="{841CCB99-6671-4146-B0D3-8735F0049E71}"/>
              </a:ext>
            </a:extLst>
          </p:cNvPr>
          <p:cNvSpPr>
            <a:spLocks noGrp="1"/>
          </p:cNvSpPr>
          <p:nvPr>
            <p:ph idx="1"/>
          </p:nvPr>
        </p:nvSpPr>
        <p:spPr>
          <a:xfrm>
            <a:off x="838200" y="1789612"/>
            <a:ext cx="10515600" cy="4703263"/>
          </a:xfrm>
        </p:spPr>
        <p:txBody>
          <a:bodyPr/>
          <a:lstStyle/>
          <a:p>
            <a:pPr marL="0" indent="0" algn="just">
              <a:buNone/>
            </a:pPr>
            <a:r>
              <a:rPr lang="es-ES" dirty="0"/>
              <a:t>El componente app se considera el componente raíz de nuestra aplicación y contiene un enlace a los demás componentes. Si queremos crear un nuevo componente debe estar en la carpeta app y no se incluye en el archivo index.html</a:t>
            </a:r>
          </a:p>
          <a:p>
            <a:pPr marL="0" indent="0" algn="just">
              <a:buNone/>
            </a:pPr>
            <a:endParaRPr lang="es-ES" dirty="0"/>
          </a:p>
          <a:p>
            <a:pPr marL="0" indent="0" algn="just">
              <a:buNone/>
            </a:pPr>
            <a:r>
              <a:rPr lang="es-ES" dirty="0"/>
              <a:t>Instrucción para crear un nuevo componente desde la carpeta app:</a:t>
            </a:r>
          </a:p>
          <a:p>
            <a:pPr marL="0" indent="0" algn="just">
              <a:buNone/>
            </a:pPr>
            <a:r>
              <a:rPr lang="es-ES" b="1" dirty="0"/>
              <a:t>ng </a:t>
            </a:r>
            <a:r>
              <a:rPr lang="es-ES" b="1" dirty="0" err="1"/>
              <a:t>generate</a:t>
            </a:r>
            <a:r>
              <a:rPr lang="es-ES" b="1" dirty="0"/>
              <a:t> </a:t>
            </a:r>
            <a:r>
              <a:rPr lang="es-ES" b="1" dirty="0" err="1"/>
              <a:t>component</a:t>
            </a:r>
            <a:r>
              <a:rPr lang="es-ES" b="1" dirty="0"/>
              <a:t> </a:t>
            </a:r>
            <a:r>
              <a:rPr lang="en-US" b="1" dirty="0"/>
              <a:t>&lt;</a:t>
            </a:r>
            <a:r>
              <a:rPr lang="es-ES" b="1" dirty="0" err="1"/>
              <a:t>nombre_del_componente</a:t>
            </a:r>
            <a:r>
              <a:rPr lang="es-ES" b="1" dirty="0"/>
              <a:t>&gt;</a:t>
            </a:r>
          </a:p>
          <a:p>
            <a:pPr marL="0" indent="0" algn="just">
              <a:buNone/>
            </a:pPr>
            <a:r>
              <a:rPr lang="es-ES" b="1" dirty="0"/>
              <a:t> </a:t>
            </a:r>
          </a:p>
          <a:p>
            <a:pPr marL="0" indent="0" algn="just">
              <a:buNone/>
            </a:pPr>
            <a:endParaRPr lang="es-ES" dirty="0"/>
          </a:p>
          <a:p>
            <a:pPr marL="0" indent="0" algn="just">
              <a:buNone/>
            </a:pPr>
            <a:endParaRPr lang="es-ES" b="1" dirty="0"/>
          </a:p>
          <a:p>
            <a:pPr marL="0" indent="0" algn="just">
              <a:buNone/>
            </a:pPr>
            <a:endParaRPr lang="es-ES" b="1"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25206AFE-5AAD-49F5-B9EC-164279B937F1}"/>
              </a:ext>
            </a:extLst>
          </p:cNvPr>
          <p:cNvSpPr>
            <a:spLocks noGrp="1"/>
          </p:cNvSpPr>
          <p:nvPr>
            <p:ph type="sldNum" sz="quarter" idx="12"/>
          </p:nvPr>
        </p:nvSpPr>
        <p:spPr/>
        <p:txBody>
          <a:bodyPr/>
          <a:lstStyle/>
          <a:p>
            <a:fld id="{1A5952E3-DA43-4FE4-B797-0AD175EBA12D}" type="slidenum">
              <a:rPr lang="es-ES" smtClean="0"/>
              <a:t>27</a:t>
            </a:fld>
            <a:endParaRPr lang="es-ES"/>
          </a:p>
        </p:txBody>
      </p:sp>
    </p:spTree>
    <p:extLst>
      <p:ext uri="{BB962C8B-B14F-4D97-AF65-F5344CB8AC3E}">
        <p14:creationId xmlns:p14="http://schemas.microsoft.com/office/powerpoint/2010/main" val="179432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BB958-363B-4572-9E6B-8EEEF78D8F9B}"/>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3F18FE45-030A-4B14-B5CE-E50B54A3E0C0}"/>
              </a:ext>
            </a:extLst>
          </p:cNvPr>
          <p:cNvSpPr>
            <a:spLocks noGrp="1"/>
          </p:cNvSpPr>
          <p:nvPr>
            <p:ph idx="1"/>
          </p:nvPr>
        </p:nvSpPr>
        <p:spPr>
          <a:xfrm>
            <a:off x="838200" y="1894113"/>
            <a:ext cx="10515600" cy="1867989"/>
          </a:xfrm>
        </p:spPr>
        <p:txBody>
          <a:bodyPr/>
          <a:lstStyle/>
          <a:p>
            <a:pPr marL="0" indent="0" algn="just">
              <a:buNone/>
            </a:pPr>
            <a:r>
              <a:rPr lang="es-ES" dirty="0"/>
              <a:t>Supongamos que queremos generar información sobre un servidor. Estamos construyendo un </a:t>
            </a:r>
            <a:r>
              <a:rPr lang="es-ES" dirty="0" err="1"/>
              <a:t>backend</a:t>
            </a:r>
            <a:r>
              <a:rPr lang="es-ES" dirty="0"/>
              <a:t> para nuestra aplicación de administración de servidores y queremos generar información del servidor.</a:t>
            </a:r>
          </a:p>
          <a:p>
            <a:pPr marL="0" indent="0">
              <a:buNone/>
            </a:pPr>
            <a:endParaRPr lang="es-ES" b="1" dirty="0"/>
          </a:p>
          <a:p>
            <a:pPr marL="0" indent="0">
              <a:buNone/>
            </a:pPr>
            <a:endParaRPr lang="es-ES" dirty="0"/>
          </a:p>
        </p:txBody>
      </p:sp>
      <p:sp>
        <p:nvSpPr>
          <p:cNvPr id="4" name="Marcador de número de diapositiva 3">
            <a:extLst>
              <a:ext uri="{FF2B5EF4-FFF2-40B4-BE49-F238E27FC236}">
                <a16:creationId xmlns:a16="http://schemas.microsoft.com/office/drawing/2014/main" id="{CB90ED9B-3E22-4F63-8411-1AC7E9C69CCC}"/>
              </a:ext>
            </a:extLst>
          </p:cNvPr>
          <p:cNvSpPr>
            <a:spLocks noGrp="1"/>
          </p:cNvSpPr>
          <p:nvPr>
            <p:ph type="sldNum" sz="quarter" idx="12"/>
          </p:nvPr>
        </p:nvSpPr>
        <p:spPr/>
        <p:txBody>
          <a:bodyPr/>
          <a:lstStyle/>
          <a:p>
            <a:fld id="{1A5952E3-DA43-4FE4-B797-0AD175EBA12D}" type="slidenum">
              <a:rPr lang="es-ES" smtClean="0"/>
              <a:t>28</a:t>
            </a:fld>
            <a:endParaRPr lang="es-ES"/>
          </a:p>
        </p:txBody>
      </p:sp>
    </p:spTree>
    <p:extLst>
      <p:ext uri="{BB962C8B-B14F-4D97-AF65-F5344CB8AC3E}">
        <p14:creationId xmlns:p14="http://schemas.microsoft.com/office/powerpoint/2010/main" val="3192704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563822-0569-4992-A0E4-2B6016DA4603}"/>
              </a:ext>
            </a:extLst>
          </p:cNvPr>
          <p:cNvSpPr>
            <a:spLocks noGrp="1"/>
          </p:cNvSpPr>
          <p:nvPr>
            <p:ph idx="1"/>
          </p:nvPr>
        </p:nvSpPr>
        <p:spPr>
          <a:xfrm>
            <a:off x="838199" y="600891"/>
            <a:ext cx="6881949" cy="5576072"/>
          </a:xfrm>
        </p:spPr>
        <p:txBody>
          <a:bodyPr/>
          <a:lstStyle/>
          <a:p>
            <a:pPr marL="0" indent="0">
              <a:buNone/>
            </a:pPr>
            <a:r>
              <a:rPr lang="es-ES" dirty="0"/>
              <a:t>1. Crear el componente llamado server</a:t>
            </a:r>
          </a:p>
          <a:p>
            <a:pPr marL="0" indent="0">
              <a:buNone/>
            </a:pPr>
            <a:r>
              <a:rPr lang="es-ES" b="1" dirty="0"/>
              <a:t>ng </a:t>
            </a:r>
            <a:r>
              <a:rPr lang="es-ES" b="1" dirty="0" err="1"/>
              <a:t>generate</a:t>
            </a:r>
            <a:r>
              <a:rPr lang="es-ES" b="1" dirty="0"/>
              <a:t> </a:t>
            </a:r>
            <a:r>
              <a:rPr lang="es-ES" b="1" dirty="0" err="1"/>
              <a:t>component</a:t>
            </a:r>
            <a:r>
              <a:rPr lang="es-ES" b="1" dirty="0"/>
              <a:t> server</a:t>
            </a:r>
          </a:p>
        </p:txBody>
      </p:sp>
      <p:pic>
        <p:nvPicPr>
          <p:cNvPr id="4" name="Imagen 3">
            <a:extLst>
              <a:ext uri="{FF2B5EF4-FFF2-40B4-BE49-F238E27FC236}">
                <a16:creationId xmlns:a16="http://schemas.microsoft.com/office/drawing/2014/main" id="{80285885-C6FD-49EF-A13F-55C1D7A888FD}"/>
              </a:ext>
            </a:extLst>
          </p:cNvPr>
          <p:cNvPicPr>
            <a:picLocks noChangeAspect="1"/>
          </p:cNvPicPr>
          <p:nvPr/>
        </p:nvPicPr>
        <p:blipFill>
          <a:blip r:embed="rId3"/>
          <a:stretch>
            <a:fillRect/>
          </a:stretch>
        </p:blipFill>
        <p:spPr>
          <a:xfrm>
            <a:off x="1126672" y="1876833"/>
            <a:ext cx="2362200" cy="3705225"/>
          </a:xfrm>
          <a:prstGeom prst="rect">
            <a:avLst/>
          </a:prstGeom>
        </p:spPr>
      </p:pic>
      <p:pic>
        <p:nvPicPr>
          <p:cNvPr id="5" name="Imagen 4">
            <a:extLst>
              <a:ext uri="{FF2B5EF4-FFF2-40B4-BE49-F238E27FC236}">
                <a16:creationId xmlns:a16="http://schemas.microsoft.com/office/drawing/2014/main" id="{ABBC90F4-6BB4-4AA7-B0E3-E945FC571BDB}"/>
              </a:ext>
            </a:extLst>
          </p:cNvPr>
          <p:cNvPicPr>
            <a:picLocks noChangeAspect="1"/>
          </p:cNvPicPr>
          <p:nvPr/>
        </p:nvPicPr>
        <p:blipFill>
          <a:blip r:embed="rId4"/>
          <a:stretch>
            <a:fillRect/>
          </a:stretch>
        </p:blipFill>
        <p:spPr>
          <a:xfrm>
            <a:off x="5835286" y="1909762"/>
            <a:ext cx="3438525" cy="1266825"/>
          </a:xfrm>
          <a:prstGeom prst="rect">
            <a:avLst/>
          </a:prstGeom>
        </p:spPr>
      </p:pic>
      <p:pic>
        <p:nvPicPr>
          <p:cNvPr id="6" name="Imagen 5">
            <a:extLst>
              <a:ext uri="{FF2B5EF4-FFF2-40B4-BE49-F238E27FC236}">
                <a16:creationId xmlns:a16="http://schemas.microsoft.com/office/drawing/2014/main" id="{11EA823E-D4BF-4D85-80C7-B2E9DF1652A3}"/>
              </a:ext>
            </a:extLst>
          </p:cNvPr>
          <p:cNvPicPr>
            <a:picLocks noChangeAspect="1"/>
          </p:cNvPicPr>
          <p:nvPr/>
        </p:nvPicPr>
        <p:blipFill>
          <a:blip r:embed="rId5"/>
          <a:stretch>
            <a:fillRect/>
          </a:stretch>
        </p:blipFill>
        <p:spPr>
          <a:xfrm>
            <a:off x="5835286" y="3429000"/>
            <a:ext cx="4000500" cy="2495550"/>
          </a:xfrm>
          <a:prstGeom prst="rect">
            <a:avLst/>
          </a:prstGeom>
        </p:spPr>
      </p:pic>
      <p:sp>
        <p:nvSpPr>
          <p:cNvPr id="2" name="Marcador de número de diapositiva 1">
            <a:extLst>
              <a:ext uri="{FF2B5EF4-FFF2-40B4-BE49-F238E27FC236}">
                <a16:creationId xmlns:a16="http://schemas.microsoft.com/office/drawing/2014/main" id="{FE91691F-126E-4F60-8A9D-DFD1C0B2C477}"/>
              </a:ext>
            </a:extLst>
          </p:cNvPr>
          <p:cNvSpPr>
            <a:spLocks noGrp="1"/>
          </p:cNvSpPr>
          <p:nvPr>
            <p:ph type="sldNum" sz="quarter" idx="12"/>
          </p:nvPr>
        </p:nvSpPr>
        <p:spPr/>
        <p:txBody>
          <a:bodyPr/>
          <a:lstStyle/>
          <a:p>
            <a:fld id="{1A5952E3-DA43-4FE4-B797-0AD175EBA12D}" type="slidenum">
              <a:rPr lang="es-ES" smtClean="0"/>
              <a:t>29</a:t>
            </a:fld>
            <a:endParaRPr lang="es-ES"/>
          </a:p>
        </p:txBody>
      </p:sp>
    </p:spTree>
    <p:extLst>
      <p:ext uri="{BB962C8B-B14F-4D97-AF65-F5344CB8AC3E}">
        <p14:creationId xmlns:p14="http://schemas.microsoft.com/office/powerpoint/2010/main" val="143936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343C4-78CA-4179-A577-887B30D3C4F8}"/>
              </a:ext>
            </a:extLst>
          </p:cNvPr>
          <p:cNvSpPr>
            <a:spLocks noGrp="1"/>
          </p:cNvSpPr>
          <p:nvPr>
            <p:ph type="title"/>
          </p:nvPr>
        </p:nvSpPr>
        <p:spPr/>
        <p:txBody>
          <a:bodyPr/>
          <a:lstStyle/>
          <a:p>
            <a:r>
              <a:rPr lang="es-ES" dirty="0"/>
              <a:t>Qué es Angular </a:t>
            </a:r>
          </a:p>
        </p:txBody>
      </p:sp>
      <p:sp>
        <p:nvSpPr>
          <p:cNvPr id="3" name="Marcador de contenido 2">
            <a:extLst>
              <a:ext uri="{FF2B5EF4-FFF2-40B4-BE49-F238E27FC236}">
                <a16:creationId xmlns:a16="http://schemas.microsoft.com/office/drawing/2014/main" id="{F0E94ABC-EB4A-4CDA-B6D9-75813EDFB46B}"/>
              </a:ext>
            </a:extLst>
          </p:cNvPr>
          <p:cNvSpPr>
            <a:spLocks noGrp="1"/>
          </p:cNvSpPr>
          <p:nvPr>
            <p:ph idx="1"/>
          </p:nvPr>
        </p:nvSpPr>
        <p:spPr/>
        <p:txBody>
          <a:bodyPr/>
          <a:lstStyle/>
          <a:p>
            <a:pPr marL="0" indent="0" algn="r">
              <a:buNone/>
            </a:pPr>
            <a:endParaRPr lang="es-ES" dirty="0"/>
          </a:p>
        </p:txBody>
      </p:sp>
      <p:sp>
        <p:nvSpPr>
          <p:cNvPr id="7" name="Rectángulo 6">
            <a:extLst>
              <a:ext uri="{FF2B5EF4-FFF2-40B4-BE49-F238E27FC236}">
                <a16:creationId xmlns:a16="http://schemas.microsoft.com/office/drawing/2014/main" id="{29EDFFE8-C316-496B-878C-533FD6197FE4}"/>
              </a:ext>
            </a:extLst>
          </p:cNvPr>
          <p:cNvSpPr/>
          <p:nvPr/>
        </p:nvSpPr>
        <p:spPr>
          <a:xfrm>
            <a:off x="838200" y="1825625"/>
            <a:ext cx="10382794" cy="2677656"/>
          </a:xfrm>
          <a:prstGeom prst="rect">
            <a:avLst/>
          </a:prstGeom>
        </p:spPr>
        <p:txBody>
          <a:bodyPr wrap="square">
            <a:spAutoFit/>
          </a:bodyPr>
          <a:lstStyle/>
          <a:p>
            <a:pPr algn="just"/>
            <a:r>
              <a:rPr lang="es-ES" sz="2800" dirty="0"/>
              <a:t>Angular es un </a:t>
            </a:r>
            <a:r>
              <a:rPr lang="es-ES" sz="2800" dirty="0" err="1"/>
              <a:t>framework</a:t>
            </a:r>
            <a:r>
              <a:rPr lang="es-ES" sz="2800" dirty="0"/>
              <a:t> de código abierto que permite el desarrollo de aplicaciones de una sola página (</a:t>
            </a:r>
            <a:r>
              <a:rPr lang="es-ES" sz="2800" dirty="0" err="1"/>
              <a:t>SPAs</a:t>
            </a:r>
            <a:r>
              <a:rPr lang="es-ES" sz="2800" dirty="0"/>
              <a:t>) de forma eficiente y sofisticada. Usa </a:t>
            </a:r>
            <a:r>
              <a:rPr lang="es-ES" sz="2800" dirty="0" err="1"/>
              <a:t>Typescript</a:t>
            </a:r>
            <a:r>
              <a:rPr lang="es-ES" sz="2800" dirty="0"/>
              <a:t> como lenguaje de programación. Permite crear aplicaciones web y móviles.</a:t>
            </a:r>
          </a:p>
          <a:p>
            <a:pPr algn="just"/>
            <a:endParaRPr lang="es-ES" sz="2800" dirty="0"/>
          </a:p>
          <a:p>
            <a:pPr marL="457200" indent="-457200" algn="just">
              <a:buFont typeface="Arial" panose="020B0604020202020204" pitchFamily="34" charset="0"/>
              <a:buChar char="•"/>
            </a:pPr>
            <a:endParaRPr lang="es-ES" sz="2800" dirty="0"/>
          </a:p>
        </p:txBody>
      </p:sp>
      <p:sp>
        <p:nvSpPr>
          <p:cNvPr id="4" name="Marcador de número de diapositiva 3">
            <a:extLst>
              <a:ext uri="{FF2B5EF4-FFF2-40B4-BE49-F238E27FC236}">
                <a16:creationId xmlns:a16="http://schemas.microsoft.com/office/drawing/2014/main" id="{32980CF6-2ABB-412E-AB52-0F60A5DACF01}"/>
              </a:ext>
            </a:extLst>
          </p:cNvPr>
          <p:cNvSpPr>
            <a:spLocks noGrp="1"/>
          </p:cNvSpPr>
          <p:nvPr>
            <p:ph type="sldNum" sz="quarter" idx="12"/>
          </p:nvPr>
        </p:nvSpPr>
        <p:spPr/>
        <p:txBody>
          <a:bodyPr/>
          <a:lstStyle/>
          <a:p>
            <a:fld id="{1A5952E3-DA43-4FE4-B797-0AD175EBA12D}" type="slidenum">
              <a:rPr lang="es-ES" smtClean="0"/>
              <a:t>3</a:t>
            </a:fld>
            <a:endParaRPr lang="es-ES"/>
          </a:p>
        </p:txBody>
      </p:sp>
    </p:spTree>
    <p:extLst>
      <p:ext uri="{BB962C8B-B14F-4D97-AF65-F5344CB8AC3E}">
        <p14:creationId xmlns:p14="http://schemas.microsoft.com/office/powerpoint/2010/main" val="3670019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0144AD-115C-45D6-BF89-07A7588504DE}"/>
              </a:ext>
            </a:extLst>
          </p:cNvPr>
          <p:cNvSpPr>
            <a:spLocks noGrp="1"/>
          </p:cNvSpPr>
          <p:nvPr>
            <p:ph idx="1"/>
          </p:nvPr>
        </p:nvSpPr>
        <p:spPr>
          <a:xfrm>
            <a:off x="838200" y="653143"/>
            <a:ext cx="10515600" cy="5523820"/>
          </a:xfrm>
        </p:spPr>
        <p:txBody>
          <a:bodyPr/>
          <a:lstStyle/>
          <a:p>
            <a:pPr marL="0" indent="0">
              <a:buNone/>
            </a:pPr>
            <a:r>
              <a:rPr lang="es-ES" dirty="0"/>
              <a:t>2- Registrar el componente en </a:t>
            </a:r>
            <a:r>
              <a:rPr lang="es-ES" dirty="0" err="1"/>
              <a:t>app.modules.ts</a:t>
            </a:r>
            <a:endParaRPr lang="es-ES" dirty="0"/>
          </a:p>
        </p:txBody>
      </p:sp>
      <p:pic>
        <p:nvPicPr>
          <p:cNvPr id="4" name="Imagen 3">
            <a:extLst>
              <a:ext uri="{FF2B5EF4-FFF2-40B4-BE49-F238E27FC236}">
                <a16:creationId xmlns:a16="http://schemas.microsoft.com/office/drawing/2014/main" id="{83971D4E-B05A-4F5E-AEEF-E7C4AADD32D5}"/>
              </a:ext>
            </a:extLst>
          </p:cNvPr>
          <p:cNvPicPr>
            <a:picLocks noChangeAspect="1"/>
          </p:cNvPicPr>
          <p:nvPr/>
        </p:nvPicPr>
        <p:blipFill>
          <a:blip r:embed="rId3"/>
          <a:stretch>
            <a:fillRect/>
          </a:stretch>
        </p:blipFill>
        <p:spPr>
          <a:xfrm>
            <a:off x="950595" y="1495153"/>
            <a:ext cx="6267450" cy="4076700"/>
          </a:xfrm>
          <a:prstGeom prst="rect">
            <a:avLst/>
          </a:prstGeom>
        </p:spPr>
      </p:pic>
      <p:sp>
        <p:nvSpPr>
          <p:cNvPr id="5" name="CuadroTexto 4">
            <a:extLst>
              <a:ext uri="{FF2B5EF4-FFF2-40B4-BE49-F238E27FC236}">
                <a16:creationId xmlns:a16="http://schemas.microsoft.com/office/drawing/2014/main" id="{641D0A1E-8AD4-4B10-A90E-0999D34617B0}"/>
              </a:ext>
            </a:extLst>
          </p:cNvPr>
          <p:cNvSpPr txBox="1"/>
          <p:nvPr/>
        </p:nvSpPr>
        <p:spPr>
          <a:xfrm>
            <a:off x="7640547" y="1907177"/>
            <a:ext cx="4233590" cy="923330"/>
          </a:xfrm>
          <a:prstGeom prst="rect">
            <a:avLst/>
          </a:prstGeom>
          <a:noFill/>
        </p:spPr>
        <p:txBody>
          <a:bodyPr wrap="square" rtlCol="0">
            <a:spAutoFit/>
          </a:bodyPr>
          <a:lstStyle/>
          <a:p>
            <a:pPr algn="just"/>
            <a:r>
              <a:rPr lang="es-ES" dirty="0"/>
              <a:t>Nótese que lo que se incluye es el nombre de la clase que aparece en </a:t>
            </a:r>
            <a:r>
              <a:rPr lang="es-ES" dirty="0" err="1"/>
              <a:t>server.component.ts</a:t>
            </a:r>
            <a:endParaRPr lang="es-ES" dirty="0"/>
          </a:p>
        </p:txBody>
      </p:sp>
      <p:pic>
        <p:nvPicPr>
          <p:cNvPr id="8" name="Imagen 7">
            <a:extLst>
              <a:ext uri="{FF2B5EF4-FFF2-40B4-BE49-F238E27FC236}">
                <a16:creationId xmlns:a16="http://schemas.microsoft.com/office/drawing/2014/main" id="{9BDD930E-C068-4CE6-AA3D-4ADFBE58A175}"/>
              </a:ext>
            </a:extLst>
          </p:cNvPr>
          <p:cNvPicPr>
            <a:picLocks noChangeAspect="1"/>
          </p:cNvPicPr>
          <p:nvPr/>
        </p:nvPicPr>
        <p:blipFill>
          <a:blip r:embed="rId4"/>
          <a:stretch>
            <a:fillRect/>
          </a:stretch>
        </p:blipFill>
        <p:spPr>
          <a:xfrm>
            <a:off x="7640547" y="3072562"/>
            <a:ext cx="3981450" cy="2543175"/>
          </a:xfrm>
          <a:prstGeom prst="rect">
            <a:avLst/>
          </a:prstGeom>
        </p:spPr>
      </p:pic>
      <p:sp>
        <p:nvSpPr>
          <p:cNvPr id="2" name="Marcador de número de diapositiva 1">
            <a:extLst>
              <a:ext uri="{FF2B5EF4-FFF2-40B4-BE49-F238E27FC236}">
                <a16:creationId xmlns:a16="http://schemas.microsoft.com/office/drawing/2014/main" id="{3FB13920-6E4B-469E-B7C2-42DDB02F0703}"/>
              </a:ext>
            </a:extLst>
          </p:cNvPr>
          <p:cNvSpPr>
            <a:spLocks noGrp="1"/>
          </p:cNvSpPr>
          <p:nvPr>
            <p:ph type="sldNum" sz="quarter" idx="12"/>
          </p:nvPr>
        </p:nvSpPr>
        <p:spPr/>
        <p:txBody>
          <a:bodyPr/>
          <a:lstStyle/>
          <a:p>
            <a:fld id="{1A5952E3-DA43-4FE4-B797-0AD175EBA12D}" type="slidenum">
              <a:rPr lang="es-ES" smtClean="0"/>
              <a:t>30</a:t>
            </a:fld>
            <a:endParaRPr lang="es-ES"/>
          </a:p>
        </p:txBody>
      </p:sp>
    </p:spTree>
    <p:extLst>
      <p:ext uri="{BB962C8B-B14F-4D97-AF65-F5344CB8AC3E}">
        <p14:creationId xmlns:p14="http://schemas.microsoft.com/office/powerpoint/2010/main" val="4259117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37789-ABE5-45FA-A8A8-744519A5B58E}"/>
              </a:ext>
            </a:extLst>
          </p:cNvPr>
          <p:cNvSpPr>
            <a:spLocks noGrp="1"/>
          </p:cNvSpPr>
          <p:nvPr>
            <p:ph type="title"/>
          </p:nvPr>
        </p:nvSpPr>
        <p:spPr/>
        <p:txBody>
          <a:bodyPr/>
          <a:lstStyle/>
          <a:p>
            <a:r>
              <a:rPr lang="es-ES" dirty="0"/>
              <a:t>Cómo usar el componente app-server</a:t>
            </a:r>
          </a:p>
        </p:txBody>
      </p:sp>
      <p:sp>
        <p:nvSpPr>
          <p:cNvPr id="3" name="Marcador de contenido 2">
            <a:extLst>
              <a:ext uri="{FF2B5EF4-FFF2-40B4-BE49-F238E27FC236}">
                <a16:creationId xmlns:a16="http://schemas.microsoft.com/office/drawing/2014/main" id="{0D31DD8A-DB78-49A1-81A3-0DC55746F989}"/>
              </a:ext>
            </a:extLst>
          </p:cNvPr>
          <p:cNvSpPr>
            <a:spLocks noGrp="1"/>
          </p:cNvSpPr>
          <p:nvPr>
            <p:ph idx="1"/>
          </p:nvPr>
        </p:nvSpPr>
        <p:spPr/>
        <p:txBody>
          <a:bodyPr/>
          <a:lstStyle/>
          <a:p>
            <a:r>
              <a:rPr lang="es-ES" dirty="0"/>
              <a:t>Se agrega al fichero app.component.html  </a:t>
            </a:r>
          </a:p>
        </p:txBody>
      </p:sp>
      <p:pic>
        <p:nvPicPr>
          <p:cNvPr id="6" name="Imagen 5">
            <a:extLst>
              <a:ext uri="{FF2B5EF4-FFF2-40B4-BE49-F238E27FC236}">
                <a16:creationId xmlns:a16="http://schemas.microsoft.com/office/drawing/2014/main" id="{3B3C48CE-FBA9-422B-8D84-207513E7559A}"/>
              </a:ext>
            </a:extLst>
          </p:cNvPr>
          <p:cNvPicPr>
            <a:picLocks noChangeAspect="1"/>
          </p:cNvPicPr>
          <p:nvPr/>
        </p:nvPicPr>
        <p:blipFill>
          <a:blip r:embed="rId3"/>
          <a:stretch>
            <a:fillRect/>
          </a:stretch>
        </p:blipFill>
        <p:spPr>
          <a:xfrm>
            <a:off x="1122180" y="2566579"/>
            <a:ext cx="5304746" cy="1511528"/>
          </a:xfrm>
          <a:prstGeom prst="rect">
            <a:avLst/>
          </a:prstGeom>
        </p:spPr>
      </p:pic>
      <p:pic>
        <p:nvPicPr>
          <p:cNvPr id="12" name="Imagen 11">
            <a:extLst>
              <a:ext uri="{FF2B5EF4-FFF2-40B4-BE49-F238E27FC236}">
                <a16:creationId xmlns:a16="http://schemas.microsoft.com/office/drawing/2014/main" id="{FAB92F86-C1D4-4763-A613-DEFDB1B4DB5F}"/>
              </a:ext>
            </a:extLst>
          </p:cNvPr>
          <p:cNvPicPr>
            <a:picLocks noChangeAspect="1"/>
          </p:cNvPicPr>
          <p:nvPr/>
        </p:nvPicPr>
        <p:blipFill>
          <a:blip r:embed="rId4"/>
          <a:stretch>
            <a:fillRect/>
          </a:stretch>
        </p:blipFill>
        <p:spPr>
          <a:xfrm>
            <a:off x="7260436" y="4465865"/>
            <a:ext cx="4559886" cy="1746432"/>
          </a:xfrm>
          <a:prstGeom prst="rect">
            <a:avLst/>
          </a:prstGeom>
        </p:spPr>
      </p:pic>
      <p:pic>
        <p:nvPicPr>
          <p:cNvPr id="13" name="Imagen 12">
            <a:extLst>
              <a:ext uri="{FF2B5EF4-FFF2-40B4-BE49-F238E27FC236}">
                <a16:creationId xmlns:a16="http://schemas.microsoft.com/office/drawing/2014/main" id="{518C7D3D-CA6A-44B8-903A-818D750052D6}"/>
              </a:ext>
            </a:extLst>
          </p:cNvPr>
          <p:cNvPicPr>
            <a:picLocks noChangeAspect="1"/>
          </p:cNvPicPr>
          <p:nvPr/>
        </p:nvPicPr>
        <p:blipFill>
          <a:blip r:embed="rId5"/>
          <a:stretch>
            <a:fillRect/>
          </a:stretch>
        </p:blipFill>
        <p:spPr>
          <a:xfrm>
            <a:off x="1122180" y="4389256"/>
            <a:ext cx="4738689" cy="1746432"/>
          </a:xfrm>
          <a:prstGeom prst="rect">
            <a:avLst/>
          </a:prstGeom>
          <a:ln>
            <a:solidFill>
              <a:schemeClr val="accent1"/>
            </a:solidFill>
          </a:ln>
        </p:spPr>
      </p:pic>
      <p:sp>
        <p:nvSpPr>
          <p:cNvPr id="4" name="Marcador de número de diapositiva 3">
            <a:extLst>
              <a:ext uri="{FF2B5EF4-FFF2-40B4-BE49-F238E27FC236}">
                <a16:creationId xmlns:a16="http://schemas.microsoft.com/office/drawing/2014/main" id="{6F95AD61-CDFC-4F8F-AB24-AC30AC01D6F3}"/>
              </a:ext>
            </a:extLst>
          </p:cNvPr>
          <p:cNvSpPr>
            <a:spLocks noGrp="1"/>
          </p:cNvSpPr>
          <p:nvPr>
            <p:ph type="sldNum" sz="quarter" idx="12"/>
          </p:nvPr>
        </p:nvSpPr>
        <p:spPr/>
        <p:txBody>
          <a:bodyPr/>
          <a:lstStyle/>
          <a:p>
            <a:fld id="{1A5952E3-DA43-4FE4-B797-0AD175EBA12D}" type="slidenum">
              <a:rPr lang="es-ES" smtClean="0"/>
              <a:t>31</a:t>
            </a:fld>
            <a:endParaRPr lang="es-ES"/>
          </a:p>
        </p:txBody>
      </p:sp>
    </p:spTree>
    <p:extLst>
      <p:ext uri="{BB962C8B-B14F-4D97-AF65-F5344CB8AC3E}">
        <p14:creationId xmlns:p14="http://schemas.microsoft.com/office/powerpoint/2010/main" val="36168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71EB18-9E82-49EE-8237-720DC0F03DFB}"/>
              </a:ext>
            </a:extLst>
          </p:cNvPr>
          <p:cNvSpPr>
            <a:spLocks noGrp="1"/>
          </p:cNvSpPr>
          <p:nvPr>
            <p:ph type="title"/>
          </p:nvPr>
        </p:nvSpPr>
        <p:spPr/>
        <p:txBody>
          <a:bodyPr/>
          <a:lstStyle/>
          <a:p>
            <a:r>
              <a:rPr lang="en-US" dirty="0" err="1"/>
              <a:t>Estilos</a:t>
            </a:r>
            <a:endParaRPr lang="es-ES" dirty="0"/>
          </a:p>
        </p:txBody>
      </p:sp>
      <p:sp>
        <p:nvSpPr>
          <p:cNvPr id="3" name="Marcador de contenido 2">
            <a:extLst>
              <a:ext uri="{FF2B5EF4-FFF2-40B4-BE49-F238E27FC236}">
                <a16:creationId xmlns:a16="http://schemas.microsoft.com/office/drawing/2014/main" id="{CA52A804-250F-4EC7-84AE-AAD5A3C262FA}"/>
              </a:ext>
            </a:extLst>
          </p:cNvPr>
          <p:cNvSpPr>
            <a:spLocks noGrp="1"/>
          </p:cNvSpPr>
          <p:nvPr>
            <p:ph idx="1"/>
          </p:nvPr>
        </p:nvSpPr>
        <p:spPr/>
        <p:txBody>
          <a:bodyPr/>
          <a:lstStyle/>
          <a:p>
            <a:r>
              <a:rPr lang="en-US" dirty="0"/>
              <a:t>Los </a:t>
            </a:r>
            <a:r>
              <a:rPr lang="en-US" dirty="0" err="1"/>
              <a:t>estilos</a:t>
            </a:r>
            <a:r>
              <a:rPr lang="en-US" dirty="0"/>
              <a:t> del </a:t>
            </a:r>
            <a:r>
              <a:rPr lang="en-US" dirty="0" err="1"/>
              <a:t>componente</a:t>
            </a:r>
            <a:r>
              <a:rPr lang="en-US" dirty="0"/>
              <a:t> se </a:t>
            </a:r>
            <a:r>
              <a:rPr lang="en-US" dirty="0" err="1"/>
              <a:t>definen</a:t>
            </a:r>
            <a:r>
              <a:rPr lang="en-US" dirty="0"/>
              <a:t> </a:t>
            </a:r>
            <a:r>
              <a:rPr lang="en-US" dirty="0" err="1"/>
              <a:t>en</a:t>
            </a:r>
            <a:r>
              <a:rPr lang="en-US" dirty="0"/>
              <a:t> el </a:t>
            </a:r>
            <a:r>
              <a:rPr lang="en-US" dirty="0" err="1"/>
              <a:t>fichero</a:t>
            </a:r>
            <a:r>
              <a:rPr lang="en-US" dirty="0"/>
              <a:t> .</a:t>
            </a:r>
            <a:r>
              <a:rPr lang="en-US" dirty="0" err="1"/>
              <a:t>css</a:t>
            </a:r>
            <a:endParaRPr lang="en-US" dirty="0"/>
          </a:p>
          <a:p>
            <a:pPr marL="0" indent="0">
              <a:buNone/>
            </a:pPr>
            <a:endParaRPr lang="en-US" dirty="0"/>
          </a:p>
          <a:p>
            <a:pPr marL="0" indent="0">
              <a:buNone/>
            </a:pPr>
            <a:r>
              <a:rPr lang="en-US" dirty="0"/>
              <a:t>  </a:t>
            </a:r>
          </a:p>
          <a:p>
            <a:pPr marL="0" indent="0">
              <a:buNone/>
            </a:pPr>
            <a:endParaRPr lang="es-ES" dirty="0"/>
          </a:p>
        </p:txBody>
      </p:sp>
      <p:pic>
        <p:nvPicPr>
          <p:cNvPr id="4" name="Imagen 3">
            <a:extLst>
              <a:ext uri="{FF2B5EF4-FFF2-40B4-BE49-F238E27FC236}">
                <a16:creationId xmlns:a16="http://schemas.microsoft.com/office/drawing/2014/main" id="{88874076-94D1-4FCB-BAB4-D251F0EC9752}"/>
              </a:ext>
            </a:extLst>
          </p:cNvPr>
          <p:cNvPicPr>
            <a:picLocks noChangeAspect="1"/>
          </p:cNvPicPr>
          <p:nvPr/>
        </p:nvPicPr>
        <p:blipFill>
          <a:blip r:embed="rId2"/>
          <a:stretch>
            <a:fillRect/>
          </a:stretch>
        </p:blipFill>
        <p:spPr>
          <a:xfrm>
            <a:off x="6362633" y="2662237"/>
            <a:ext cx="3343275" cy="1533525"/>
          </a:xfrm>
          <a:prstGeom prst="rect">
            <a:avLst/>
          </a:prstGeom>
        </p:spPr>
      </p:pic>
      <p:pic>
        <p:nvPicPr>
          <p:cNvPr id="5" name="Imagen 4">
            <a:extLst>
              <a:ext uri="{FF2B5EF4-FFF2-40B4-BE49-F238E27FC236}">
                <a16:creationId xmlns:a16="http://schemas.microsoft.com/office/drawing/2014/main" id="{52DFFF61-EBDC-45B2-B4C0-EBBE24F0BC2D}"/>
              </a:ext>
            </a:extLst>
          </p:cNvPr>
          <p:cNvPicPr>
            <a:picLocks noChangeAspect="1"/>
          </p:cNvPicPr>
          <p:nvPr/>
        </p:nvPicPr>
        <p:blipFill>
          <a:blip r:embed="rId3"/>
          <a:stretch>
            <a:fillRect/>
          </a:stretch>
        </p:blipFill>
        <p:spPr>
          <a:xfrm>
            <a:off x="6320654" y="4749120"/>
            <a:ext cx="3829050" cy="1600200"/>
          </a:xfrm>
          <a:prstGeom prst="rect">
            <a:avLst/>
          </a:prstGeom>
          <a:ln>
            <a:solidFill>
              <a:schemeClr val="accent1">
                <a:shade val="50000"/>
              </a:schemeClr>
            </a:solidFill>
          </a:ln>
        </p:spPr>
      </p:pic>
      <p:pic>
        <p:nvPicPr>
          <p:cNvPr id="7" name="Imagen 6">
            <a:extLst>
              <a:ext uri="{FF2B5EF4-FFF2-40B4-BE49-F238E27FC236}">
                <a16:creationId xmlns:a16="http://schemas.microsoft.com/office/drawing/2014/main" id="{63CCFDF3-662B-4162-A8E9-BF674EB0BE18}"/>
              </a:ext>
            </a:extLst>
          </p:cNvPr>
          <p:cNvPicPr>
            <a:picLocks noChangeAspect="1"/>
          </p:cNvPicPr>
          <p:nvPr/>
        </p:nvPicPr>
        <p:blipFill>
          <a:blip r:embed="rId4"/>
          <a:stretch>
            <a:fillRect/>
          </a:stretch>
        </p:blipFill>
        <p:spPr>
          <a:xfrm>
            <a:off x="889772" y="2519817"/>
            <a:ext cx="4981575" cy="2495550"/>
          </a:xfrm>
          <a:prstGeom prst="rect">
            <a:avLst/>
          </a:prstGeom>
        </p:spPr>
      </p:pic>
      <p:sp>
        <p:nvSpPr>
          <p:cNvPr id="6" name="Marcador de número de diapositiva 5">
            <a:extLst>
              <a:ext uri="{FF2B5EF4-FFF2-40B4-BE49-F238E27FC236}">
                <a16:creationId xmlns:a16="http://schemas.microsoft.com/office/drawing/2014/main" id="{2453C5F6-69F0-46C8-AD02-AB014747378C}"/>
              </a:ext>
            </a:extLst>
          </p:cNvPr>
          <p:cNvSpPr>
            <a:spLocks noGrp="1"/>
          </p:cNvSpPr>
          <p:nvPr>
            <p:ph type="sldNum" sz="quarter" idx="12"/>
          </p:nvPr>
        </p:nvSpPr>
        <p:spPr/>
        <p:txBody>
          <a:bodyPr/>
          <a:lstStyle/>
          <a:p>
            <a:fld id="{1A5952E3-DA43-4FE4-B797-0AD175EBA12D}" type="slidenum">
              <a:rPr lang="es-ES" smtClean="0"/>
              <a:t>32</a:t>
            </a:fld>
            <a:endParaRPr lang="es-ES"/>
          </a:p>
        </p:txBody>
      </p:sp>
    </p:spTree>
    <p:extLst>
      <p:ext uri="{BB962C8B-B14F-4D97-AF65-F5344CB8AC3E}">
        <p14:creationId xmlns:p14="http://schemas.microsoft.com/office/powerpoint/2010/main" val="52266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30230-66FA-463E-A1C4-967B1F972508}"/>
              </a:ext>
            </a:extLst>
          </p:cNvPr>
          <p:cNvSpPr>
            <a:spLocks noGrp="1"/>
          </p:cNvSpPr>
          <p:nvPr>
            <p:ph type="title"/>
          </p:nvPr>
        </p:nvSpPr>
        <p:spPr/>
        <p:txBody>
          <a:bodyPr/>
          <a:lstStyle/>
          <a:p>
            <a:r>
              <a:rPr lang="en-US" dirty="0"/>
              <a:t>Data Binding </a:t>
            </a:r>
            <a:endParaRPr lang="es-ES" dirty="0"/>
          </a:p>
        </p:txBody>
      </p:sp>
      <p:sp>
        <p:nvSpPr>
          <p:cNvPr id="3" name="Marcador de contenido 2">
            <a:extLst>
              <a:ext uri="{FF2B5EF4-FFF2-40B4-BE49-F238E27FC236}">
                <a16:creationId xmlns:a16="http://schemas.microsoft.com/office/drawing/2014/main" id="{5DF7ECD9-E707-4FEE-8A59-CA35BEA43B67}"/>
              </a:ext>
            </a:extLst>
          </p:cNvPr>
          <p:cNvSpPr>
            <a:spLocks noGrp="1"/>
          </p:cNvSpPr>
          <p:nvPr>
            <p:ph idx="1"/>
          </p:nvPr>
        </p:nvSpPr>
        <p:spPr>
          <a:xfrm>
            <a:off x="746760" y="2116749"/>
            <a:ext cx="10515600" cy="3590517"/>
          </a:xfrm>
        </p:spPr>
        <p:txBody>
          <a:bodyPr/>
          <a:lstStyle/>
          <a:p>
            <a:pPr marL="0" indent="0" algn="just">
              <a:buNone/>
            </a:pPr>
            <a:r>
              <a:rPr lang="en-US" dirty="0"/>
              <a:t>Data Binding es la forma que </a:t>
            </a:r>
            <a:r>
              <a:rPr lang="en-US" dirty="0" err="1"/>
              <a:t>tiene</a:t>
            </a:r>
            <a:r>
              <a:rPr lang="en-US" dirty="0"/>
              <a:t> Angular para </a:t>
            </a:r>
            <a:r>
              <a:rPr lang="en-US" dirty="0" err="1"/>
              <a:t>permitirnos</a:t>
            </a:r>
            <a:r>
              <a:rPr lang="en-US" dirty="0"/>
              <a:t> </a:t>
            </a:r>
            <a:r>
              <a:rPr lang="en-US" dirty="0" err="1"/>
              <a:t>mostrar</a:t>
            </a:r>
            <a:r>
              <a:rPr lang="en-US" dirty="0"/>
              <a:t> </a:t>
            </a:r>
            <a:r>
              <a:rPr lang="en-US" dirty="0" err="1"/>
              <a:t>contenido</a:t>
            </a:r>
            <a:r>
              <a:rPr lang="en-US" dirty="0"/>
              <a:t> </a:t>
            </a:r>
            <a:r>
              <a:rPr lang="en-US" dirty="0" err="1"/>
              <a:t>dinámico</a:t>
            </a:r>
            <a:r>
              <a:rPr lang="en-US" dirty="0"/>
              <a:t> </a:t>
            </a:r>
            <a:r>
              <a:rPr lang="en-US" dirty="0" err="1"/>
              <a:t>en</a:t>
            </a:r>
            <a:r>
              <a:rPr lang="en-US" dirty="0"/>
              <a:t> </a:t>
            </a:r>
            <a:r>
              <a:rPr lang="en-US" dirty="0" err="1"/>
              <a:t>lugar</a:t>
            </a:r>
            <a:r>
              <a:rPr lang="en-US" dirty="0"/>
              <a:t> de </a:t>
            </a:r>
            <a:r>
              <a:rPr lang="en-US" dirty="0" err="1"/>
              <a:t>estático</a:t>
            </a:r>
            <a:r>
              <a:rPr lang="en-US" dirty="0"/>
              <a:t>. Es la </a:t>
            </a:r>
            <a:r>
              <a:rPr lang="en-US" dirty="0" err="1"/>
              <a:t>comunicación</a:t>
            </a:r>
            <a:r>
              <a:rPr lang="en-US" dirty="0"/>
              <a:t> entre </a:t>
            </a:r>
            <a:r>
              <a:rPr lang="en-US" dirty="0" err="1"/>
              <a:t>nuestro</a:t>
            </a:r>
            <a:r>
              <a:rPr lang="en-US" dirty="0"/>
              <a:t> </a:t>
            </a:r>
            <a:r>
              <a:rPr lang="en-US" dirty="0" err="1"/>
              <a:t>código</a:t>
            </a:r>
            <a:r>
              <a:rPr lang="en-US" dirty="0"/>
              <a:t> HTML (archive .html) y </a:t>
            </a:r>
            <a:r>
              <a:rPr lang="en-US" dirty="0" err="1"/>
              <a:t>nuestra</a:t>
            </a:r>
            <a:r>
              <a:rPr lang="en-US" dirty="0"/>
              <a:t> </a:t>
            </a:r>
            <a:r>
              <a:rPr lang="en-US" dirty="0" err="1"/>
              <a:t>lógica</a:t>
            </a:r>
            <a:r>
              <a:rPr lang="en-US" dirty="0"/>
              <a:t> de </a:t>
            </a:r>
            <a:r>
              <a:rPr lang="en-US" dirty="0" err="1"/>
              <a:t>programación</a:t>
            </a:r>
            <a:r>
              <a:rPr lang="en-US" dirty="0"/>
              <a:t> (</a:t>
            </a:r>
            <a:r>
              <a:rPr lang="en-US" dirty="0" err="1"/>
              <a:t>archivo.ts</a:t>
            </a:r>
            <a:r>
              <a:rPr lang="en-US" dirty="0"/>
              <a:t>)</a:t>
            </a:r>
          </a:p>
        </p:txBody>
      </p:sp>
      <p:sp>
        <p:nvSpPr>
          <p:cNvPr id="4" name="Marcador de número de diapositiva 3">
            <a:extLst>
              <a:ext uri="{FF2B5EF4-FFF2-40B4-BE49-F238E27FC236}">
                <a16:creationId xmlns:a16="http://schemas.microsoft.com/office/drawing/2014/main" id="{F08A0A96-97AF-4A9F-8455-FF65E5E755A8}"/>
              </a:ext>
            </a:extLst>
          </p:cNvPr>
          <p:cNvSpPr>
            <a:spLocks noGrp="1"/>
          </p:cNvSpPr>
          <p:nvPr>
            <p:ph type="sldNum" sz="quarter" idx="12"/>
          </p:nvPr>
        </p:nvSpPr>
        <p:spPr/>
        <p:txBody>
          <a:bodyPr/>
          <a:lstStyle/>
          <a:p>
            <a:fld id="{1A5952E3-DA43-4FE4-B797-0AD175EBA12D}" type="slidenum">
              <a:rPr lang="es-ES" smtClean="0"/>
              <a:t>33</a:t>
            </a:fld>
            <a:endParaRPr lang="es-ES"/>
          </a:p>
        </p:txBody>
      </p:sp>
    </p:spTree>
    <p:extLst>
      <p:ext uri="{BB962C8B-B14F-4D97-AF65-F5344CB8AC3E}">
        <p14:creationId xmlns:p14="http://schemas.microsoft.com/office/powerpoint/2010/main" val="2122566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A4EE7-5ECA-40D5-A97B-879E76B6B55D}"/>
              </a:ext>
            </a:extLst>
          </p:cNvPr>
          <p:cNvSpPr>
            <a:spLocks noGrp="1"/>
          </p:cNvSpPr>
          <p:nvPr>
            <p:ph type="title"/>
          </p:nvPr>
        </p:nvSpPr>
        <p:spPr/>
        <p:txBody>
          <a:bodyPr/>
          <a:lstStyle/>
          <a:p>
            <a:r>
              <a:rPr lang="es-ES" dirty="0"/>
              <a:t>Formas de comunicación </a:t>
            </a:r>
          </a:p>
        </p:txBody>
      </p:sp>
      <p:sp>
        <p:nvSpPr>
          <p:cNvPr id="3" name="Marcador de contenido 2">
            <a:extLst>
              <a:ext uri="{FF2B5EF4-FFF2-40B4-BE49-F238E27FC236}">
                <a16:creationId xmlns:a16="http://schemas.microsoft.com/office/drawing/2014/main" id="{310846A0-B17F-49BE-8CBD-BB7656DE80A2}"/>
              </a:ext>
            </a:extLst>
          </p:cNvPr>
          <p:cNvSpPr>
            <a:spLocks noGrp="1"/>
          </p:cNvSpPr>
          <p:nvPr>
            <p:ph idx="1"/>
          </p:nvPr>
        </p:nvSpPr>
        <p:spPr>
          <a:xfrm>
            <a:off x="838200" y="1690688"/>
            <a:ext cx="10515600" cy="4486275"/>
          </a:xfrm>
        </p:spPr>
        <p:txBody>
          <a:bodyPr>
            <a:normAutofit/>
          </a:bodyPr>
          <a:lstStyle/>
          <a:p>
            <a:r>
              <a:rPr lang="es-ES" sz="2400" dirty="0"/>
              <a:t>Mostrar información en el </a:t>
            </a:r>
            <a:r>
              <a:rPr lang="es-ES" sz="2400" b="1" dirty="0"/>
              <a:t>HTML </a:t>
            </a:r>
            <a:r>
              <a:rPr lang="es-ES" sz="2400" dirty="0"/>
              <a:t>(también conocido como </a:t>
            </a:r>
            <a:r>
              <a:rPr lang="es-ES" sz="2400" i="1" dirty="0" err="1"/>
              <a:t>template</a:t>
            </a:r>
            <a:r>
              <a:rPr lang="es-ES" sz="2400" i="1" dirty="0"/>
              <a:t>)</a:t>
            </a:r>
            <a:r>
              <a:rPr lang="es-ES" sz="2400" dirty="0"/>
              <a:t> desde el archivo</a:t>
            </a:r>
            <a:r>
              <a:rPr lang="es-ES" sz="2400" i="1" dirty="0"/>
              <a:t> .</a:t>
            </a:r>
            <a:r>
              <a:rPr lang="es-ES" sz="2400" i="1" dirty="0" err="1"/>
              <a:t>ts</a:t>
            </a:r>
            <a:r>
              <a:rPr lang="es-ES" sz="2400" i="1" dirty="0"/>
              <a:t>.</a:t>
            </a:r>
          </a:p>
          <a:p>
            <a:pPr marL="0" indent="0">
              <a:buNone/>
            </a:pPr>
            <a:r>
              <a:rPr lang="en-US" sz="2400" b="1" dirty="0"/>
              <a:t>    string interpolation</a:t>
            </a:r>
            <a:r>
              <a:rPr lang="en-US" sz="2400" dirty="0"/>
              <a:t> {{ data }}</a:t>
            </a:r>
          </a:p>
          <a:p>
            <a:pPr marL="0" indent="0">
              <a:buNone/>
            </a:pPr>
            <a:r>
              <a:rPr lang="en-US" sz="2400" b="1" dirty="0"/>
              <a:t>    property binding</a:t>
            </a:r>
            <a:r>
              <a:rPr lang="en-US" sz="2400" dirty="0"/>
              <a:t> [property]="data"</a:t>
            </a:r>
            <a:endParaRPr lang="es-ES" sz="2400" dirty="0"/>
          </a:p>
          <a:p>
            <a:r>
              <a:rPr lang="es-ES" sz="2400" dirty="0"/>
              <a:t>Pasar información al archivo </a:t>
            </a:r>
            <a:r>
              <a:rPr lang="es-ES" sz="2400" dirty="0" err="1"/>
              <a:t>TypeScript</a:t>
            </a:r>
            <a:r>
              <a:rPr lang="es-ES" sz="2400" dirty="0"/>
              <a:t> dada por el </a:t>
            </a:r>
            <a:r>
              <a:rPr lang="es-ES" sz="2400" b="1" dirty="0"/>
              <a:t>usuario </a:t>
            </a:r>
            <a:r>
              <a:rPr lang="es-ES" sz="2400" dirty="0"/>
              <a:t>al hacer </a:t>
            </a:r>
            <a:r>
              <a:rPr lang="es-ES" sz="2400" dirty="0" err="1"/>
              <a:t>click</a:t>
            </a:r>
            <a:r>
              <a:rPr lang="es-ES" sz="2400" dirty="0"/>
              <a:t> en un botón, por ejemplo. Es lo que se conoce como ''reaccionar a </a:t>
            </a:r>
            <a:r>
              <a:rPr lang="es-ES" sz="2400" b="1" dirty="0"/>
              <a:t>eventos </a:t>
            </a:r>
            <a:r>
              <a:rPr lang="es-ES" sz="2400" dirty="0"/>
              <a:t>del usuario‘’.</a:t>
            </a:r>
          </a:p>
          <a:p>
            <a:pPr marL="0" indent="0">
              <a:buNone/>
            </a:pPr>
            <a:r>
              <a:rPr lang="es-ES" sz="2400" b="1" dirty="0"/>
              <a:t>    </a:t>
            </a:r>
            <a:r>
              <a:rPr lang="es-ES" sz="2400" b="1" dirty="0" err="1"/>
              <a:t>event</a:t>
            </a:r>
            <a:r>
              <a:rPr lang="es-ES" sz="2400" b="1" dirty="0"/>
              <a:t> </a:t>
            </a:r>
            <a:r>
              <a:rPr lang="es-ES" sz="2400" b="1" dirty="0" err="1"/>
              <a:t>binding</a:t>
            </a:r>
            <a:r>
              <a:rPr lang="es-ES" sz="2400" dirty="0"/>
              <a:t> (</a:t>
            </a:r>
            <a:r>
              <a:rPr lang="es-ES" sz="2400" dirty="0" err="1"/>
              <a:t>event</a:t>
            </a:r>
            <a:r>
              <a:rPr lang="es-ES" sz="2400" dirty="0"/>
              <a:t>)="</a:t>
            </a:r>
            <a:r>
              <a:rPr lang="es-ES" sz="2400" dirty="0" err="1"/>
              <a:t>expression</a:t>
            </a:r>
            <a:r>
              <a:rPr lang="es-ES" sz="2400" dirty="0"/>
              <a:t>"</a:t>
            </a:r>
          </a:p>
          <a:p>
            <a:r>
              <a:rPr lang="es-ES" sz="2400" dirty="0"/>
              <a:t>Combinar </a:t>
            </a:r>
            <a:r>
              <a:rPr lang="es-ES" sz="2400" b="1" dirty="0"/>
              <a:t>ambas </a:t>
            </a:r>
            <a:r>
              <a:rPr lang="es-ES" sz="2400" dirty="0"/>
              <a:t>formas de intercambio de información.</a:t>
            </a:r>
          </a:p>
          <a:p>
            <a:pPr marL="0" indent="0">
              <a:buNone/>
            </a:pPr>
            <a:r>
              <a:rPr lang="en-US" sz="2400" b="1" dirty="0"/>
              <a:t>    two way databinding</a:t>
            </a:r>
            <a:r>
              <a:rPr lang="en-US" sz="2400" dirty="0"/>
              <a:t> [(</a:t>
            </a:r>
            <a:r>
              <a:rPr lang="en-US" sz="2400" dirty="0" err="1"/>
              <a:t>ngModel</a:t>
            </a:r>
            <a:r>
              <a:rPr lang="en-US" sz="2400" dirty="0"/>
              <a:t>)]="data"</a:t>
            </a:r>
            <a:endParaRPr lang="es-ES" sz="2400" dirty="0"/>
          </a:p>
          <a:p>
            <a:pPr marL="0" indent="0">
              <a:buNone/>
            </a:pPr>
            <a:endParaRPr lang="es-ES" dirty="0"/>
          </a:p>
        </p:txBody>
      </p:sp>
      <p:sp>
        <p:nvSpPr>
          <p:cNvPr id="4" name="Marcador de número de diapositiva 3">
            <a:extLst>
              <a:ext uri="{FF2B5EF4-FFF2-40B4-BE49-F238E27FC236}">
                <a16:creationId xmlns:a16="http://schemas.microsoft.com/office/drawing/2014/main" id="{726772E9-01AB-4278-BAF3-B894032D51BF}"/>
              </a:ext>
            </a:extLst>
          </p:cNvPr>
          <p:cNvSpPr>
            <a:spLocks noGrp="1"/>
          </p:cNvSpPr>
          <p:nvPr>
            <p:ph type="sldNum" sz="quarter" idx="12"/>
          </p:nvPr>
        </p:nvSpPr>
        <p:spPr/>
        <p:txBody>
          <a:bodyPr/>
          <a:lstStyle/>
          <a:p>
            <a:fld id="{1A5952E3-DA43-4FE4-B797-0AD175EBA12D}" type="slidenum">
              <a:rPr lang="es-ES" smtClean="0"/>
              <a:t>34</a:t>
            </a:fld>
            <a:endParaRPr lang="es-ES"/>
          </a:p>
        </p:txBody>
      </p:sp>
    </p:spTree>
    <p:extLst>
      <p:ext uri="{BB962C8B-B14F-4D97-AF65-F5344CB8AC3E}">
        <p14:creationId xmlns:p14="http://schemas.microsoft.com/office/powerpoint/2010/main" val="1775905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DE670-7E10-48FF-9E47-D06B4672C8FD}"/>
              </a:ext>
            </a:extLst>
          </p:cNvPr>
          <p:cNvSpPr>
            <a:spLocks noGrp="1"/>
          </p:cNvSpPr>
          <p:nvPr>
            <p:ph type="title"/>
          </p:nvPr>
        </p:nvSpPr>
        <p:spPr/>
        <p:txBody>
          <a:bodyPr/>
          <a:lstStyle/>
          <a:p>
            <a:r>
              <a:rPr lang="en-US" b="1" dirty="0"/>
              <a:t>string interpolation</a:t>
            </a:r>
            <a:r>
              <a:rPr lang="en-US" dirty="0"/>
              <a:t> {{ data }}</a:t>
            </a:r>
            <a:endParaRPr lang="es-ES" dirty="0"/>
          </a:p>
        </p:txBody>
      </p:sp>
      <p:sp>
        <p:nvSpPr>
          <p:cNvPr id="3" name="Marcador de contenido 2">
            <a:extLst>
              <a:ext uri="{FF2B5EF4-FFF2-40B4-BE49-F238E27FC236}">
                <a16:creationId xmlns:a16="http://schemas.microsoft.com/office/drawing/2014/main" id="{D3038316-5B46-4CF5-93A9-08AD58A376B8}"/>
              </a:ext>
            </a:extLst>
          </p:cNvPr>
          <p:cNvSpPr>
            <a:spLocks noGrp="1"/>
          </p:cNvSpPr>
          <p:nvPr>
            <p:ph idx="1"/>
          </p:nvPr>
        </p:nvSpPr>
        <p:spPr/>
        <p:txBody>
          <a:bodyPr/>
          <a:lstStyle/>
          <a:p>
            <a:pPr marL="0" indent="0">
              <a:buNone/>
            </a:pPr>
            <a:r>
              <a:rPr lang="es-ES" dirty="0"/>
              <a:t>La interpolación de cadenas, también conocida en inglés como "</a:t>
            </a:r>
            <a:r>
              <a:rPr lang="es-ES" dirty="0" err="1"/>
              <a:t>string</a:t>
            </a:r>
            <a:r>
              <a:rPr lang="es-ES" dirty="0"/>
              <a:t> </a:t>
            </a:r>
            <a:r>
              <a:rPr lang="es-ES" dirty="0" err="1"/>
              <a:t>interpolation</a:t>
            </a:r>
            <a:r>
              <a:rPr lang="es-ES" dirty="0"/>
              <a:t>", o simplemente como interpolación, es un mecanismo de Angular de sustitución de una expresión por un valor de cadena en un </a:t>
            </a:r>
            <a:r>
              <a:rPr lang="es-ES" dirty="0" err="1"/>
              <a:t>template</a:t>
            </a:r>
            <a:r>
              <a:rPr lang="es-ES" dirty="0"/>
              <a:t>. </a:t>
            </a:r>
          </a:p>
          <a:p>
            <a:pPr marL="0" indent="0">
              <a:buNone/>
            </a:pPr>
            <a:r>
              <a:rPr lang="es-ES" dirty="0"/>
              <a:t>Cuando Angular ve en un </a:t>
            </a:r>
            <a:r>
              <a:rPr lang="es-ES" dirty="0" err="1"/>
              <a:t>template</a:t>
            </a:r>
            <a:r>
              <a:rPr lang="es-ES" dirty="0"/>
              <a:t> algo escrito entre dobles llaves {{}} lo evalúa y lo trata de convertir en una cadena.</a:t>
            </a:r>
          </a:p>
          <a:p>
            <a:pPr marL="0" indent="0">
              <a:buNone/>
            </a:pPr>
            <a:r>
              <a:rPr lang="es-ES" b="1" dirty="0"/>
              <a:t>&lt;p&gt;Esto es un caso de interpolación de {{</a:t>
            </a:r>
            <a:r>
              <a:rPr lang="es-ES" b="1" dirty="0" err="1"/>
              <a:t>algunaCadena</a:t>
            </a:r>
            <a:r>
              <a:rPr lang="es-ES" b="1" dirty="0"/>
              <a:t>}}&lt;/p&gt;</a:t>
            </a:r>
          </a:p>
          <a:p>
            <a:endParaRPr lang="es-ES" dirty="0"/>
          </a:p>
        </p:txBody>
      </p:sp>
      <p:sp>
        <p:nvSpPr>
          <p:cNvPr id="4" name="Marcador de número de diapositiva 3">
            <a:extLst>
              <a:ext uri="{FF2B5EF4-FFF2-40B4-BE49-F238E27FC236}">
                <a16:creationId xmlns:a16="http://schemas.microsoft.com/office/drawing/2014/main" id="{229F9F5D-2F42-4159-8072-AC16D6E2A76C}"/>
              </a:ext>
            </a:extLst>
          </p:cNvPr>
          <p:cNvSpPr>
            <a:spLocks noGrp="1"/>
          </p:cNvSpPr>
          <p:nvPr>
            <p:ph type="sldNum" sz="quarter" idx="12"/>
          </p:nvPr>
        </p:nvSpPr>
        <p:spPr/>
        <p:txBody>
          <a:bodyPr/>
          <a:lstStyle/>
          <a:p>
            <a:fld id="{1A5952E3-DA43-4FE4-B797-0AD175EBA12D}" type="slidenum">
              <a:rPr lang="es-ES" smtClean="0"/>
              <a:t>35</a:t>
            </a:fld>
            <a:endParaRPr lang="es-ES"/>
          </a:p>
        </p:txBody>
      </p:sp>
    </p:spTree>
    <p:extLst>
      <p:ext uri="{BB962C8B-B14F-4D97-AF65-F5344CB8AC3E}">
        <p14:creationId xmlns:p14="http://schemas.microsoft.com/office/powerpoint/2010/main" val="221917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DD16A-2CE7-4065-B529-D0067AB24365}"/>
              </a:ext>
            </a:extLst>
          </p:cNvPr>
          <p:cNvSpPr>
            <a:spLocks noGrp="1"/>
          </p:cNvSpPr>
          <p:nvPr>
            <p:ph type="title"/>
          </p:nvPr>
        </p:nvSpPr>
        <p:spPr/>
        <p:txBody>
          <a:bodyPr/>
          <a:lstStyle/>
          <a:p>
            <a:r>
              <a:rPr lang="en-US" b="1" dirty="0"/>
              <a:t>string interpolation</a:t>
            </a:r>
            <a:r>
              <a:rPr lang="en-US" dirty="0"/>
              <a:t> {{ data }}</a:t>
            </a:r>
            <a:endParaRPr lang="es-ES" dirty="0"/>
          </a:p>
        </p:txBody>
      </p:sp>
      <p:sp>
        <p:nvSpPr>
          <p:cNvPr id="3" name="Marcador de contenido 2">
            <a:extLst>
              <a:ext uri="{FF2B5EF4-FFF2-40B4-BE49-F238E27FC236}">
                <a16:creationId xmlns:a16="http://schemas.microsoft.com/office/drawing/2014/main" id="{31562730-3A8E-47E3-B492-30B9AEFD4F22}"/>
              </a:ext>
            </a:extLst>
          </p:cNvPr>
          <p:cNvSpPr>
            <a:spLocks noGrp="1"/>
          </p:cNvSpPr>
          <p:nvPr>
            <p:ph idx="1"/>
          </p:nvPr>
        </p:nvSpPr>
        <p:spPr/>
        <p:txBody>
          <a:bodyPr/>
          <a:lstStyle/>
          <a:p>
            <a:pPr algn="just"/>
            <a:r>
              <a:rPr lang="es-ES" dirty="0"/>
              <a:t>Supongamos que queremos que nuestro componente server contenga información específica del servidor tales como el identificador y el estado. Para ello modificamos el server.component.html</a:t>
            </a:r>
          </a:p>
          <a:p>
            <a:pPr algn="just"/>
            <a:endParaRPr lang="es-ES" dirty="0"/>
          </a:p>
          <a:p>
            <a:endParaRPr lang="es-ES" dirty="0"/>
          </a:p>
        </p:txBody>
      </p:sp>
      <p:pic>
        <p:nvPicPr>
          <p:cNvPr id="4" name="Imagen 3">
            <a:extLst>
              <a:ext uri="{FF2B5EF4-FFF2-40B4-BE49-F238E27FC236}">
                <a16:creationId xmlns:a16="http://schemas.microsoft.com/office/drawing/2014/main" id="{728FA7EF-BE99-4788-9364-FB21DFE63C8E}"/>
              </a:ext>
            </a:extLst>
          </p:cNvPr>
          <p:cNvPicPr>
            <a:picLocks noChangeAspect="1"/>
          </p:cNvPicPr>
          <p:nvPr/>
        </p:nvPicPr>
        <p:blipFill>
          <a:blip r:embed="rId3"/>
          <a:stretch>
            <a:fillRect/>
          </a:stretch>
        </p:blipFill>
        <p:spPr>
          <a:xfrm>
            <a:off x="1035232" y="3678145"/>
            <a:ext cx="4922520" cy="1285740"/>
          </a:xfrm>
          <a:prstGeom prst="rect">
            <a:avLst/>
          </a:prstGeom>
        </p:spPr>
      </p:pic>
      <p:sp>
        <p:nvSpPr>
          <p:cNvPr id="5" name="CuadroTexto 4">
            <a:extLst>
              <a:ext uri="{FF2B5EF4-FFF2-40B4-BE49-F238E27FC236}">
                <a16:creationId xmlns:a16="http://schemas.microsoft.com/office/drawing/2014/main" id="{6BCE708E-2F93-4A8E-9F6E-3EFCE3C0FE78}"/>
              </a:ext>
            </a:extLst>
          </p:cNvPr>
          <p:cNvSpPr txBox="1"/>
          <p:nvPr/>
        </p:nvSpPr>
        <p:spPr>
          <a:xfrm>
            <a:off x="6096000" y="3997849"/>
            <a:ext cx="5199017" cy="646331"/>
          </a:xfrm>
          <a:prstGeom prst="rect">
            <a:avLst/>
          </a:prstGeom>
          <a:noFill/>
        </p:spPr>
        <p:txBody>
          <a:bodyPr wrap="square" rtlCol="0">
            <a:spAutoFit/>
          </a:bodyPr>
          <a:lstStyle/>
          <a:p>
            <a:r>
              <a:rPr lang="es-ES" dirty="0"/>
              <a:t>Los espacios se corresponden con los campos que se van a generar de manera dinámica.</a:t>
            </a:r>
          </a:p>
        </p:txBody>
      </p:sp>
      <p:sp>
        <p:nvSpPr>
          <p:cNvPr id="6" name="Marcador de número de diapositiva 5">
            <a:extLst>
              <a:ext uri="{FF2B5EF4-FFF2-40B4-BE49-F238E27FC236}">
                <a16:creationId xmlns:a16="http://schemas.microsoft.com/office/drawing/2014/main" id="{DE011F83-2EA0-48DB-BEA3-7B0029DFC62F}"/>
              </a:ext>
            </a:extLst>
          </p:cNvPr>
          <p:cNvSpPr>
            <a:spLocks noGrp="1"/>
          </p:cNvSpPr>
          <p:nvPr>
            <p:ph type="sldNum" sz="quarter" idx="12"/>
          </p:nvPr>
        </p:nvSpPr>
        <p:spPr/>
        <p:txBody>
          <a:bodyPr/>
          <a:lstStyle/>
          <a:p>
            <a:fld id="{1A5952E3-DA43-4FE4-B797-0AD175EBA12D}" type="slidenum">
              <a:rPr lang="es-ES" smtClean="0"/>
              <a:t>36</a:t>
            </a:fld>
            <a:endParaRPr lang="es-ES"/>
          </a:p>
        </p:txBody>
      </p:sp>
    </p:spTree>
    <p:extLst>
      <p:ext uri="{BB962C8B-B14F-4D97-AF65-F5344CB8AC3E}">
        <p14:creationId xmlns:p14="http://schemas.microsoft.com/office/powerpoint/2010/main" val="2280087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DE87E2-42E4-4BE7-97C0-62AAC8015FF3}"/>
              </a:ext>
            </a:extLst>
          </p:cNvPr>
          <p:cNvSpPr>
            <a:spLocks noGrp="1"/>
          </p:cNvSpPr>
          <p:nvPr>
            <p:ph idx="1"/>
          </p:nvPr>
        </p:nvSpPr>
        <p:spPr>
          <a:xfrm>
            <a:off x="800277" y="2039989"/>
            <a:ext cx="5876925" cy="1201783"/>
          </a:xfrm>
        </p:spPr>
        <p:txBody>
          <a:bodyPr/>
          <a:lstStyle/>
          <a:p>
            <a:pPr algn="just"/>
            <a:r>
              <a:rPr lang="en-US" sz="2400" dirty="0" err="1"/>
              <a:t>En</a:t>
            </a:r>
            <a:r>
              <a:rPr lang="en-US" sz="2400" dirty="0"/>
              <a:t> el </a:t>
            </a:r>
            <a:r>
              <a:rPr lang="en-US" sz="2400" dirty="0" err="1"/>
              <a:t>fichero</a:t>
            </a:r>
            <a:r>
              <a:rPr lang="en-US" sz="2400" dirty="0"/>
              <a:t> </a:t>
            </a:r>
            <a:r>
              <a:rPr lang="en-US" sz="2400" dirty="0" err="1"/>
              <a:t>server.component.ts</a:t>
            </a:r>
            <a:r>
              <a:rPr lang="en-US" sz="2400" dirty="0"/>
              <a:t> </a:t>
            </a:r>
            <a:r>
              <a:rPr lang="en-US" sz="2400" dirty="0" err="1"/>
              <a:t>creamos</a:t>
            </a:r>
            <a:r>
              <a:rPr lang="en-US" sz="2400" dirty="0"/>
              <a:t> los </a:t>
            </a:r>
            <a:r>
              <a:rPr lang="en-US" sz="2400" dirty="0" err="1"/>
              <a:t>campos</a:t>
            </a:r>
            <a:r>
              <a:rPr lang="en-US" sz="2400" dirty="0"/>
              <a:t> </a:t>
            </a:r>
            <a:r>
              <a:rPr lang="en-US" sz="2400" dirty="0" err="1"/>
              <a:t>serverId</a:t>
            </a:r>
            <a:r>
              <a:rPr lang="en-US" sz="2400" dirty="0"/>
              <a:t> y </a:t>
            </a:r>
            <a:r>
              <a:rPr lang="en-US" sz="2400" dirty="0" err="1"/>
              <a:t>serverStatus</a:t>
            </a:r>
            <a:endParaRPr lang="en-US" sz="2400" dirty="0"/>
          </a:p>
          <a:p>
            <a:pPr marL="0" indent="0">
              <a:buNone/>
            </a:pPr>
            <a:endParaRPr lang="es-ES" dirty="0"/>
          </a:p>
        </p:txBody>
      </p:sp>
      <p:pic>
        <p:nvPicPr>
          <p:cNvPr id="4" name="Imagen 3">
            <a:extLst>
              <a:ext uri="{FF2B5EF4-FFF2-40B4-BE49-F238E27FC236}">
                <a16:creationId xmlns:a16="http://schemas.microsoft.com/office/drawing/2014/main" id="{17A92A0E-2A17-4F5E-90FD-9A952AE2BBCC}"/>
              </a:ext>
            </a:extLst>
          </p:cNvPr>
          <p:cNvPicPr>
            <a:picLocks noChangeAspect="1"/>
          </p:cNvPicPr>
          <p:nvPr/>
        </p:nvPicPr>
        <p:blipFill>
          <a:blip r:embed="rId3"/>
          <a:stretch>
            <a:fillRect/>
          </a:stretch>
        </p:blipFill>
        <p:spPr>
          <a:xfrm>
            <a:off x="6917762" y="1519339"/>
            <a:ext cx="3867150" cy="2924175"/>
          </a:xfrm>
          <a:prstGeom prst="rect">
            <a:avLst/>
          </a:prstGeom>
        </p:spPr>
      </p:pic>
      <p:pic>
        <p:nvPicPr>
          <p:cNvPr id="5" name="Imagen 4">
            <a:extLst>
              <a:ext uri="{FF2B5EF4-FFF2-40B4-BE49-F238E27FC236}">
                <a16:creationId xmlns:a16="http://schemas.microsoft.com/office/drawing/2014/main" id="{1B6761AE-7357-4AEF-8EFF-4410E73BC111}"/>
              </a:ext>
            </a:extLst>
          </p:cNvPr>
          <p:cNvPicPr>
            <a:picLocks noChangeAspect="1"/>
          </p:cNvPicPr>
          <p:nvPr/>
        </p:nvPicPr>
        <p:blipFill>
          <a:blip r:embed="rId4"/>
          <a:stretch>
            <a:fillRect/>
          </a:stretch>
        </p:blipFill>
        <p:spPr>
          <a:xfrm>
            <a:off x="838199" y="5411779"/>
            <a:ext cx="5876925" cy="1019175"/>
          </a:xfrm>
          <a:prstGeom prst="rect">
            <a:avLst/>
          </a:prstGeom>
        </p:spPr>
      </p:pic>
      <p:sp>
        <p:nvSpPr>
          <p:cNvPr id="6" name="CuadroTexto 5">
            <a:extLst>
              <a:ext uri="{FF2B5EF4-FFF2-40B4-BE49-F238E27FC236}">
                <a16:creationId xmlns:a16="http://schemas.microsoft.com/office/drawing/2014/main" id="{74A98629-2B35-4C55-9F3A-A4C3A44F7333}"/>
              </a:ext>
            </a:extLst>
          </p:cNvPr>
          <p:cNvSpPr txBox="1"/>
          <p:nvPr/>
        </p:nvSpPr>
        <p:spPr>
          <a:xfrm>
            <a:off x="468277" y="4516633"/>
            <a:ext cx="10885524" cy="1034129"/>
          </a:xfrm>
          <a:prstGeom prst="rect">
            <a:avLst/>
          </a:prstGeom>
          <a:noFill/>
        </p:spPr>
        <p:txBody>
          <a:bodyPr wrap="square" rtlCol="0">
            <a:spAutoFit/>
          </a:bodyPr>
          <a:lstStyle/>
          <a:p>
            <a:pPr marL="228600" indent="-228600" algn="just">
              <a:lnSpc>
                <a:spcPct val="90000"/>
              </a:lnSpc>
              <a:spcBef>
                <a:spcPts val="1000"/>
              </a:spcBef>
              <a:buFont typeface="Arial" panose="020B0604020202020204" pitchFamily="34" charset="0"/>
              <a:buChar char="•"/>
            </a:pPr>
            <a:r>
              <a:rPr lang="en-US" sz="2400" dirty="0" err="1"/>
              <a:t>Luego</a:t>
            </a:r>
            <a:r>
              <a:rPr lang="en-US" sz="2400" dirty="0"/>
              <a:t> </a:t>
            </a:r>
            <a:r>
              <a:rPr lang="en-US" sz="2400" dirty="0" err="1"/>
              <a:t>sustituimos</a:t>
            </a:r>
            <a:r>
              <a:rPr lang="en-US" sz="2400" dirty="0"/>
              <a:t> los </a:t>
            </a:r>
            <a:r>
              <a:rPr lang="en-US" sz="2400" dirty="0" err="1"/>
              <a:t>espacios</a:t>
            </a:r>
            <a:r>
              <a:rPr lang="en-US" sz="2400" dirty="0"/>
              <a:t> </a:t>
            </a:r>
            <a:r>
              <a:rPr lang="en-US" sz="2400" dirty="0" err="1"/>
              <a:t>en</a:t>
            </a:r>
            <a:r>
              <a:rPr lang="en-US" sz="2400" dirty="0"/>
              <a:t> </a:t>
            </a:r>
            <a:r>
              <a:rPr lang="en-US" sz="2400" dirty="0" err="1"/>
              <a:t>blanco</a:t>
            </a:r>
            <a:r>
              <a:rPr lang="en-US" sz="2400" dirty="0"/>
              <a:t>  que </a:t>
            </a:r>
            <a:r>
              <a:rPr lang="en-US" sz="2400" dirty="0" err="1"/>
              <a:t>teníamos</a:t>
            </a:r>
            <a:r>
              <a:rPr lang="en-US" sz="2400" dirty="0"/>
              <a:t> </a:t>
            </a:r>
            <a:r>
              <a:rPr lang="en-US" sz="2400" dirty="0" err="1"/>
              <a:t>anteriormente</a:t>
            </a:r>
            <a:r>
              <a:rPr lang="en-US" sz="2400" dirty="0"/>
              <a:t> por las </a:t>
            </a:r>
            <a:r>
              <a:rPr lang="en-US" sz="2400" dirty="0" err="1"/>
              <a:t>propiedades</a:t>
            </a:r>
            <a:r>
              <a:rPr lang="en-US" sz="2400" dirty="0"/>
              <a:t> de la </a:t>
            </a:r>
            <a:r>
              <a:rPr lang="en-US" sz="2400" dirty="0" err="1"/>
              <a:t>clase</a:t>
            </a:r>
            <a:r>
              <a:rPr lang="en-US" sz="2400" dirty="0"/>
              <a:t> que </a:t>
            </a:r>
            <a:r>
              <a:rPr lang="en-US" sz="2400" dirty="0" err="1"/>
              <a:t>quermos</a:t>
            </a:r>
            <a:r>
              <a:rPr lang="en-US" sz="2400" dirty="0"/>
              <a:t> </a:t>
            </a:r>
            <a:r>
              <a:rPr lang="en-US" sz="2400" dirty="0" err="1"/>
              <a:t>mostrar</a:t>
            </a:r>
            <a:r>
              <a:rPr lang="en-US" sz="2400" dirty="0"/>
              <a:t>.</a:t>
            </a:r>
          </a:p>
          <a:p>
            <a:endParaRPr lang="es-ES" dirty="0"/>
          </a:p>
        </p:txBody>
      </p:sp>
      <p:sp>
        <p:nvSpPr>
          <p:cNvPr id="8" name="Título 1">
            <a:extLst>
              <a:ext uri="{FF2B5EF4-FFF2-40B4-BE49-F238E27FC236}">
                <a16:creationId xmlns:a16="http://schemas.microsoft.com/office/drawing/2014/main" id="{5788911A-FD7D-4C0C-95B2-3F45F282E166}"/>
              </a:ext>
            </a:extLst>
          </p:cNvPr>
          <p:cNvSpPr>
            <a:spLocks noGrp="1"/>
          </p:cNvSpPr>
          <p:nvPr>
            <p:ph type="title"/>
          </p:nvPr>
        </p:nvSpPr>
        <p:spPr>
          <a:xfrm>
            <a:off x="653239" y="193776"/>
            <a:ext cx="10515600" cy="1325563"/>
          </a:xfrm>
        </p:spPr>
        <p:txBody>
          <a:bodyPr/>
          <a:lstStyle/>
          <a:p>
            <a:r>
              <a:rPr lang="en-US" b="1" dirty="0"/>
              <a:t>string interpolation</a:t>
            </a:r>
            <a:r>
              <a:rPr lang="en-US" dirty="0"/>
              <a:t> {{ data }}</a:t>
            </a:r>
            <a:endParaRPr lang="es-ES" dirty="0"/>
          </a:p>
        </p:txBody>
      </p:sp>
      <p:pic>
        <p:nvPicPr>
          <p:cNvPr id="9" name="Imagen 8">
            <a:extLst>
              <a:ext uri="{FF2B5EF4-FFF2-40B4-BE49-F238E27FC236}">
                <a16:creationId xmlns:a16="http://schemas.microsoft.com/office/drawing/2014/main" id="{F442372C-5F6A-43FB-AEDD-8E7E4936638C}"/>
              </a:ext>
            </a:extLst>
          </p:cNvPr>
          <p:cNvPicPr>
            <a:picLocks noChangeAspect="1"/>
          </p:cNvPicPr>
          <p:nvPr/>
        </p:nvPicPr>
        <p:blipFill>
          <a:blip r:embed="rId5"/>
          <a:stretch>
            <a:fillRect/>
          </a:stretch>
        </p:blipFill>
        <p:spPr>
          <a:xfrm>
            <a:off x="7320739" y="4983154"/>
            <a:ext cx="3848100" cy="1447800"/>
          </a:xfrm>
          <a:prstGeom prst="rect">
            <a:avLst/>
          </a:prstGeom>
          <a:ln>
            <a:solidFill>
              <a:schemeClr val="accent1">
                <a:shade val="50000"/>
              </a:schemeClr>
            </a:solidFill>
          </a:ln>
        </p:spPr>
      </p:pic>
      <p:sp>
        <p:nvSpPr>
          <p:cNvPr id="2" name="Marcador de número de diapositiva 1">
            <a:extLst>
              <a:ext uri="{FF2B5EF4-FFF2-40B4-BE49-F238E27FC236}">
                <a16:creationId xmlns:a16="http://schemas.microsoft.com/office/drawing/2014/main" id="{9C5D4393-8F51-4D8F-8588-FEBFC094A6AB}"/>
              </a:ext>
            </a:extLst>
          </p:cNvPr>
          <p:cNvSpPr>
            <a:spLocks noGrp="1"/>
          </p:cNvSpPr>
          <p:nvPr>
            <p:ph type="sldNum" sz="quarter" idx="12"/>
          </p:nvPr>
        </p:nvSpPr>
        <p:spPr/>
        <p:txBody>
          <a:bodyPr/>
          <a:lstStyle/>
          <a:p>
            <a:fld id="{1A5952E3-DA43-4FE4-B797-0AD175EBA12D}" type="slidenum">
              <a:rPr lang="es-ES" smtClean="0"/>
              <a:t>37</a:t>
            </a:fld>
            <a:endParaRPr lang="es-ES"/>
          </a:p>
        </p:txBody>
      </p:sp>
    </p:spTree>
    <p:extLst>
      <p:ext uri="{BB962C8B-B14F-4D97-AF65-F5344CB8AC3E}">
        <p14:creationId xmlns:p14="http://schemas.microsoft.com/office/powerpoint/2010/main" val="2590042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BAFB5-4032-47A7-BE19-6F0072D80320}"/>
              </a:ext>
            </a:extLst>
          </p:cNvPr>
          <p:cNvSpPr>
            <a:spLocks noGrp="1"/>
          </p:cNvSpPr>
          <p:nvPr>
            <p:ph type="title"/>
          </p:nvPr>
        </p:nvSpPr>
        <p:spPr/>
        <p:txBody>
          <a:bodyPr/>
          <a:lstStyle/>
          <a:p>
            <a:r>
              <a:rPr lang="en-US" b="1" dirty="0"/>
              <a:t> property binding</a:t>
            </a:r>
            <a:r>
              <a:rPr lang="en-US" dirty="0"/>
              <a:t> [property]="data"</a:t>
            </a:r>
            <a:endParaRPr lang="es-ES" dirty="0"/>
          </a:p>
        </p:txBody>
      </p:sp>
      <p:sp>
        <p:nvSpPr>
          <p:cNvPr id="3" name="Marcador de contenido 2">
            <a:extLst>
              <a:ext uri="{FF2B5EF4-FFF2-40B4-BE49-F238E27FC236}">
                <a16:creationId xmlns:a16="http://schemas.microsoft.com/office/drawing/2014/main" id="{835CBF5C-7B05-4FC0-8E19-59B1DEB9A795}"/>
              </a:ext>
            </a:extLst>
          </p:cNvPr>
          <p:cNvSpPr>
            <a:spLocks noGrp="1"/>
          </p:cNvSpPr>
          <p:nvPr>
            <p:ph idx="1"/>
          </p:nvPr>
        </p:nvSpPr>
        <p:spPr/>
        <p:txBody>
          <a:bodyPr>
            <a:normAutofit/>
          </a:bodyPr>
          <a:lstStyle/>
          <a:p>
            <a:pPr algn="just"/>
            <a:r>
              <a:rPr lang="es-ES" sz="2400" dirty="0" err="1"/>
              <a:t>Property</a:t>
            </a:r>
            <a:r>
              <a:rPr lang="es-ES" sz="2400" dirty="0"/>
              <a:t> </a:t>
            </a:r>
            <a:r>
              <a:rPr lang="es-ES" sz="2400" dirty="0" err="1"/>
              <a:t>Binding</a:t>
            </a:r>
            <a:r>
              <a:rPr lang="es-ES" sz="2400" dirty="0"/>
              <a:t> es la manera que dispone Angular para controlar y modificar las propiedades de los distintos elementos de HTML. Para esto, simplemente utiliza los corchetes [] para poder modificar dinámicamente ese atributo desde el archivo </a:t>
            </a:r>
            <a:r>
              <a:rPr lang="es-ES" sz="2400" dirty="0" err="1"/>
              <a:t>typescript</a:t>
            </a:r>
            <a:r>
              <a:rPr lang="es-ES" sz="2400" dirty="0"/>
              <a:t>.</a:t>
            </a:r>
          </a:p>
        </p:txBody>
      </p:sp>
      <p:pic>
        <p:nvPicPr>
          <p:cNvPr id="4" name="Imagen 3">
            <a:extLst>
              <a:ext uri="{FF2B5EF4-FFF2-40B4-BE49-F238E27FC236}">
                <a16:creationId xmlns:a16="http://schemas.microsoft.com/office/drawing/2014/main" id="{2B526034-1AC1-48E9-9621-3452598ED2DF}"/>
              </a:ext>
            </a:extLst>
          </p:cNvPr>
          <p:cNvPicPr>
            <a:picLocks noChangeAspect="1"/>
          </p:cNvPicPr>
          <p:nvPr/>
        </p:nvPicPr>
        <p:blipFill>
          <a:blip r:embed="rId3"/>
          <a:stretch>
            <a:fillRect/>
          </a:stretch>
        </p:blipFill>
        <p:spPr>
          <a:xfrm>
            <a:off x="1195387" y="3428999"/>
            <a:ext cx="9385527" cy="3063875"/>
          </a:xfrm>
          <a:prstGeom prst="rect">
            <a:avLst/>
          </a:prstGeom>
        </p:spPr>
      </p:pic>
      <p:sp>
        <p:nvSpPr>
          <p:cNvPr id="5" name="CuadroTexto 4">
            <a:extLst>
              <a:ext uri="{FF2B5EF4-FFF2-40B4-BE49-F238E27FC236}">
                <a16:creationId xmlns:a16="http://schemas.microsoft.com/office/drawing/2014/main" id="{81A8F2F8-F949-4B74-BC87-BFDF78F9676B}"/>
              </a:ext>
            </a:extLst>
          </p:cNvPr>
          <p:cNvSpPr txBox="1"/>
          <p:nvPr/>
        </p:nvSpPr>
        <p:spPr>
          <a:xfrm>
            <a:off x="3767063" y="3816628"/>
            <a:ext cx="6003955" cy="369332"/>
          </a:xfrm>
          <a:prstGeom prst="rect">
            <a:avLst/>
          </a:prstGeom>
          <a:noFill/>
        </p:spPr>
        <p:txBody>
          <a:bodyPr wrap="square" rtlCol="0">
            <a:spAutoFit/>
          </a:bodyPr>
          <a:lstStyle/>
          <a:p>
            <a:r>
              <a:rPr lang="en-US" dirty="0"/>
              <a:t>El </a:t>
            </a:r>
            <a:r>
              <a:rPr lang="en-US" dirty="0" err="1"/>
              <a:t>flujo</a:t>
            </a:r>
            <a:r>
              <a:rPr lang="en-US" dirty="0"/>
              <a:t> de </a:t>
            </a:r>
            <a:r>
              <a:rPr lang="en-US" dirty="0" err="1"/>
              <a:t>datos</a:t>
            </a:r>
            <a:r>
              <a:rPr lang="en-US" dirty="0"/>
              <a:t> </a:t>
            </a:r>
            <a:r>
              <a:rPr lang="en-US" dirty="0" err="1"/>
              <a:t>va</a:t>
            </a:r>
            <a:r>
              <a:rPr lang="en-US" dirty="0"/>
              <a:t> del Typescript al HTML </a:t>
            </a:r>
            <a:endParaRPr lang="es-ES" dirty="0"/>
          </a:p>
        </p:txBody>
      </p:sp>
      <p:sp>
        <p:nvSpPr>
          <p:cNvPr id="6" name="Marcador de número de diapositiva 5">
            <a:extLst>
              <a:ext uri="{FF2B5EF4-FFF2-40B4-BE49-F238E27FC236}">
                <a16:creationId xmlns:a16="http://schemas.microsoft.com/office/drawing/2014/main" id="{5E3164A9-1FE9-4352-99C6-7EA5DD0BD96C}"/>
              </a:ext>
            </a:extLst>
          </p:cNvPr>
          <p:cNvSpPr>
            <a:spLocks noGrp="1"/>
          </p:cNvSpPr>
          <p:nvPr>
            <p:ph type="sldNum" sz="quarter" idx="12"/>
          </p:nvPr>
        </p:nvSpPr>
        <p:spPr/>
        <p:txBody>
          <a:bodyPr/>
          <a:lstStyle/>
          <a:p>
            <a:fld id="{1A5952E3-DA43-4FE4-B797-0AD175EBA12D}" type="slidenum">
              <a:rPr lang="es-ES" smtClean="0"/>
              <a:t>38</a:t>
            </a:fld>
            <a:endParaRPr lang="es-ES"/>
          </a:p>
        </p:txBody>
      </p:sp>
    </p:spTree>
    <p:extLst>
      <p:ext uri="{BB962C8B-B14F-4D97-AF65-F5344CB8AC3E}">
        <p14:creationId xmlns:p14="http://schemas.microsoft.com/office/powerpoint/2010/main" val="2727775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F9A54-1CA8-44D5-8DD0-62526C44A758}"/>
              </a:ext>
            </a:extLst>
          </p:cNvPr>
          <p:cNvSpPr>
            <a:spLocks noGrp="1"/>
          </p:cNvSpPr>
          <p:nvPr>
            <p:ph type="title"/>
          </p:nvPr>
        </p:nvSpPr>
        <p:spPr/>
        <p:txBody>
          <a:bodyPr/>
          <a:lstStyle/>
          <a:p>
            <a:r>
              <a:rPr lang="en-US" b="1" dirty="0"/>
              <a:t> property binding</a:t>
            </a:r>
            <a:r>
              <a:rPr lang="en-US" dirty="0"/>
              <a:t> [property]="data"</a:t>
            </a:r>
            <a:endParaRPr lang="es-ES" dirty="0"/>
          </a:p>
        </p:txBody>
      </p:sp>
      <p:sp>
        <p:nvSpPr>
          <p:cNvPr id="3" name="Marcador de contenido 2">
            <a:extLst>
              <a:ext uri="{FF2B5EF4-FFF2-40B4-BE49-F238E27FC236}">
                <a16:creationId xmlns:a16="http://schemas.microsoft.com/office/drawing/2014/main" id="{F3452F55-B665-40FE-8866-EA708699701B}"/>
              </a:ext>
            </a:extLst>
          </p:cNvPr>
          <p:cNvSpPr>
            <a:spLocks noGrp="1"/>
          </p:cNvSpPr>
          <p:nvPr>
            <p:ph idx="1"/>
          </p:nvPr>
        </p:nvSpPr>
        <p:spPr/>
        <p:txBody>
          <a:bodyPr/>
          <a:lstStyle/>
          <a:p>
            <a:pPr marL="0" indent="0">
              <a:buNone/>
            </a:pPr>
            <a:r>
              <a:rPr lang="es-ES" dirty="0"/>
              <a:t>Supongamos que queremos crear un botón para adicionar un nuevo servidor pero debemos controlar si este botón está habilitado o no.</a:t>
            </a:r>
          </a:p>
          <a:p>
            <a:pPr marL="0" indent="0">
              <a:buNone/>
            </a:pPr>
            <a:endParaRPr lang="es-ES" dirty="0"/>
          </a:p>
        </p:txBody>
      </p:sp>
      <p:pic>
        <p:nvPicPr>
          <p:cNvPr id="4" name="Imagen 3">
            <a:extLst>
              <a:ext uri="{FF2B5EF4-FFF2-40B4-BE49-F238E27FC236}">
                <a16:creationId xmlns:a16="http://schemas.microsoft.com/office/drawing/2014/main" id="{905F9446-343A-451B-AAE4-D1CDEE2212D2}"/>
              </a:ext>
            </a:extLst>
          </p:cNvPr>
          <p:cNvPicPr>
            <a:picLocks noChangeAspect="1"/>
          </p:cNvPicPr>
          <p:nvPr/>
        </p:nvPicPr>
        <p:blipFill>
          <a:blip r:embed="rId2"/>
          <a:stretch>
            <a:fillRect/>
          </a:stretch>
        </p:blipFill>
        <p:spPr>
          <a:xfrm>
            <a:off x="995634" y="2968670"/>
            <a:ext cx="5419725" cy="1495425"/>
          </a:xfrm>
          <a:prstGeom prst="rect">
            <a:avLst/>
          </a:prstGeom>
        </p:spPr>
      </p:pic>
      <p:pic>
        <p:nvPicPr>
          <p:cNvPr id="5" name="Imagen 4">
            <a:extLst>
              <a:ext uri="{FF2B5EF4-FFF2-40B4-BE49-F238E27FC236}">
                <a16:creationId xmlns:a16="http://schemas.microsoft.com/office/drawing/2014/main" id="{9C1E5AB7-1384-4E2A-9D0A-537212F09D25}"/>
              </a:ext>
            </a:extLst>
          </p:cNvPr>
          <p:cNvPicPr>
            <a:picLocks noChangeAspect="1"/>
          </p:cNvPicPr>
          <p:nvPr/>
        </p:nvPicPr>
        <p:blipFill>
          <a:blip r:embed="rId3"/>
          <a:stretch>
            <a:fillRect/>
          </a:stretch>
        </p:blipFill>
        <p:spPr>
          <a:xfrm>
            <a:off x="6903379" y="2792457"/>
            <a:ext cx="3962400" cy="1847850"/>
          </a:xfrm>
          <a:prstGeom prst="rect">
            <a:avLst/>
          </a:prstGeom>
          <a:ln>
            <a:solidFill>
              <a:schemeClr val="accent1">
                <a:shade val="50000"/>
              </a:schemeClr>
            </a:solidFill>
          </a:ln>
        </p:spPr>
      </p:pic>
      <p:sp>
        <p:nvSpPr>
          <p:cNvPr id="6" name="Marcador de número de diapositiva 5">
            <a:extLst>
              <a:ext uri="{FF2B5EF4-FFF2-40B4-BE49-F238E27FC236}">
                <a16:creationId xmlns:a16="http://schemas.microsoft.com/office/drawing/2014/main" id="{13311E5E-4A1C-414F-8DCA-1C23A80649A5}"/>
              </a:ext>
            </a:extLst>
          </p:cNvPr>
          <p:cNvSpPr>
            <a:spLocks noGrp="1"/>
          </p:cNvSpPr>
          <p:nvPr>
            <p:ph type="sldNum" sz="quarter" idx="12"/>
          </p:nvPr>
        </p:nvSpPr>
        <p:spPr/>
        <p:txBody>
          <a:bodyPr/>
          <a:lstStyle/>
          <a:p>
            <a:fld id="{1A5952E3-DA43-4FE4-B797-0AD175EBA12D}" type="slidenum">
              <a:rPr lang="es-ES" smtClean="0"/>
              <a:t>39</a:t>
            </a:fld>
            <a:endParaRPr lang="es-ES"/>
          </a:p>
        </p:txBody>
      </p:sp>
    </p:spTree>
    <p:extLst>
      <p:ext uri="{BB962C8B-B14F-4D97-AF65-F5344CB8AC3E}">
        <p14:creationId xmlns:p14="http://schemas.microsoft.com/office/powerpoint/2010/main" val="411740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BC4F3-F326-43A7-968B-38CC030A298C}"/>
              </a:ext>
            </a:extLst>
          </p:cNvPr>
          <p:cNvSpPr>
            <a:spLocks noGrp="1"/>
          </p:cNvSpPr>
          <p:nvPr>
            <p:ph type="title"/>
          </p:nvPr>
        </p:nvSpPr>
        <p:spPr/>
        <p:txBody>
          <a:bodyPr/>
          <a:lstStyle/>
          <a:p>
            <a:r>
              <a:rPr lang="es-ES" dirty="0"/>
              <a:t>Single Page </a:t>
            </a:r>
            <a:r>
              <a:rPr lang="es-ES" dirty="0" err="1"/>
              <a:t>Application</a:t>
            </a:r>
            <a:r>
              <a:rPr lang="es-ES" dirty="0"/>
              <a:t> (SPA)</a:t>
            </a:r>
          </a:p>
        </p:txBody>
      </p:sp>
      <p:sp>
        <p:nvSpPr>
          <p:cNvPr id="3" name="Marcador de contenido 2">
            <a:extLst>
              <a:ext uri="{FF2B5EF4-FFF2-40B4-BE49-F238E27FC236}">
                <a16:creationId xmlns:a16="http://schemas.microsoft.com/office/drawing/2014/main" id="{CD8D5E4E-15A5-4FB7-966D-4599C9556F55}"/>
              </a:ext>
            </a:extLst>
          </p:cNvPr>
          <p:cNvSpPr>
            <a:spLocks noGrp="1"/>
          </p:cNvSpPr>
          <p:nvPr>
            <p:ph idx="1"/>
          </p:nvPr>
        </p:nvSpPr>
        <p:spPr/>
        <p:txBody>
          <a:bodyPr/>
          <a:lstStyle/>
          <a:p>
            <a:pPr algn="just"/>
            <a:r>
              <a:rPr lang="es-ES" sz="3200" dirty="0"/>
              <a:t> Una app que sólo tiene un documento HTML en su raíz, aunque contenga miles de </a:t>
            </a:r>
            <a:r>
              <a:rPr lang="es-ES" sz="3200" dirty="0" err="1"/>
              <a:t>URLs</a:t>
            </a:r>
            <a:r>
              <a:rPr lang="es-ES" sz="3200" dirty="0"/>
              <a:t> distintas.</a:t>
            </a:r>
          </a:p>
          <a:p>
            <a:pPr algn="just"/>
            <a:r>
              <a:rPr lang="es-ES" sz="3200" dirty="0"/>
              <a:t>Se tienen varias vistas en la misma página  las cuales se intercambian dando el efecto de que tenemos varias páginas.</a:t>
            </a:r>
          </a:p>
          <a:p>
            <a:pPr algn="just"/>
            <a:r>
              <a:rPr lang="es-ES" sz="3200" dirty="0"/>
              <a:t>Aunque cambiemos de URL, nuestro documento HTML (nuestra página) nunca cambia. Esto es genial porque aporta una experiencia de usuario muy reactiva y rápida. </a:t>
            </a:r>
          </a:p>
        </p:txBody>
      </p:sp>
      <p:sp>
        <p:nvSpPr>
          <p:cNvPr id="4" name="Marcador de número de diapositiva 3">
            <a:extLst>
              <a:ext uri="{FF2B5EF4-FFF2-40B4-BE49-F238E27FC236}">
                <a16:creationId xmlns:a16="http://schemas.microsoft.com/office/drawing/2014/main" id="{84B60BCC-5286-48C8-B9CC-70F9DE5C6018}"/>
              </a:ext>
            </a:extLst>
          </p:cNvPr>
          <p:cNvSpPr>
            <a:spLocks noGrp="1"/>
          </p:cNvSpPr>
          <p:nvPr>
            <p:ph type="sldNum" sz="quarter" idx="12"/>
          </p:nvPr>
        </p:nvSpPr>
        <p:spPr/>
        <p:txBody>
          <a:bodyPr/>
          <a:lstStyle/>
          <a:p>
            <a:fld id="{1A5952E3-DA43-4FE4-B797-0AD175EBA12D}" type="slidenum">
              <a:rPr lang="es-ES" smtClean="0"/>
              <a:t>4</a:t>
            </a:fld>
            <a:endParaRPr lang="es-ES"/>
          </a:p>
        </p:txBody>
      </p:sp>
    </p:spTree>
    <p:extLst>
      <p:ext uri="{BB962C8B-B14F-4D97-AF65-F5344CB8AC3E}">
        <p14:creationId xmlns:p14="http://schemas.microsoft.com/office/powerpoint/2010/main" val="894704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F56F4C-7213-4305-8C3F-80D52BCD09F2}"/>
              </a:ext>
            </a:extLst>
          </p:cNvPr>
          <p:cNvSpPr>
            <a:spLocks noGrp="1"/>
          </p:cNvSpPr>
          <p:nvPr>
            <p:ph type="title"/>
          </p:nvPr>
        </p:nvSpPr>
        <p:spPr/>
        <p:txBody>
          <a:bodyPr/>
          <a:lstStyle/>
          <a:p>
            <a:r>
              <a:rPr lang="en-US" b="1" dirty="0"/>
              <a:t>property binding</a:t>
            </a:r>
            <a:r>
              <a:rPr lang="en-US" dirty="0"/>
              <a:t> [property]="data"</a:t>
            </a:r>
            <a:endParaRPr lang="es-ES" dirty="0"/>
          </a:p>
        </p:txBody>
      </p:sp>
      <p:sp>
        <p:nvSpPr>
          <p:cNvPr id="3" name="Marcador de contenido 2">
            <a:extLst>
              <a:ext uri="{FF2B5EF4-FFF2-40B4-BE49-F238E27FC236}">
                <a16:creationId xmlns:a16="http://schemas.microsoft.com/office/drawing/2014/main" id="{A09B1E6D-B54F-4FC2-B12A-52FEF96A7C3D}"/>
              </a:ext>
            </a:extLst>
          </p:cNvPr>
          <p:cNvSpPr>
            <a:spLocks noGrp="1"/>
          </p:cNvSpPr>
          <p:nvPr>
            <p:ph idx="1"/>
          </p:nvPr>
        </p:nvSpPr>
        <p:spPr/>
        <p:txBody>
          <a:bodyPr/>
          <a:lstStyle/>
          <a:p>
            <a:pPr marL="0" indent="0">
              <a:buNone/>
            </a:pPr>
            <a:r>
              <a:rPr lang="es-ES" dirty="0"/>
              <a:t>El botón tiene una propiedad llamada </a:t>
            </a:r>
            <a:r>
              <a:rPr lang="es-ES" dirty="0" err="1"/>
              <a:t>desabled</a:t>
            </a:r>
            <a:r>
              <a:rPr lang="es-ES" dirty="0"/>
              <a:t> que si la activamos inhabilita el botón pero de manera estática.</a:t>
            </a:r>
          </a:p>
        </p:txBody>
      </p:sp>
      <p:pic>
        <p:nvPicPr>
          <p:cNvPr id="4" name="Imagen 3">
            <a:extLst>
              <a:ext uri="{FF2B5EF4-FFF2-40B4-BE49-F238E27FC236}">
                <a16:creationId xmlns:a16="http://schemas.microsoft.com/office/drawing/2014/main" id="{FBA2E9B6-D458-40AC-9DA5-117FF019A3CE}"/>
              </a:ext>
            </a:extLst>
          </p:cNvPr>
          <p:cNvPicPr>
            <a:picLocks noChangeAspect="1"/>
          </p:cNvPicPr>
          <p:nvPr/>
        </p:nvPicPr>
        <p:blipFill>
          <a:blip r:embed="rId2"/>
          <a:stretch>
            <a:fillRect/>
          </a:stretch>
        </p:blipFill>
        <p:spPr>
          <a:xfrm>
            <a:off x="7652112" y="2963069"/>
            <a:ext cx="3314700" cy="2076450"/>
          </a:xfrm>
          <a:prstGeom prst="rect">
            <a:avLst/>
          </a:prstGeom>
          <a:ln>
            <a:solidFill>
              <a:schemeClr val="accent1">
                <a:shade val="50000"/>
              </a:schemeClr>
            </a:solidFill>
          </a:ln>
        </p:spPr>
      </p:pic>
      <p:pic>
        <p:nvPicPr>
          <p:cNvPr id="5" name="Imagen 4">
            <a:extLst>
              <a:ext uri="{FF2B5EF4-FFF2-40B4-BE49-F238E27FC236}">
                <a16:creationId xmlns:a16="http://schemas.microsoft.com/office/drawing/2014/main" id="{4E1D5E94-3E77-4418-A9F7-814AE7925D3A}"/>
              </a:ext>
            </a:extLst>
          </p:cNvPr>
          <p:cNvPicPr>
            <a:picLocks noChangeAspect="1"/>
          </p:cNvPicPr>
          <p:nvPr/>
        </p:nvPicPr>
        <p:blipFill>
          <a:blip r:embed="rId3"/>
          <a:stretch>
            <a:fillRect/>
          </a:stretch>
        </p:blipFill>
        <p:spPr>
          <a:xfrm>
            <a:off x="838200" y="3119552"/>
            <a:ext cx="6343650" cy="1371600"/>
          </a:xfrm>
          <a:prstGeom prst="rect">
            <a:avLst/>
          </a:prstGeom>
        </p:spPr>
      </p:pic>
      <p:sp>
        <p:nvSpPr>
          <p:cNvPr id="6" name="CuadroTexto 5">
            <a:extLst>
              <a:ext uri="{FF2B5EF4-FFF2-40B4-BE49-F238E27FC236}">
                <a16:creationId xmlns:a16="http://schemas.microsoft.com/office/drawing/2014/main" id="{58E14644-E460-46D7-AB42-B0F280006608}"/>
              </a:ext>
            </a:extLst>
          </p:cNvPr>
          <p:cNvSpPr txBox="1"/>
          <p:nvPr/>
        </p:nvSpPr>
        <p:spPr>
          <a:xfrm>
            <a:off x="773974" y="5285075"/>
            <a:ext cx="10644051" cy="646331"/>
          </a:xfrm>
          <a:prstGeom prst="rect">
            <a:avLst/>
          </a:prstGeom>
          <a:noFill/>
        </p:spPr>
        <p:txBody>
          <a:bodyPr wrap="square" rtlCol="0">
            <a:spAutoFit/>
          </a:bodyPr>
          <a:lstStyle/>
          <a:p>
            <a:r>
              <a:rPr lang="es-ES" dirty="0"/>
              <a:t>Pero este no es el objetivo, ya que el botón solo se activará si modificamos directamente en el archivo </a:t>
            </a:r>
            <a:r>
              <a:rPr lang="es-ES" dirty="0" err="1"/>
              <a:t>html</a:t>
            </a:r>
            <a:r>
              <a:rPr lang="es-ES" dirty="0"/>
              <a:t> el valor de la propiedad</a:t>
            </a:r>
          </a:p>
        </p:txBody>
      </p:sp>
      <p:sp>
        <p:nvSpPr>
          <p:cNvPr id="7" name="Marcador de número de diapositiva 6">
            <a:extLst>
              <a:ext uri="{FF2B5EF4-FFF2-40B4-BE49-F238E27FC236}">
                <a16:creationId xmlns:a16="http://schemas.microsoft.com/office/drawing/2014/main" id="{C6E50BD7-F30F-43A2-94A9-8670272F1B04}"/>
              </a:ext>
            </a:extLst>
          </p:cNvPr>
          <p:cNvSpPr>
            <a:spLocks noGrp="1"/>
          </p:cNvSpPr>
          <p:nvPr>
            <p:ph type="sldNum" sz="quarter" idx="12"/>
          </p:nvPr>
        </p:nvSpPr>
        <p:spPr/>
        <p:txBody>
          <a:bodyPr/>
          <a:lstStyle/>
          <a:p>
            <a:fld id="{1A5952E3-DA43-4FE4-B797-0AD175EBA12D}" type="slidenum">
              <a:rPr lang="es-ES" smtClean="0"/>
              <a:t>40</a:t>
            </a:fld>
            <a:endParaRPr lang="es-ES"/>
          </a:p>
        </p:txBody>
      </p:sp>
      <p:sp>
        <p:nvSpPr>
          <p:cNvPr id="8" name="Rectángulo 7">
            <a:extLst>
              <a:ext uri="{FF2B5EF4-FFF2-40B4-BE49-F238E27FC236}">
                <a16:creationId xmlns:a16="http://schemas.microsoft.com/office/drawing/2014/main" id="{1C3712AE-96DC-4CC9-B175-DC489B80769D}"/>
              </a:ext>
            </a:extLst>
          </p:cNvPr>
          <p:cNvSpPr/>
          <p:nvPr/>
        </p:nvSpPr>
        <p:spPr>
          <a:xfrm>
            <a:off x="3794078" y="3671248"/>
            <a:ext cx="1187355" cy="232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18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0959E99-04E3-4F01-AD1F-50078A507169}"/>
              </a:ext>
            </a:extLst>
          </p:cNvPr>
          <p:cNvSpPr>
            <a:spLocks noGrp="1"/>
          </p:cNvSpPr>
          <p:nvPr>
            <p:ph idx="1"/>
          </p:nvPr>
        </p:nvSpPr>
        <p:spPr>
          <a:xfrm>
            <a:off x="838199" y="1041672"/>
            <a:ext cx="6018307" cy="1952398"/>
          </a:xfrm>
        </p:spPr>
        <p:txBody>
          <a:bodyPr>
            <a:normAutofit/>
          </a:bodyPr>
          <a:lstStyle/>
          <a:p>
            <a:pPr marL="0" indent="0" algn="just">
              <a:buNone/>
            </a:pPr>
            <a:r>
              <a:rPr lang="en-US" sz="2400" dirty="0"/>
              <a:t>Para </a:t>
            </a:r>
            <a:r>
              <a:rPr lang="en-US" sz="2400" dirty="0" err="1"/>
              <a:t>controlar</a:t>
            </a:r>
            <a:r>
              <a:rPr lang="en-US" sz="2400" dirty="0"/>
              <a:t> el valor de la variable </a:t>
            </a:r>
            <a:r>
              <a:rPr lang="en-US" sz="2400" dirty="0" err="1"/>
              <a:t>desde</a:t>
            </a:r>
            <a:r>
              <a:rPr lang="en-US" sz="2400" dirty="0"/>
              <a:t> typescript </a:t>
            </a:r>
            <a:r>
              <a:rPr lang="en-US" sz="2400" dirty="0" err="1"/>
              <a:t>tenemos</a:t>
            </a:r>
            <a:r>
              <a:rPr lang="en-US" sz="2400" dirty="0"/>
              <a:t> que </a:t>
            </a:r>
            <a:r>
              <a:rPr lang="en-US" sz="2400" dirty="0" err="1"/>
              <a:t>crear</a:t>
            </a:r>
            <a:r>
              <a:rPr lang="en-US" sz="2400" dirty="0"/>
              <a:t> una </a:t>
            </a:r>
            <a:r>
              <a:rPr lang="en-US" sz="2400" dirty="0" err="1"/>
              <a:t>propiedad</a:t>
            </a:r>
            <a:r>
              <a:rPr lang="en-US" sz="2400" dirty="0"/>
              <a:t> que es la que </a:t>
            </a:r>
            <a:r>
              <a:rPr lang="en-US" sz="2400" dirty="0" err="1"/>
              <a:t>vamos</a:t>
            </a:r>
            <a:r>
              <a:rPr lang="en-US" sz="2400" dirty="0"/>
              <a:t> a </a:t>
            </a:r>
            <a:r>
              <a:rPr lang="en-US" sz="2400" dirty="0" err="1"/>
              <a:t>relacionar</a:t>
            </a:r>
            <a:r>
              <a:rPr lang="en-US" sz="2400" dirty="0"/>
              <a:t> disabled del bot</a:t>
            </a:r>
            <a:r>
              <a:rPr lang="es-ES" sz="2400" dirty="0" err="1"/>
              <a:t>ón</a:t>
            </a:r>
            <a:r>
              <a:rPr lang="en-US" sz="2400" dirty="0"/>
              <a:t>.</a:t>
            </a:r>
          </a:p>
          <a:p>
            <a:pPr marL="0" indent="0">
              <a:buNone/>
            </a:pPr>
            <a:r>
              <a:rPr lang="en-US" dirty="0"/>
              <a:t> </a:t>
            </a:r>
            <a:endParaRPr lang="es-ES" dirty="0"/>
          </a:p>
        </p:txBody>
      </p:sp>
      <p:pic>
        <p:nvPicPr>
          <p:cNvPr id="4" name="Imagen 3">
            <a:extLst>
              <a:ext uri="{FF2B5EF4-FFF2-40B4-BE49-F238E27FC236}">
                <a16:creationId xmlns:a16="http://schemas.microsoft.com/office/drawing/2014/main" id="{FB243CC3-7210-46A2-AFFD-A6BFBA17FA90}"/>
              </a:ext>
            </a:extLst>
          </p:cNvPr>
          <p:cNvPicPr>
            <a:picLocks noChangeAspect="1"/>
          </p:cNvPicPr>
          <p:nvPr/>
        </p:nvPicPr>
        <p:blipFill>
          <a:blip r:embed="rId3"/>
          <a:stretch>
            <a:fillRect/>
          </a:stretch>
        </p:blipFill>
        <p:spPr>
          <a:xfrm>
            <a:off x="7153276" y="611732"/>
            <a:ext cx="4200525" cy="3457575"/>
          </a:xfrm>
          <a:prstGeom prst="rect">
            <a:avLst/>
          </a:prstGeom>
        </p:spPr>
      </p:pic>
      <p:pic>
        <p:nvPicPr>
          <p:cNvPr id="6" name="Imagen 5">
            <a:extLst>
              <a:ext uri="{FF2B5EF4-FFF2-40B4-BE49-F238E27FC236}">
                <a16:creationId xmlns:a16="http://schemas.microsoft.com/office/drawing/2014/main" id="{E68702F0-4D28-4040-95D6-4330A5994F8C}"/>
              </a:ext>
            </a:extLst>
          </p:cNvPr>
          <p:cNvPicPr>
            <a:picLocks noChangeAspect="1"/>
          </p:cNvPicPr>
          <p:nvPr/>
        </p:nvPicPr>
        <p:blipFill>
          <a:blip r:embed="rId4"/>
          <a:stretch>
            <a:fillRect/>
          </a:stretch>
        </p:blipFill>
        <p:spPr>
          <a:xfrm>
            <a:off x="724854" y="5116569"/>
            <a:ext cx="7267575" cy="1323975"/>
          </a:xfrm>
          <a:prstGeom prst="rect">
            <a:avLst/>
          </a:prstGeom>
        </p:spPr>
      </p:pic>
      <p:sp>
        <p:nvSpPr>
          <p:cNvPr id="7" name="CuadroTexto 6">
            <a:extLst>
              <a:ext uri="{FF2B5EF4-FFF2-40B4-BE49-F238E27FC236}">
                <a16:creationId xmlns:a16="http://schemas.microsoft.com/office/drawing/2014/main" id="{8EFB793A-F9EF-4FD0-853F-E8F5A97954DC}"/>
              </a:ext>
            </a:extLst>
          </p:cNvPr>
          <p:cNvSpPr txBox="1"/>
          <p:nvPr/>
        </p:nvSpPr>
        <p:spPr>
          <a:xfrm>
            <a:off x="632392" y="4177439"/>
            <a:ext cx="10927216" cy="830997"/>
          </a:xfrm>
          <a:prstGeom prst="rect">
            <a:avLst/>
          </a:prstGeom>
          <a:noFill/>
        </p:spPr>
        <p:txBody>
          <a:bodyPr wrap="square" rtlCol="0">
            <a:spAutoFit/>
          </a:bodyPr>
          <a:lstStyle/>
          <a:p>
            <a:pPr algn="just"/>
            <a:r>
              <a:rPr lang="es-ES" sz="2400" dirty="0"/>
              <a:t>Ponemos la propiedad </a:t>
            </a:r>
            <a:r>
              <a:rPr lang="es-ES" sz="2400" dirty="0" err="1"/>
              <a:t>desabled</a:t>
            </a:r>
            <a:r>
              <a:rPr lang="es-ES" sz="2400" dirty="0"/>
              <a:t> entre  corchetes para indicarle a Angular que es el componente que queremos vincular </a:t>
            </a:r>
            <a:r>
              <a:rPr lang="es-ES" sz="2400" dirty="0" err="1"/>
              <a:t>dinámicamnte</a:t>
            </a:r>
            <a:r>
              <a:rPr lang="es-ES" sz="2400" dirty="0"/>
              <a:t>. </a:t>
            </a:r>
          </a:p>
        </p:txBody>
      </p:sp>
      <p:sp>
        <p:nvSpPr>
          <p:cNvPr id="2" name="Marcador de número de diapositiva 1">
            <a:extLst>
              <a:ext uri="{FF2B5EF4-FFF2-40B4-BE49-F238E27FC236}">
                <a16:creationId xmlns:a16="http://schemas.microsoft.com/office/drawing/2014/main" id="{FCB38AF7-2526-4EFC-BDD0-DF814612EBD2}"/>
              </a:ext>
            </a:extLst>
          </p:cNvPr>
          <p:cNvSpPr>
            <a:spLocks noGrp="1"/>
          </p:cNvSpPr>
          <p:nvPr>
            <p:ph type="sldNum" sz="quarter" idx="12"/>
          </p:nvPr>
        </p:nvSpPr>
        <p:spPr/>
        <p:txBody>
          <a:bodyPr/>
          <a:lstStyle/>
          <a:p>
            <a:fld id="{1A5952E3-DA43-4FE4-B797-0AD175EBA12D}" type="slidenum">
              <a:rPr lang="es-ES" smtClean="0"/>
              <a:t>41</a:t>
            </a:fld>
            <a:endParaRPr lang="es-ES"/>
          </a:p>
        </p:txBody>
      </p:sp>
    </p:spTree>
    <p:extLst>
      <p:ext uri="{BB962C8B-B14F-4D97-AF65-F5344CB8AC3E}">
        <p14:creationId xmlns:p14="http://schemas.microsoft.com/office/powerpoint/2010/main" val="403991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32E24-5EE5-4A0C-9BF4-A6D934D1B7BD}"/>
              </a:ext>
            </a:extLst>
          </p:cNvPr>
          <p:cNvSpPr>
            <a:spLocks noGrp="1"/>
          </p:cNvSpPr>
          <p:nvPr>
            <p:ph type="title"/>
          </p:nvPr>
        </p:nvSpPr>
        <p:spPr/>
        <p:txBody>
          <a:bodyPr/>
          <a:lstStyle/>
          <a:p>
            <a:r>
              <a:rPr lang="es-ES" b="1" dirty="0" err="1"/>
              <a:t>event</a:t>
            </a:r>
            <a:r>
              <a:rPr lang="es-ES" b="1" dirty="0"/>
              <a:t> </a:t>
            </a:r>
            <a:r>
              <a:rPr lang="es-ES" b="1" dirty="0" err="1"/>
              <a:t>binding</a:t>
            </a:r>
            <a:r>
              <a:rPr lang="es-ES" dirty="0"/>
              <a:t> (</a:t>
            </a:r>
            <a:r>
              <a:rPr lang="es-ES" dirty="0" err="1"/>
              <a:t>event</a:t>
            </a:r>
            <a:r>
              <a:rPr lang="es-ES" dirty="0"/>
              <a:t>)="</a:t>
            </a:r>
            <a:r>
              <a:rPr lang="es-ES" dirty="0" err="1"/>
              <a:t>expression</a:t>
            </a:r>
            <a:r>
              <a:rPr lang="es-ES" dirty="0"/>
              <a:t>"</a:t>
            </a:r>
          </a:p>
        </p:txBody>
      </p:sp>
      <p:sp>
        <p:nvSpPr>
          <p:cNvPr id="3" name="Marcador de contenido 2">
            <a:extLst>
              <a:ext uri="{FF2B5EF4-FFF2-40B4-BE49-F238E27FC236}">
                <a16:creationId xmlns:a16="http://schemas.microsoft.com/office/drawing/2014/main" id="{76974D0F-F774-4128-A762-7F7F730E81B1}"/>
              </a:ext>
            </a:extLst>
          </p:cNvPr>
          <p:cNvSpPr>
            <a:spLocks noGrp="1"/>
          </p:cNvSpPr>
          <p:nvPr>
            <p:ph idx="1"/>
          </p:nvPr>
        </p:nvSpPr>
        <p:spPr>
          <a:xfrm>
            <a:off x="838200" y="1825625"/>
            <a:ext cx="10515600" cy="1603375"/>
          </a:xfrm>
        </p:spPr>
        <p:txBody>
          <a:bodyPr>
            <a:normAutofit lnSpcReduction="10000"/>
          </a:bodyPr>
          <a:lstStyle/>
          <a:p>
            <a:pPr marL="0" indent="0" algn="just">
              <a:buNone/>
            </a:pPr>
            <a:r>
              <a:rPr lang="es-ES" dirty="0" err="1"/>
              <a:t>Event</a:t>
            </a:r>
            <a:r>
              <a:rPr lang="es-ES" dirty="0"/>
              <a:t> </a:t>
            </a:r>
            <a:r>
              <a:rPr lang="es-ES" dirty="0" err="1"/>
              <a:t>binding</a:t>
            </a:r>
            <a:r>
              <a:rPr lang="es-ES" dirty="0"/>
              <a:t> es una característica de Angular que permite vincular eventos del lado del cliente, como clics de botón, movimientos del mouse o cambios de entrada, con métodos definidos en el componente de Angular.</a:t>
            </a:r>
          </a:p>
          <a:p>
            <a:pPr marL="0" indent="0" algn="just">
              <a:buNone/>
            </a:pPr>
            <a:endParaRPr lang="es-ES" dirty="0"/>
          </a:p>
          <a:p>
            <a:pPr marL="0" indent="0" algn="just">
              <a:buNone/>
            </a:pPr>
            <a:endParaRPr lang="es-ES" dirty="0"/>
          </a:p>
          <a:p>
            <a:pPr marL="0" indent="0" algn="just">
              <a:buNone/>
            </a:pPr>
            <a:endParaRPr lang="es-ES" dirty="0"/>
          </a:p>
          <a:p>
            <a:pPr marL="0" indent="0" algn="just">
              <a:buNone/>
            </a:pPr>
            <a:endParaRPr lang="es-ES" dirty="0"/>
          </a:p>
        </p:txBody>
      </p:sp>
      <p:pic>
        <p:nvPicPr>
          <p:cNvPr id="8" name="Imagen 7">
            <a:extLst>
              <a:ext uri="{FF2B5EF4-FFF2-40B4-BE49-F238E27FC236}">
                <a16:creationId xmlns:a16="http://schemas.microsoft.com/office/drawing/2014/main" id="{450DCCDD-BF65-4AA8-82C6-7A5BF61CD5FB}"/>
              </a:ext>
            </a:extLst>
          </p:cNvPr>
          <p:cNvPicPr>
            <a:picLocks noChangeAspect="1"/>
          </p:cNvPicPr>
          <p:nvPr/>
        </p:nvPicPr>
        <p:blipFill>
          <a:blip r:embed="rId3"/>
          <a:stretch>
            <a:fillRect/>
          </a:stretch>
        </p:blipFill>
        <p:spPr>
          <a:xfrm>
            <a:off x="1058090" y="3563937"/>
            <a:ext cx="9666515" cy="2928938"/>
          </a:xfrm>
          <a:prstGeom prst="rect">
            <a:avLst/>
          </a:prstGeom>
        </p:spPr>
      </p:pic>
      <p:sp>
        <p:nvSpPr>
          <p:cNvPr id="5" name="CuadroTexto 4">
            <a:extLst>
              <a:ext uri="{FF2B5EF4-FFF2-40B4-BE49-F238E27FC236}">
                <a16:creationId xmlns:a16="http://schemas.microsoft.com/office/drawing/2014/main" id="{FC1658B5-B93A-40AE-B3A4-2632F24B0C13}"/>
              </a:ext>
            </a:extLst>
          </p:cNvPr>
          <p:cNvSpPr txBox="1"/>
          <p:nvPr/>
        </p:nvSpPr>
        <p:spPr>
          <a:xfrm>
            <a:off x="3727874" y="3935981"/>
            <a:ext cx="6003955" cy="369332"/>
          </a:xfrm>
          <a:prstGeom prst="rect">
            <a:avLst/>
          </a:prstGeom>
          <a:noFill/>
        </p:spPr>
        <p:txBody>
          <a:bodyPr wrap="square" rtlCol="0">
            <a:spAutoFit/>
          </a:bodyPr>
          <a:lstStyle/>
          <a:p>
            <a:r>
              <a:rPr lang="en-US" dirty="0"/>
              <a:t>El </a:t>
            </a:r>
            <a:r>
              <a:rPr lang="en-US" dirty="0" err="1"/>
              <a:t>flujo</a:t>
            </a:r>
            <a:r>
              <a:rPr lang="en-US" dirty="0"/>
              <a:t> de </a:t>
            </a:r>
            <a:r>
              <a:rPr lang="en-US" dirty="0" err="1"/>
              <a:t>datos</a:t>
            </a:r>
            <a:r>
              <a:rPr lang="en-US" dirty="0"/>
              <a:t> </a:t>
            </a:r>
            <a:r>
              <a:rPr lang="en-US" dirty="0" err="1"/>
              <a:t>va</a:t>
            </a:r>
            <a:r>
              <a:rPr lang="en-US" dirty="0"/>
              <a:t> del HTML al Typescript</a:t>
            </a:r>
            <a:endParaRPr lang="es-ES" dirty="0"/>
          </a:p>
        </p:txBody>
      </p:sp>
      <p:sp>
        <p:nvSpPr>
          <p:cNvPr id="4" name="Marcador de número de diapositiva 3">
            <a:extLst>
              <a:ext uri="{FF2B5EF4-FFF2-40B4-BE49-F238E27FC236}">
                <a16:creationId xmlns:a16="http://schemas.microsoft.com/office/drawing/2014/main" id="{6FDD7C0F-079F-4F49-8B0D-8EBF46DF8A48}"/>
              </a:ext>
            </a:extLst>
          </p:cNvPr>
          <p:cNvSpPr>
            <a:spLocks noGrp="1"/>
          </p:cNvSpPr>
          <p:nvPr>
            <p:ph type="sldNum" sz="quarter" idx="12"/>
          </p:nvPr>
        </p:nvSpPr>
        <p:spPr/>
        <p:txBody>
          <a:bodyPr/>
          <a:lstStyle/>
          <a:p>
            <a:fld id="{1A5952E3-DA43-4FE4-B797-0AD175EBA12D}" type="slidenum">
              <a:rPr lang="es-ES" smtClean="0"/>
              <a:t>42</a:t>
            </a:fld>
            <a:endParaRPr lang="es-ES"/>
          </a:p>
        </p:txBody>
      </p:sp>
    </p:spTree>
    <p:extLst>
      <p:ext uri="{BB962C8B-B14F-4D97-AF65-F5344CB8AC3E}">
        <p14:creationId xmlns:p14="http://schemas.microsoft.com/office/powerpoint/2010/main" val="989718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2D849-FFCD-4F9E-A7FC-0431DD1C0613}"/>
              </a:ext>
            </a:extLst>
          </p:cNvPr>
          <p:cNvSpPr>
            <a:spLocks noGrp="1"/>
          </p:cNvSpPr>
          <p:nvPr>
            <p:ph type="title"/>
          </p:nvPr>
        </p:nvSpPr>
        <p:spPr/>
        <p:txBody>
          <a:bodyPr/>
          <a:lstStyle/>
          <a:p>
            <a:r>
              <a:rPr lang="es-ES" b="1" dirty="0" err="1"/>
              <a:t>event</a:t>
            </a:r>
            <a:r>
              <a:rPr lang="es-ES" b="1" dirty="0"/>
              <a:t> </a:t>
            </a:r>
            <a:r>
              <a:rPr lang="es-ES" b="1" dirty="0" err="1"/>
              <a:t>binding</a:t>
            </a:r>
            <a:r>
              <a:rPr lang="es-ES" dirty="0"/>
              <a:t> (</a:t>
            </a:r>
            <a:r>
              <a:rPr lang="es-ES" dirty="0" err="1"/>
              <a:t>event</a:t>
            </a:r>
            <a:r>
              <a:rPr lang="es-ES" dirty="0"/>
              <a:t>)="</a:t>
            </a:r>
            <a:r>
              <a:rPr lang="es-ES" dirty="0" err="1"/>
              <a:t>expression</a:t>
            </a:r>
            <a:r>
              <a:rPr lang="es-ES" dirty="0"/>
              <a:t>"</a:t>
            </a:r>
          </a:p>
        </p:txBody>
      </p:sp>
      <p:sp>
        <p:nvSpPr>
          <p:cNvPr id="3" name="Marcador de contenido 2">
            <a:extLst>
              <a:ext uri="{FF2B5EF4-FFF2-40B4-BE49-F238E27FC236}">
                <a16:creationId xmlns:a16="http://schemas.microsoft.com/office/drawing/2014/main" id="{192993F8-EA80-41F0-8AC8-CE03AF43D18E}"/>
              </a:ext>
            </a:extLst>
          </p:cNvPr>
          <p:cNvSpPr>
            <a:spLocks noGrp="1"/>
          </p:cNvSpPr>
          <p:nvPr>
            <p:ph idx="1"/>
          </p:nvPr>
        </p:nvSpPr>
        <p:spPr>
          <a:xfrm>
            <a:off x="960800" y="1639261"/>
            <a:ext cx="10515600" cy="1061266"/>
          </a:xfrm>
        </p:spPr>
        <p:txBody>
          <a:bodyPr/>
          <a:lstStyle/>
          <a:p>
            <a:pPr marL="0" indent="0">
              <a:buNone/>
            </a:pPr>
            <a:r>
              <a:rPr lang="en-US" dirty="0" err="1"/>
              <a:t>Supongamos</a:t>
            </a:r>
            <a:r>
              <a:rPr lang="en-US" dirty="0"/>
              <a:t> que </a:t>
            </a:r>
            <a:r>
              <a:rPr lang="en-US" dirty="0" err="1"/>
              <a:t>queremos</a:t>
            </a:r>
            <a:r>
              <a:rPr lang="en-US" dirty="0"/>
              <a:t> que </a:t>
            </a:r>
            <a:r>
              <a:rPr lang="en-US" dirty="0" err="1"/>
              <a:t>nuestro</a:t>
            </a:r>
            <a:r>
              <a:rPr lang="en-US" dirty="0"/>
              <a:t> bot</a:t>
            </a:r>
            <a:r>
              <a:rPr lang="es-ES" dirty="0" err="1"/>
              <a:t>ón</a:t>
            </a:r>
            <a:r>
              <a:rPr lang="es-ES" dirty="0"/>
              <a:t> </a:t>
            </a:r>
            <a:r>
              <a:rPr lang="en-US" dirty="0"/>
              <a:t>“</a:t>
            </a:r>
            <a:r>
              <a:rPr lang="es-ES" dirty="0"/>
              <a:t>Adicionar Servidor” muestre un mensaje que diga que no se ha creado ningún servidor.</a:t>
            </a:r>
          </a:p>
          <a:p>
            <a:pPr marL="0" indent="0">
              <a:buNone/>
            </a:pPr>
            <a:endParaRPr lang="es-ES" dirty="0"/>
          </a:p>
          <a:p>
            <a:pPr marL="0" indent="0">
              <a:buNone/>
            </a:pPr>
            <a:endParaRPr lang="es-ES" dirty="0"/>
          </a:p>
          <a:p>
            <a:pPr marL="0" indent="0">
              <a:buNone/>
            </a:pPr>
            <a:endParaRPr lang="es-ES" dirty="0"/>
          </a:p>
        </p:txBody>
      </p:sp>
      <p:sp>
        <p:nvSpPr>
          <p:cNvPr id="5" name="CuadroTexto 4">
            <a:extLst>
              <a:ext uri="{FF2B5EF4-FFF2-40B4-BE49-F238E27FC236}">
                <a16:creationId xmlns:a16="http://schemas.microsoft.com/office/drawing/2014/main" id="{E782B93B-8F03-4020-A9F3-23D50A9CD77F}"/>
              </a:ext>
            </a:extLst>
          </p:cNvPr>
          <p:cNvSpPr txBox="1"/>
          <p:nvPr/>
        </p:nvSpPr>
        <p:spPr>
          <a:xfrm>
            <a:off x="960800" y="2641658"/>
            <a:ext cx="5497286" cy="646331"/>
          </a:xfrm>
          <a:prstGeom prst="rect">
            <a:avLst/>
          </a:prstGeom>
          <a:noFill/>
        </p:spPr>
        <p:txBody>
          <a:bodyPr wrap="square" rtlCol="0">
            <a:spAutoFit/>
          </a:bodyPr>
          <a:lstStyle/>
          <a:p>
            <a:r>
              <a:rPr lang="es-ES" dirty="0"/>
              <a:t> Lo primero que debemos hacer es crear un función en el archivo </a:t>
            </a:r>
            <a:r>
              <a:rPr lang="es-ES" dirty="0" err="1"/>
              <a:t>server.components.ts</a:t>
            </a:r>
            <a:r>
              <a:rPr lang="es-ES" dirty="0"/>
              <a:t> que realice está  acción .</a:t>
            </a:r>
          </a:p>
        </p:txBody>
      </p:sp>
      <p:pic>
        <p:nvPicPr>
          <p:cNvPr id="6" name="Imagen 5">
            <a:extLst>
              <a:ext uri="{FF2B5EF4-FFF2-40B4-BE49-F238E27FC236}">
                <a16:creationId xmlns:a16="http://schemas.microsoft.com/office/drawing/2014/main" id="{85EA9128-F0AF-4358-9C39-4F6BB597AC3C}"/>
              </a:ext>
            </a:extLst>
          </p:cNvPr>
          <p:cNvPicPr>
            <a:picLocks noChangeAspect="1"/>
          </p:cNvPicPr>
          <p:nvPr/>
        </p:nvPicPr>
        <p:blipFill>
          <a:blip r:embed="rId3"/>
          <a:stretch>
            <a:fillRect/>
          </a:stretch>
        </p:blipFill>
        <p:spPr>
          <a:xfrm>
            <a:off x="6979922" y="2695847"/>
            <a:ext cx="3495675" cy="800100"/>
          </a:xfrm>
          <a:prstGeom prst="rect">
            <a:avLst/>
          </a:prstGeom>
        </p:spPr>
      </p:pic>
      <p:sp>
        <p:nvSpPr>
          <p:cNvPr id="8" name="CuadroTexto 7">
            <a:extLst>
              <a:ext uri="{FF2B5EF4-FFF2-40B4-BE49-F238E27FC236}">
                <a16:creationId xmlns:a16="http://schemas.microsoft.com/office/drawing/2014/main" id="{081BE985-613D-414F-ADC8-D80D62AF74F6}"/>
              </a:ext>
            </a:extLst>
          </p:cNvPr>
          <p:cNvSpPr txBox="1"/>
          <p:nvPr/>
        </p:nvSpPr>
        <p:spPr>
          <a:xfrm>
            <a:off x="960800" y="3712222"/>
            <a:ext cx="9924914" cy="646331"/>
          </a:xfrm>
          <a:prstGeom prst="rect">
            <a:avLst/>
          </a:prstGeom>
          <a:noFill/>
        </p:spPr>
        <p:txBody>
          <a:bodyPr wrap="square" rtlCol="0">
            <a:spAutoFit/>
          </a:bodyPr>
          <a:lstStyle/>
          <a:p>
            <a:r>
              <a:rPr lang="en-US" dirty="0"/>
              <a:t>El event binding </a:t>
            </a:r>
            <a:r>
              <a:rPr lang="es-ES" dirty="0"/>
              <a:t>se produce cuando en el fichero </a:t>
            </a:r>
            <a:r>
              <a:rPr lang="es-ES" dirty="0" err="1"/>
              <a:t>html</a:t>
            </a:r>
            <a:r>
              <a:rPr lang="es-ES" dirty="0"/>
              <a:t> incorporamos el evento (</a:t>
            </a:r>
            <a:r>
              <a:rPr lang="es-ES" dirty="0" err="1"/>
              <a:t>click</a:t>
            </a:r>
            <a:r>
              <a:rPr lang="es-ES" dirty="0"/>
              <a:t> )entre paréntesis y le asignamos la función .</a:t>
            </a:r>
          </a:p>
        </p:txBody>
      </p:sp>
      <p:pic>
        <p:nvPicPr>
          <p:cNvPr id="10" name="Imagen 9">
            <a:extLst>
              <a:ext uri="{FF2B5EF4-FFF2-40B4-BE49-F238E27FC236}">
                <a16:creationId xmlns:a16="http://schemas.microsoft.com/office/drawing/2014/main" id="{DA164DA7-DF44-4E15-8AC7-80E204B062F9}"/>
              </a:ext>
            </a:extLst>
          </p:cNvPr>
          <p:cNvPicPr>
            <a:picLocks noChangeAspect="1"/>
          </p:cNvPicPr>
          <p:nvPr/>
        </p:nvPicPr>
        <p:blipFill>
          <a:blip r:embed="rId4"/>
          <a:stretch>
            <a:fillRect/>
          </a:stretch>
        </p:blipFill>
        <p:spPr>
          <a:xfrm>
            <a:off x="6218600" y="5491384"/>
            <a:ext cx="3867150" cy="1257300"/>
          </a:xfrm>
          <a:prstGeom prst="rect">
            <a:avLst/>
          </a:prstGeom>
          <a:ln>
            <a:solidFill>
              <a:schemeClr val="accent1"/>
            </a:solidFill>
          </a:ln>
        </p:spPr>
      </p:pic>
      <p:pic>
        <p:nvPicPr>
          <p:cNvPr id="11" name="Imagen 10">
            <a:extLst>
              <a:ext uri="{FF2B5EF4-FFF2-40B4-BE49-F238E27FC236}">
                <a16:creationId xmlns:a16="http://schemas.microsoft.com/office/drawing/2014/main" id="{5A698F2D-03A4-4B75-9E01-E32B770D3EA1}"/>
              </a:ext>
            </a:extLst>
          </p:cNvPr>
          <p:cNvPicPr>
            <a:picLocks noChangeAspect="1"/>
          </p:cNvPicPr>
          <p:nvPr/>
        </p:nvPicPr>
        <p:blipFill>
          <a:blip r:embed="rId5"/>
          <a:stretch>
            <a:fillRect/>
          </a:stretch>
        </p:blipFill>
        <p:spPr>
          <a:xfrm>
            <a:off x="1099593" y="4501106"/>
            <a:ext cx="9077325" cy="847725"/>
          </a:xfrm>
          <a:prstGeom prst="rect">
            <a:avLst/>
          </a:prstGeom>
        </p:spPr>
      </p:pic>
      <p:sp>
        <p:nvSpPr>
          <p:cNvPr id="4" name="Marcador de número de diapositiva 3">
            <a:extLst>
              <a:ext uri="{FF2B5EF4-FFF2-40B4-BE49-F238E27FC236}">
                <a16:creationId xmlns:a16="http://schemas.microsoft.com/office/drawing/2014/main" id="{EA6EE960-CDC0-4A40-A6AA-49433A741C39}"/>
              </a:ext>
            </a:extLst>
          </p:cNvPr>
          <p:cNvSpPr>
            <a:spLocks noGrp="1"/>
          </p:cNvSpPr>
          <p:nvPr>
            <p:ph type="sldNum" sz="quarter" idx="12"/>
          </p:nvPr>
        </p:nvSpPr>
        <p:spPr/>
        <p:txBody>
          <a:bodyPr/>
          <a:lstStyle/>
          <a:p>
            <a:fld id="{1A5952E3-DA43-4FE4-B797-0AD175EBA12D}" type="slidenum">
              <a:rPr lang="es-ES" smtClean="0"/>
              <a:t>43</a:t>
            </a:fld>
            <a:endParaRPr lang="es-ES"/>
          </a:p>
        </p:txBody>
      </p:sp>
    </p:spTree>
    <p:extLst>
      <p:ext uri="{BB962C8B-B14F-4D97-AF65-F5344CB8AC3E}">
        <p14:creationId xmlns:p14="http://schemas.microsoft.com/office/powerpoint/2010/main" val="23990989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BD33F2A-D463-4E17-A4E9-CBD2D8588BDC}"/>
              </a:ext>
            </a:extLst>
          </p:cNvPr>
          <p:cNvSpPr>
            <a:spLocks noGrp="1"/>
          </p:cNvSpPr>
          <p:nvPr>
            <p:ph idx="1"/>
          </p:nvPr>
        </p:nvSpPr>
        <p:spPr>
          <a:xfrm>
            <a:off x="838200" y="574767"/>
            <a:ext cx="10515600" cy="1436914"/>
          </a:xfrm>
        </p:spPr>
        <p:txBody>
          <a:bodyPr/>
          <a:lstStyle/>
          <a:p>
            <a:pPr marL="0" indent="0">
              <a:buNone/>
            </a:pPr>
            <a:r>
              <a:rPr lang="es-ES" dirty="0"/>
              <a:t>Supongamos que </a:t>
            </a:r>
            <a:r>
              <a:rPr lang="en-US" dirty="0" err="1"/>
              <a:t>queremos</a:t>
            </a:r>
            <a:r>
              <a:rPr lang="en-US" dirty="0"/>
              <a:t> </a:t>
            </a:r>
            <a:r>
              <a:rPr lang="en-US" dirty="0" err="1"/>
              <a:t>tener</a:t>
            </a:r>
            <a:r>
              <a:rPr lang="en-US" dirty="0"/>
              <a:t> un </a:t>
            </a:r>
            <a:r>
              <a:rPr lang="en-US" dirty="0" err="1"/>
              <a:t>texto</a:t>
            </a:r>
            <a:r>
              <a:rPr lang="en-US" dirty="0"/>
              <a:t> </a:t>
            </a:r>
            <a:r>
              <a:rPr lang="en-US" dirty="0" err="1"/>
              <a:t>en</a:t>
            </a:r>
            <a:r>
              <a:rPr lang="en-US" dirty="0"/>
              <a:t> </a:t>
            </a:r>
            <a:r>
              <a:rPr lang="en-US" dirty="0" err="1"/>
              <a:t>nuestra</a:t>
            </a:r>
            <a:r>
              <a:rPr lang="en-US" dirty="0"/>
              <a:t> </a:t>
            </a:r>
            <a:r>
              <a:rPr lang="en-US" dirty="0" err="1"/>
              <a:t>página</a:t>
            </a:r>
            <a:r>
              <a:rPr lang="en-US" dirty="0"/>
              <a:t> que </a:t>
            </a:r>
            <a:r>
              <a:rPr lang="en-US" dirty="0" err="1"/>
              <a:t>diga</a:t>
            </a:r>
            <a:r>
              <a:rPr lang="en-US" dirty="0"/>
              <a:t> por </a:t>
            </a:r>
            <a:r>
              <a:rPr lang="en-US" dirty="0" err="1"/>
              <a:t>defecto</a:t>
            </a:r>
            <a:r>
              <a:rPr lang="en-US" dirty="0"/>
              <a:t> </a:t>
            </a:r>
            <a:r>
              <a:rPr lang="es-ES" dirty="0"/>
              <a:t>"No se ha creado ningún servidor“ y que al hacer </a:t>
            </a:r>
            <a:r>
              <a:rPr lang="es-ES" dirty="0" err="1"/>
              <a:t>click</a:t>
            </a:r>
            <a:r>
              <a:rPr lang="es-ES" dirty="0"/>
              <a:t> en el botón este texto cambie y diga "Se ha creado un servidor“.</a:t>
            </a:r>
          </a:p>
          <a:p>
            <a:pPr marL="0" indent="0">
              <a:buNone/>
            </a:pPr>
            <a:endParaRPr lang="es-ES" dirty="0"/>
          </a:p>
          <a:p>
            <a:pPr marL="0" indent="0">
              <a:buNone/>
            </a:pPr>
            <a:endParaRPr lang="es-ES" dirty="0"/>
          </a:p>
        </p:txBody>
      </p:sp>
      <p:sp>
        <p:nvSpPr>
          <p:cNvPr id="4" name="CuadroTexto 3">
            <a:extLst>
              <a:ext uri="{FF2B5EF4-FFF2-40B4-BE49-F238E27FC236}">
                <a16:creationId xmlns:a16="http://schemas.microsoft.com/office/drawing/2014/main" id="{B7F1F493-E03F-43C0-9C05-AF11AC135BB3}"/>
              </a:ext>
            </a:extLst>
          </p:cNvPr>
          <p:cNvSpPr txBox="1"/>
          <p:nvPr/>
        </p:nvSpPr>
        <p:spPr>
          <a:xfrm>
            <a:off x="838200" y="2307227"/>
            <a:ext cx="9744891" cy="369332"/>
          </a:xfrm>
          <a:prstGeom prst="rect">
            <a:avLst/>
          </a:prstGeom>
          <a:noFill/>
        </p:spPr>
        <p:txBody>
          <a:bodyPr wrap="square" rtlCol="0">
            <a:spAutoFit/>
          </a:bodyPr>
          <a:lstStyle/>
          <a:p>
            <a:r>
              <a:rPr lang="es-ES" dirty="0"/>
              <a:t>Definir una propiedad en el </a:t>
            </a:r>
            <a:r>
              <a:rPr lang="es-ES" dirty="0" err="1"/>
              <a:t>server.component.ts</a:t>
            </a:r>
            <a:r>
              <a:rPr lang="es-ES" dirty="0"/>
              <a:t> con el valor que queremos mostrar por defecto.</a:t>
            </a:r>
          </a:p>
        </p:txBody>
      </p:sp>
      <p:sp>
        <p:nvSpPr>
          <p:cNvPr id="7" name="CuadroTexto 6">
            <a:extLst>
              <a:ext uri="{FF2B5EF4-FFF2-40B4-BE49-F238E27FC236}">
                <a16:creationId xmlns:a16="http://schemas.microsoft.com/office/drawing/2014/main" id="{4589F7E1-25AA-45FD-BBDD-1BBE587F50C3}"/>
              </a:ext>
            </a:extLst>
          </p:cNvPr>
          <p:cNvSpPr txBox="1"/>
          <p:nvPr/>
        </p:nvSpPr>
        <p:spPr>
          <a:xfrm>
            <a:off x="874378" y="3345113"/>
            <a:ext cx="6029215" cy="369332"/>
          </a:xfrm>
          <a:prstGeom prst="rect">
            <a:avLst/>
          </a:prstGeom>
          <a:noFill/>
        </p:spPr>
        <p:txBody>
          <a:bodyPr wrap="none" rtlCol="0">
            <a:spAutoFit/>
          </a:bodyPr>
          <a:lstStyle/>
          <a:p>
            <a:r>
              <a:rPr lang="es-ES" dirty="0"/>
              <a:t>En el archivo server.component.html interpolamos la variable </a:t>
            </a:r>
          </a:p>
        </p:txBody>
      </p:sp>
      <p:pic>
        <p:nvPicPr>
          <p:cNvPr id="8" name="Imagen 7">
            <a:extLst>
              <a:ext uri="{FF2B5EF4-FFF2-40B4-BE49-F238E27FC236}">
                <a16:creationId xmlns:a16="http://schemas.microsoft.com/office/drawing/2014/main" id="{A37250ED-3681-466F-AB8E-C9DA57D384A3}"/>
              </a:ext>
            </a:extLst>
          </p:cNvPr>
          <p:cNvPicPr>
            <a:picLocks noChangeAspect="1"/>
          </p:cNvPicPr>
          <p:nvPr/>
        </p:nvPicPr>
        <p:blipFill>
          <a:blip r:embed="rId2"/>
          <a:stretch>
            <a:fillRect/>
          </a:stretch>
        </p:blipFill>
        <p:spPr>
          <a:xfrm>
            <a:off x="6903593" y="3429000"/>
            <a:ext cx="1857375" cy="238125"/>
          </a:xfrm>
          <a:prstGeom prst="rect">
            <a:avLst/>
          </a:prstGeom>
        </p:spPr>
      </p:pic>
      <p:sp>
        <p:nvSpPr>
          <p:cNvPr id="9" name="CuadroTexto 8">
            <a:extLst>
              <a:ext uri="{FF2B5EF4-FFF2-40B4-BE49-F238E27FC236}">
                <a16:creationId xmlns:a16="http://schemas.microsoft.com/office/drawing/2014/main" id="{D20934CA-6F20-4CC6-833F-6678D1819FBA}"/>
              </a:ext>
            </a:extLst>
          </p:cNvPr>
          <p:cNvSpPr txBox="1"/>
          <p:nvPr/>
        </p:nvSpPr>
        <p:spPr>
          <a:xfrm>
            <a:off x="948146" y="3916003"/>
            <a:ext cx="2467342" cy="369332"/>
          </a:xfrm>
          <a:prstGeom prst="rect">
            <a:avLst/>
          </a:prstGeom>
          <a:noFill/>
        </p:spPr>
        <p:txBody>
          <a:bodyPr wrap="none" rtlCol="0">
            <a:spAutoFit/>
          </a:bodyPr>
          <a:lstStyle/>
          <a:p>
            <a:r>
              <a:rPr lang="es-ES" dirty="0"/>
              <a:t>Y este sería el resultado </a:t>
            </a:r>
          </a:p>
        </p:txBody>
      </p:sp>
      <p:pic>
        <p:nvPicPr>
          <p:cNvPr id="10" name="Imagen 9">
            <a:extLst>
              <a:ext uri="{FF2B5EF4-FFF2-40B4-BE49-F238E27FC236}">
                <a16:creationId xmlns:a16="http://schemas.microsoft.com/office/drawing/2014/main" id="{43FA3CCC-4E54-497A-8A5A-D00128737FEB}"/>
              </a:ext>
            </a:extLst>
          </p:cNvPr>
          <p:cNvPicPr>
            <a:picLocks noChangeAspect="1"/>
          </p:cNvPicPr>
          <p:nvPr/>
        </p:nvPicPr>
        <p:blipFill>
          <a:blip r:embed="rId3"/>
          <a:stretch>
            <a:fillRect/>
          </a:stretch>
        </p:blipFill>
        <p:spPr>
          <a:xfrm>
            <a:off x="948146" y="2800655"/>
            <a:ext cx="3762375" cy="342900"/>
          </a:xfrm>
          <a:prstGeom prst="rect">
            <a:avLst/>
          </a:prstGeom>
        </p:spPr>
      </p:pic>
      <p:pic>
        <p:nvPicPr>
          <p:cNvPr id="2" name="Imagen 1">
            <a:extLst>
              <a:ext uri="{FF2B5EF4-FFF2-40B4-BE49-F238E27FC236}">
                <a16:creationId xmlns:a16="http://schemas.microsoft.com/office/drawing/2014/main" id="{40F54D4D-CB60-486D-A6E0-2CEFA3337E85}"/>
              </a:ext>
            </a:extLst>
          </p:cNvPr>
          <p:cNvPicPr>
            <a:picLocks noChangeAspect="1"/>
          </p:cNvPicPr>
          <p:nvPr/>
        </p:nvPicPr>
        <p:blipFill>
          <a:blip r:embed="rId4"/>
          <a:stretch>
            <a:fillRect/>
          </a:stretch>
        </p:blipFill>
        <p:spPr>
          <a:xfrm>
            <a:off x="1071154" y="4458522"/>
            <a:ext cx="3962400" cy="1895475"/>
          </a:xfrm>
          <a:prstGeom prst="rect">
            <a:avLst/>
          </a:prstGeom>
          <a:ln>
            <a:solidFill>
              <a:schemeClr val="accent1"/>
            </a:solidFill>
          </a:ln>
        </p:spPr>
      </p:pic>
      <p:sp>
        <p:nvSpPr>
          <p:cNvPr id="5" name="Marcador de número de diapositiva 4">
            <a:extLst>
              <a:ext uri="{FF2B5EF4-FFF2-40B4-BE49-F238E27FC236}">
                <a16:creationId xmlns:a16="http://schemas.microsoft.com/office/drawing/2014/main" id="{CD8AD858-CAA3-4780-BD25-78AE771EFD83}"/>
              </a:ext>
            </a:extLst>
          </p:cNvPr>
          <p:cNvSpPr>
            <a:spLocks noGrp="1"/>
          </p:cNvSpPr>
          <p:nvPr>
            <p:ph type="sldNum" sz="quarter" idx="12"/>
          </p:nvPr>
        </p:nvSpPr>
        <p:spPr/>
        <p:txBody>
          <a:bodyPr/>
          <a:lstStyle/>
          <a:p>
            <a:fld id="{1A5952E3-DA43-4FE4-B797-0AD175EBA12D}" type="slidenum">
              <a:rPr lang="es-ES" smtClean="0"/>
              <a:t>44</a:t>
            </a:fld>
            <a:endParaRPr lang="es-ES"/>
          </a:p>
        </p:txBody>
      </p:sp>
    </p:spTree>
    <p:extLst>
      <p:ext uri="{BB962C8B-B14F-4D97-AF65-F5344CB8AC3E}">
        <p14:creationId xmlns:p14="http://schemas.microsoft.com/office/powerpoint/2010/main" val="4227708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1B42B7-D061-48E0-82A9-7CDB308204E8}"/>
              </a:ext>
            </a:extLst>
          </p:cNvPr>
          <p:cNvSpPr>
            <a:spLocks noGrp="1"/>
          </p:cNvSpPr>
          <p:nvPr>
            <p:ph idx="1"/>
          </p:nvPr>
        </p:nvSpPr>
        <p:spPr>
          <a:xfrm>
            <a:off x="838200" y="627018"/>
            <a:ext cx="10515600" cy="5549946"/>
          </a:xfrm>
        </p:spPr>
        <p:txBody>
          <a:bodyPr/>
          <a:lstStyle/>
          <a:p>
            <a:r>
              <a:rPr lang="es-ES" dirty="0"/>
              <a:t>Para que al hacer </a:t>
            </a:r>
            <a:r>
              <a:rPr lang="es-ES" dirty="0" err="1"/>
              <a:t>click</a:t>
            </a:r>
            <a:r>
              <a:rPr lang="es-ES" dirty="0"/>
              <a:t> en el botón cambie el valor de la propiedad </a:t>
            </a:r>
            <a:r>
              <a:rPr lang="es-ES" dirty="0" err="1"/>
              <a:t>creationServer</a:t>
            </a:r>
            <a:r>
              <a:rPr lang="es-ES" dirty="0"/>
              <a:t> y se  muestre “Se ha creado un servidor”, lo único  tenemos que hacer es modificar la función </a:t>
            </a:r>
            <a:r>
              <a:rPr lang="es-ES" dirty="0" err="1"/>
              <a:t>CreateServer</a:t>
            </a:r>
            <a:r>
              <a:rPr lang="es-ES" dirty="0"/>
              <a:t>() modificando el valor de  la propiedad.</a:t>
            </a:r>
          </a:p>
          <a:p>
            <a:pPr marL="0" indent="0">
              <a:buNone/>
            </a:pPr>
            <a:r>
              <a:rPr lang="es-ES" dirty="0"/>
              <a:t>    </a:t>
            </a:r>
          </a:p>
          <a:p>
            <a:pPr marL="0" indent="0">
              <a:buNone/>
            </a:pPr>
            <a:r>
              <a:rPr lang="es-ES" dirty="0"/>
              <a:t>   </a:t>
            </a:r>
          </a:p>
        </p:txBody>
      </p:sp>
      <p:pic>
        <p:nvPicPr>
          <p:cNvPr id="6" name="Imagen 5">
            <a:extLst>
              <a:ext uri="{FF2B5EF4-FFF2-40B4-BE49-F238E27FC236}">
                <a16:creationId xmlns:a16="http://schemas.microsoft.com/office/drawing/2014/main" id="{DB35F8C9-575E-4DC2-ACB0-B7969B29935C}"/>
              </a:ext>
            </a:extLst>
          </p:cNvPr>
          <p:cNvPicPr>
            <a:picLocks noChangeAspect="1"/>
          </p:cNvPicPr>
          <p:nvPr/>
        </p:nvPicPr>
        <p:blipFill>
          <a:blip r:embed="rId3"/>
          <a:stretch>
            <a:fillRect/>
          </a:stretch>
        </p:blipFill>
        <p:spPr>
          <a:xfrm>
            <a:off x="1114425" y="2338252"/>
            <a:ext cx="4981575" cy="3722914"/>
          </a:xfrm>
          <a:prstGeom prst="rect">
            <a:avLst/>
          </a:prstGeom>
        </p:spPr>
      </p:pic>
      <p:sp>
        <p:nvSpPr>
          <p:cNvPr id="7" name="CuadroTexto 6">
            <a:extLst>
              <a:ext uri="{FF2B5EF4-FFF2-40B4-BE49-F238E27FC236}">
                <a16:creationId xmlns:a16="http://schemas.microsoft.com/office/drawing/2014/main" id="{D377BF10-CE4D-4C02-959B-F2EB0BA71BB5}"/>
              </a:ext>
            </a:extLst>
          </p:cNvPr>
          <p:cNvSpPr txBox="1"/>
          <p:nvPr/>
        </p:nvSpPr>
        <p:spPr>
          <a:xfrm>
            <a:off x="6372225" y="2704011"/>
            <a:ext cx="5715026" cy="369332"/>
          </a:xfrm>
          <a:prstGeom prst="rect">
            <a:avLst/>
          </a:prstGeom>
          <a:noFill/>
        </p:spPr>
        <p:txBody>
          <a:bodyPr wrap="none" rtlCol="0">
            <a:spAutoFit/>
          </a:bodyPr>
          <a:lstStyle/>
          <a:p>
            <a:r>
              <a:rPr lang="es-ES" dirty="0"/>
              <a:t>Recordar que el evento </a:t>
            </a:r>
            <a:r>
              <a:rPr lang="es-ES" dirty="0" err="1"/>
              <a:t>binding</a:t>
            </a:r>
            <a:r>
              <a:rPr lang="es-ES" dirty="0"/>
              <a:t> ya estableció previamente </a:t>
            </a:r>
          </a:p>
        </p:txBody>
      </p:sp>
      <p:pic>
        <p:nvPicPr>
          <p:cNvPr id="8" name="Imagen 7">
            <a:extLst>
              <a:ext uri="{FF2B5EF4-FFF2-40B4-BE49-F238E27FC236}">
                <a16:creationId xmlns:a16="http://schemas.microsoft.com/office/drawing/2014/main" id="{18350F71-A49E-43AB-B526-DC6FC6DCEF3E}"/>
              </a:ext>
            </a:extLst>
          </p:cNvPr>
          <p:cNvPicPr>
            <a:picLocks noChangeAspect="1"/>
          </p:cNvPicPr>
          <p:nvPr/>
        </p:nvPicPr>
        <p:blipFill>
          <a:blip r:embed="rId4"/>
          <a:stretch>
            <a:fillRect/>
          </a:stretch>
        </p:blipFill>
        <p:spPr>
          <a:xfrm>
            <a:off x="6524828" y="3073342"/>
            <a:ext cx="5375321" cy="847725"/>
          </a:xfrm>
          <a:prstGeom prst="rect">
            <a:avLst/>
          </a:prstGeom>
        </p:spPr>
      </p:pic>
      <p:sp>
        <p:nvSpPr>
          <p:cNvPr id="9" name="CuadroTexto 8">
            <a:extLst>
              <a:ext uri="{FF2B5EF4-FFF2-40B4-BE49-F238E27FC236}">
                <a16:creationId xmlns:a16="http://schemas.microsoft.com/office/drawing/2014/main" id="{1B2EB592-A954-4495-8580-8D7B0D5F231D}"/>
              </a:ext>
            </a:extLst>
          </p:cNvPr>
          <p:cNvSpPr txBox="1"/>
          <p:nvPr/>
        </p:nvSpPr>
        <p:spPr>
          <a:xfrm>
            <a:off x="6372225" y="4199709"/>
            <a:ext cx="3502882" cy="369332"/>
          </a:xfrm>
          <a:prstGeom prst="rect">
            <a:avLst/>
          </a:prstGeom>
          <a:noFill/>
        </p:spPr>
        <p:txBody>
          <a:bodyPr wrap="none" rtlCol="0">
            <a:spAutoFit/>
          </a:bodyPr>
          <a:lstStyle/>
          <a:p>
            <a:r>
              <a:rPr lang="es-ES" dirty="0"/>
              <a:t>Resultado al hacer </a:t>
            </a:r>
            <a:r>
              <a:rPr lang="es-ES" dirty="0" err="1"/>
              <a:t>click</a:t>
            </a:r>
            <a:r>
              <a:rPr lang="es-ES" dirty="0"/>
              <a:t> en el botón</a:t>
            </a:r>
          </a:p>
        </p:txBody>
      </p:sp>
      <p:pic>
        <p:nvPicPr>
          <p:cNvPr id="10" name="Imagen 9">
            <a:extLst>
              <a:ext uri="{FF2B5EF4-FFF2-40B4-BE49-F238E27FC236}">
                <a16:creationId xmlns:a16="http://schemas.microsoft.com/office/drawing/2014/main" id="{2EB2E8FC-1059-4F0C-9565-E0D6D701708D}"/>
              </a:ext>
            </a:extLst>
          </p:cNvPr>
          <p:cNvPicPr>
            <a:picLocks noChangeAspect="1"/>
          </p:cNvPicPr>
          <p:nvPr/>
        </p:nvPicPr>
        <p:blipFill>
          <a:blip r:embed="rId5"/>
          <a:stretch>
            <a:fillRect/>
          </a:stretch>
        </p:blipFill>
        <p:spPr>
          <a:xfrm>
            <a:off x="6524828" y="4619626"/>
            <a:ext cx="3790950" cy="1981200"/>
          </a:xfrm>
          <a:prstGeom prst="rect">
            <a:avLst/>
          </a:prstGeom>
          <a:ln>
            <a:solidFill>
              <a:schemeClr val="accent1"/>
            </a:solidFill>
          </a:ln>
        </p:spPr>
      </p:pic>
      <p:sp>
        <p:nvSpPr>
          <p:cNvPr id="2" name="Marcador de número de diapositiva 1">
            <a:extLst>
              <a:ext uri="{FF2B5EF4-FFF2-40B4-BE49-F238E27FC236}">
                <a16:creationId xmlns:a16="http://schemas.microsoft.com/office/drawing/2014/main" id="{43D64872-0E78-4A2D-A0D8-289F73E7C9AB}"/>
              </a:ext>
            </a:extLst>
          </p:cNvPr>
          <p:cNvSpPr>
            <a:spLocks noGrp="1"/>
          </p:cNvSpPr>
          <p:nvPr>
            <p:ph type="sldNum" sz="quarter" idx="12"/>
          </p:nvPr>
        </p:nvSpPr>
        <p:spPr/>
        <p:txBody>
          <a:bodyPr/>
          <a:lstStyle/>
          <a:p>
            <a:fld id="{1A5952E3-DA43-4FE4-B797-0AD175EBA12D}" type="slidenum">
              <a:rPr lang="es-ES" smtClean="0"/>
              <a:t>45</a:t>
            </a:fld>
            <a:endParaRPr lang="es-ES"/>
          </a:p>
        </p:txBody>
      </p:sp>
    </p:spTree>
    <p:extLst>
      <p:ext uri="{BB962C8B-B14F-4D97-AF65-F5344CB8AC3E}">
        <p14:creationId xmlns:p14="http://schemas.microsoft.com/office/powerpoint/2010/main" val="4146486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6DE73-C7DD-4BB0-85DA-52E3D159EC15}"/>
              </a:ext>
            </a:extLst>
          </p:cNvPr>
          <p:cNvSpPr>
            <a:spLocks noGrp="1"/>
          </p:cNvSpPr>
          <p:nvPr>
            <p:ph type="title"/>
          </p:nvPr>
        </p:nvSpPr>
        <p:spPr/>
        <p:txBody>
          <a:bodyPr/>
          <a:lstStyle/>
          <a:p>
            <a:r>
              <a:rPr lang="es-ES" dirty="0"/>
              <a:t>Paso de datos con </a:t>
            </a:r>
            <a:r>
              <a:rPr lang="es-ES" b="1" dirty="0" err="1"/>
              <a:t>event</a:t>
            </a:r>
            <a:r>
              <a:rPr lang="es-ES" b="1" dirty="0"/>
              <a:t>  </a:t>
            </a:r>
            <a:r>
              <a:rPr lang="es-ES" b="1" dirty="0" err="1"/>
              <a:t>binding</a:t>
            </a:r>
            <a:endParaRPr lang="es-ES" b="1" dirty="0"/>
          </a:p>
        </p:txBody>
      </p:sp>
      <p:sp>
        <p:nvSpPr>
          <p:cNvPr id="3" name="Marcador de contenido 2">
            <a:extLst>
              <a:ext uri="{FF2B5EF4-FFF2-40B4-BE49-F238E27FC236}">
                <a16:creationId xmlns:a16="http://schemas.microsoft.com/office/drawing/2014/main" id="{85363638-7320-4845-9645-9FEF5F0700AF}"/>
              </a:ext>
            </a:extLst>
          </p:cNvPr>
          <p:cNvSpPr>
            <a:spLocks noGrp="1"/>
          </p:cNvSpPr>
          <p:nvPr>
            <p:ph idx="1"/>
          </p:nvPr>
        </p:nvSpPr>
        <p:spPr>
          <a:xfrm>
            <a:off x="838200" y="1825625"/>
            <a:ext cx="10515600" cy="1845038"/>
          </a:xfrm>
        </p:spPr>
        <p:txBody>
          <a:bodyPr/>
          <a:lstStyle/>
          <a:p>
            <a:pPr marL="0" indent="0" algn="just">
              <a:buNone/>
            </a:pPr>
            <a:r>
              <a:rPr lang="es-ES" dirty="0"/>
              <a:t>Supongamos que queremos poner el nombre del servidor que queremos crear y luego al hacer </a:t>
            </a:r>
            <a:r>
              <a:rPr lang="es-ES" dirty="0" err="1"/>
              <a:t>click</a:t>
            </a:r>
            <a:r>
              <a:rPr lang="es-ES" dirty="0"/>
              <a:t> en el botón mostrar el mensaje ¨Se ha creado el servidor¨ y a continuación poner el nombre del servidor.</a:t>
            </a:r>
          </a:p>
          <a:p>
            <a:pPr marL="0" indent="0">
              <a:buNone/>
            </a:pPr>
            <a:endParaRPr lang="es-ES" dirty="0"/>
          </a:p>
        </p:txBody>
      </p:sp>
      <p:sp>
        <p:nvSpPr>
          <p:cNvPr id="4" name="CuadroTexto 3">
            <a:extLst>
              <a:ext uri="{FF2B5EF4-FFF2-40B4-BE49-F238E27FC236}">
                <a16:creationId xmlns:a16="http://schemas.microsoft.com/office/drawing/2014/main" id="{0DE8A454-DB76-4379-A89B-4179A6A8AC6A}"/>
              </a:ext>
            </a:extLst>
          </p:cNvPr>
          <p:cNvSpPr txBox="1"/>
          <p:nvPr/>
        </p:nvSpPr>
        <p:spPr>
          <a:xfrm>
            <a:off x="6096000" y="4101737"/>
            <a:ext cx="213360" cy="2181497"/>
          </a:xfrm>
          <a:prstGeom prst="rect">
            <a:avLst/>
          </a:prstGeom>
          <a:noFill/>
        </p:spPr>
        <p:txBody>
          <a:bodyPr wrap="square" rtlCol="0">
            <a:spAutoFit/>
          </a:bodyPr>
          <a:lstStyle/>
          <a:p>
            <a:endParaRPr lang="es-ES" dirty="0"/>
          </a:p>
        </p:txBody>
      </p:sp>
      <p:sp>
        <p:nvSpPr>
          <p:cNvPr id="5" name="CuadroTexto 4">
            <a:extLst>
              <a:ext uri="{FF2B5EF4-FFF2-40B4-BE49-F238E27FC236}">
                <a16:creationId xmlns:a16="http://schemas.microsoft.com/office/drawing/2014/main" id="{464798DA-5DD4-4A1A-A473-CC8ABFC517CD}"/>
              </a:ext>
            </a:extLst>
          </p:cNvPr>
          <p:cNvSpPr txBox="1"/>
          <p:nvPr/>
        </p:nvSpPr>
        <p:spPr>
          <a:xfrm>
            <a:off x="986245" y="3620934"/>
            <a:ext cx="10117183" cy="646331"/>
          </a:xfrm>
          <a:prstGeom prst="rect">
            <a:avLst/>
          </a:prstGeom>
          <a:noFill/>
        </p:spPr>
        <p:txBody>
          <a:bodyPr wrap="square" rtlCol="0">
            <a:spAutoFit/>
          </a:bodyPr>
          <a:lstStyle/>
          <a:p>
            <a:pPr algn="just"/>
            <a:r>
              <a:rPr lang="es-ES" dirty="0"/>
              <a:t>Lo primero es crear el componente </a:t>
            </a:r>
            <a:r>
              <a:rPr lang="en-US" dirty="0"/>
              <a:t>&lt;input&gt;  de </a:t>
            </a:r>
            <a:r>
              <a:rPr lang="en-US" dirty="0" err="1"/>
              <a:t>tipo</a:t>
            </a:r>
            <a:r>
              <a:rPr lang="en-US" dirty="0"/>
              <a:t> </a:t>
            </a:r>
            <a:r>
              <a:rPr lang="en-US" dirty="0" err="1"/>
              <a:t>texto</a:t>
            </a:r>
            <a:r>
              <a:rPr lang="en-US" dirty="0"/>
              <a:t> </a:t>
            </a:r>
            <a:r>
              <a:rPr lang="en-US" dirty="0" err="1"/>
              <a:t>en</a:t>
            </a:r>
            <a:r>
              <a:rPr lang="en-US" dirty="0"/>
              <a:t> el server.component.html y </a:t>
            </a:r>
            <a:r>
              <a:rPr lang="en-US" dirty="0" err="1"/>
              <a:t>crear</a:t>
            </a:r>
            <a:r>
              <a:rPr lang="en-US" dirty="0"/>
              <a:t> el event </a:t>
            </a:r>
            <a:r>
              <a:rPr lang="en-US" dirty="0" err="1"/>
              <a:t>bindig</a:t>
            </a:r>
            <a:r>
              <a:rPr lang="en-US" dirty="0"/>
              <a:t> , </a:t>
            </a:r>
            <a:r>
              <a:rPr lang="en-US" dirty="0" err="1"/>
              <a:t>en</a:t>
            </a:r>
            <a:r>
              <a:rPr lang="en-US" dirty="0"/>
              <a:t> </a:t>
            </a:r>
            <a:r>
              <a:rPr lang="en-US" dirty="0" err="1"/>
              <a:t>este</a:t>
            </a:r>
            <a:r>
              <a:rPr lang="en-US" dirty="0"/>
              <a:t> </a:t>
            </a:r>
            <a:r>
              <a:rPr lang="en-US" dirty="0" err="1"/>
              <a:t>caso</a:t>
            </a:r>
            <a:r>
              <a:rPr lang="en-US" dirty="0"/>
              <a:t> el </a:t>
            </a:r>
            <a:r>
              <a:rPr lang="en-US" dirty="0" err="1"/>
              <a:t>evento</a:t>
            </a:r>
            <a:r>
              <a:rPr lang="en-US" dirty="0"/>
              <a:t> ser</a:t>
            </a:r>
            <a:r>
              <a:rPr lang="es-ES" dirty="0" err="1"/>
              <a:t>ía</a:t>
            </a:r>
            <a:r>
              <a:rPr lang="es-ES" dirty="0"/>
              <a:t> (input) que es el que permite la entrada de datos.</a:t>
            </a:r>
          </a:p>
        </p:txBody>
      </p:sp>
      <p:pic>
        <p:nvPicPr>
          <p:cNvPr id="7" name="Imagen 6">
            <a:extLst>
              <a:ext uri="{FF2B5EF4-FFF2-40B4-BE49-F238E27FC236}">
                <a16:creationId xmlns:a16="http://schemas.microsoft.com/office/drawing/2014/main" id="{186C595E-335A-436D-BA74-4BA312768F0C}"/>
              </a:ext>
            </a:extLst>
          </p:cNvPr>
          <p:cNvPicPr>
            <a:picLocks noChangeAspect="1"/>
          </p:cNvPicPr>
          <p:nvPr/>
        </p:nvPicPr>
        <p:blipFill>
          <a:blip r:embed="rId3"/>
          <a:stretch>
            <a:fillRect/>
          </a:stretch>
        </p:blipFill>
        <p:spPr>
          <a:xfrm>
            <a:off x="986245" y="4630510"/>
            <a:ext cx="6543675" cy="1123950"/>
          </a:xfrm>
          <a:prstGeom prst="rect">
            <a:avLst/>
          </a:prstGeom>
        </p:spPr>
      </p:pic>
      <p:sp>
        <p:nvSpPr>
          <p:cNvPr id="6" name="Marcador de número de diapositiva 5">
            <a:extLst>
              <a:ext uri="{FF2B5EF4-FFF2-40B4-BE49-F238E27FC236}">
                <a16:creationId xmlns:a16="http://schemas.microsoft.com/office/drawing/2014/main" id="{AE7EAA23-61CB-4C57-96DB-7F75C39AE18E}"/>
              </a:ext>
            </a:extLst>
          </p:cNvPr>
          <p:cNvSpPr>
            <a:spLocks noGrp="1"/>
          </p:cNvSpPr>
          <p:nvPr>
            <p:ph type="sldNum" sz="quarter" idx="12"/>
          </p:nvPr>
        </p:nvSpPr>
        <p:spPr/>
        <p:txBody>
          <a:bodyPr/>
          <a:lstStyle/>
          <a:p>
            <a:fld id="{1A5952E3-DA43-4FE4-B797-0AD175EBA12D}" type="slidenum">
              <a:rPr lang="es-ES" smtClean="0"/>
              <a:t>46</a:t>
            </a:fld>
            <a:endParaRPr lang="es-ES"/>
          </a:p>
        </p:txBody>
      </p:sp>
    </p:spTree>
    <p:extLst>
      <p:ext uri="{BB962C8B-B14F-4D97-AF65-F5344CB8AC3E}">
        <p14:creationId xmlns:p14="http://schemas.microsoft.com/office/powerpoint/2010/main" val="2721368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F08F0FE-1904-4B79-88C8-0B3C49F4E21E}"/>
              </a:ext>
            </a:extLst>
          </p:cNvPr>
          <p:cNvSpPr>
            <a:spLocks noGrp="1"/>
          </p:cNvSpPr>
          <p:nvPr>
            <p:ph idx="1"/>
          </p:nvPr>
        </p:nvSpPr>
        <p:spPr>
          <a:xfrm>
            <a:off x="838199" y="679269"/>
            <a:ext cx="11101251" cy="5497694"/>
          </a:xfrm>
        </p:spPr>
        <p:txBody>
          <a:bodyPr/>
          <a:lstStyle/>
          <a:p>
            <a:pPr marL="0" indent="0" algn="just">
              <a:buNone/>
            </a:pPr>
            <a:endParaRPr lang="es-ES" sz="1800" dirty="0"/>
          </a:p>
          <a:p>
            <a:pPr marL="0" indent="0" algn="just">
              <a:buNone/>
            </a:pPr>
            <a:r>
              <a:rPr lang="es-ES" sz="2400" dirty="0"/>
              <a:t>Creamos la propiedad </a:t>
            </a:r>
            <a:r>
              <a:rPr lang="es-ES" sz="2400" dirty="0" err="1"/>
              <a:t>serverName</a:t>
            </a:r>
            <a:r>
              <a:rPr lang="es-ES" sz="2400" dirty="0"/>
              <a:t> , la inicializamos con la cadena vacía</a:t>
            </a:r>
          </a:p>
          <a:p>
            <a:pPr marL="0" indent="0" algn="just">
              <a:buNone/>
            </a:pPr>
            <a:endParaRPr lang="es-ES" sz="2400" dirty="0"/>
          </a:p>
          <a:p>
            <a:pPr marL="0" indent="0" algn="just">
              <a:buNone/>
            </a:pPr>
            <a:endParaRPr lang="es-ES" sz="2400" dirty="0"/>
          </a:p>
          <a:p>
            <a:pPr marL="0" indent="0" algn="just">
              <a:buNone/>
            </a:pPr>
            <a:r>
              <a:rPr lang="es-ES" sz="2400" dirty="0"/>
              <a:t>En el archivo </a:t>
            </a:r>
            <a:r>
              <a:rPr lang="es-ES" sz="2400" dirty="0" err="1"/>
              <a:t>server.component.ts</a:t>
            </a:r>
            <a:r>
              <a:rPr lang="es-ES" sz="2400" dirty="0"/>
              <a:t> creamos la función </a:t>
            </a:r>
          </a:p>
          <a:p>
            <a:pPr marL="0" indent="0" algn="just">
              <a:buNone/>
            </a:pPr>
            <a:endParaRPr lang="es-ES" sz="1800" dirty="0"/>
          </a:p>
        </p:txBody>
      </p:sp>
      <p:pic>
        <p:nvPicPr>
          <p:cNvPr id="7" name="Imagen 6">
            <a:extLst>
              <a:ext uri="{FF2B5EF4-FFF2-40B4-BE49-F238E27FC236}">
                <a16:creationId xmlns:a16="http://schemas.microsoft.com/office/drawing/2014/main" id="{4DFCBE57-7FE0-4CE9-B2E9-3C3C546F14DA}"/>
              </a:ext>
            </a:extLst>
          </p:cNvPr>
          <p:cNvPicPr>
            <a:picLocks noChangeAspect="1"/>
          </p:cNvPicPr>
          <p:nvPr/>
        </p:nvPicPr>
        <p:blipFill>
          <a:blip r:embed="rId2"/>
          <a:stretch>
            <a:fillRect/>
          </a:stretch>
        </p:blipFill>
        <p:spPr>
          <a:xfrm>
            <a:off x="1105852" y="1483316"/>
            <a:ext cx="1933575" cy="724307"/>
          </a:xfrm>
          <a:prstGeom prst="rect">
            <a:avLst/>
          </a:prstGeom>
        </p:spPr>
      </p:pic>
      <p:pic>
        <p:nvPicPr>
          <p:cNvPr id="8" name="Imagen 7">
            <a:extLst>
              <a:ext uri="{FF2B5EF4-FFF2-40B4-BE49-F238E27FC236}">
                <a16:creationId xmlns:a16="http://schemas.microsoft.com/office/drawing/2014/main" id="{33821DA3-8DA8-4656-979A-733148FFFB0C}"/>
              </a:ext>
            </a:extLst>
          </p:cNvPr>
          <p:cNvPicPr>
            <a:picLocks noChangeAspect="1"/>
          </p:cNvPicPr>
          <p:nvPr/>
        </p:nvPicPr>
        <p:blipFill>
          <a:blip r:embed="rId3"/>
          <a:stretch>
            <a:fillRect/>
          </a:stretch>
        </p:blipFill>
        <p:spPr>
          <a:xfrm>
            <a:off x="1005158" y="2963819"/>
            <a:ext cx="4486275" cy="1073670"/>
          </a:xfrm>
          <a:prstGeom prst="rect">
            <a:avLst/>
          </a:prstGeom>
        </p:spPr>
      </p:pic>
      <p:sp>
        <p:nvSpPr>
          <p:cNvPr id="9" name="CuadroTexto 8">
            <a:extLst>
              <a:ext uri="{FF2B5EF4-FFF2-40B4-BE49-F238E27FC236}">
                <a16:creationId xmlns:a16="http://schemas.microsoft.com/office/drawing/2014/main" id="{34F68E52-2DE2-4DF9-B6F8-12BDDF1D5D57}"/>
              </a:ext>
            </a:extLst>
          </p:cNvPr>
          <p:cNvSpPr txBox="1"/>
          <p:nvPr/>
        </p:nvSpPr>
        <p:spPr>
          <a:xfrm>
            <a:off x="838200" y="4162687"/>
            <a:ext cx="10228898" cy="830997"/>
          </a:xfrm>
          <a:prstGeom prst="rect">
            <a:avLst/>
          </a:prstGeom>
          <a:noFill/>
        </p:spPr>
        <p:txBody>
          <a:bodyPr wrap="square" rtlCol="0">
            <a:spAutoFit/>
          </a:bodyPr>
          <a:lstStyle/>
          <a:p>
            <a:r>
              <a:rPr lang="es-ES" sz="2400" dirty="0"/>
              <a:t>Modificamos la función </a:t>
            </a:r>
            <a:r>
              <a:rPr lang="es-ES" sz="2400" dirty="0" err="1"/>
              <a:t>CreateServer</a:t>
            </a:r>
            <a:r>
              <a:rPr lang="es-ES" sz="2400" dirty="0"/>
              <a:t>() para que emita el mensaje con el nombre del servidor</a:t>
            </a:r>
          </a:p>
        </p:txBody>
      </p:sp>
      <p:pic>
        <p:nvPicPr>
          <p:cNvPr id="10" name="Imagen 9">
            <a:extLst>
              <a:ext uri="{FF2B5EF4-FFF2-40B4-BE49-F238E27FC236}">
                <a16:creationId xmlns:a16="http://schemas.microsoft.com/office/drawing/2014/main" id="{F47F34C4-D25A-457D-BB37-DAD5EC2283CF}"/>
              </a:ext>
            </a:extLst>
          </p:cNvPr>
          <p:cNvPicPr>
            <a:picLocks noChangeAspect="1"/>
          </p:cNvPicPr>
          <p:nvPr/>
        </p:nvPicPr>
        <p:blipFill>
          <a:blip r:embed="rId4"/>
          <a:stretch>
            <a:fillRect/>
          </a:stretch>
        </p:blipFill>
        <p:spPr>
          <a:xfrm>
            <a:off x="924196" y="5087973"/>
            <a:ext cx="4648200" cy="1088990"/>
          </a:xfrm>
          <a:prstGeom prst="rect">
            <a:avLst/>
          </a:prstGeom>
        </p:spPr>
      </p:pic>
      <p:sp>
        <p:nvSpPr>
          <p:cNvPr id="11" name="CuadroTexto 10">
            <a:extLst>
              <a:ext uri="{FF2B5EF4-FFF2-40B4-BE49-F238E27FC236}">
                <a16:creationId xmlns:a16="http://schemas.microsoft.com/office/drawing/2014/main" id="{7C9EC250-E707-4E86-9601-C1AD06B62D92}"/>
              </a:ext>
            </a:extLst>
          </p:cNvPr>
          <p:cNvSpPr txBox="1"/>
          <p:nvPr/>
        </p:nvSpPr>
        <p:spPr>
          <a:xfrm>
            <a:off x="5572396" y="3089954"/>
            <a:ext cx="6471558" cy="646331"/>
          </a:xfrm>
          <a:prstGeom prst="rect">
            <a:avLst/>
          </a:prstGeom>
          <a:noFill/>
        </p:spPr>
        <p:txBody>
          <a:bodyPr wrap="square" rtlCol="0">
            <a:spAutoFit/>
          </a:bodyPr>
          <a:lstStyle/>
          <a:p>
            <a:r>
              <a:rPr lang="en-US" dirty="0"/>
              <a:t>&lt;</a:t>
            </a:r>
            <a:r>
              <a:rPr lang="en-US" dirty="0" err="1"/>
              <a:t>HTMLInputElement</a:t>
            </a:r>
            <a:r>
              <a:rPr lang="en-US" dirty="0"/>
              <a:t>&gt; Indica el </a:t>
            </a:r>
            <a:r>
              <a:rPr lang="en-US" dirty="0" err="1"/>
              <a:t>tipo</a:t>
            </a:r>
            <a:r>
              <a:rPr lang="en-US" dirty="0"/>
              <a:t> de </a:t>
            </a:r>
            <a:r>
              <a:rPr lang="en-US" dirty="0" err="1"/>
              <a:t>objeto</a:t>
            </a:r>
            <a:r>
              <a:rPr lang="en-US" dirty="0"/>
              <a:t> con el que </a:t>
            </a:r>
            <a:r>
              <a:rPr lang="en-US" dirty="0" err="1"/>
              <a:t>estamos</a:t>
            </a:r>
            <a:r>
              <a:rPr lang="en-US" dirty="0"/>
              <a:t> </a:t>
            </a:r>
            <a:r>
              <a:rPr lang="en-US" dirty="0" err="1"/>
              <a:t>trabajando</a:t>
            </a:r>
            <a:endParaRPr lang="es-ES" dirty="0"/>
          </a:p>
        </p:txBody>
      </p:sp>
      <p:sp>
        <p:nvSpPr>
          <p:cNvPr id="2" name="Marcador de número de diapositiva 1">
            <a:extLst>
              <a:ext uri="{FF2B5EF4-FFF2-40B4-BE49-F238E27FC236}">
                <a16:creationId xmlns:a16="http://schemas.microsoft.com/office/drawing/2014/main" id="{DA767803-60E2-4AB5-A5B7-0945137D0015}"/>
              </a:ext>
            </a:extLst>
          </p:cNvPr>
          <p:cNvSpPr>
            <a:spLocks noGrp="1"/>
          </p:cNvSpPr>
          <p:nvPr>
            <p:ph type="sldNum" sz="quarter" idx="12"/>
          </p:nvPr>
        </p:nvSpPr>
        <p:spPr/>
        <p:txBody>
          <a:bodyPr/>
          <a:lstStyle/>
          <a:p>
            <a:fld id="{1A5952E3-DA43-4FE4-B797-0AD175EBA12D}" type="slidenum">
              <a:rPr lang="es-ES" smtClean="0"/>
              <a:t>47</a:t>
            </a:fld>
            <a:endParaRPr lang="es-ES"/>
          </a:p>
        </p:txBody>
      </p:sp>
    </p:spTree>
    <p:extLst>
      <p:ext uri="{BB962C8B-B14F-4D97-AF65-F5344CB8AC3E}">
        <p14:creationId xmlns:p14="http://schemas.microsoft.com/office/powerpoint/2010/main" val="2696837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B9F7B-256B-4854-B4C8-D74531114A64}"/>
              </a:ext>
            </a:extLst>
          </p:cNvPr>
          <p:cNvSpPr>
            <a:spLocks noGrp="1"/>
          </p:cNvSpPr>
          <p:nvPr>
            <p:ph type="title"/>
          </p:nvPr>
        </p:nvSpPr>
        <p:spPr/>
        <p:txBody>
          <a:bodyPr/>
          <a:lstStyle/>
          <a:p>
            <a:r>
              <a:rPr lang="en-US" b="1" dirty="0"/>
              <a:t>two way databinding</a:t>
            </a:r>
            <a:r>
              <a:rPr lang="en-US" dirty="0"/>
              <a:t> [(</a:t>
            </a:r>
            <a:r>
              <a:rPr lang="en-US" dirty="0" err="1"/>
              <a:t>ngModel</a:t>
            </a:r>
            <a:r>
              <a:rPr lang="en-US" dirty="0"/>
              <a:t>)]="data"</a:t>
            </a:r>
            <a:endParaRPr lang="es-ES" dirty="0"/>
          </a:p>
        </p:txBody>
      </p:sp>
      <p:sp>
        <p:nvSpPr>
          <p:cNvPr id="3" name="Marcador de contenido 2">
            <a:extLst>
              <a:ext uri="{FF2B5EF4-FFF2-40B4-BE49-F238E27FC236}">
                <a16:creationId xmlns:a16="http://schemas.microsoft.com/office/drawing/2014/main" id="{8B8DF0E7-76CE-49B0-A436-9049EFBE9CA8}"/>
              </a:ext>
            </a:extLst>
          </p:cNvPr>
          <p:cNvSpPr>
            <a:spLocks noGrp="1"/>
          </p:cNvSpPr>
          <p:nvPr>
            <p:ph idx="1"/>
          </p:nvPr>
        </p:nvSpPr>
        <p:spPr/>
        <p:txBody>
          <a:bodyPr/>
          <a:lstStyle/>
          <a:p>
            <a:pPr marL="0" indent="0">
              <a:buNone/>
            </a:pPr>
            <a:r>
              <a:rPr lang="en-US" dirty="0"/>
              <a:t>El </a:t>
            </a:r>
            <a:r>
              <a:rPr lang="en-US" dirty="0" err="1"/>
              <a:t>flujo</a:t>
            </a:r>
            <a:r>
              <a:rPr lang="en-US" dirty="0"/>
              <a:t> de </a:t>
            </a:r>
            <a:r>
              <a:rPr lang="en-US" dirty="0" err="1"/>
              <a:t>información</a:t>
            </a:r>
            <a:r>
              <a:rPr lang="en-US" dirty="0"/>
              <a:t> </a:t>
            </a:r>
            <a:r>
              <a:rPr lang="en-US" dirty="0" err="1"/>
              <a:t>va</a:t>
            </a:r>
            <a:r>
              <a:rPr lang="en-US" dirty="0"/>
              <a:t> del Typescript al HTML </a:t>
            </a:r>
            <a:r>
              <a:rPr lang="en-US" dirty="0" err="1"/>
              <a:t>como</a:t>
            </a:r>
            <a:r>
              <a:rPr lang="en-US" dirty="0"/>
              <a:t> del HTML al </a:t>
            </a:r>
            <a:r>
              <a:rPr lang="en-US" dirty="0" err="1"/>
              <a:t>Typescrip.Esto</a:t>
            </a:r>
            <a:r>
              <a:rPr lang="en-US" dirty="0"/>
              <a:t> le </a:t>
            </a:r>
            <a:r>
              <a:rPr lang="en-US" dirty="0" err="1"/>
              <a:t>va</a:t>
            </a:r>
            <a:r>
              <a:rPr lang="en-US" dirty="0"/>
              <a:t> a </a:t>
            </a:r>
            <a:r>
              <a:rPr lang="en-US" dirty="0" err="1"/>
              <a:t>permitir</a:t>
            </a:r>
            <a:r>
              <a:rPr lang="en-US" dirty="0"/>
              <a:t> a </a:t>
            </a:r>
            <a:r>
              <a:rPr lang="en-US" dirty="0" err="1"/>
              <a:t>nuestras</a:t>
            </a:r>
            <a:r>
              <a:rPr lang="en-US" dirty="0"/>
              <a:t> </a:t>
            </a:r>
            <a:r>
              <a:rPr lang="en-US" dirty="0" err="1"/>
              <a:t>aplicaciones</a:t>
            </a:r>
            <a:r>
              <a:rPr lang="en-US" dirty="0"/>
              <a:t> </a:t>
            </a:r>
            <a:r>
              <a:rPr lang="en-US" dirty="0" err="1"/>
              <a:t>actualizarse</a:t>
            </a:r>
            <a:r>
              <a:rPr lang="en-US" dirty="0"/>
              <a:t> </a:t>
            </a:r>
            <a:r>
              <a:rPr lang="en-US" dirty="0" err="1"/>
              <a:t>continuamente</a:t>
            </a:r>
            <a:r>
              <a:rPr lang="en-US" dirty="0"/>
              <a:t>. </a:t>
            </a:r>
            <a:endParaRPr lang="es-ES" dirty="0"/>
          </a:p>
        </p:txBody>
      </p:sp>
      <p:pic>
        <p:nvPicPr>
          <p:cNvPr id="4" name="Imagen 3">
            <a:extLst>
              <a:ext uri="{FF2B5EF4-FFF2-40B4-BE49-F238E27FC236}">
                <a16:creationId xmlns:a16="http://schemas.microsoft.com/office/drawing/2014/main" id="{9FEB2447-7261-4849-AE16-D4FB05A7E812}"/>
              </a:ext>
            </a:extLst>
          </p:cNvPr>
          <p:cNvPicPr>
            <a:picLocks noChangeAspect="1"/>
          </p:cNvPicPr>
          <p:nvPr/>
        </p:nvPicPr>
        <p:blipFill>
          <a:blip r:embed="rId3"/>
          <a:stretch>
            <a:fillRect/>
          </a:stretch>
        </p:blipFill>
        <p:spPr>
          <a:xfrm>
            <a:off x="1041354" y="3237820"/>
            <a:ext cx="9534525" cy="2939143"/>
          </a:xfrm>
          <a:prstGeom prst="rect">
            <a:avLst/>
          </a:prstGeom>
        </p:spPr>
      </p:pic>
      <p:sp>
        <p:nvSpPr>
          <p:cNvPr id="5" name="Marcador de número de diapositiva 4">
            <a:extLst>
              <a:ext uri="{FF2B5EF4-FFF2-40B4-BE49-F238E27FC236}">
                <a16:creationId xmlns:a16="http://schemas.microsoft.com/office/drawing/2014/main" id="{6C986F80-F80D-4FAF-8A67-CE433A0C68C4}"/>
              </a:ext>
            </a:extLst>
          </p:cNvPr>
          <p:cNvSpPr>
            <a:spLocks noGrp="1"/>
          </p:cNvSpPr>
          <p:nvPr>
            <p:ph type="sldNum" sz="quarter" idx="12"/>
          </p:nvPr>
        </p:nvSpPr>
        <p:spPr/>
        <p:txBody>
          <a:bodyPr/>
          <a:lstStyle/>
          <a:p>
            <a:fld id="{1A5952E3-DA43-4FE4-B797-0AD175EBA12D}" type="slidenum">
              <a:rPr lang="es-ES" smtClean="0"/>
              <a:t>48</a:t>
            </a:fld>
            <a:endParaRPr lang="es-ES"/>
          </a:p>
        </p:txBody>
      </p:sp>
    </p:spTree>
    <p:extLst>
      <p:ext uri="{BB962C8B-B14F-4D97-AF65-F5344CB8AC3E}">
        <p14:creationId xmlns:p14="http://schemas.microsoft.com/office/powerpoint/2010/main" val="2411583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21E5F-C511-4073-8EDE-D6E0E8A99CE5}"/>
              </a:ext>
            </a:extLst>
          </p:cNvPr>
          <p:cNvSpPr>
            <a:spLocks noGrp="1"/>
          </p:cNvSpPr>
          <p:nvPr>
            <p:ph type="title"/>
          </p:nvPr>
        </p:nvSpPr>
        <p:spPr/>
        <p:txBody>
          <a:bodyPr>
            <a:normAutofit/>
          </a:bodyPr>
          <a:lstStyle/>
          <a:p>
            <a:r>
              <a:rPr lang="es-ES" sz="4000" dirty="0"/>
              <a:t>Qué necesitamos para crear </a:t>
            </a:r>
            <a:r>
              <a:rPr lang="en-US" sz="4000" b="1" dirty="0"/>
              <a:t>two way databinding</a:t>
            </a:r>
            <a:r>
              <a:rPr lang="en-US" sz="4000" dirty="0"/>
              <a:t> </a:t>
            </a:r>
            <a:r>
              <a:rPr lang="es-ES" sz="4000" dirty="0"/>
              <a:t> </a:t>
            </a:r>
          </a:p>
        </p:txBody>
      </p:sp>
      <p:sp>
        <p:nvSpPr>
          <p:cNvPr id="3" name="Marcador de contenido 2">
            <a:extLst>
              <a:ext uri="{FF2B5EF4-FFF2-40B4-BE49-F238E27FC236}">
                <a16:creationId xmlns:a16="http://schemas.microsoft.com/office/drawing/2014/main" id="{440DCDA8-DE06-4530-A59C-10358430F67C}"/>
              </a:ext>
            </a:extLst>
          </p:cNvPr>
          <p:cNvSpPr>
            <a:spLocks noGrp="1"/>
          </p:cNvSpPr>
          <p:nvPr>
            <p:ph idx="1"/>
          </p:nvPr>
        </p:nvSpPr>
        <p:spPr/>
        <p:txBody>
          <a:bodyPr/>
          <a:lstStyle/>
          <a:p>
            <a:r>
              <a:rPr lang="es-ES" dirty="0"/>
              <a:t>Uso de la directiva </a:t>
            </a:r>
            <a:r>
              <a:rPr lang="es-ES" dirty="0" err="1"/>
              <a:t>ngModel</a:t>
            </a:r>
            <a:r>
              <a:rPr lang="es-ES" dirty="0"/>
              <a:t> (lo veremos más adelante)</a:t>
            </a:r>
          </a:p>
          <a:p>
            <a:r>
              <a:rPr lang="es-ES" dirty="0"/>
              <a:t>Uso de Banana </a:t>
            </a:r>
            <a:r>
              <a:rPr lang="es-ES" dirty="0" err="1"/>
              <a:t>Inbox</a:t>
            </a:r>
            <a:r>
              <a:rPr lang="es-ES" dirty="0"/>
              <a:t> (es una regla de sintaxis)</a:t>
            </a:r>
          </a:p>
          <a:p>
            <a:pPr marL="0" indent="0">
              <a:buNone/>
            </a:pPr>
            <a:r>
              <a:rPr lang="es-ES" dirty="0">
                <a:solidFill>
                  <a:srgbClr val="FF0000"/>
                </a:solidFill>
              </a:rPr>
              <a:t>  </a:t>
            </a:r>
          </a:p>
          <a:p>
            <a:pPr marL="0" indent="0">
              <a:buNone/>
            </a:pPr>
            <a:endParaRPr lang="es-ES" dirty="0">
              <a:solidFill>
                <a:srgbClr val="FF0000"/>
              </a:solidFill>
            </a:endParaRPr>
          </a:p>
          <a:p>
            <a:pPr marL="0" indent="0">
              <a:buNone/>
            </a:pPr>
            <a:endParaRPr lang="es-ES" dirty="0">
              <a:solidFill>
                <a:srgbClr val="FF0000"/>
              </a:solidFill>
            </a:endParaRPr>
          </a:p>
          <a:p>
            <a:pPr marL="0" indent="0">
              <a:buNone/>
            </a:pPr>
            <a:r>
              <a:rPr lang="es-ES" dirty="0">
                <a:solidFill>
                  <a:srgbClr val="FF0000"/>
                </a:solidFill>
              </a:rPr>
              <a:t>   </a:t>
            </a:r>
          </a:p>
          <a:p>
            <a:pPr marL="0" indent="0">
              <a:buNone/>
            </a:pPr>
            <a:r>
              <a:rPr lang="es-ES" dirty="0">
                <a:solidFill>
                  <a:srgbClr val="FF0000"/>
                </a:solidFill>
              </a:rPr>
              <a:t>   </a:t>
            </a:r>
            <a:r>
              <a:rPr lang="en-US" dirty="0">
                <a:solidFill>
                  <a:srgbClr val="FF0000"/>
                </a:solidFill>
              </a:rPr>
              <a:t>[]  </a:t>
            </a:r>
            <a:r>
              <a:rPr lang="en-US" dirty="0"/>
              <a:t>                                            Property binding(Typescript-HTML)</a:t>
            </a:r>
          </a:p>
          <a:p>
            <a:pPr marL="0" indent="0">
              <a:buNone/>
            </a:pPr>
            <a:r>
              <a:rPr lang="en-US" dirty="0"/>
              <a:t>   </a:t>
            </a:r>
            <a:r>
              <a:rPr lang="en-US" dirty="0">
                <a:solidFill>
                  <a:srgbClr val="FF0000"/>
                </a:solidFill>
              </a:rPr>
              <a:t>()</a:t>
            </a:r>
            <a:r>
              <a:rPr lang="en-US" dirty="0"/>
              <a:t>                                             Event binding(HTML-Typescript)</a:t>
            </a:r>
            <a:endParaRPr lang="es-ES" dirty="0"/>
          </a:p>
        </p:txBody>
      </p:sp>
      <p:cxnSp>
        <p:nvCxnSpPr>
          <p:cNvPr id="5" name="Conector recto de flecha 4">
            <a:extLst>
              <a:ext uri="{FF2B5EF4-FFF2-40B4-BE49-F238E27FC236}">
                <a16:creationId xmlns:a16="http://schemas.microsoft.com/office/drawing/2014/main" id="{79F8D8B7-CE05-4DC2-8A1E-7874A8C425FA}"/>
              </a:ext>
            </a:extLst>
          </p:cNvPr>
          <p:cNvCxnSpPr/>
          <p:nvPr/>
        </p:nvCxnSpPr>
        <p:spPr>
          <a:xfrm>
            <a:off x="1763485" y="5704114"/>
            <a:ext cx="3187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F415A70D-714F-455F-9D76-AAC984121355}"/>
              </a:ext>
            </a:extLst>
          </p:cNvPr>
          <p:cNvCxnSpPr/>
          <p:nvPr/>
        </p:nvCxnSpPr>
        <p:spPr>
          <a:xfrm>
            <a:off x="1763486" y="5194663"/>
            <a:ext cx="31873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C4E76C32-6BCD-4031-B864-2E42C61A88C8}"/>
              </a:ext>
            </a:extLst>
          </p:cNvPr>
          <p:cNvPicPr>
            <a:picLocks noChangeAspect="1"/>
          </p:cNvPicPr>
          <p:nvPr/>
        </p:nvPicPr>
        <p:blipFill>
          <a:blip r:embed="rId2"/>
          <a:stretch>
            <a:fillRect/>
          </a:stretch>
        </p:blipFill>
        <p:spPr>
          <a:xfrm>
            <a:off x="2506980" y="2927851"/>
            <a:ext cx="2971800" cy="1828800"/>
          </a:xfrm>
          <a:prstGeom prst="rect">
            <a:avLst/>
          </a:prstGeom>
        </p:spPr>
      </p:pic>
      <p:sp>
        <p:nvSpPr>
          <p:cNvPr id="4" name="Marcador de número de diapositiva 3">
            <a:extLst>
              <a:ext uri="{FF2B5EF4-FFF2-40B4-BE49-F238E27FC236}">
                <a16:creationId xmlns:a16="http://schemas.microsoft.com/office/drawing/2014/main" id="{CF5974B5-FA1B-45B9-9DDB-9CAA17A2B4CC}"/>
              </a:ext>
            </a:extLst>
          </p:cNvPr>
          <p:cNvSpPr>
            <a:spLocks noGrp="1"/>
          </p:cNvSpPr>
          <p:nvPr>
            <p:ph type="sldNum" sz="quarter" idx="12"/>
          </p:nvPr>
        </p:nvSpPr>
        <p:spPr/>
        <p:txBody>
          <a:bodyPr/>
          <a:lstStyle/>
          <a:p>
            <a:fld id="{1A5952E3-DA43-4FE4-B797-0AD175EBA12D}" type="slidenum">
              <a:rPr lang="es-ES" smtClean="0"/>
              <a:t>49</a:t>
            </a:fld>
            <a:endParaRPr lang="es-ES"/>
          </a:p>
        </p:txBody>
      </p:sp>
    </p:spTree>
    <p:extLst>
      <p:ext uri="{BB962C8B-B14F-4D97-AF65-F5344CB8AC3E}">
        <p14:creationId xmlns:p14="http://schemas.microsoft.com/office/powerpoint/2010/main" val="1120312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916D7-6C07-40A3-8F6F-468F1A35BD76}"/>
              </a:ext>
            </a:extLst>
          </p:cNvPr>
          <p:cNvSpPr>
            <a:spLocks noGrp="1"/>
          </p:cNvSpPr>
          <p:nvPr>
            <p:ph type="title"/>
          </p:nvPr>
        </p:nvSpPr>
        <p:spPr/>
        <p:txBody>
          <a:bodyPr/>
          <a:lstStyle/>
          <a:p>
            <a:r>
              <a:rPr lang="es-ES" dirty="0"/>
              <a:t>Index.html de una app en Angular</a:t>
            </a:r>
          </a:p>
        </p:txBody>
      </p:sp>
      <p:sp>
        <p:nvSpPr>
          <p:cNvPr id="3" name="Marcador de contenido 2">
            <a:extLst>
              <a:ext uri="{FF2B5EF4-FFF2-40B4-BE49-F238E27FC236}">
                <a16:creationId xmlns:a16="http://schemas.microsoft.com/office/drawing/2014/main" id="{10157895-3D75-4E93-A424-FB20595C46CD}"/>
              </a:ext>
            </a:extLst>
          </p:cNvPr>
          <p:cNvSpPr>
            <a:spLocks noGrp="1"/>
          </p:cNvSpPr>
          <p:nvPr>
            <p:ph idx="1"/>
          </p:nvPr>
        </p:nvSpPr>
        <p:spPr>
          <a:xfrm>
            <a:off x="838200" y="1825625"/>
            <a:ext cx="10515600" cy="4895850"/>
          </a:xfrm>
        </p:spPr>
        <p:txBody>
          <a:bodyPr>
            <a:normAutofit fontScale="32500" lnSpcReduction="20000"/>
          </a:bodyPr>
          <a:lstStyle/>
          <a:p>
            <a:pPr marL="0" indent="0">
              <a:buNone/>
            </a:pPr>
            <a:r>
              <a:rPr lang="es-ES" sz="6000" dirty="0"/>
              <a:t>&lt;!</a:t>
            </a:r>
            <a:r>
              <a:rPr lang="es-ES" sz="6000" dirty="0" err="1"/>
              <a:t>doctype</a:t>
            </a:r>
            <a:r>
              <a:rPr lang="es-ES" sz="6000" dirty="0"/>
              <a:t> </a:t>
            </a:r>
            <a:r>
              <a:rPr lang="es-ES" sz="6000" dirty="0" err="1"/>
              <a:t>html</a:t>
            </a:r>
            <a:r>
              <a:rPr lang="es-ES" sz="6000" dirty="0"/>
              <a:t>&gt;</a:t>
            </a:r>
          </a:p>
          <a:p>
            <a:pPr marL="0" indent="0">
              <a:buNone/>
            </a:pPr>
            <a:r>
              <a:rPr lang="es-ES" sz="6000" dirty="0"/>
              <a:t>&lt;</a:t>
            </a:r>
            <a:r>
              <a:rPr lang="es-ES" sz="6000" dirty="0" err="1"/>
              <a:t>html</a:t>
            </a:r>
            <a:r>
              <a:rPr lang="es-ES" sz="6000" dirty="0"/>
              <a:t> </a:t>
            </a:r>
            <a:r>
              <a:rPr lang="es-ES" sz="6000" dirty="0" err="1"/>
              <a:t>lang</a:t>
            </a:r>
            <a:r>
              <a:rPr lang="es-ES" sz="6000" dirty="0"/>
              <a:t>="en"&gt;</a:t>
            </a:r>
          </a:p>
          <a:p>
            <a:pPr marL="0" indent="0">
              <a:buNone/>
            </a:pPr>
            <a:r>
              <a:rPr lang="es-ES" sz="6000" dirty="0"/>
              <a:t>&lt;head&gt;</a:t>
            </a:r>
          </a:p>
          <a:p>
            <a:pPr marL="0" indent="0">
              <a:buNone/>
            </a:pPr>
            <a:r>
              <a:rPr lang="es-ES" sz="6000" dirty="0"/>
              <a:t>  &lt;meta </a:t>
            </a:r>
            <a:r>
              <a:rPr lang="es-ES" sz="6000" dirty="0" err="1"/>
              <a:t>charset</a:t>
            </a:r>
            <a:r>
              <a:rPr lang="es-ES" sz="6000" dirty="0"/>
              <a:t>="utf-8"&gt;</a:t>
            </a:r>
          </a:p>
          <a:p>
            <a:pPr marL="0" indent="0">
              <a:buNone/>
            </a:pPr>
            <a:r>
              <a:rPr lang="es-ES" sz="6000" dirty="0"/>
              <a:t>  &lt;</a:t>
            </a:r>
            <a:r>
              <a:rPr lang="es-ES" sz="6000" dirty="0" err="1"/>
              <a:t>title</a:t>
            </a:r>
            <a:r>
              <a:rPr lang="es-ES" sz="6000" dirty="0"/>
              <a:t>&gt;</a:t>
            </a:r>
            <a:r>
              <a:rPr lang="es-ES" sz="6000" dirty="0" err="1"/>
              <a:t>MyApp</a:t>
            </a:r>
            <a:r>
              <a:rPr lang="es-ES" sz="6000" dirty="0"/>
              <a:t>&lt;/</a:t>
            </a:r>
            <a:r>
              <a:rPr lang="es-ES" sz="6000" dirty="0" err="1"/>
              <a:t>title</a:t>
            </a:r>
            <a:r>
              <a:rPr lang="es-ES" sz="6000" dirty="0"/>
              <a:t>&gt;</a:t>
            </a:r>
          </a:p>
          <a:p>
            <a:pPr marL="0" indent="0">
              <a:buNone/>
            </a:pPr>
            <a:r>
              <a:rPr lang="es-ES" sz="6000" dirty="0"/>
              <a:t>  &lt;base </a:t>
            </a:r>
            <a:r>
              <a:rPr lang="es-ES" sz="6000" dirty="0" err="1"/>
              <a:t>href</a:t>
            </a:r>
            <a:r>
              <a:rPr lang="es-ES" sz="6000" dirty="0"/>
              <a:t>="/"&gt;</a:t>
            </a:r>
          </a:p>
          <a:p>
            <a:pPr marL="0" indent="0">
              <a:buNone/>
            </a:pPr>
            <a:r>
              <a:rPr lang="es-ES" sz="6000" dirty="0"/>
              <a:t>  &lt;meta </a:t>
            </a:r>
            <a:r>
              <a:rPr lang="es-ES" sz="6000" dirty="0" err="1"/>
              <a:t>name</a:t>
            </a:r>
            <a:r>
              <a:rPr lang="es-ES" sz="6000" dirty="0"/>
              <a:t>="</a:t>
            </a:r>
            <a:r>
              <a:rPr lang="es-ES" sz="6000" dirty="0" err="1"/>
              <a:t>viewport</a:t>
            </a:r>
            <a:r>
              <a:rPr lang="es-ES" sz="6000" dirty="0"/>
              <a:t>" </a:t>
            </a:r>
            <a:r>
              <a:rPr lang="es-ES" sz="6000" dirty="0" err="1"/>
              <a:t>content</a:t>
            </a:r>
            <a:r>
              <a:rPr lang="es-ES" sz="6000" dirty="0"/>
              <a:t>="</a:t>
            </a:r>
            <a:r>
              <a:rPr lang="es-ES" sz="6000" dirty="0" err="1"/>
              <a:t>width</a:t>
            </a:r>
            <a:r>
              <a:rPr lang="es-ES" sz="6000" dirty="0"/>
              <a:t>=</a:t>
            </a:r>
            <a:r>
              <a:rPr lang="es-ES" sz="6000" dirty="0" err="1"/>
              <a:t>device-width</a:t>
            </a:r>
            <a:r>
              <a:rPr lang="es-ES" sz="6000" dirty="0"/>
              <a:t>, </a:t>
            </a:r>
            <a:r>
              <a:rPr lang="es-ES" sz="6000" dirty="0" err="1"/>
              <a:t>initial-scale</a:t>
            </a:r>
            <a:r>
              <a:rPr lang="es-ES" sz="6000" dirty="0"/>
              <a:t>=1"&gt;</a:t>
            </a:r>
          </a:p>
          <a:p>
            <a:pPr marL="0" indent="0">
              <a:buNone/>
            </a:pPr>
            <a:r>
              <a:rPr lang="es-ES" sz="6000" dirty="0"/>
              <a:t>  &lt;link </a:t>
            </a:r>
            <a:r>
              <a:rPr lang="es-ES" sz="6000" dirty="0" err="1"/>
              <a:t>rel</a:t>
            </a:r>
            <a:r>
              <a:rPr lang="es-ES" sz="6000" dirty="0"/>
              <a:t>="</a:t>
            </a:r>
            <a:r>
              <a:rPr lang="es-ES" sz="6000" dirty="0" err="1"/>
              <a:t>icon</a:t>
            </a:r>
            <a:r>
              <a:rPr lang="es-ES" sz="6000" dirty="0"/>
              <a:t>" </a:t>
            </a:r>
            <a:r>
              <a:rPr lang="es-ES" sz="6000" dirty="0" err="1"/>
              <a:t>type</a:t>
            </a:r>
            <a:r>
              <a:rPr lang="es-ES" sz="6000" dirty="0"/>
              <a:t>="</a:t>
            </a:r>
            <a:r>
              <a:rPr lang="es-ES" sz="6000" dirty="0" err="1"/>
              <a:t>image</a:t>
            </a:r>
            <a:r>
              <a:rPr lang="es-ES" sz="6000" dirty="0"/>
              <a:t>/x-</a:t>
            </a:r>
            <a:r>
              <a:rPr lang="es-ES" sz="6000" dirty="0" err="1"/>
              <a:t>icon</a:t>
            </a:r>
            <a:r>
              <a:rPr lang="es-ES" sz="6000" dirty="0"/>
              <a:t>" </a:t>
            </a:r>
            <a:r>
              <a:rPr lang="es-ES" sz="6000" dirty="0" err="1"/>
              <a:t>href</a:t>
            </a:r>
            <a:r>
              <a:rPr lang="es-ES" sz="6000" dirty="0"/>
              <a:t>="favicon.ico"&gt;</a:t>
            </a:r>
          </a:p>
          <a:p>
            <a:pPr marL="0" indent="0">
              <a:buNone/>
            </a:pPr>
            <a:r>
              <a:rPr lang="es-ES" sz="6000" dirty="0"/>
              <a:t>&lt;/head&gt;</a:t>
            </a:r>
          </a:p>
          <a:p>
            <a:pPr marL="0" indent="0">
              <a:buNone/>
            </a:pPr>
            <a:r>
              <a:rPr lang="es-ES" sz="6000" dirty="0"/>
              <a:t>&lt;</a:t>
            </a:r>
            <a:r>
              <a:rPr lang="es-ES" sz="6000" dirty="0" err="1"/>
              <a:t>body</a:t>
            </a:r>
            <a:r>
              <a:rPr lang="es-ES" sz="6000" dirty="0"/>
              <a:t>&gt;</a:t>
            </a:r>
          </a:p>
          <a:p>
            <a:pPr marL="0" indent="0">
              <a:buNone/>
            </a:pPr>
            <a:r>
              <a:rPr lang="es-ES" sz="6000" dirty="0">
                <a:solidFill>
                  <a:schemeClr val="accent1"/>
                </a:solidFill>
              </a:rPr>
              <a:t>  &lt;app-</a:t>
            </a:r>
            <a:r>
              <a:rPr lang="es-ES" sz="6000" dirty="0" err="1">
                <a:solidFill>
                  <a:schemeClr val="accent1"/>
                </a:solidFill>
              </a:rPr>
              <a:t>root</a:t>
            </a:r>
            <a:r>
              <a:rPr lang="es-ES" sz="6000" dirty="0">
                <a:solidFill>
                  <a:schemeClr val="accent1"/>
                </a:solidFill>
              </a:rPr>
              <a:t>&gt;&lt;/app-</a:t>
            </a:r>
            <a:r>
              <a:rPr lang="es-ES" sz="6000" dirty="0" err="1">
                <a:solidFill>
                  <a:schemeClr val="accent1"/>
                </a:solidFill>
              </a:rPr>
              <a:t>root</a:t>
            </a:r>
            <a:r>
              <a:rPr lang="es-ES" sz="6000" dirty="0">
                <a:solidFill>
                  <a:schemeClr val="accent1"/>
                </a:solidFill>
              </a:rPr>
              <a:t>&gt;</a:t>
            </a:r>
          </a:p>
          <a:p>
            <a:pPr marL="0" indent="0">
              <a:buNone/>
            </a:pPr>
            <a:r>
              <a:rPr lang="es-ES" sz="6000" dirty="0"/>
              <a:t>&lt;/</a:t>
            </a:r>
            <a:r>
              <a:rPr lang="es-ES" sz="6000" dirty="0" err="1"/>
              <a:t>body</a:t>
            </a:r>
            <a:r>
              <a:rPr lang="es-ES" sz="6000" dirty="0"/>
              <a:t>&gt;</a:t>
            </a:r>
          </a:p>
          <a:p>
            <a:pPr marL="0" indent="0">
              <a:buNone/>
            </a:pPr>
            <a:r>
              <a:rPr lang="es-ES" sz="6000" dirty="0"/>
              <a:t>&lt;/</a:t>
            </a:r>
            <a:r>
              <a:rPr lang="es-ES" sz="6000" dirty="0" err="1"/>
              <a:t>html</a:t>
            </a:r>
            <a:r>
              <a:rPr lang="es-ES" sz="6000" dirty="0"/>
              <a:t>&gt;</a:t>
            </a:r>
          </a:p>
          <a:p>
            <a:pPr marL="0" indent="0">
              <a:buNone/>
            </a:pPr>
            <a:br>
              <a:rPr lang="es-ES" dirty="0"/>
            </a:br>
            <a:endParaRPr lang="es-ES" dirty="0"/>
          </a:p>
          <a:p>
            <a:endParaRPr lang="es-ES" dirty="0"/>
          </a:p>
        </p:txBody>
      </p:sp>
      <p:sp>
        <p:nvSpPr>
          <p:cNvPr id="4" name="Marcador de número de diapositiva 3">
            <a:extLst>
              <a:ext uri="{FF2B5EF4-FFF2-40B4-BE49-F238E27FC236}">
                <a16:creationId xmlns:a16="http://schemas.microsoft.com/office/drawing/2014/main" id="{DF78A31C-B40B-4378-90F1-C4836FD1D69C}"/>
              </a:ext>
            </a:extLst>
          </p:cNvPr>
          <p:cNvSpPr>
            <a:spLocks noGrp="1"/>
          </p:cNvSpPr>
          <p:nvPr>
            <p:ph type="sldNum" sz="quarter" idx="12"/>
          </p:nvPr>
        </p:nvSpPr>
        <p:spPr/>
        <p:txBody>
          <a:bodyPr/>
          <a:lstStyle/>
          <a:p>
            <a:fld id="{1A5952E3-DA43-4FE4-B797-0AD175EBA12D}" type="slidenum">
              <a:rPr lang="es-ES" smtClean="0"/>
              <a:t>5</a:t>
            </a:fld>
            <a:endParaRPr lang="es-ES"/>
          </a:p>
        </p:txBody>
      </p:sp>
    </p:spTree>
    <p:extLst>
      <p:ext uri="{BB962C8B-B14F-4D97-AF65-F5344CB8AC3E}">
        <p14:creationId xmlns:p14="http://schemas.microsoft.com/office/powerpoint/2010/main" val="41355558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3BD2D1-73A3-4EBB-BB57-E25B62350635}"/>
              </a:ext>
            </a:extLst>
          </p:cNvPr>
          <p:cNvSpPr>
            <a:spLocks noGrp="1"/>
          </p:cNvSpPr>
          <p:nvPr>
            <p:ph idx="1"/>
          </p:nvPr>
        </p:nvSpPr>
        <p:spPr>
          <a:xfrm>
            <a:off x="838200" y="731520"/>
            <a:ext cx="10515600" cy="5445443"/>
          </a:xfrm>
        </p:spPr>
        <p:txBody>
          <a:bodyPr/>
          <a:lstStyle/>
          <a:p>
            <a:r>
              <a:rPr lang="en-US" dirty="0"/>
              <a:t>Para </a:t>
            </a:r>
            <a:r>
              <a:rPr lang="en-US" dirty="0" err="1"/>
              <a:t>trabajar</a:t>
            </a:r>
            <a:r>
              <a:rPr lang="en-US" dirty="0"/>
              <a:t> con la directive </a:t>
            </a:r>
            <a:r>
              <a:rPr lang="en-US" dirty="0" err="1"/>
              <a:t>ngModel</a:t>
            </a:r>
            <a:r>
              <a:rPr lang="en-US" dirty="0"/>
              <a:t> es </a:t>
            </a:r>
            <a:r>
              <a:rPr lang="en-US" dirty="0" err="1"/>
              <a:t>necesario</a:t>
            </a:r>
            <a:r>
              <a:rPr lang="en-US" dirty="0"/>
              <a:t> </a:t>
            </a:r>
            <a:r>
              <a:rPr lang="en-US" dirty="0" err="1"/>
              <a:t>importar</a:t>
            </a:r>
            <a:r>
              <a:rPr lang="en-US" dirty="0"/>
              <a:t> el </a:t>
            </a:r>
            <a:r>
              <a:rPr lang="en-US" dirty="0" err="1"/>
              <a:t>módulo</a:t>
            </a:r>
            <a:r>
              <a:rPr lang="en-US" dirty="0"/>
              <a:t> </a:t>
            </a:r>
            <a:r>
              <a:rPr lang="en-US" dirty="0" err="1"/>
              <a:t>FormsModule</a:t>
            </a:r>
            <a:r>
              <a:rPr lang="en-US"/>
              <a:t>.</a:t>
            </a:r>
            <a:endParaRPr lang="en-US" dirty="0"/>
          </a:p>
          <a:p>
            <a:endParaRPr lang="en-US" dirty="0"/>
          </a:p>
          <a:p>
            <a:pPr marL="0" indent="0">
              <a:buNone/>
            </a:pPr>
            <a:r>
              <a:rPr lang="en-US" dirty="0"/>
              <a:t>   </a:t>
            </a:r>
          </a:p>
          <a:p>
            <a:pPr marL="0" indent="0">
              <a:buNone/>
            </a:pPr>
            <a:endParaRPr lang="es-ES" dirty="0"/>
          </a:p>
        </p:txBody>
      </p:sp>
      <p:pic>
        <p:nvPicPr>
          <p:cNvPr id="4" name="Imagen 3">
            <a:extLst>
              <a:ext uri="{FF2B5EF4-FFF2-40B4-BE49-F238E27FC236}">
                <a16:creationId xmlns:a16="http://schemas.microsoft.com/office/drawing/2014/main" id="{BD5EDF0C-2B06-4CD0-980B-3F4709D50B03}"/>
              </a:ext>
            </a:extLst>
          </p:cNvPr>
          <p:cNvPicPr>
            <a:picLocks noChangeAspect="1"/>
          </p:cNvPicPr>
          <p:nvPr/>
        </p:nvPicPr>
        <p:blipFill>
          <a:blip r:embed="rId2"/>
          <a:stretch>
            <a:fillRect/>
          </a:stretch>
        </p:blipFill>
        <p:spPr>
          <a:xfrm>
            <a:off x="1177562" y="1843088"/>
            <a:ext cx="5238750" cy="4333875"/>
          </a:xfrm>
          <a:prstGeom prst="rect">
            <a:avLst/>
          </a:prstGeom>
        </p:spPr>
      </p:pic>
      <p:sp>
        <p:nvSpPr>
          <p:cNvPr id="2" name="Marcador de número de diapositiva 1">
            <a:extLst>
              <a:ext uri="{FF2B5EF4-FFF2-40B4-BE49-F238E27FC236}">
                <a16:creationId xmlns:a16="http://schemas.microsoft.com/office/drawing/2014/main" id="{056999E8-672D-467D-AE20-675EB6DA1700}"/>
              </a:ext>
            </a:extLst>
          </p:cNvPr>
          <p:cNvSpPr>
            <a:spLocks noGrp="1"/>
          </p:cNvSpPr>
          <p:nvPr>
            <p:ph type="sldNum" sz="quarter" idx="12"/>
          </p:nvPr>
        </p:nvSpPr>
        <p:spPr/>
        <p:txBody>
          <a:bodyPr/>
          <a:lstStyle/>
          <a:p>
            <a:fld id="{1A5952E3-DA43-4FE4-B797-0AD175EBA12D}" type="slidenum">
              <a:rPr lang="es-ES" smtClean="0"/>
              <a:t>50</a:t>
            </a:fld>
            <a:endParaRPr lang="es-ES"/>
          </a:p>
        </p:txBody>
      </p:sp>
    </p:spTree>
    <p:extLst>
      <p:ext uri="{BB962C8B-B14F-4D97-AF65-F5344CB8AC3E}">
        <p14:creationId xmlns:p14="http://schemas.microsoft.com/office/powerpoint/2010/main" val="1527075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C4BBF-417F-452E-BF5C-8D529E6DA73A}"/>
              </a:ext>
            </a:extLst>
          </p:cNvPr>
          <p:cNvSpPr>
            <a:spLocks noGrp="1"/>
          </p:cNvSpPr>
          <p:nvPr>
            <p:ph type="title"/>
          </p:nvPr>
        </p:nvSpPr>
        <p:spPr/>
        <p:txBody>
          <a:bodyPr/>
          <a:lstStyle/>
          <a:p>
            <a:r>
              <a:rPr lang="es-ES" dirty="0"/>
              <a:t>Funcionamiento</a:t>
            </a:r>
          </a:p>
        </p:txBody>
      </p:sp>
      <p:sp>
        <p:nvSpPr>
          <p:cNvPr id="3" name="Marcador de contenido 2">
            <a:extLst>
              <a:ext uri="{FF2B5EF4-FFF2-40B4-BE49-F238E27FC236}">
                <a16:creationId xmlns:a16="http://schemas.microsoft.com/office/drawing/2014/main" id="{C3AB2565-03AC-4FCF-BF9C-88F32518C6D5}"/>
              </a:ext>
            </a:extLst>
          </p:cNvPr>
          <p:cNvSpPr>
            <a:spLocks noGrp="1"/>
          </p:cNvSpPr>
          <p:nvPr>
            <p:ph idx="1"/>
          </p:nvPr>
        </p:nvSpPr>
        <p:spPr/>
        <p:txBody>
          <a:bodyPr/>
          <a:lstStyle/>
          <a:p>
            <a:pPr marL="0" indent="0" algn="just">
              <a:buNone/>
            </a:pPr>
            <a:r>
              <a:rPr lang="es-ES" dirty="0"/>
              <a:t>El </a:t>
            </a:r>
            <a:r>
              <a:rPr lang="es-ES" dirty="0" err="1"/>
              <a:t>two-way</a:t>
            </a:r>
            <a:r>
              <a:rPr lang="es-ES" dirty="0"/>
              <a:t> data </a:t>
            </a:r>
            <a:r>
              <a:rPr lang="es-ES" dirty="0" err="1"/>
              <a:t>binding</a:t>
            </a:r>
            <a:r>
              <a:rPr lang="es-ES" dirty="0"/>
              <a:t> en Angular 2 nos permite </a:t>
            </a:r>
            <a:r>
              <a:rPr lang="es-ES" b="1" dirty="0"/>
              <a:t>modificar el valor de una propiedad de forma bidireccional. </a:t>
            </a:r>
          </a:p>
          <a:p>
            <a:pPr marL="0" indent="0" algn="just">
              <a:buNone/>
            </a:pPr>
            <a:r>
              <a:rPr lang="en-US" dirty="0"/>
              <a:t>Si</a:t>
            </a:r>
            <a:r>
              <a:rPr lang="en-US" b="1" dirty="0"/>
              <a:t> </a:t>
            </a:r>
            <a:r>
              <a:rPr lang="es-ES" dirty="0"/>
              <a:t>modificamos el valor de una propiedad en el modelo de datos se actualiza la vista con este nuevo valor.</a:t>
            </a:r>
          </a:p>
          <a:p>
            <a:pPr marL="0" indent="0" algn="just">
              <a:buNone/>
            </a:pPr>
            <a:r>
              <a:rPr lang="es-ES" dirty="0"/>
              <a:t>Si modificamos el valor de la propiedad en la vista el valor también se actualiza en el modelo de datos. </a:t>
            </a:r>
          </a:p>
        </p:txBody>
      </p:sp>
      <p:sp>
        <p:nvSpPr>
          <p:cNvPr id="4" name="Marcador de número de diapositiva 3">
            <a:extLst>
              <a:ext uri="{FF2B5EF4-FFF2-40B4-BE49-F238E27FC236}">
                <a16:creationId xmlns:a16="http://schemas.microsoft.com/office/drawing/2014/main" id="{6A8B3816-575E-4249-A122-DA4CE716163C}"/>
              </a:ext>
            </a:extLst>
          </p:cNvPr>
          <p:cNvSpPr>
            <a:spLocks noGrp="1"/>
          </p:cNvSpPr>
          <p:nvPr>
            <p:ph type="sldNum" sz="quarter" idx="12"/>
          </p:nvPr>
        </p:nvSpPr>
        <p:spPr/>
        <p:txBody>
          <a:bodyPr/>
          <a:lstStyle/>
          <a:p>
            <a:fld id="{1A5952E3-DA43-4FE4-B797-0AD175EBA12D}" type="slidenum">
              <a:rPr lang="es-ES" smtClean="0"/>
              <a:t>51</a:t>
            </a:fld>
            <a:endParaRPr lang="es-ES"/>
          </a:p>
        </p:txBody>
      </p:sp>
    </p:spTree>
    <p:extLst>
      <p:ext uri="{BB962C8B-B14F-4D97-AF65-F5344CB8AC3E}">
        <p14:creationId xmlns:p14="http://schemas.microsoft.com/office/powerpoint/2010/main" val="3646707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5181C4-807E-4F03-9DCB-64BCF6179256}"/>
              </a:ext>
            </a:extLst>
          </p:cNvPr>
          <p:cNvSpPr>
            <a:spLocks noGrp="1"/>
          </p:cNvSpPr>
          <p:nvPr>
            <p:ph idx="1"/>
          </p:nvPr>
        </p:nvSpPr>
        <p:spPr>
          <a:xfrm>
            <a:off x="838200" y="548640"/>
            <a:ext cx="10957560" cy="5628323"/>
          </a:xfrm>
        </p:spPr>
        <p:txBody>
          <a:bodyPr/>
          <a:lstStyle/>
          <a:p>
            <a:pPr marL="0" indent="0" algn="just">
              <a:buNone/>
            </a:pPr>
            <a:r>
              <a:rPr lang="en-US" sz="1800" dirty="0"/>
              <a:t>Si </a:t>
            </a:r>
            <a:r>
              <a:rPr lang="en-US" sz="1800" dirty="0" err="1"/>
              <a:t>usamos</a:t>
            </a:r>
            <a:r>
              <a:rPr lang="en-US" sz="1800" dirty="0"/>
              <a:t>  la </a:t>
            </a:r>
            <a:r>
              <a:rPr lang="en-US" sz="1800" dirty="0" err="1"/>
              <a:t>directiva</a:t>
            </a:r>
            <a:r>
              <a:rPr lang="en-US" sz="1800" dirty="0"/>
              <a:t> </a:t>
            </a:r>
            <a:r>
              <a:rPr lang="en-US" sz="1800" dirty="0" err="1"/>
              <a:t>ngModel</a:t>
            </a:r>
            <a:r>
              <a:rPr lang="en-US" sz="1800" dirty="0"/>
              <a:t> </a:t>
            </a:r>
            <a:r>
              <a:rPr lang="en-US" sz="1800" dirty="0" err="1"/>
              <a:t>en</a:t>
            </a:r>
            <a:r>
              <a:rPr lang="en-US" sz="1800" dirty="0"/>
              <a:t> el </a:t>
            </a:r>
            <a:r>
              <a:rPr lang="en-US" sz="1800" dirty="0" err="1"/>
              <a:t>componente</a:t>
            </a:r>
            <a:r>
              <a:rPr lang="en-US" sz="1800" dirty="0"/>
              <a:t> &lt;input&gt;</a:t>
            </a:r>
          </a:p>
          <a:p>
            <a:pPr marL="0" indent="0" algn="just">
              <a:buNone/>
            </a:pPr>
            <a:endParaRPr lang="en-US" sz="2400" dirty="0"/>
          </a:p>
          <a:p>
            <a:pPr marL="0" indent="0" algn="just">
              <a:buNone/>
            </a:pPr>
            <a:endParaRPr lang="en-US" sz="2400" dirty="0"/>
          </a:p>
          <a:p>
            <a:pPr marL="0" indent="0" algn="just">
              <a:buNone/>
            </a:pPr>
            <a:endParaRPr lang="en-US" sz="2400" dirty="0"/>
          </a:p>
          <a:p>
            <a:pPr algn="just"/>
            <a:r>
              <a:rPr lang="en-US" sz="1800" dirty="0"/>
              <a:t>Si </a:t>
            </a:r>
            <a:r>
              <a:rPr lang="en-US" sz="1800" dirty="0" err="1"/>
              <a:t>modificamos</a:t>
            </a:r>
            <a:r>
              <a:rPr lang="en-US" sz="1800" dirty="0"/>
              <a:t> el </a:t>
            </a:r>
            <a:r>
              <a:rPr lang="en-US" sz="1800" dirty="0" err="1"/>
              <a:t>nombre</a:t>
            </a:r>
            <a:r>
              <a:rPr lang="en-US" sz="1800" dirty="0"/>
              <a:t> del </a:t>
            </a:r>
            <a:r>
              <a:rPr lang="en-US" sz="1800" dirty="0" err="1"/>
              <a:t>servidor</a:t>
            </a:r>
            <a:r>
              <a:rPr lang="en-US" sz="1800" dirty="0"/>
              <a:t> </a:t>
            </a:r>
            <a:r>
              <a:rPr lang="en-US" sz="1800" dirty="0" err="1"/>
              <a:t>en</a:t>
            </a:r>
            <a:r>
              <a:rPr lang="en-US" sz="1800" dirty="0"/>
              <a:t> el </a:t>
            </a:r>
            <a:r>
              <a:rPr lang="en-US" sz="1800" dirty="0" err="1"/>
              <a:t>fichero</a:t>
            </a:r>
            <a:r>
              <a:rPr lang="en-US" sz="1800" dirty="0"/>
              <a:t> </a:t>
            </a:r>
            <a:r>
              <a:rPr lang="en-US" sz="1800" dirty="0" err="1"/>
              <a:t>server.component.ts</a:t>
            </a:r>
            <a:r>
              <a:rPr lang="en-US" sz="1800" dirty="0"/>
              <a:t> Podemos </a:t>
            </a:r>
            <a:r>
              <a:rPr lang="en-US" sz="1800" dirty="0" err="1"/>
              <a:t>ver</a:t>
            </a:r>
            <a:r>
              <a:rPr lang="en-US" sz="1800" dirty="0"/>
              <a:t> que el </a:t>
            </a:r>
            <a:r>
              <a:rPr lang="en-US" sz="1800" dirty="0" err="1"/>
              <a:t>cambio</a:t>
            </a:r>
            <a:r>
              <a:rPr lang="en-US" sz="1800" dirty="0"/>
              <a:t> se </a:t>
            </a:r>
            <a:r>
              <a:rPr lang="en-US" sz="1800" dirty="0" err="1"/>
              <a:t>refleja</a:t>
            </a:r>
            <a:r>
              <a:rPr lang="en-US" sz="1800" dirty="0"/>
              <a:t> </a:t>
            </a:r>
            <a:r>
              <a:rPr lang="en-US" sz="1800" dirty="0" err="1"/>
              <a:t>en</a:t>
            </a:r>
            <a:r>
              <a:rPr lang="en-US" sz="1800" dirty="0"/>
              <a:t> el </a:t>
            </a:r>
            <a:r>
              <a:rPr lang="en-US" sz="1800" dirty="0" err="1"/>
              <a:t>archivo</a:t>
            </a:r>
            <a:r>
              <a:rPr lang="en-US" sz="1800" dirty="0"/>
              <a:t> HTML  </a:t>
            </a:r>
          </a:p>
          <a:p>
            <a:pPr marL="0" indent="0">
              <a:buNone/>
            </a:pPr>
            <a:r>
              <a:rPr lang="en-US" dirty="0"/>
              <a:t>  </a:t>
            </a:r>
            <a:endParaRPr lang="es-ES" dirty="0"/>
          </a:p>
        </p:txBody>
      </p:sp>
      <p:pic>
        <p:nvPicPr>
          <p:cNvPr id="4" name="Imagen 3">
            <a:extLst>
              <a:ext uri="{FF2B5EF4-FFF2-40B4-BE49-F238E27FC236}">
                <a16:creationId xmlns:a16="http://schemas.microsoft.com/office/drawing/2014/main" id="{12B460C6-73A2-43BA-B1C5-5E26B1AE4777}"/>
              </a:ext>
            </a:extLst>
          </p:cNvPr>
          <p:cNvPicPr>
            <a:picLocks noChangeAspect="1"/>
          </p:cNvPicPr>
          <p:nvPr/>
        </p:nvPicPr>
        <p:blipFill>
          <a:blip r:embed="rId2"/>
          <a:stretch>
            <a:fillRect/>
          </a:stretch>
        </p:blipFill>
        <p:spPr>
          <a:xfrm>
            <a:off x="1257845" y="3064828"/>
            <a:ext cx="2667000" cy="457200"/>
          </a:xfrm>
          <a:prstGeom prst="rect">
            <a:avLst/>
          </a:prstGeom>
        </p:spPr>
      </p:pic>
      <p:pic>
        <p:nvPicPr>
          <p:cNvPr id="5" name="Imagen 4">
            <a:extLst>
              <a:ext uri="{FF2B5EF4-FFF2-40B4-BE49-F238E27FC236}">
                <a16:creationId xmlns:a16="http://schemas.microsoft.com/office/drawing/2014/main" id="{0C3394DB-05BB-4228-9631-0ABE4AB533CE}"/>
              </a:ext>
            </a:extLst>
          </p:cNvPr>
          <p:cNvPicPr>
            <a:picLocks noChangeAspect="1"/>
          </p:cNvPicPr>
          <p:nvPr/>
        </p:nvPicPr>
        <p:blipFill>
          <a:blip r:embed="rId3"/>
          <a:stretch>
            <a:fillRect/>
          </a:stretch>
        </p:blipFill>
        <p:spPr>
          <a:xfrm>
            <a:off x="943520" y="1051222"/>
            <a:ext cx="5962650" cy="1047750"/>
          </a:xfrm>
          <a:prstGeom prst="rect">
            <a:avLst/>
          </a:prstGeom>
        </p:spPr>
      </p:pic>
      <p:pic>
        <p:nvPicPr>
          <p:cNvPr id="6" name="Imagen 5">
            <a:extLst>
              <a:ext uri="{FF2B5EF4-FFF2-40B4-BE49-F238E27FC236}">
                <a16:creationId xmlns:a16="http://schemas.microsoft.com/office/drawing/2014/main" id="{BE9A8FA8-F7DA-42D2-9B39-6185D50EC268}"/>
              </a:ext>
            </a:extLst>
          </p:cNvPr>
          <p:cNvPicPr>
            <a:picLocks noChangeAspect="1"/>
          </p:cNvPicPr>
          <p:nvPr/>
        </p:nvPicPr>
        <p:blipFill>
          <a:blip r:embed="rId4"/>
          <a:stretch>
            <a:fillRect/>
          </a:stretch>
        </p:blipFill>
        <p:spPr>
          <a:xfrm>
            <a:off x="4847953" y="2742861"/>
            <a:ext cx="3781425" cy="1880709"/>
          </a:xfrm>
          <a:prstGeom prst="rect">
            <a:avLst/>
          </a:prstGeom>
          <a:ln>
            <a:solidFill>
              <a:schemeClr val="accent1"/>
            </a:solidFill>
          </a:ln>
        </p:spPr>
      </p:pic>
      <p:sp>
        <p:nvSpPr>
          <p:cNvPr id="7" name="CuadroTexto 6">
            <a:extLst>
              <a:ext uri="{FF2B5EF4-FFF2-40B4-BE49-F238E27FC236}">
                <a16:creationId xmlns:a16="http://schemas.microsoft.com/office/drawing/2014/main" id="{D1284AB5-820C-4105-BCE8-63C3676B97F7}"/>
              </a:ext>
            </a:extLst>
          </p:cNvPr>
          <p:cNvSpPr txBox="1"/>
          <p:nvPr/>
        </p:nvSpPr>
        <p:spPr>
          <a:xfrm>
            <a:off x="441960" y="4955856"/>
            <a:ext cx="3636372" cy="1477328"/>
          </a:xfrm>
          <a:prstGeom prst="rect">
            <a:avLst/>
          </a:prstGeom>
          <a:noFill/>
        </p:spPr>
        <p:txBody>
          <a:bodyPr wrap="square" rtlCol="0">
            <a:spAutoFit/>
          </a:bodyPr>
          <a:lstStyle/>
          <a:p>
            <a:pPr algn="just"/>
            <a:r>
              <a:rPr lang="en-US" dirty="0"/>
              <a:t>Si </a:t>
            </a:r>
            <a:r>
              <a:rPr lang="en-US" dirty="0" err="1"/>
              <a:t>cambiamos</a:t>
            </a:r>
            <a:r>
              <a:rPr lang="en-US" dirty="0"/>
              <a:t> el </a:t>
            </a:r>
            <a:r>
              <a:rPr lang="en-US" dirty="0" err="1"/>
              <a:t>nombre</a:t>
            </a:r>
            <a:r>
              <a:rPr lang="en-US" dirty="0"/>
              <a:t> del </a:t>
            </a:r>
            <a:r>
              <a:rPr lang="en-US" dirty="0" err="1"/>
              <a:t>servidor</a:t>
            </a:r>
            <a:r>
              <a:rPr lang="en-US" dirty="0"/>
              <a:t>, Podemos </a:t>
            </a:r>
            <a:r>
              <a:rPr lang="en-US" dirty="0" err="1"/>
              <a:t>ver</a:t>
            </a:r>
            <a:r>
              <a:rPr lang="en-US" dirty="0"/>
              <a:t> que se </a:t>
            </a:r>
            <a:r>
              <a:rPr lang="en-US" dirty="0" err="1"/>
              <a:t>actualiza</a:t>
            </a:r>
            <a:r>
              <a:rPr lang="en-US" dirty="0"/>
              <a:t> </a:t>
            </a:r>
            <a:r>
              <a:rPr lang="en-US" dirty="0" err="1"/>
              <a:t>también</a:t>
            </a:r>
            <a:r>
              <a:rPr lang="en-US" dirty="0"/>
              <a:t> el </a:t>
            </a:r>
            <a:r>
              <a:rPr lang="en-US" dirty="0" err="1"/>
              <a:t>modelo</a:t>
            </a:r>
            <a:r>
              <a:rPr lang="en-US" dirty="0"/>
              <a:t>, </a:t>
            </a:r>
            <a:r>
              <a:rPr lang="en-US" dirty="0" err="1"/>
              <a:t>ya</a:t>
            </a:r>
            <a:r>
              <a:rPr lang="en-US" dirty="0"/>
              <a:t> que </a:t>
            </a:r>
            <a:r>
              <a:rPr lang="en-US" dirty="0" err="1"/>
              <a:t>si</a:t>
            </a:r>
            <a:r>
              <a:rPr lang="en-US" dirty="0"/>
              <a:t> </a:t>
            </a:r>
            <a:r>
              <a:rPr lang="en-US" dirty="0" err="1"/>
              <a:t>damos</a:t>
            </a:r>
            <a:r>
              <a:rPr lang="en-US" dirty="0"/>
              <a:t> click </a:t>
            </a:r>
            <a:r>
              <a:rPr lang="en-US" dirty="0" err="1"/>
              <a:t>en</a:t>
            </a:r>
            <a:r>
              <a:rPr lang="en-US" dirty="0"/>
              <a:t> el </a:t>
            </a:r>
            <a:r>
              <a:rPr lang="en-US" dirty="0" err="1"/>
              <a:t>botón</a:t>
            </a:r>
            <a:endParaRPr lang="en-US" dirty="0"/>
          </a:p>
          <a:p>
            <a:pPr algn="just"/>
            <a:r>
              <a:rPr lang="en-US" dirty="0"/>
              <a:t>se </a:t>
            </a:r>
            <a:r>
              <a:rPr lang="en-US" dirty="0" err="1"/>
              <a:t>muestra</a:t>
            </a:r>
            <a:r>
              <a:rPr lang="en-US" dirty="0"/>
              <a:t> el </a:t>
            </a:r>
            <a:r>
              <a:rPr lang="en-US" dirty="0" err="1"/>
              <a:t>nombre</a:t>
            </a:r>
            <a:r>
              <a:rPr lang="en-US" dirty="0"/>
              <a:t> del </a:t>
            </a:r>
            <a:r>
              <a:rPr lang="en-US" dirty="0" err="1"/>
              <a:t>servidor</a:t>
            </a:r>
            <a:endParaRPr lang="es-ES" dirty="0"/>
          </a:p>
        </p:txBody>
      </p:sp>
      <p:pic>
        <p:nvPicPr>
          <p:cNvPr id="11" name="Imagen 10">
            <a:extLst>
              <a:ext uri="{FF2B5EF4-FFF2-40B4-BE49-F238E27FC236}">
                <a16:creationId xmlns:a16="http://schemas.microsoft.com/office/drawing/2014/main" id="{F460FC2F-3847-4C8F-8F0E-8F695DBDDD48}"/>
              </a:ext>
            </a:extLst>
          </p:cNvPr>
          <p:cNvPicPr>
            <a:picLocks noChangeAspect="1"/>
          </p:cNvPicPr>
          <p:nvPr/>
        </p:nvPicPr>
        <p:blipFill>
          <a:blip r:embed="rId5"/>
          <a:stretch>
            <a:fillRect/>
          </a:stretch>
        </p:blipFill>
        <p:spPr>
          <a:xfrm>
            <a:off x="4450896" y="4955856"/>
            <a:ext cx="3486150" cy="1638300"/>
          </a:xfrm>
          <a:prstGeom prst="rect">
            <a:avLst/>
          </a:prstGeom>
          <a:ln>
            <a:solidFill>
              <a:schemeClr val="accent1"/>
            </a:solidFill>
          </a:ln>
        </p:spPr>
      </p:pic>
      <p:pic>
        <p:nvPicPr>
          <p:cNvPr id="12" name="Imagen 11">
            <a:extLst>
              <a:ext uri="{FF2B5EF4-FFF2-40B4-BE49-F238E27FC236}">
                <a16:creationId xmlns:a16="http://schemas.microsoft.com/office/drawing/2014/main" id="{8356621E-D3AA-4A2C-BD90-2631C0669D93}"/>
              </a:ext>
            </a:extLst>
          </p:cNvPr>
          <p:cNvPicPr>
            <a:picLocks noChangeAspect="1"/>
          </p:cNvPicPr>
          <p:nvPr/>
        </p:nvPicPr>
        <p:blipFill>
          <a:blip r:embed="rId6"/>
          <a:stretch>
            <a:fillRect/>
          </a:stretch>
        </p:blipFill>
        <p:spPr>
          <a:xfrm>
            <a:off x="8039645" y="4955856"/>
            <a:ext cx="3943350" cy="1266825"/>
          </a:xfrm>
          <a:prstGeom prst="rect">
            <a:avLst/>
          </a:prstGeom>
        </p:spPr>
      </p:pic>
      <p:sp>
        <p:nvSpPr>
          <p:cNvPr id="2" name="Marcador de número de diapositiva 1">
            <a:extLst>
              <a:ext uri="{FF2B5EF4-FFF2-40B4-BE49-F238E27FC236}">
                <a16:creationId xmlns:a16="http://schemas.microsoft.com/office/drawing/2014/main" id="{DFFE4067-8736-4A1B-9E3C-478AD685234A}"/>
              </a:ext>
            </a:extLst>
          </p:cNvPr>
          <p:cNvSpPr>
            <a:spLocks noGrp="1"/>
          </p:cNvSpPr>
          <p:nvPr>
            <p:ph type="sldNum" sz="quarter" idx="12"/>
          </p:nvPr>
        </p:nvSpPr>
        <p:spPr/>
        <p:txBody>
          <a:bodyPr/>
          <a:lstStyle/>
          <a:p>
            <a:fld id="{1A5952E3-DA43-4FE4-B797-0AD175EBA12D}" type="slidenum">
              <a:rPr lang="es-ES" smtClean="0"/>
              <a:t>52</a:t>
            </a:fld>
            <a:endParaRPr lang="es-ES"/>
          </a:p>
        </p:txBody>
      </p:sp>
    </p:spTree>
    <p:extLst>
      <p:ext uri="{BB962C8B-B14F-4D97-AF65-F5344CB8AC3E}">
        <p14:creationId xmlns:p14="http://schemas.microsoft.com/office/powerpoint/2010/main" val="3400302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6285D-9634-495B-BD9D-272CF55AFFE3}"/>
              </a:ext>
            </a:extLst>
          </p:cNvPr>
          <p:cNvSpPr>
            <a:spLocks noGrp="1"/>
          </p:cNvSpPr>
          <p:nvPr>
            <p:ph type="title"/>
          </p:nvPr>
        </p:nvSpPr>
        <p:spPr/>
        <p:txBody>
          <a:bodyPr/>
          <a:lstStyle/>
          <a:p>
            <a:r>
              <a:rPr lang="es-ES" dirty="0"/>
              <a:t>Práctica guiada</a:t>
            </a:r>
          </a:p>
        </p:txBody>
      </p:sp>
      <p:sp>
        <p:nvSpPr>
          <p:cNvPr id="3" name="Marcador de contenido 2">
            <a:extLst>
              <a:ext uri="{FF2B5EF4-FFF2-40B4-BE49-F238E27FC236}">
                <a16:creationId xmlns:a16="http://schemas.microsoft.com/office/drawing/2014/main" id="{ABC8C0D6-8CC1-4761-8415-D242BB644B3C}"/>
              </a:ext>
            </a:extLst>
          </p:cNvPr>
          <p:cNvSpPr>
            <a:spLocks noGrp="1"/>
          </p:cNvSpPr>
          <p:nvPr>
            <p:ph idx="1"/>
          </p:nvPr>
        </p:nvSpPr>
        <p:spPr/>
        <p:txBody>
          <a:bodyPr/>
          <a:lstStyle/>
          <a:p>
            <a:r>
              <a:rPr lang="es-ES" dirty="0"/>
              <a:t>Desarrolle una calculadora que permita realizar las siguientes operaciones:</a:t>
            </a:r>
          </a:p>
          <a:p>
            <a:pPr marL="514350" indent="-514350">
              <a:buFont typeface="+mj-lt"/>
              <a:buAutoNum type="arabicPeriod"/>
            </a:pPr>
            <a:r>
              <a:rPr lang="es-ES" dirty="0"/>
              <a:t>Suma</a:t>
            </a:r>
          </a:p>
          <a:p>
            <a:pPr marL="514350" indent="-514350">
              <a:buFont typeface="+mj-lt"/>
              <a:buAutoNum type="arabicPeriod"/>
            </a:pPr>
            <a:r>
              <a:rPr lang="es-ES" dirty="0"/>
              <a:t>Resta</a:t>
            </a:r>
          </a:p>
          <a:p>
            <a:pPr marL="514350" indent="-514350">
              <a:buFont typeface="+mj-lt"/>
              <a:buAutoNum type="arabicPeriod"/>
            </a:pPr>
            <a:r>
              <a:rPr lang="es-ES" dirty="0"/>
              <a:t>Multiplicación </a:t>
            </a:r>
          </a:p>
          <a:p>
            <a:pPr marL="514350" indent="-514350">
              <a:buFont typeface="+mj-lt"/>
              <a:buAutoNum type="arabicPeriod"/>
            </a:pPr>
            <a:r>
              <a:rPr lang="es-ES" dirty="0"/>
              <a:t>División</a:t>
            </a:r>
          </a:p>
        </p:txBody>
      </p:sp>
      <p:pic>
        <p:nvPicPr>
          <p:cNvPr id="5" name="Imagen 4">
            <a:extLst>
              <a:ext uri="{FF2B5EF4-FFF2-40B4-BE49-F238E27FC236}">
                <a16:creationId xmlns:a16="http://schemas.microsoft.com/office/drawing/2014/main" id="{5BFC96FB-F6E6-4CB2-BF30-B29D9DA0F2B1}"/>
              </a:ext>
            </a:extLst>
          </p:cNvPr>
          <p:cNvPicPr>
            <a:picLocks noChangeAspect="1"/>
          </p:cNvPicPr>
          <p:nvPr/>
        </p:nvPicPr>
        <p:blipFill>
          <a:blip r:embed="rId2"/>
          <a:stretch>
            <a:fillRect/>
          </a:stretch>
        </p:blipFill>
        <p:spPr>
          <a:xfrm>
            <a:off x="5879413" y="2308190"/>
            <a:ext cx="2562225" cy="3857625"/>
          </a:xfrm>
          <a:prstGeom prst="rect">
            <a:avLst/>
          </a:prstGeom>
          <a:ln>
            <a:solidFill>
              <a:schemeClr val="accent1"/>
            </a:solidFill>
          </a:ln>
        </p:spPr>
      </p:pic>
      <p:sp>
        <p:nvSpPr>
          <p:cNvPr id="4" name="Marcador de número de diapositiva 3">
            <a:extLst>
              <a:ext uri="{FF2B5EF4-FFF2-40B4-BE49-F238E27FC236}">
                <a16:creationId xmlns:a16="http://schemas.microsoft.com/office/drawing/2014/main" id="{336AC21E-D75C-4789-BF57-1DD3FA81D749}"/>
              </a:ext>
            </a:extLst>
          </p:cNvPr>
          <p:cNvSpPr>
            <a:spLocks noGrp="1"/>
          </p:cNvSpPr>
          <p:nvPr>
            <p:ph type="sldNum" sz="quarter" idx="12"/>
          </p:nvPr>
        </p:nvSpPr>
        <p:spPr/>
        <p:txBody>
          <a:bodyPr/>
          <a:lstStyle/>
          <a:p>
            <a:fld id="{1A5952E3-DA43-4FE4-B797-0AD175EBA12D}" type="slidenum">
              <a:rPr lang="es-ES" smtClean="0"/>
              <a:t>53</a:t>
            </a:fld>
            <a:endParaRPr lang="es-ES"/>
          </a:p>
        </p:txBody>
      </p:sp>
    </p:spTree>
    <p:extLst>
      <p:ext uri="{BB962C8B-B14F-4D97-AF65-F5344CB8AC3E}">
        <p14:creationId xmlns:p14="http://schemas.microsoft.com/office/powerpoint/2010/main" val="17599035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84592E-4F54-42D7-A44B-844B56A9C209}"/>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4E0DFC80-8CD5-433C-881B-1649B1FC52F4}"/>
              </a:ext>
            </a:extLst>
          </p:cNvPr>
          <p:cNvSpPr>
            <a:spLocks noGrp="1"/>
          </p:cNvSpPr>
          <p:nvPr>
            <p:ph idx="1"/>
          </p:nvPr>
        </p:nvSpPr>
        <p:spPr/>
        <p:txBody>
          <a:bodyPr/>
          <a:lstStyle/>
          <a:p>
            <a:pPr marL="514350" indent="-514350">
              <a:buFont typeface="+mj-lt"/>
              <a:buAutoNum type="arabicPeriod"/>
            </a:pPr>
            <a:r>
              <a:rPr lang="es-ES" dirty="0"/>
              <a:t>Crear una nueva aplicación en Angular</a:t>
            </a:r>
          </a:p>
          <a:p>
            <a:r>
              <a:rPr lang="es-ES" dirty="0"/>
              <a:t>       Ir a la ubicación donde queremos crear la aplicación</a:t>
            </a:r>
          </a:p>
          <a:p>
            <a:pPr marL="0" indent="0">
              <a:buNone/>
            </a:pPr>
            <a:r>
              <a:rPr lang="es-ES" dirty="0"/>
              <a:t>          ng new </a:t>
            </a:r>
            <a:r>
              <a:rPr lang="es-ES" dirty="0" err="1"/>
              <a:t>MiniCalculadoraApp</a:t>
            </a:r>
            <a:endParaRPr lang="es-ES" dirty="0"/>
          </a:p>
          <a:p>
            <a:pPr marL="0" indent="0">
              <a:buNone/>
            </a:pPr>
            <a:endParaRPr lang="es-ES" dirty="0"/>
          </a:p>
          <a:p>
            <a:r>
              <a:rPr lang="es-ES" dirty="0"/>
              <a:t>Ir al directorio de la aplicación </a:t>
            </a:r>
          </a:p>
          <a:p>
            <a:pPr marL="0" indent="0">
              <a:buNone/>
            </a:pPr>
            <a:r>
              <a:rPr lang="es-ES" dirty="0"/>
              <a:t>     cd </a:t>
            </a:r>
            <a:r>
              <a:rPr lang="es-ES" dirty="0" err="1"/>
              <a:t>MiniCalculadoraApp</a:t>
            </a:r>
            <a:endParaRPr lang="es-ES" dirty="0"/>
          </a:p>
          <a:p>
            <a:pPr marL="0" indent="0">
              <a:buNone/>
            </a:pPr>
            <a:r>
              <a:rPr lang="es-ES" dirty="0"/>
              <a:t>    ng serve --open</a:t>
            </a:r>
          </a:p>
          <a:p>
            <a:pPr marL="0" indent="0">
              <a:buNone/>
            </a:pPr>
            <a:endParaRPr lang="es-ES" dirty="0"/>
          </a:p>
        </p:txBody>
      </p:sp>
      <p:sp>
        <p:nvSpPr>
          <p:cNvPr id="4" name="Marcador de número de diapositiva 3">
            <a:extLst>
              <a:ext uri="{FF2B5EF4-FFF2-40B4-BE49-F238E27FC236}">
                <a16:creationId xmlns:a16="http://schemas.microsoft.com/office/drawing/2014/main" id="{53A0AED5-0A71-471D-9F55-9723177B9274}"/>
              </a:ext>
            </a:extLst>
          </p:cNvPr>
          <p:cNvSpPr>
            <a:spLocks noGrp="1"/>
          </p:cNvSpPr>
          <p:nvPr>
            <p:ph type="sldNum" sz="quarter" idx="12"/>
          </p:nvPr>
        </p:nvSpPr>
        <p:spPr/>
        <p:txBody>
          <a:bodyPr/>
          <a:lstStyle/>
          <a:p>
            <a:fld id="{1A5952E3-DA43-4FE4-B797-0AD175EBA12D}" type="slidenum">
              <a:rPr lang="es-ES" smtClean="0"/>
              <a:t>54</a:t>
            </a:fld>
            <a:endParaRPr lang="es-ES"/>
          </a:p>
        </p:txBody>
      </p:sp>
    </p:spTree>
    <p:extLst>
      <p:ext uri="{BB962C8B-B14F-4D97-AF65-F5344CB8AC3E}">
        <p14:creationId xmlns:p14="http://schemas.microsoft.com/office/powerpoint/2010/main" val="1450059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0BE59-3250-49FF-9DDB-B64313A9CB92}"/>
              </a:ext>
            </a:extLst>
          </p:cNvPr>
          <p:cNvSpPr>
            <a:spLocks noGrp="1"/>
          </p:cNvSpPr>
          <p:nvPr>
            <p:ph type="title"/>
          </p:nvPr>
        </p:nvSpPr>
        <p:spPr/>
        <p:txBody>
          <a:bodyPr/>
          <a:lstStyle/>
          <a:p>
            <a:r>
              <a:rPr lang="es-ES" dirty="0">
                <a:solidFill>
                  <a:srgbClr val="FF0000"/>
                </a:solidFill>
              </a:rPr>
              <a:t>Importante !!!!!!</a:t>
            </a:r>
          </a:p>
        </p:txBody>
      </p:sp>
      <p:sp>
        <p:nvSpPr>
          <p:cNvPr id="3" name="Marcador de contenido 2">
            <a:extLst>
              <a:ext uri="{FF2B5EF4-FFF2-40B4-BE49-F238E27FC236}">
                <a16:creationId xmlns:a16="http://schemas.microsoft.com/office/drawing/2014/main" id="{6CE85367-5827-40C2-926F-C233B5EE8436}"/>
              </a:ext>
            </a:extLst>
          </p:cNvPr>
          <p:cNvSpPr>
            <a:spLocks noGrp="1"/>
          </p:cNvSpPr>
          <p:nvPr>
            <p:ph idx="1"/>
          </p:nvPr>
        </p:nvSpPr>
        <p:spPr/>
        <p:txBody>
          <a:bodyPr/>
          <a:lstStyle/>
          <a:p>
            <a:pPr marL="0" indent="0">
              <a:buNone/>
            </a:pPr>
            <a:r>
              <a:rPr lang="es-ES" dirty="0"/>
              <a:t>En este caso,  vamos a trabajador con un solo componente , por lo cual vamos a utilizar el componente app. </a:t>
            </a:r>
          </a:p>
          <a:p>
            <a:pPr marL="0" indent="0" algn="just">
              <a:buNone/>
            </a:pPr>
            <a:r>
              <a:rPr lang="es-ES" dirty="0"/>
              <a:t>En la práctica es necesario crear nuevos componente (una aplicación en Angular puede llegar a tener un amplio volumen de componentes) y luego incluirlos en el app.component.html , de forma tal que nuestro componente raíz solo tenga la responsabilidad de controlar nuestra aplicación general.</a:t>
            </a:r>
          </a:p>
        </p:txBody>
      </p:sp>
      <p:sp>
        <p:nvSpPr>
          <p:cNvPr id="4" name="Marcador de número de diapositiva 3">
            <a:extLst>
              <a:ext uri="{FF2B5EF4-FFF2-40B4-BE49-F238E27FC236}">
                <a16:creationId xmlns:a16="http://schemas.microsoft.com/office/drawing/2014/main" id="{608BD1BE-FED0-4B1D-A5D6-C0CF069CAFFC}"/>
              </a:ext>
            </a:extLst>
          </p:cNvPr>
          <p:cNvSpPr>
            <a:spLocks noGrp="1"/>
          </p:cNvSpPr>
          <p:nvPr>
            <p:ph type="sldNum" sz="quarter" idx="12"/>
          </p:nvPr>
        </p:nvSpPr>
        <p:spPr/>
        <p:txBody>
          <a:bodyPr/>
          <a:lstStyle/>
          <a:p>
            <a:fld id="{1A5952E3-DA43-4FE4-B797-0AD175EBA12D}" type="slidenum">
              <a:rPr lang="es-ES" smtClean="0"/>
              <a:t>55</a:t>
            </a:fld>
            <a:endParaRPr lang="es-ES"/>
          </a:p>
        </p:txBody>
      </p:sp>
    </p:spTree>
    <p:extLst>
      <p:ext uri="{BB962C8B-B14F-4D97-AF65-F5344CB8AC3E}">
        <p14:creationId xmlns:p14="http://schemas.microsoft.com/office/powerpoint/2010/main" val="2287421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B6A60CB-876D-45DD-A73D-8637FE939518}"/>
              </a:ext>
            </a:extLst>
          </p:cNvPr>
          <p:cNvSpPr>
            <a:spLocks noGrp="1"/>
          </p:cNvSpPr>
          <p:nvPr>
            <p:ph idx="1"/>
          </p:nvPr>
        </p:nvSpPr>
        <p:spPr>
          <a:xfrm>
            <a:off x="838200" y="849086"/>
            <a:ext cx="10515600" cy="5327877"/>
          </a:xfrm>
        </p:spPr>
        <p:txBody>
          <a:bodyPr/>
          <a:lstStyle/>
          <a:p>
            <a:pPr marL="0" indent="0">
              <a:buNone/>
            </a:pPr>
            <a:r>
              <a:rPr lang="en-US" dirty="0"/>
              <a:t>2. </a:t>
            </a:r>
            <a:r>
              <a:rPr lang="en-US" dirty="0" err="1"/>
              <a:t>Modificar</a:t>
            </a:r>
            <a:r>
              <a:rPr lang="en-US" dirty="0"/>
              <a:t> el </a:t>
            </a:r>
            <a:r>
              <a:rPr lang="en-US" dirty="0" err="1"/>
              <a:t>título</a:t>
            </a:r>
            <a:r>
              <a:rPr lang="en-US" dirty="0"/>
              <a:t> de la </a:t>
            </a:r>
            <a:r>
              <a:rPr lang="en-US" dirty="0" err="1"/>
              <a:t>aplicaci</a:t>
            </a:r>
            <a:r>
              <a:rPr lang="es-ES" dirty="0" err="1"/>
              <a:t>ón</a:t>
            </a:r>
            <a:r>
              <a:rPr lang="es-ES" dirty="0"/>
              <a:t> ya que por defecto pone el mismo nombre de la carpeta </a:t>
            </a:r>
          </a:p>
          <a:p>
            <a:pPr marL="0" indent="0">
              <a:buNone/>
            </a:pPr>
            <a:endParaRPr lang="es-ES" dirty="0"/>
          </a:p>
        </p:txBody>
      </p:sp>
      <p:pic>
        <p:nvPicPr>
          <p:cNvPr id="4" name="Imagen 3">
            <a:extLst>
              <a:ext uri="{FF2B5EF4-FFF2-40B4-BE49-F238E27FC236}">
                <a16:creationId xmlns:a16="http://schemas.microsoft.com/office/drawing/2014/main" id="{A771BDE0-EB81-4CD2-A5FE-0D11E5E18BE6}"/>
              </a:ext>
            </a:extLst>
          </p:cNvPr>
          <p:cNvPicPr>
            <a:picLocks noChangeAspect="1"/>
          </p:cNvPicPr>
          <p:nvPr/>
        </p:nvPicPr>
        <p:blipFill>
          <a:blip r:embed="rId2"/>
          <a:stretch>
            <a:fillRect/>
          </a:stretch>
        </p:blipFill>
        <p:spPr>
          <a:xfrm>
            <a:off x="1109117" y="2090737"/>
            <a:ext cx="3990975" cy="2676525"/>
          </a:xfrm>
          <a:prstGeom prst="rect">
            <a:avLst/>
          </a:prstGeom>
        </p:spPr>
      </p:pic>
      <p:sp>
        <p:nvSpPr>
          <p:cNvPr id="5" name="CuadroTexto 4">
            <a:extLst>
              <a:ext uri="{FF2B5EF4-FFF2-40B4-BE49-F238E27FC236}">
                <a16:creationId xmlns:a16="http://schemas.microsoft.com/office/drawing/2014/main" id="{409C3641-8D1F-4BF9-8800-DEF178784CF3}"/>
              </a:ext>
            </a:extLst>
          </p:cNvPr>
          <p:cNvSpPr txBox="1"/>
          <p:nvPr/>
        </p:nvSpPr>
        <p:spPr>
          <a:xfrm>
            <a:off x="838200" y="5210502"/>
            <a:ext cx="11255004" cy="954107"/>
          </a:xfrm>
          <a:prstGeom prst="rect">
            <a:avLst/>
          </a:prstGeom>
          <a:noFill/>
        </p:spPr>
        <p:txBody>
          <a:bodyPr wrap="none" rtlCol="0">
            <a:spAutoFit/>
          </a:bodyPr>
          <a:lstStyle/>
          <a:p>
            <a:r>
              <a:rPr lang="es-ES" sz="2800" dirty="0"/>
              <a:t>3. Borrar todo el contenido del archivo app.component.html para comenzar</a:t>
            </a:r>
          </a:p>
          <a:p>
            <a:r>
              <a:rPr lang="es-ES" sz="2800" dirty="0"/>
              <a:t>a construir nuestra página. </a:t>
            </a:r>
          </a:p>
        </p:txBody>
      </p:sp>
      <p:sp>
        <p:nvSpPr>
          <p:cNvPr id="2" name="Marcador de número de diapositiva 1">
            <a:extLst>
              <a:ext uri="{FF2B5EF4-FFF2-40B4-BE49-F238E27FC236}">
                <a16:creationId xmlns:a16="http://schemas.microsoft.com/office/drawing/2014/main" id="{C686B3C8-4BF9-4AEE-A6DA-6847E41E0BE1}"/>
              </a:ext>
            </a:extLst>
          </p:cNvPr>
          <p:cNvSpPr>
            <a:spLocks noGrp="1"/>
          </p:cNvSpPr>
          <p:nvPr>
            <p:ph type="sldNum" sz="quarter" idx="12"/>
          </p:nvPr>
        </p:nvSpPr>
        <p:spPr/>
        <p:txBody>
          <a:bodyPr/>
          <a:lstStyle/>
          <a:p>
            <a:fld id="{1A5952E3-DA43-4FE4-B797-0AD175EBA12D}" type="slidenum">
              <a:rPr lang="es-ES" smtClean="0"/>
              <a:t>56</a:t>
            </a:fld>
            <a:endParaRPr lang="es-ES"/>
          </a:p>
        </p:txBody>
      </p:sp>
    </p:spTree>
    <p:extLst>
      <p:ext uri="{BB962C8B-B14F-4D97-AF65-F5344CB8AC3E}">
        <p14:creationId xmlns:p14="http://schemas.microsoft.com/office/powerpoint/2010/main" val="142814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DEFBF5-8A72-4340-B37A-7A299BE839ED}"/>
              </a:ext>
            </a:extLst>
          </p:cNvPr>
          <p:cNvSpPr>
            <a:spLocks noGrp="1"/>
          </p:cNvSpPr>
          <p:nvPr>
            <p:ph idx="1"/>
          </p:nvPr>
        </p:nvSpPr>
        <p:spPr>
          <a:xfrm>
            <a:off x="838200" y="791570"/>
            <a:ext cx="10515600" cy="5385393"/>
          </a:xfrm>
        </p:spPr>
        <p:txBody>
          <a:bodyPr/>
          <a:lstStyle/>
          <a:p>
            <a:pPr marL="0" indent="0">
              <a:buNone/>
            </a:pPr>
            <a:r>
              <a:rPr lang="es-ES" dirty="0"/>
              <a:t>4. Determinar las propiedades y métodos de la clase asociadas al componente.</a:t>
            </a:r>
          </a:p>
          <a:p>
            <a:pPr marL="0" indent="0">
              <a:buNone/>
            </a:pPr>
            <a:endParaRPr lang="es-ES" dirty="0"/>
          </a:p>
          <a:p>
            <a:pPr marL="0" indent="0">
              <a:buNone/>
            </a:pPr>
            <a:endParaRPr lang="es-ES" dirty="0"/>
          </a:p>
        </p:txBody>
      </p:sp>
      <p:pic>
        <p:nvPicPr>
          <p:cNvPr id="6" name="Imagen 5">
            <a:extLst>
              <a:ext uri="{FF2B5EF4-FFF2-40B4-BE49-F238E27FC236}">
                <a16:creationId xmlns:a16="http://schemas.microsoft.com/office/drawing/2014/main" id="{B9FBB015-BFB9-4677-910C-5A318C8E682A}"/>
              </a:ext>
            </a:extLst>
          </p:cNvPr>
          <p:cNvPicPr>
            <a:picLocks noChangeAspect="1"/>
          </p:cNvPicPr>
          <p:nvPr/>
        </p:nvPicPr>
        <p:blipFill>
          <a:blip r:embed="rId2"/>
          <a:stretch>
            <a:fillRect/>
          </a:stretch>
        </p:blipFill>
        <p:spPr>
          <a:xfrm>
            <a:off x="1004674" y="1928813"/>
            <a:ext cx="4095750" cy="4248150"/>
          </a:xfrm>
          <a:prstGeom prst="rect">
            <a:avLst/>
          </a:prstGeom>
        </p:spPr>
      </p:pic>
      <p:sp>
        <p:nvSpPr>
          <p:cNvPr id="2" name="Marcador de número de diapositiva 1">
            <a:extLst>
              <a:ext uri="{FF2B5EF4-FFF2-40B4-BE49-F238E27FC236}">
                <a16:creationId xmlns:a16="http://schemas.microsoft.com/office/drawing/2014/main" id="{AD751D15-C0F0-4673-8C04-8C171028EFD5}"/>
              </a:ext>
            </a:extLst>
          </p:cNvPr>
          <p:cNvSpPr>
            <a:spLocks noGrp="1"/>
          </p:cNvSpPr>
          <p:nvPr>
            <p:ph type="sldNum" sz="quarter" idx="12"/>
          </p:nvPr>
        </p:nvSpPr>
        <p:spPr/>
        <p:txBody>
          <a:bodyPr/>
          <a:lstStyle/>
          <a:p>
            <a:fld id="{1A5952E3-DA43-4FE4-B797-0AD175EBA12D}" type="slidenum">
              <a:rPr lang="es-ES" smtClean="0"/>
              <a:t>57</a:t>
            </a:fld>
            <a:endParaRPr lang="es-ES"/>
          </a:p>
        </p:txBody>
      </p:sp>
    </p:spTree>
    <p:extLst>
      <p:ext uri="{BB962C8B-B14F-4D97-AF65-F5344CB8AC3E}">
        <p14:creationId xmlns:p14="http://schemas.microsoft.com/office/powerpoint/2010/main" val="180625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77D2B64-D058-42FB-A4B3-F5404C70FF79}"/>
              </a:ext>
            </a:extLst>
          </p:cNvPr>
          <p:cNvSpPr>
            <a:spLocks noGrp="1"/>
          </p:cNvSpPr>
          <p:nvPr>
            <p:ph idx="1"/>
          </p:nvPr>
        </p:nvSpPr>
        <p:spPr>
          <a:xfrm>
            <a:off x="838200" y="809897"/>
            <a:ext cx="10515600" cy="5367066"/>
          </a:xfrm>
        </p:spPr>
        <p:txBody>
          <a:bodyPr/>
          <a:lstStyle/>
          <a:p>
            <a:pPr marL="0" indent="0">
              <a:buNone/>
            </a:pPr>
            <a:r>
              <a:rPr lang="en-US" dirty="0"/>
              <a:t>5. </a:t>
            </a:r>
            <a:r>
              <a:rPr lang="en-US" dirty="0" err="1"/>
              <a:t>Determinar</a:t>
            </a:r>
            <a:r>
              <a:rPr lang="en-US" dirty="0"/>
              <a:t> el </a:t>
            </a:r>
            <a:r>
              <a:rPr lang="en-US" dirty="0" err="1"/>
              <a:t>tipo</a:t>
            </a:r>
            <a:r>
              <a:rPr lang="en-US" dirty="0"/>
              <a:t> de enlace que </a:t>
            </a:r>
            <a:r>
              <a:rPr lang="en-US" dirty="0" err="1"/>
              <a:t>vamos</a:t>
            </a:r>
            <a:r>
              <a:rPr lang="en-US" dirty="0"/>
              <a:t> a </a:t>
            </a:r>
            <a:r>
              <a:rPr lang="en-US" dirty="0" err="1"/>
              <a:t>utilizar</a:t>
            </a:r>
            <a:r>
              <a:rPr lang="en-US" dirty="0"/>
              <a:t> para </a:t>
            </a:r>
            <a:r>
              <a:rPr lang="en-US" dirty="0" err="1"/>
              <a:t>cada</a:t>
            </a:r>
            <a:r>
              <a:rPr lang="en-US" dirty="0"/>
              <a:t> uno de los </a:t>
            </a:r>
            <a:r>
              <a:rPr lang="en-US" dirty="0" err="1"/>
              <a:t>elementos</a:t>
            </a:r>
            <a:r>
              <a:rPr lang="en-US" dirty="0"/>
              <a:t> de la </a:t>
            </a:r>
            <a:r>
              <a:rPr lang="es-ES" dirty="0"/>
              <a:t>página</a:t>
            </a:r>
          </a:p>
        </p:txBody>
      </p:sp>
      <p:pic>
        <p:nvPicPr>
          <p:cNvPr id="4" name="Imagen 3">
            <a:extLst>
              <a:ext uri="{FF2B5EF4-FFF2-40B4-BE49-F238E27FC236}">
                <a16:creationId xmlns:a16="http://schemas.microsoft.com/office/drawing/2014/main" id="{70095F43-B1FE-4101-B591-D4E2B872F6A5}"/>
              </a:ext>
            </a:extLst>
          </p:cNvPr>
          <p:cNvPicPr>
            <a:picLocks noChangeAspect="1"/>
          </p:cNvPicPr>
          <p:nvPr/>
        </p:nvPicPr>
        <p:blipFill>
          <a:blip r:embed="rId2"/>
          <a:stretch>
            <a:fillRect/>
          </a:stretch>
        </p:blipFill>
        <p:spPr>
          <a:xfrm>
            <a:off x="1111470" y="2190478"/>
            <a:ext cx="2562225" cy="3857625"/>
          </a:xfrm>
          <a:prstGeom prst="rect">
            <a:avLst/>
          </a:prstGeom>
          <a:ln>
            <a:solidFill>
              <a:schemeClr val="accent1"/>
            </a:solidFill>
          </a:ln>
        </p:spPr>
      </p:pic>
      <p:sp>
        <p:nvSpPr>
          <p:cNvPr id="7" name="Rectángulo 6">
            <a:extLst>
              <a:ext uri="{FF2B5EF4-FFF2-40B4-BE49-F238E27FC236}">
                <a16:creationId xmlns:a16="http://schemas.microsoft.com/office/drawing/2014/main" id="{02FA993D-6D3D-48E8-AC6C-5048A5EF8D32}"/>
              </a:ext>
            </a:extLst>
          </p:cNvPr>
          <p:cNvSpPr/>
          <p:nvPr/>
        </p:nvSpPr>
        <p:spPr>
          <a:xfrm>
            <a:off x="1672046" y="3997234"/>
            <a:ext cx="1672045" cy="953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52BED8A9-667A-4EFC-BE8F-2B46C78FD484}"/>
              </a:ext>
            </a:extLst>
          </p:cNvPr>
          <p:cNvSpPr txBox="1"/>
          <p:nvPr/>
        </p:nvSpPr>
        <p:spPr>
          <a:xfrm>
            <a:off x="3827417" y="3997234"/>
            <a:ext cx="7799653" cy="923330"/>
          </a:xfrm>
          <a:prstGeom prst="rect">
            <a:avLst/>
          </a:prstGeom>
          <a:noFill/>
        </p:spPr>
        <p:txBody>
          <a:bodyPr wrap="square" rtlCol="0">
            <a:spAutoFit/>
          </a:bodyPr>
          <a:lstStyle/>
          <a:p>
            <a:pPr algn="just"/>
            <a:r>
              <a:rPr lang="es-ES" b="1" dirty="0" err="1"/>
              <a:t>Two</a:t>
            </a:r>
            <a:r>
              <a:rPr lang="es-ES" b="1" dirty="0"/>
              <a:t> </a:t>
            </a:r>
            <a:r>
              <a:rPr lang="es-ES" b="1" dirty="0" err="1"/>
              <a:t>way</a:t>
            </a:r>
            <a:r>
              <a:rPr lang="es-ES" b="1" dirty="0"/>
              <a:t> </a:t>
            </a:r>
            <a:r>
              <a:rPr lang="es-ES" b="1" dirty="0" err="1"/>
              <a:t>databinding</a:t>
            </a:r>
            <a:r>
              <a:rPr lang="es-ES" dirty="0"/>
              <a:t>, ya que estos campos deben iniciar con el valor de cero, es decir la vista se actualiza   a partir del valor que está en el modelo de datos. Luego el modelo de datos se actualiza con el valor que le pone el usuario en la vista</a:t>
            </a:r>
          </a:p>
        </p:txBody>
      </p:sp>
      <p:sp>
        <p:nvSpPr>
          <p:cNvPr id="9" name="Rectángulo 8">
            <a:extLst>
              <a:ext uri="{FF2B5EF4-FFF2-40B4-BE49-F238E27FC236}">
                <a16:creationId xmlns:a16="http://schemas.microsoft.com/office/drawing/2014/main" id="{89AD2502-405B-495F-84F0-5A31945FD0E3}"/>
              </a:ext>
            </a:extLst>
          </p:cNvPr>
          <p:cNvSpPr/>
          <p:nvPr/>
        </p:nvSpPr>
        <p:spPr>
          <a:xfrm>
            <a:off x="1111470" y="5104263"/>
            <a:ext cx="2382357" cy="464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A572D440-D41D-4723-A717-6017550BBB8D}"/>
              </a:ext>
            </a:extLst>
          </p:cNvPr>
          <p:cNvSpPr txBox="1"/>
          <p:nvPr/>
        </p:nvSpPr>
        <p:spPr>
          <a:xfrm>
            <a:off x="3734655" y="4973921"/>
            <a:ext cx="7942217" cy="646331"/>
          </a:xfrm>
          <a:prstGeom prst="rect">
            <a:avLst/>
          </a:prstGeom>
          <a:noFill/>
        </p:spPr>
        <p:txBody>
          <a:bodyPr wrap="square" rtlCol="0">
            <a:spAutoFit/>
          </a:bodyPr>
          <a:lstStyle/>
          <a:p>
            <a:r>
              <a:rPr lang="es-ES" b="1" dirty="0" err="1"/>
              <a:t>Event</a:t>
            </a:r>
            <a:r>
              <a:rPr lang="es-ES" b="1" dirty="0"/>
              <a:t> </a:t>
            </a:r>
            <a:r>
              <a:rPr lang="es-ES" b="1" dirty="0" err="1"/>
              <a:t>binding</a:t>
            </a:r>
            <a:r>
              <a:rPr lang="es-ES" b="1" dirty="0"/>
              <a:t> </a:t>
            </a:r>
            <a:r>
              <a:rPr lang="es-ES" dirty="0"/>
              <a:t>: cuando el usuario hace </a:t>
            </a:r>
            <a:r>
              <a:rPr lang="es-ES" dirty="0" err="1"/>
              <a:t>click</a:t>
            </a:r>
            <a:r>
              <a:rPr lang="es-ES" dirty="0"/>
              <a:t> en el botón se ejecuta la función asociada a ese evento en el archivo </a:t>
            </a:r>
            <a:r>
              <a:rPr lang="es-ES" dirty="0" err="1"/>
              <a:t>typescript</a:t>
            </a:r>
            <a:r>
              <a:rPr lang="es-ES" dirty="0"/>
              <a:t>.</a:t>
            </a:r>
          </a:p>
        </p:txBody>
      </p:sp>
      <p:sp>
        <p:nvSpPr>
          <p:cNvPr id="12" name="CuadroTexto 11">
            <a:extLst>
              <a:ext uri="{FF2B5EF4-FFF2-40B4-BE49-F238E27FC236}">
                <a16:creationId xmlns:a16="http://schemas.microsoft.com/office/drawing/2014/main" id="{D0EE4186-E363-4786-B6B9-3C4BFC48D953}"/>
              </a:ext>
            </a:extLst>
          </p:cNvPr>
          <p:cNvSpPr txBox="1"/>
          <p:nvPr/>
        </p:nvSpPr>
        <p:spPr>
          <a:xfrm>
            <a:off x="3734655" y="5610413"/>
            <a:ext cx="6160661" cy="369332"/>
          </a:xfrm>
          <a:prstGeom prst="rect">
            <a:avLst/>
          </a:prstGeom>
          <a:noFill/>
        </p:spPr>
        <p:txBody>
          <a:bodyPr wrap="none" rtlCol="0">
            <a:spAutoFit/>
          </a:bodyPr>
          <a:lstStyle/>
          <a:p>
            <a:r>
              <a:rPr lang="es-ES" b="1" dirty="0" err="1"/>
              <a:t>String</a:t>
            </a:r>
            <a:r>
              <a:rPr lang="es-ES" b="1" dirty="0"/>
              <a:t> </a:t>
            </a:r>
            <a:r>
              <a:rPr lang="es-ES" b="1" dirty="0" err="1"/>
              <a:t>interpolation</a:t>
            </a:r>
            <a:r>
              <a:rPr lang="es-ES" dirty="0"/>
              <a:t>: se muestra el valor de la variable resultado</a:t>
            </a:r>
          </a:p>
        </p:txBody>
      </p:sp>
      <p:sp>
        <p:nvSpPr>
          <p:cNvPr id="13" name="Rectángulo 12">
            <a:extLst>
              <a:ext uri="{FF2B5EF4-FFF2-40B4-BE49-F238E27FC236}">
                <a16:creationId xmlns:a16="http://schemas.microsoft.com/office/drawing/2014/main" id="{DE6705D5-BBEB-4BF7-8AD5-779B0D1E4875}"/>
              </a:ext>
            </a:extLst>
          </p:cNvPr>
          <p:cNvSpPr/>
          <p:nvPr/>
        </p:nvSpPr>
        <p:spPr>
          <a:xfrm>
            <a:off x="1111470" y="5620252"/>
            <a:ext cx="1736233"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número de diapositiva 1">
            <a:extLst>
              <a:ext uri="{FF2B5EF4-FFF2-40B4-BE49-F238E27FC236}">
                <a16:creationId xmlns:a16="http://schemas.microsoft.com/office/drawing/2014/main" id="{1C4E6251-87A5-4607-8B42-34407E54FEB9}"/>
              </a:ext>
            </a:extLst>
          </p:cNvPr>
          <p:cNvSpPr>
            <a:spLocks noGrp="1"/>
          </p:cNvSpPr>
          <p:nvPr>
            <p:ph type="sldNum" sz="quarter" idx="12"/>
          </p:nvPr>
        </p:nvSpPr>
        <p:spPr/>
        <p:txBody>
          <a:bodyPr/>
          <a:lstStyle/>
          <a:p>
            <a:fld id="{1A5952E3-DA43-4FE4-B797-0AD175EBA12D}" type="slidenum">
              <a:rPr lang="es-ES" smtClean="0"/>
              <a:t>58</a:t>
            </a:fld>
            <a:endParaRPr lang="es-ES"/>
          </a:p>
        </p:txBody>
      </p:sp>
    </p:spTree>
    <p:extLst>
      <p:ext uri="{BB962C8B-B14F-4D97-AF65-F5344CB8AC3E}">
        <p14:creationId xmlns:p14="http://schemas.microsoft.com/office/powerpoint/2010/main" val="4028829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E3BD2D1-73A3-4EBB-BB57-E25B62350635}"/>
              </a:ext>
            </a:extLst>
          </p:cNvPr>
          <p:cNvSpPr>
            <a:spLocks noGrp="1"/>
          </p:cNvSpPr>
          <p:nvPr>
            <p:ph idx="1"/>
          </p:nvPr>
        </p:nvSpPr>
        <p:spPr>
          <a:xfrm>
            <a:off x="838200" y="731520"/>
            <a:ext cx="10515600" cy="5445443"/>
          </a:xfrm>
        </p:spPr>
        <p:txBody>
          <a:bodyPr/>
          <a:lstStyle/>
          <a:p>
            <a:r>
              <a:rPr lang="en-US" dirty="0"/>
              <a:t>Para </a:t>
            </a:r>
            <a:r>
              <a:rPr lang="en-US" dirty="0" err="1"/>
              <a:t>trabajar</a:t>
            </a:r>
            <a:r>
              <a:rPr lang="en-US" dirty="0"/>
              <a:t> con la directive </a:t>
            </a:r>
            <a:r>
              <a:rPr lang="en-US" dirty="0" err="1"/>
              <a:t>ngModel</a:t>
            </a:r>
            <a:r>
              <a:rPr lang="en-US" dirty="0"/>
              <a:t> es </a:t>
            </a:r>
            <a:r>
              <a:rPr lang="en-US" dirty="0" err="1"/>
              <a:t>necesario</a:t>
            </a:r>
            <a:r>
              <a:rPr lang="en-US" dirty="0"/>
              <a:t> </a:t>
            </a:r>
            <a:r>
              <a:rPr lang="en-US" dirty="0" err="1"/>
              <a:t>importar</a:t>
            </a:r>
            <a:r>
              <a:rPr lang="en-US" dirty="0"/>
              <a:t> el </a:t>
            </a:r>
            <a:r>
              <a:rPr lang="en-US" dirty="0" err="1"/>
              <a:t>módulo</a:t>
            </a:r>
            <a:r>
              <a:rPr lang="en-US" dirty="0"/>
              <a:t> </a:t>
            </a:r>
            <a:r>
              <a:rPr lang="en-US" dirty="0" err="1"/>
              <a:t>FormsModule</a:t>
            </a:r>
            <a:r>
              <a:rPr lang="en-US" dirty="0"/>
              <a:t> que es </a:t>
            </a:r>
            <a:r>
              <a:rPr lang="en-US" dirty="0" err="1"/>
              <a:t>donde</a:t>
            </a:r>
            <a:r>
              <a:rPr lang="en-US" dirty="0"/>
              <a:t> se </a:t>
            </a:r>
            <a:r>
              <a:rPr lang="en-US" dirty="0" err="1"/>
              <a:t>encuentra</a:t>
            </a:r>
            <a:r>
              <a:rPr lang="en-US" dirty="0"/>
              <a:t> </a:t>
            </a:r>
            <a:r>
              <a:rPr lang="en-US" dirty="0" err="1"/>
              <a:t>ngModel</a:t>
            </a:r>
            <a:r>
              <a:rPr lang="en-US" dirty="0"/>
              <a:t> </a:t>
            </a:r>
          </a:p>
          <a:p>
            <a:endParaRPr lang="en-US" dirty="0"/>
          </a:p>
          <a:p>
            <a:pPr marL="0" indent="0">
              <a:buNone/>
            </a:pPr>
            <a:r>
              <a:rPr lang="en-US" dirty="0"/>
              <a:t>   </a:t>
            </a:r>
          </a:p>
          <a:p>
            <a:pPr marL="0" indent="0">
              <a:buNone/>
            </a:pPr>
            <a:endParaRPr lang="es-ES" dirty="0"/>
          </a:p>
        </p:txBody>
      </p:sp>
      <p:pic>
        <p:nvPicPr>
          <p:cNvPr id="4" name="Imagen 3">
            <a:extLst>
              <a:ext uri="{FF2B5EF4-FFF2-40B4-BE49-F238E27FC236}">
                <a16:creationId xmlns:a16="http://schemas.microsoft.com/office/drawing/2014/main" id="{BD5EDF0C-2B06-4CD0-980B-3F4709D50B03}"/>
              </a:ext>
            </a:extLst>
          </p:cNvPr>
          <p:cNvPicPr>
            <a:picLocks noChangeAspect="1"/>
          </p:cNvPicPr>
          <p:nvPr/>
        </p:nvPicPr>
        <p:blipFill>
          <a:blip r:embed="rId2"/>
          <a:stretch>
            <a:fillRect/>
          </a:stretch>
        </p:blipFill>
        <p:spPr>
          <a:xfrm>
            <a:off x="1177562" y="1843088"/>
            <a:ext cx="5238750" cy="4333875"/>
          </a:xfrm>
          <a:prstGeom prst="rect">
            <a:avLst/>
          </a:prstGeom>
        </p:spPr>
      </p:pic>
      <p:sp>
        <p:nvSpPr>
          <p:cNvPr id="2" name="Marcador de número de diapositiva 1">
            <a:extLst>
              <a:ext uri="{FF2B5EF4-FFF2-40B4-BE49-F238E27FC236}">
                <a16:creationId xmlns:a16="http://schemas.microsoft.com/office/drawing/2014/main" id="{DB2C5FFF-BA90-430F-BFC0-DE7F2735B56A}"/>
              </a:ext>
            </a:extLst>
          </p:cNvPr>
          <p:cNvSpPr>
            <a:spLocks noGrp="1"/>
          </p:cNvSpPr>
          <p:nvPr>
            <p:ph type="sldNum" sz="quarter" idx="12"/>
          </p:nvPr>
        </p:nvSpPr>
        <p:spPr/>
        <p:txBody>
          <a:bodyPr/>
          <a:lstStyle/>
          <a:p>
            <a:fld id="{1A5952E3-DA43-4FE4-B797-0AD175EBA12D}" type="slidenum">
              <a:rPr lang="es-ES" smtClean="0"/>
              <a:t>59</a:t>
            </a:fld>
            <a:endParaRPr lang="es-ES"/>
          </a:p>
        </p:txBody>
      </p:sp>
    </p:spTree>
    <p:extLst>
      <p:ext uri="{BB962C8B-B14F-4D97-AF65-F5344CB8AC3E}">
        <p14:creationId xmlns:p14="http://schemas.microsoft.com/office/powerpoint/2010/main" val="316854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AB53D-E9A7-4B38-A806-185094FA0543}"/>
              </a:ext>
            </a:extLst>
          </p:cNvPr>
          <p:cNvSpPr>
            <a:spLocks noGrp="1"/>
          </p:cNvSpPr>
          <p:nvPr>
            <p:ph type="title"/>
          </p:nvPr>
        </p:nvSpPr>
        <p:spPr/>
        <p:txBody>
          <a:bodyPr/>
          <a:lstStyle/>
          <a:p>
            <a:r>
              <a:rPr lang="es-ES" dirty="0"/>
              <a:t>Versiones de Angular </a:t>
            </a:r>
          </a:p>
        </p:txBody>
      </p:sp>
      <p:sp>
        <p:nvSpPr>
          <p:cNvPr id="7" name="Rectángulo 6">
            <a:extLst>
              <a:ext uri="{FF2B5EF4-FFF2-40B4-BE49-F238E27FC236}">
                <a16:creationId xmlns:a16="http://schemas.microsoft.com/office/drawing/2014/main" id="{B8F5F7F1-180B-48B7-AFDB-482222B8D83D}"/>
              </a:ext>
            </a:extLst>
          </p:cNvPr>
          <p:cNvSpPr/>
          <p:nvPr/>
        </p:nvSpPr>
        <p:spPr>
          <a:xfrm>
            <a:off x="1125582" y="1690688"/>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Angular 1</a:t>
            </a:r>
          </a:p>
        </p:txBody>
      </p:sp>
      <p:sp>
        <p:nvSpPr>
          <p:cNvPr id="9" name="Rectángulo 8">
            <a:extLst>
              <a:ext uri="{FF2B5EF4-FFF2-40B4-BE49-F238E27FC236}">
                <a16:creationId xmlns:a16="http://schemas.microsoft.com/office/drawing/2014/main" id="{9F2BFF5F-71E8-4F13-8C36-FF3E03160DEC}"/>
              </a:ext>
            </a:extLst>
          </p:cNvPr>
          <p:cNvSpPr/>
          <p:nvPr/>
        </p:nvSpPr>
        <p:spPr>
          <a:xfrm>
            <a:off x="8479972" y="1742302"/>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Angular 2</a:t>
            </a:r>
          </a:p>
        </p:txBody>
      </p:sp>
      <p:sp>
        <p:nvSpPr>
          <p:cNvPr id="6" name="Rectángulo 5">
            <a:extLst>
              <a:ext uri="{FF2B5EF4-FFF2-40B4-BE49-F238E27FC236}">
                <a16:creationId xmlns:a16="http://schemas.microsoft.com/office/drawing/2014/main" id="{AB05D2BB-D0B2-4A0C-9BD3-42C4857F6B1B}"/>
              </a:ext>
            </a:extLst>
          </p:cNvPr>
          <p:cNvSpPr/>
          <p:nvPr/>
        </p:nvSpPr>
        <p:spPr>
          <a:xfrm>
            <a:off x="8479972" y="2583061"/>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t>
            </a:r>
          </a:p>
        </p:txBody>
      </p:sp>
      <p:sp>
        <p:nvSpPr>
          <p:cNvPr id="8" name="Rectángulo 7">
            <a:extLst>
              <a:ext uri="{FF2B5EF4-FFF2-40B4-BE49-F238E27FC236}">
                <a16:creationId xmlns:a16="http://schemas.microsoft.com/office/drawing/2014/main" id="{6CA4E221-D324-49F4-8F7C-D8063FC3CC62}"/>
              </a:ext>
            </a:extLst>
          </p:cNvPr>
          <p:cNvSpPr/>
          <p:nvPr/>
        </p:nvSpPr>
        <p:spPr>
          <a:xfrm>
            <a:off x="8479972" y="4361323"/>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Angular 16</a:t>
            </a:r>
          </a:p>
        </p:txBody>
      </p:sp>
      <p:cxnSp>
        <p:nvCxnSpPr>
          <p:cNvPr id="4" name="Conector recto de flecha 3">
            <a:extLst>
              <a:ext uri="{FF2B5EF4-FFF2-40B4-BE49-F238E27FC236}">
                <a16:creationId xmlns:a16="http://schemas.microsoft.com/office/drawing/2014/main" id="{F4B651BE-752F-4BDA-92AB-F39079294B1B}"/>
              </a:ext>
            </a:extLst>
          </p:cNvPr>
          <p:cNvCxnSpPr>
            <a:cxnSpLocks/>
          </p:cNvCxnSpPr>
          <p:nvPr/>
        </p:nvCxnSpPr>
        <p:spPr>
          <a:xfrm>
            <a:off x="4167051" y="2004196"/>
            <a:ext cx="4144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F23C3280-7300-4C1D-AF2F-ADCADD82E4AF}"/>
              </a:ext>
            </a:extLst>
          </p:cNvPr>
          <p:cNvSpPr txBox="1"/>
          <p:nvPr/>
        </p:nvSpPr>
        <p:spPr>
          <a:xfrm>
            <a:off x="4764744" y="1560770"/>
            <a:ext cx="2921826" cy="369332"/>
          </a:xfrm>
          <a:prstGeom prst="rect">
            <a:avLst/>
          </a:prstGeom>
          <a:noFill/>
        </p:spPr>
        <p:txBody>
          <a:bodyPr wrap="none" rtlCol="0">
            <a:spAutoFit/>
          </a:bodyPr>
          <a:lstStyle/>
          <a:p>
            <a:r>
              <a:rPr lang="es-ES" dirty="0"/>
              <a:t>Se reescribió completamente</a:t>
            </a:r>
          </a:p>
        </p:txBody>
      </p:sp>
      <p:sp>
        <p:nvSpPr>
          <p:cNvPr id="11" name="Rectángulo 10">
            <a:extLst>
              <a:ext uri="{FF2B5EF4-FFF2-40B4-BE49-F238E27FC236}">
                <a16:creationId xmlns:a16="http://schemas.microsoft.com/office/drawing/2014/main" id="{60758A78-2FE2-4489-AF7E-6F8D090824E9}"/>
              </a:ext>
            </a:extLst>
          </p:cNvPr>
          <p:cNvSpPr/>
          <p:nvPr/>
        </p:nvSpPr>
        <p:spPr>
          <a:xfrm>
            <a:off x="1110140" y="2538848"/>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r>
              <a:rPr lang="es-ES" sz="2400" dirty="0"/>
              <a:t>Angular JS”</a:t>
            </a:r>
          </a:p>
        </p:txBody>
      </p:sp>
      <p:sp>
        <p:nvSpPr>
          <p:cNvPr id="12" name="Rectángulo 11">
            <a:extLst>
              <a:ext uri="{FF2B5EF4-FFF2-40B4-BE49-F238E27FC236}">
                <a16:creationId xmlns:a16="http://schemas.microsoft.com/office/drawing/2014/main" id="{DB6041ED-BB5E-4724-9B3D-39C5711FBFB9}"/>
              </a:ext>
            </a:extLst>
          </p:cNvPr>
          <p:cNvSpPr/>
          <p:nvPr/>
        </p:nvSpPr>
        <p:spPr>
          <a:xfrm>
            <a:off x="8479972" y="5298826"/>
            <a:ext cx="2873828" cy="62701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“Angular”</a:t>
            </a:r>
          </a:p>
        </p:txBody>
      </p:sp>
      <p:sp>
        <p:nvSpPr>
          <p:cNvPr id="17" name="Rectángulo 16">
            <a:extLst>
              <a:ext uri="{FF2B5EF4-FFF2-40B4-BE49-F238E27FC236}">
                <a16:creationId xmlns:a16="http://schemas.microsoft.com/office/drawing/2014/main" id="{F174E5F1-AE93-4CB0-B927-7F3CE910400E}"/>
              </a:ext>
            </a:extLst>
          </p:cNvPr>
          <p:cNvSpPr/>
          <p:nvPr/>
        </p:nvSpPr>
        <p:spPr>
          <a:xfrm>
            <a:off x="8479972" y="3423820"/>
            <a:ext cx="2873828" cy="6270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Angular 15</a:t>
            </a:r>
          </a:p>
        </p:txBody>
      </p:sp>
      <p:sp>
        <p:nvSpPr>
          <p:cNvPr id="3" name="Marcador de número de diapositiva 2">
            <a:extLst>
              <a:ext uri="{FF2B5EF4-FFF2-40B4-BE49-F238E27FC236}">
                <a16:creationId xmlns:a16="http://schemas.microsoft.com/office/drawing/2014/main" id="{0461DB96-2CBC-4DB6-A3F8-BC0A0F9D1C62}"/>
              </a:ext>
            </a:extLst>
          </p:cNvPr>
          <p:cNvSpPr>
            <a:spLocks noGrp="1"/>
          </p:cNvSpPr>
          <p:nvPr>
            <p:ph type="sldNum" sz="quarter" idx="12"/>
          </p:nvPr>
        </p:nvSpPr>
        <p:spPr/>
        <p:txBody>
          <a:bodyPr/>
          <a:lstStyle/>
          <a:p>
            <a:fld id="{1A5952E3-DA43-4FE4-B797-0AD175EBA12D}" type="slidenum">
              <a:rPr lang="es-ES" smtClean="0"/>
              <a:t>6</a:t>
            </a:fld>
            <a:endParaRPr lang="es-ES"/>
          </a:p>
        </p:txBody>
      </p:sp>
      <p:sp>
        <p:nvSpPr>
          <p:cNvPr id="16" name="CuadroTexto 15">
            <a:extLst>
              <a:ext uri="{FF2B5EF4-FFF2-40B4-BE49-F238E27FC236}">
                <a16:creationId xmlns:a16="http://schemas.microsoft.com/office/drawing/2014/main" id="{494009F4-2697-4AC0-9C77-7F19F4EF166D}"/>
              </a:ext>
            </a:extLst>
          </p:cNvPr>
          <p:cNvSpPr txBox="1"/>
          <p:nvPr/>
        </p:nvSpPr>
        <p:spPr>
          <a:xfrm>
            <a:off x="941010" y="3516038"/>
            <a:ext cx="3462049" cy="2862322"/>
          </a:xfrm>
          <a:prstGeom prst="rect">
            <a:avLst/>
          </a:prstGeom>
          <a:noFill/>
        </p:spPr>
        <p:txBody>
          <a:bodyPr wrap="square" rtlCol="0">
            <a:spAutoFit/>
          </a:bodyPr>
          <a:lstStyle/>
          <a:p>
            <a:pPr algn="just"/>
            <a:r>
              <a:rPr lang="es-ES" dirty="0"/>
              <a:t>Angular 1 o también conocido como Angular </a:t>
            </a:r>
            <a:r>
              <a:rPr lang="es-ES" dirty="0" err="1"/>
              <a:t>Js</a:t>
            </a:r>
            <a:r>
              <a:rPr lang="es-ES" dirty="0"/>
              <a:t> se lanzó inicialmente  el 2010 y proporcionó una revolución en la forma en que podemos construir interfaces de usuarios en el navegador. Estaba basado en JavaScript, pero no permite la creación de aplicaciones móviles.</a:t>
            </a:r>
          </a:p>
          <a:p>
            <a:endParaRPr lang="es-ES" dirty="0"/>
          </a:p>
        </p:txBody>
      </p:sp>
      <p:sp>
        <p:nvSpPr>
          <p:cNvPr id="18" name="CuadroTexto 17">
            <a:extLst>
              <a:ext uri="{FF2B5EF4-FFF2-40B4-BE49-F238E27FC236}">
                <a16:creationId xmlns:a16="http://schemas.microsoft.com/office/drawing/2014/main" id="{CA182BAD-C551-4B94-A544-D24AF64BE3A6}"/>
              </a:ext>
            </a:extLst>
          </p:cNvPr>
          <p:cNvSpPr txBox="1"/>
          <p:nvPr/>
        </p:nvSpPr>
        <p:spPr>
          <a:xfrm>
            <a:off x="4764744" y="2474158"/>
            <a:ext cx="3478761" cy="4247317"/>
          </a:xfrm>
          <a:prstGeom prst="rect">
            <a:avLst/>
          </a:prstGeom>
          <a:noFill/>
        </p:spPr>
        <p:txBody>
          <a:bodyPr wrap="square" rtlCol="0">
            <a:spAutoFit/>
          </a:bodyPr>
          <a:lstStyle/>
          <a:p>
            <a:pPr algn="just"/>
            <a:r>
              <a:rPr lang="es-ES" dirty="0"/>
              <a:t>El 14 de septiembre del 2016 fue lanzado Angular 2, que conocemos en la actualidad como </a:t>
            </a:r>
            <a:r>
              <a:rPr lang="es-ES" b="1" dirty="0"/>
              <a:t>Angular</a:t>
            </a:r>
            <a:r>
              <a:rPr lang="es-ES" dirty="0"/>
              <a:t>, basado en </a:t>
            </a:r>
            <a:r>
              <a:rPr lang="es-ES" dirty="0" err="1"/>
              <a:t>Typescript</a:t>
            </a:r>
            <a:r>
              <a:rPr lang="es-ES" dirty="0"/>
              <a:t>, el cual fue escrito desde cero. No tiene nada en común con Angular 1, por lo que se considera un nuevo </a:t>
            </a:r>
            <a:r>
              <a:rPr lang="es-ES" dirty="0" err="1"/>
              <a:t>framework</a:t>
            </a:r>
            <a:r>
              <a:rPr lang="es-ES" dirty="0"/>
              <a:t> y no una nueva versión de Angular 1.</a:t>
            </a:r>
          </a:p>
          <a:p>
            <a:pPr algn="just"/>
            <a:r>
              <a:rPr lang="es-ES" dirty="0"/>
              <a:t>A partir de Angular 2 solo se incluyen mejoras  incrementales en la forma de trabajar en cada una de las versiones, no hay reescrituras completas. </a:t>
            </a:r>
          </a:p>
          <a:p>
            <a:endParaRPr lang="es-ES" dirty="0"/>
          </a:p>
        </p:txBody>
      </p:sp>
    </p:spTree>
    <p:extLst>
      <p:ext uri="{BB962C8B-B14F-4D97-AF65-F5344CB8AC3E}">
        <p14:creationId xmlns:p14="http://schemas.microsoft.com/office/powerpoint/2010/main" val="169733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334B4-7DE6-4521-9FD7-40595B38EBD3}"/>
              </a:ext>
            </a:extLst>
          </p:cNvPr>
          <p:cNvSpPr>
            <a:spLocks noGrp="1"/>
          </p:cNvSpPr>
          <p:nvPr>
            <p:ph type="title"/>
          </p:nvPr>
        </p:nvSpPr>
        <p:spPr/>
        <p:txBody>
          <a:bodyPr/>
          <a:lstStyle/>
          <a:p>
            <a:r>
              <a:rPr lang="en-US" dirty="0"/>
              <a:t>Two way data binding</a:t>
            </a:r>
            <a:endParaRPr lang="es-ES" dirty="0"/>
          </a:p>
        </p:txBody>
      </p:sp>
      <p:sp>
        <p:nvSpPr>
          <p:cNvPr id="6" name="CuadroTexto 5">
            <a:extLst>
              <a:ext uri="{FF2B5EF4-FFF2-40B4-BE49-F238E27FC236}">
                <a16:creationId xmlns:a16="http://schemas.microsoft.com/office/drawing/2014/main" id="{9ABCF77A-7C24-449A-A694-3DC02F560CDD}"/>
              </a:ext>
            </a:extLst>
          </p:cNvPr>
          <p:cNvSpPr txBox="1"/>
          <p:nvPr/>
        </p:nvSpPr>
        <p:spPr>
          <a:xfrm>
            <a:off x="3982403" y="5329646"/>
            <a:ext cx="7904798" cy="923330"/>
          </a:xfrm>
          <a:prstGeom prst="rect">
            <a:avLst/>
          </a:prstGeom>
          <a:noFill/>
        </p:spPr>
        <p:txBody>
          <a:bodyPr wrap="square" rtlCol="0">
            <a:spAutoFit/>
          </a:bodyPr>
          <a:lstStyle/>
          <a:p>
            <a:r>
              <a:rPr lang="en-US" dirty="0"/>
              <a:t>Tener </a:t>
            </a:r>
            <a:r>
              <a:rPr lang="en-US" dirty="0" err="1"/>
              <a:t>en</a:t>
            </a:r>
            <a:r>
              <a:rPr lang="en-US" dirty="0"/>
              <a:t> </a:t>
            </a:r>
            <a:r>
              <a:rPr lang="en-US" dirty="0" err="1"/>
              <a:t>cuenta</a:t>
            </a:r>
            <a:r>
              <a:rPr lang="en-US" dirty="0"/>
              <a:t> que numero1 y numero2 son las </a:t>
            </a:r>
            <a:r>
              <a:rPr lang="en-US" dirty="0" err="1"/>
              <a:t>propiedades</a:t>
            </a:r>
            <a:r>
              <a:rPr lang="en-US" dirty="0"/>
              <a:t> de la </a:t>
            </a:r>
            <a:r>
              <a:rPr lang="en-US" dirty="0" err="1"/>
              <a:t>clase</a:t>
            </a:r>
            <a:r>
              <a:rPr lang="en-US" dirty="0"/>
              <a:t> </a:t>
            </a:r>
            <a:r>
              <a:rPr lang="en-US" dirty="0" err="1"/>
              <a:t>cuyo</a:t>
            </a:r>
            <a:r>
              <a:rPr lang="en-US" dirty="0"/>
              <a:t> valor se </a:t>
            </a:r>
            <a:r>
              <a:rPr lang="en-US" dirty="0" err="1"/>
              <a:t>actualiza</a:t>
            </a:r>
            <a:r>
              <a:rPr lang="en-US" dirty="0"/>
              <a:t> </a:t>
            </a:r>
            <a:r>
              <a:rPr lang="en-US" dirty="0" err="1"/>
              <a:t>inicialmente</a:t>
            </a:r>
            <a:r>
              <a:rPr lang="en-US" dirty="0"/>
              <a:t> </a:t>
            </a:r>
            <a:r>
              <a:rPr lang="en-US" dirty="0" err="1"/>
              <a:t>en</a:t>
            </a:r>
            <a:r>
              <a:rPr lang="en-US" dirty="0"/>
              <a:t> el HTML con 0 y </a:t>
            </a:r>
            <a:r>
              <a:rPr lang="en-US" dirty="0" err="1"/>
              <a:t>luego</a:t>
            </a:r>
            <a:r>
              <a:rPr lang="en-US" dirty="0"/>
              <a:t> </a:t>
            </a:r>
            <a:r>
              <a:rPr lang="en-US" dirty="0" err="1"/>
              <a:t>cuando</a:t>
            </a:r>
            <a:r>
              <a:rPr lang="en-US" dirty="0"/>
              <a:t> cambia </a:t>
            </a:r>
            <a:r>
              <a:rPr lang="en-US" dirty="0" err="1"/>
              <a:t>este</a:t>
            </a:r>
            <a:r>
              <a:rPr lang="en-US" dirty="0"/>
              <a:t> valor se </a:t>
            </a:r>
            <a:r>
              <a:rPr lang="en-US" dirty="0" err="1"/>
              <a:t>actualiza</a:t>
            </a:r>
            <a:r>
              <a:rPr lang="en-US" dirty="0"/>
              <a:t> </a:t>
            </a:r>
            <a:r>
              <a:rPr lang="en-US" dirty="0" err="1"/>
              <a:t>en</a:t>
            </a:r>
            <a:r>
              <a:rPr lang="en-US" dirty="0"/>
              <a:t> el </a:t>
            </a:r>
            <a:r>
              <a:rPr lang="en-US" dirty="0" err="1"/>
              <a:t>modelo</a:t>
            </a:r>
            <a:r>
              <a:rPr lang="en-US" dirty="0"/>
              <a:t>.</a:t>
            </a:r>
            <a:endParaRPr lang="es-ES" dirty="0"/>
          </a:p>
        </p:txBody>
      </p:sp>
      <p:sp>
        <p:nvSpPr>
          <p:cNvPr id="8" name="Marcador de contenido 7">
            <a:extLst>
              <a:ext uri="{FF2B5EF4-FFF2-40B4-BE49-F238E27FC236}">
                <a16:creationId xmlns:a16="http://schemas.microsoft.com/office/drawing/2014/main" id="{01C5E60F-D723-44B2-B729-2E45B790AF57}"/>
              </a:ext>
            </a:extLst>
          </p:cNvPr>
          <p:cNvSpPr>
            <a:spLocks noGrp="1"/>
          </p:cNvSpPr>
          <p:nvPr>
            <p:ph idx="1"/>
          </p:nvPr>
        </p:nvSpPr>
        <p:spPr/>
        <p:txBody>
          <a:bodyPr/>
          <a:lstStyle/>
          <a:p>
            <a:endParaRPr lang="es-ES" dirty="0"/>
          </a:p>
        </p:txBody>
      </p:sp>
      <p:pic>
        <p:nvPicPr>
          <p:cNvPr id="9" name="Imagen 8">
            <a:extLst>
              <a:ext uri="{FF2B5EF4-FFF2-40B4-BE49-F238E27FC236}">
                <a16:creationId xmlns:a16="http://schemas.microsoft.com/office/drawing/2014/main" id="{396EE5BE-1AEA-44CC-BF72-FC917AEE6FCB}"/>
              </a:ext>
            </a:extLst>
          </p:cNvPr>
          <p:cNvPicPr>
            <a:picLocks noChangeAspect="1"/>
          </p:cNvPicPr>
          <p:nvPr/>
        </p:nvPicPr>
        <p:blipFill>
          <a:blip r:embed="rId2"/>
          <a:stretch>
            <a:fillRect/>
          </a:stretch>
        </p:blipFill>
        <p:spPr>
          <a:xfrm>
            <a:off x="838200" y="1690688"/>
            <a:ext cx="2676525" cy="3438525"/>
          </a:xfrm>
          <a:prstGeom prst="rect">
            <a:avLst/>
          </a:prstGeom>
          <a:ln>
            <a:solidFill>
              <a:schemeClr val="accent1"/>
            </a:solidFill>
          </a:ln>
        </p:spPr>
      </p:pic>
      <p:pic>
        <p:nvPicPr>
          <p:cNvPr id="10" name="Imagen 9">
            <a:extLst>
              <a:ext uri="{FF2B5EF4-FFF2-40B4-BE49-F238E27FC236}">
                <a16:creationId xmlns:a16="http://schemas.microsoft.com/office/drawing/2014/main" id="{419F9FA4-9794-44EE-AA98-94A567B7093A}"/>
              </a:ext>
            </a:extLst>
          </p:cNvPr>
          <p:cNvPicPr>
            <a:picLocks noChangeAspect="1"/>
          </p:cNvPicPr>
          <p:nvPr/>
        </p:nvPicPr>
        <p:blipFill>
          <a:blip r:embed="rId3"/>
          <a:stretch>
            <a:fillRect/>
          </a:stretch>
        </p:blipFill>
        <p:spPr>
          <a:xfrm>
            <a:off x="4058467" y="1690688"/>
            <a:ext cx="6734175" cy="3409950"/>
          </a:xfrm>
          <a:prstGeom prst="rect">
            <a:avLst/>
          </a:prstGeom>
        </p:spPr>
      </p:pic>
      <p:sp>
        <p:nvSpPr>
          <p:cNvPr id="3" name="Marcador de número de diapositiva 2">
            <a:extLst>
              <a:ext uri="{FF2B5EF4-FFF2-40B4-BE49-F238E27FC236}">
                <a16:creationId xmlns:a16="http://schemas.microsoft.com/office/drawing/2014/main" id="{67756CAD-CD5F-4431-879A-4F456C325175}"/>
              </a:ext>
            </a:extLst>
          </p:cNvPr>
          <p:cNvSpPr>
            <a:spLocks noGrp="1"/>
          </p:cNvSpPr>
          <p:nvPr>
            <p:ph type="sldNum" sz="quarter" idx="12"/>
          </p:nvPr>
        </p:nvSpPr>
        <p:spPr/>
        <p:txBody>
          <a:bodyPr/>
          <a:lstStyle/>
          <a:p>
            <a:fld id="{1A5952E3-DA43-4FE4-B797-0AD175EBA12D}" type="slidenum">
              <a:rPr lang="es-ES" smtClean="0"/>
              <a:t>60</a:t>
            </a:fld>
            <a:endParaRPr lang="es-ES"/>
          </a:p>
        </p:txBody>
      </p:sp>
    </p:spTree>
    <p:extLst>
      <p:ext uri="{BB962C8B-B14F-4D97-AF65-F5344CB8AC3E}">
        <p14:creationId xmlns:p14="http://schemas.microsoft.com/office/powerpoint/2010/main" val="3286761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62FFD-2AB7-4E1C-87DF-5A03C9A09221}"/>
              </a:ext>
            </a:extLst>
          </p:cNvPr>
          <p:cNvSpPr>
            <a:spLocks noGrp="1"/>
          </p:cNvSpPr>
          <p:nvPr>
            <p:ph type="title"/>
          </p:nvPr>
        </p:nvSpPr>
        <p:spPr/>
        <p:txBody>
          <a:bodyPr/>
          <a:lstStyle/>
          <a:p>
            <a:r>
              <a:rPr lang="en-US" dirty="0"/>
              <a:t>Event databinding</a:t>
            </a:r>
            <a:endParaRPr lang="es-ES" dirty="0"/>
          </a:p>
        </p:txBody>
      </p:sp>
      <p:sp>
        <p:nvSpPr>
          <p:cNvPr id="3" name="Marcador de contenido 2">
            <a:extLst>
              <a:ext uri="{FF2B5EF4-FFF2-40B4-BE49-F238E27FC236}">
                <a16:creationId xmlns:a16="http://schemas.microsoft.com/office/drawing/2014/main" id="{A4E6889B-78E4-4033-AC37-CF0E87781C50}"/>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4DB5C2E7-8E6C-4B59-BF37-343BA22F5C2F}"/>
              </a:ext>
            </a:extLst>
          </p:cNvPr>
          <p:cNvPicPr>
            <a:picLocks noChangeAspect="1"/>
          </p:cNvPicPr>
          <p:nvPr/>
        </p:nvPicPr>
        <p:blipFill>
          <a:blip r:embed="rId2"/>
          <a:stretch>
            <a:fillRect/>
          </a:stretch>
        </p:blipFill>
        <p:spPr>
          <a:xfrm>
            <a:off x="838199" y="1825625"/>
            <a:ext cx="7195457" cy="3686901"/>
          </a:xfrm>
          <a:prstGeom prst="rect">
            <a:avLst/>
          </a:prstGeom>
        </p:spPr>
      </p:pic>
      <p:sp>
        <p:nvSpPr>
          <p:cNvPr id="4" name="Marcador de número de diapositiva 3">
            <a:extLst>
              <a:ext uri="{FF2B5EF4-FFF2-40B4-BE49-F238E27FC236}">
                <a16:creationId xmlns:a16="http://schemas.microsoft.com/office/drawing/2014/main" id="{28800D17-E230-43F2-98B3-94A684E81D76}"/>
              </a:ext>
            </a:extLst>
          </p:cNvPr>
          <p:cNvSpPr>
            <a:spLocks noGrp="1"/>
          </p:cNvSpPr>
          <p:nvPr>
            <p:ph type="sldNum" sz="quarter" idx="12"/>
          </p:nvPr>
        </p:nvSpPr>
        <p:spPr/>
        <p:txBody>
          <a:bodyPr/>
          <a:lstStyle/>
          <a:p>
            <a:fld id="{1A5952E3-DA43-4FE4-B797-0AD175EBA12D}" type="slidenum">
              <a:rPr lang="es-ES" smtClean="0"/>
              <a:t>61</a:t>
            </a:fld>
            <a:endParaRPr lang="es-ES"/>
          </a:p>
        </p:txBody>
      </p:sp>
    </p:spTree>
    <p:extLst>
      <p:ext uri="{BB962C8B-B14F-4D97-AF65-F5344CB8AC3E}">
        <p14:creationId xmlns:p14="http://schemas.microsoft.com/office/powerpoint/2010/main" val="3012918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88CE6-2266-4EFA-8632-F43ADCE53DDE}"/>
              </a:ext>
            </a:extLst>
          </p:cNvPr>
          <p:cNvSpPr>
            <a:spLocks noGrp="1"/>
          </p:cNvSpPr>
          <p:nvPr>
            <p:ph type="title"/>
          </p:nvPr>
        </p:nvSpPr>
        <p:spPr/>
        <p:txBody>
          <a:bodyPr/>
          <a:lstStyle/>
          <a:p>
            <a:r>
              <a:rPr lang="en-US" dirty="0"/>
              <a:t>String interpolation</a:t>
            </a:r>
            <a:endParaRPr lang="es-ES" dirty="0"/>
          </a:p>
        </p:txBody>
      </p:sp>
      <p:sp>
        <p:nvSpPr>
          <p:cNvPr id="3" name="Marcador de contenido 2">
            <a:extLst>
              <a:ext uri="{FF2B5EF4-FFF2-40B4-BE49-F238E27FC236}">
                <a16:creationId xmlns:a16="http://schemas.microsoft.com/office/drawing/2014/main" id="{C45B7269-582D-4E2E-84D1-58306BE8807B}"/>
              </a:ext>
            </a:extLst>
          </p:cNvPr>
          <p:cNvSpPr>
            <a:spLocks noGrp="1"/>
          </p:cNvSpPr>
          <p:nvPr>
            <p:ph idx="1"/>
          </p:nvPr>
        </p:nvSpPr>
        <p:spPr/>
        <p:txBody>
          <a:bodyPr/>
          <a:lstStyle/>
          <a:p>
            <a:endParaRPr lang="es-ES" dirty="0"/>
          </a:p>
        </p:txBody>
      </p:sp>
      <p:pic>
        <p:nvPicPr>
          <p:cNvPr id="4" name="Imagen 3">
            <a:extLst>
              <a:ext uri="{FF2B5EF4-FFF2-40B4-BE49-F238E27FC236}">
                <a16:creationId xmlns:a16="http://schemas.microsoft.com/office/drawing/2014/main" id="{5452873F-9E0B-4FFD-9E53-D998DBACF3CD}"/>
              </a:ext>
            </a:extLst>
          </p:cNvPr>
          <p:cNvPicPr>
            <a:picLocks noChangeAspect="1"/>
          </p:cNvPicPr>
          <p:nvPr/>
        </p:nvPicPr>
        <p:blipFill>
          <a:blip r:embed="rId2"/>
          <a:stretch>
            <a:fillRect/>
          </a:stretch>
        </p:blipFill>
        <p:spPr>
          <a:xfrm>
            <a:off x="945696" y="1825625"/>
            <a:ext cx="6381750" cy="3495675"/>
          </a:xfrm>
          <a:prstGeom prst="rect">
            <a:avLst/>
          </a:prstGeom>
        </p:spPr>
      </p:pic>
      <p:sp>
        <p:nvSpPr>
          <p:cNvPr id="5" name="CuadroTexto 4">
            <a:extLst>
              <a:ext uri="{FF2B5EF4-FFF2-40B4-BE49-F238E27FC236}">
                <a16:creationId xmlns:a16="http://schemas.microsoft.com/office/drawing/2014/main" id="{5E64880B-B783-46AD-88FF-1AD58FDB0029}"/>
              </a:ext>
            </a:extLst>
          </p:cNvPr>
          <p:cNvSpPr txBox="1"/>
          <p:nvPr/>
        </p:nvSpPr>
        <p:spPr>
          <a:xfrm>
            <a:off x="838200" y="5653743"/>
            <a:ext cx="6435801" cy="523220"/>
          </a:xfrm>
          <a:prstGeom prst="rect">
            <a:avLst/>
          </a:prstGeom>
          <a:noFill/>
        </p:spPr>
        <p:txBody>
          <a:bodyPr wrap="none" rtlCol="0">
            <a:spAutoFit/>
          </a:bodyPr>
          <a:lstStyle/>
          <a:p>
            <a:r>
              <a:rPr lang="en-US" sz="2800" dirty="0"/>
              <a:t>Se </a:t>
            </a:r>
            <a:r>
              <a:rPr lang="en-US" sz="2800" dirty="0" err="1"/>
              <a:t>muestra</a:t>
            </a:r>
            <a:r>
              <a:rPr lang="en-US" sz="2800" dirty="0"/>
              <a:t> el valor de la variable </a:t>
            </a:r>
            <a:r>
              <a:rPr lang="en-US" sz="2800" dirty="0" err="1"/>
              <a:t>resultado</a:t>
            </a:r>
            <a:endParaRPr lang="es-ES" sz="2800" dirty="0"/>
          </a:p>
        </p:txBody>
      </p:sp>
      <p:pic>
        <p:nvPicPr>
          <p:cNvPr id="7" name="Imagen 6">
            <a:extLst>
              <a:ext uri="{FF2B5EF4-FFF2-40B4-BE49-F238E27FC236}">
                <a16:creationId xmlns:a16="http://schemas.microsoft.com/office/drawing/2014/main" id="{8DFADA15-8824-43D2-974E-6A649EB68BC9}"/>
              </a:ext>
            </a:extLst>
          </p:cNvPr>
          <p:cNvPicPr>
            <a:picLocks noChangeAspect="1"/>
          </p:cNvPicPr>
          <p:nvPr/>
        </p:nvPicPr>
        <p:blipFill>
          <a:blip r:embed="rId3"/>
          <a:stretch>
            <a:fillRect/>
          </a:stretch>
        </p:blipFill>
        <p:spPr>
          <a:xfrm>
            <a:off x="8388804" y="1766888"/>
            <a:ext cx="2857500" cy="4410075"/>
          </a:xfrm>
          <a:prstGeom prst="rect">
            <a:avLst/>
          </a:prstGeom>
          <a:ln>
            <a:solidFill>
              <a:schemeClr val="accent1"/>
            </a:solidFill>
          </a:ln>
        </p:spPr>
      </p:pic>
      <p:sp>
        <p:nvSpPr>
          <p:cNvPr id="6" name="Marcador de número de diapositiva 5">
            <a:extLst>
              <a:ext uri="{FF2B5EF4-FFF2-40B4-BE49-F238E27FC236}">
                <a16:creationId xmlns:a16="http://schemas.microsoft.com/office/drawing/2014/main" id="{CD1EB64F-E948-4088-BDF8-79A5CDC07411}"/>
              </a:ext>
            </a:extLst>
          </p:cNvPr>
          <p:cNvSpPr>
            <a:spLocks noGrp="1"/>
          </p:cNvSpPr>
          <p:nvPr>
            <p:ph type="sldNum" sz="quarter" idx="12"/>
          </p:nvPr>
        </p:nvSpPr>
        <p:spPr/>
        <p:txBody>
          <a:bodyPr/>
          <a:lstStyle/>
          <a:p>
            <a:fld id="{1A5952E3-DA43-4FE4-B797-0AD175EBA12D}" type="slidenum">
              <a:rPr lang="es-ES" smtClean="0"/>
              <a:t>62</a:t>
            </a:fld>
            <a:endParaRPr lang="es-ES"/>
          </a:p>
        </p:txBody>
      </p:sp>
    </p:spTree>
    <p:extLst>
      <p:ext uri="{BB962C8B-B14F-4D97-AF65-F5344CB8AC3E}">
        <p14:creationId xmlns:p14="http://schemas.microsoft.com/office/powerpoint/2010/main" val="42269300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68D6B2-8A16-4CA5-B887-EAB969CF9A61}"/>
              </a:ext>
            </a:extLst>
          </p:cNvPr>
          <p:cNvSpPr>
            <a:spLocks noGrp="1"/>
          </p:cNvSpPr>
          <p:nvPr>
            <p:ph type="title"/>
          </p:nvPr>
        </p:nvSpPr>
        <p:spPr/>
        <p:txBody>
          <a:bodyPr/>
          <a:lstStyle/>
          <a:p>
            <a:r>
              <a:rPr lang="en-US" dirty="0" err="1"/>
              <a:t>Agregando</a:t>
            </a:r>
            <a:r>
              <a:rPr lang="en-US" dirty="0"/>
              <a:t> </a:t>
            </a:r>
            <a:r>
              <a:rPr lang="en-US" dirty="0" err="1"/>
              <a:t>estilos</a:t>
            </a:r>
            <a:r>
              <a:rPr lang="en-US" dirty="0"/>
              <a:t> </a:t>
            </a:r>
            <a:endParaRPr lang="es-ES" dirty="0"/>
          </a:p>
        </p:txBody>
      </p:sp>
      <p:sp>
        <p:nvSpPr>
          <p:cNvPr id="7" name="Marcador de contenido 6">
            <a:extLst>
              <a:ext uri="{FF2B5EF4-FFF2-40B4-BE49-F238E27FC236}">
                <a16:creationId xmlns:a16="http://schemas.microsoft.com/office/drawing/2014/main" id="{77BBAE56-42F4-4D6C-9587-E08A79E28051}"/>
              </a:ext>
            </a:extLst>
          </p:cNvPr>
          <p:cNvSpPr>
            <a:spLocks noGrp="1"/>
          </p:cNvSpPr>
          <p:nvPr>
            <p:ph idx="1"/>
          </p:nvPr>
        </p:nvSpPr>
        <p:spPr/>
        <p:txBody>
          <a:bodyPr/>
          <a:lstStyle/>
          <a:p>
            <a:pPr marL="0" indent="0">
              <a:buNone/>
            </a:pPr>
            <a:r>
              <a:rPr lang="en-US" dirty="0" err="1"/>
              <a:t>npm</a:t>
            </a:r>
            <a:r>
              <a:rPr lang="en-US" dirty="0"/>
              <a:t> install bootstrap --save</a:t>
            </a:r>
          </a:p>
          <a:p>
            <a:pPr marL="0" indent="0">
              <a:buNone/>
            </a:pPr>
            <a:endParaRPr lang="en-US" dirty="0"/>
          </a:p>
          <a:p>
            <a:pPr marL="0" indent="0">
              <a:buNone/>
            </a:pPr>
            <a:r>
              <a:rPr lang="en-US" dirty="0" err="1"/>
              <a:t>Incluir</a:t>
            </a:r>
            <a:r>
              <a:rPr lang="en-US" dirty="0"/>
              <a:t> bootstrap </a:t>
            </a:r>
            <a:r>
              <a:rPr lang="en-US" dirty="0" err="1"/>
              <a:t>en</a:t>
            </a:r>
            <a:r>
              <a:rPr lang="en-US" dirty="0"/>
              <a:t> </a:t>
            </a:r>
            <a:r>
              <a:rPr lang="en-US" dirty="0" err="1"/>
              <a:t>angular.json</a:t>
            </a:r>
            <a:endParaRPr lang="es-ES" dirty="0"/>
          </a:p>
        </p:txBody>
      </p:sp>
      <p:pic>
        <p:nvPicPr>
          <p:cNvPr id="8" name="Imagen 7">
            <a:extLst>
              <a:ext uri="{FF2B5EF4-FFF2-40B4-BE49-F238E27FC236}">
                <a16:creationId xmlns:a16="http://schemas.microsoft.com/office/drawing/2014/main" id="{D3B6F4BA-2BD5-4E20-8957-72B023DB6255}"/>
              </a:ext>
            </a:extLst>
          </p:cNvPr>
          <p:cNvPicPr>
            <a:picLocks noChangeAspect="1"/>
          </p:cNvPicPr>
          <p:nvPr/>
        </p:nvPicPr>
        <p:blipFill>
          <a:blip r:embed="rId3"/>
          <a:stretch>
            <a:fillRect/>
          </a:stretch>
        </p:blipFill>
        <p:spPr>
          <a:xfrm>
            <a:off x="838200" y="3521392"/>
            <a:ext cx="5111251" cy="1612311"/>
          </a:xfrm>
          <a:prstGeom prst="rect">
            <a:avLst/>
          </a:prstGeom>
        </p:spPr>
      </p:pic>
      <p:pic>
        <p:nvPicPr>
          <p:cNvPr id="10" name="Imagen 9">
            <a:extLst>
              <a:ext uri="{FF2B5EF4-FFF2-40B4-BE49-F238E27FC236}">
                <a16:creationId xmlns:a16="http://schemas.microsoft.com/office/drawing/2014/main" id="{5105F9DF-3C62-459C-9F8A-6DED970538B6}"/>
              </a:ext>
            </a:extLst>
          </p:cNvPr>
          <p:cNvPicPr>
            <a:picLocks noChangeAspect="1"/>
          </p:cNvPicPr>
          <p:nvPr/>
        </p:nvPicPr>
        <p:blipFill>
          <a:blip r:embed="rId4"/>
          <a:stretch>
            <a:fillRect/>
          </a:stretch>
        </p:blipFill>
        <p:spPr>
          <a:xfrm>
            <a:off x="6360117" y="548005"/>
            <a:ext cx="5435235" cy="5514975"/>
          </a:xfrm>
          <a:prstGeom prst="rect">
            <a:avLst/>
          </a:prstGeom>
          <a:ln>
            <a:solidFill>
              <a:schemeClr val="accent1"/>
            </a:solidFill>
          </a:ln>
        </p:spPr>
      </p:pic>
      <p:sp>
        <p:nvSpPr>
          <p:cNvPr id="11" name="CuadroTexto 10">
            <a:extLst>
              <a:ext uri="{FF2B5EF4-FFF2-40B4-BE49-F238E27FC236}">
                <a16:creationId xmlns:a16="http://schemas.microsoft.com/office/drawing/2014/main" id="{251EF994-D32C-408C-9451-D7B1845888C9}"/>
              </a:ext>
            </a:extLst>
          </p:cNvPr>
          <p:cNvSpPr txBox="1"/>
          <p:nvPr/>
        </p:nvSpPr>
        <p:spPr>
          <a:xfrm>
            <a:off x="522514" y="6139589"/>
            <a:ext cx="6121740" cy="369332"/>
          </a:xfrm>
          <a:prstGeom prst="rect">
            <a:avLst/>
          </a:prstGeom>
          <a:noFill/>
        </p:spPr>
        <p:txBody>
          <a:bodyPr wrap="none" rtlCol="0">
            <a:spAutoFit/>
          </a:bodyPr>
          <a:lstStyle/>
          <a:p>
            <a:r>
              <a:rPr lang="en-US" dirty="0"/>
              <a:t>[</a:t>
            </a:r>
            <a:r>
              <a:rPr lang="en-US" dirty="0" err="1"/>
              <a:t>Clases</a:t>
            </a:r>
            <a:r>
              <a:rPr lang="en-US" dirty="0"/>
              <a:t> </a:t>
            </a:r>
            <a:r>
              <a:rPr lang="en-US" dirty="0" err="1"/>
              <a:t>en</a:t>
            </a:r>
            <a:r>
              <a:rPr lang="en-US" dirty="0"/>
              <a:t> bootstrap ]https://www.w3schools.com/bootstrap5/</a:t>
            </a:r>
            <a:endParaRPr lang="es-ES" dirty="0"/>
          </a:p>
        </p:txBody>
      </p:sp>
      <p:sp>
        <p:nvSpPr>
          <p:cNvPr id="3" name="Marcador de número de diapositiva 2">
            <a:extLst>
              <a:ext uri="{FF2B5EF4-FFF2-40B4-BE49-F238E27FC236}">
                <a16:creationId xmlns:a16="http://schemas.microsoft.com/office/drawing/2014/main" id="{D0461EF1-6CC8-4451-9AD2-2DDC8C501080}"/>
              </a:ext>
            </a:extLst>
          </p:cNvPr>
          <p:cNvSpPr>
            <a:spLocks noGrp="1"/>
          </p:cNvSpPr>
          <p:nvPr>
            <p:ph type="sldNum" sz="quarter" idx="12"/>
          </p:nvPr>
        </p:nvSpPr>
        <p:spPr/>
        <p:txBody>
          <a:bodyPr/>
          <a:lstStyle/>
          <a:p>
            <a:fld id="{1A5952E3-DA43-4FE4-B797-0AD175EBA12D}" type="slidenum">
              <a:rPr lang="es-ES" smtClean="0"/>
              <a:t>63</a:t>
            </a:fld>
            <a:endParaRPr lang="es-ES"/>
          </a:p>
        </p:txBody>
      </p:sp>
    </p:spTree>
    <p:extLst>
      <p:ext uri="{BB962C8B-B14F-4D97-AF65-F5344CB8AC3E}">
        <p14:creationId xmlns:p14="http://schemas.microsoft.com/office/powerpoint/2010/main" val="696470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F4C35-BBEE-456F-8A83-4AD71FC84C38}"/>
              </a:ext>
            </a:extLst>
          </p:cNvPr>
          <p:cNvSpPr>
            <a:spLocks noGrp="1"/>
          </p:cNvSpPr>
          <p:nvPr>
            <p:ph type="title"/>
          </p:nvPr>
        </p:nvSpPr>
        <p:spPr/>
        <p:txBody>
          <a:bodyPr/>
          <a:lstStyle/>
          <a:p>
            <a:r>
              <a:rPr lang="en-US" dirty="0" err="1"/>
              <a:t>Modificando</a:t>
            </a:r>
            <a:r>
              <a:rPr lang="en-US" dirty="0"/>
              <a:t> el </a:t>
            </a:r>
            <a:r>
              <a:rPr lang="en-US" dirty="0" err="1"/>
              <a:t>estilo</a:t>
            </a:r>
            <a:r>
              <a:rPr lang="en-US" dirty="0"/>
              <a:t> de los </a:t>
            </a:r>
            <a:r>
              <a:rPr lang="en-US" dirty="0" err="1"/>
              <a:t>botones</a:t>
            </a:r>
            <a:endParaRPr lang="es-ES" dirty="0"/>
          </a:p>
        </p:txBody>
      </p:sp>
      <p:pic>
        <p:nvPicPr>
          <p:cNvPr id="4" name="Marcador de contenido 3">
            <a:extLst>
              <a:ext uri="{FF2B5EF4-FFF2-40B4-BE49-F238E27FC236}">
                <a16:creationId xmlns:a16="http://schemas.microsoft.com/office/drawing/2014/main" id="{334CE8B7-7435-440B-A991-14316E8AB512}"/>
              </a:ext>
            </a:extLst>
          </p:cNvPr>
          <p:cNvPicPr>
            <a:picLocks noGrp="1" noChangeAspect="1"/>
          </p:cNvPicPr>
          <p:nvPr>
            <p:ph idx="1"/>
          </p:nvPr>
        </p:nvPicPr>
        <p:blipFill>
          <a:blip r:embed="rId2"/>
          <a:stretch>
            <a:fillRect/>
          </a:stretch>
        </p:blipFill>
        <p:spPr>
          <a:xfrm>
            <a:off x="693964" y="1690688"/>
            <a:ext cx="6369232" cy="3295650"/>
          </a:xfrm>
          <a:prstGeom prst="rect">
            <a:avLst/>
          </a:prstGeom>
        </p:spPr>
      </p:pic>
      <p:pic>
        <p:nvPicPr>
          <p:cNvPr id="5" name="Imagen 4">
            <a:extLst>
              <a:ext uri="{FF2B5EF4-FFF2-40B4-BE49-F238E27FC236}">
                <a16:creationId xmlns:a16="http://schemas.microsoft.com/office/drawing/2014/main" id="{EE013477-3D65-4F69-9FBE-6B19C3373A45}"/>
              </a:ext>
            </a:extLst>
          </p:cNvPr>
          <p:cNvPicPr>
            <a:picLocks noChangeAspect="1"/>
          </p:cNvPicPr>
          <p:nvPr/>
        </p:nvPicPr>
        <p:blipFill>
          <a:blip r:embed="rId3"/>
          <a:stretch>
            <a:fillRect/>
          </a:stretch>
        </p:blipFill>
        <p:spPr>
          <a:xfrm>
            <a:off x="7485017" y="1472293"/>
            <a:ext cx="4290604" cy="4305300"/>
          </a:xfrm>
          <a:prstGeom prst="rect">
            <a:avLst/>
          </a:prstGeom>
          <a:ln>
            <a:solidFill>
              <a:schemeClr val="accent1"/>
            </a:solidFill>
          </a:ln>
        </p:spPr>
      </p:pic>
      <p:sp>
        <p:nvSpPr>
          <p:cNvPr id="3" name="Marcador de número de diapositiva 2">
            <a:extLst>
              <a:ext uri="{FF2B5EF4-FFF2-40B4-BE49-F238E27FC236}">
                <a16:creationId xmlns:a16="http://schemas.microsoft.com/office/drawing/2014/main" id="{2FA4C221-7F76-4F0C-8CBA-58A3615A5FC4}"/>
              </a:ext>
            </a:extLst>
          </p:cNvPr>
          <p:cNvSpPr>
            <a:spLocks noGrp="1"/>
          </p:cNvSpPr>
          <p:nvPr>
            <p:ph type="sldNum" sz="quarter" idx="12"/>
          </p:nvPr>
        </p:nvSpPr>
        <p:spPr/>
        <p:txBody>
          <a:bodyPr/>
          <a:lstStyle/>
          <a:p>
            <a:fld id="{1A5952E3-DA43-4FE4-B797-0AD175EBA12D}" type="slidenum">
              <a:rPr lang="es-ES" smtClean="0"/>
              <a:t>64</a:t>
            </a:fld>
            <a:endParaRPr lang="es-ES"/>
          </a:p>
        </p:txBody>
      </p:sp>
    </p:spTree>
    <p:extLst>
      <p:ext uri="{BB962C8B-B14F-4D97-AF65-F5344CB8AC3E}">
        <p14:creationId xmlns:p14="http://schemas.microsoft.com/office/powerpoint/2010/main" val="2387657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9007B2-C950-4173-AD26-48DCED65F33B}"/>
              </a:ext>
            </a:extLst>
          </p:cNvPr>
          <p:cNvSpPr>
            <a:spLocks noGrp="1"/>
          </p:cNvSpPr>
          <p:nvPr>
            <p:ph type="title"/>
          </p:nvPr>
        </p:nvSpPr>
        <p:spPr/>
        <p:txBody>
          <a:bodyPr/>
          <a:lstStyle/>
          <a:p>
            <a:r>
              <a:rPr lang="es-ES" dirty="0"/>
              <a:t>Ejercicio1</a:t>
            </a:r>
          </a:p>
        </p:txBody>
      </p:sp>
      <p:sp>
        <p:nvSpPr>
          <p:cNvPr id="9" name="CuadroTexto 8">
            <a:extLst>
              <a:ext uri="{FF2B5EF4-FFF2-40B4-BE49-F238E27FC236}">
                <a16:creationId xmlns:a16="http://schemas.microsoft.com/office/drawing/2014/main" id="{C748F772-5B9C-49C1-AED7-DE5F299ECC51}"/>
              </a:ext>
            </a:extLst>
          </p:cNvPr>
          <p:cNvSpPr txBox="1"/>
          <p:nvPr/>
        </p:nvSpPr>
        <p:spPr>
          <a:xfrm>
            <a:off x="751868" y="1560060"/>
            <a:ext cx="10035119" cy="461665"/>
          </a:xfrm>
          <a:prstGeom prst="rect">
            <a:avLst/>
          </a:prstGeom>
          <a:noFill/>
        </p:spPr>
        <p:txBody>
          <a:bodyPr wrap="none" rtlCol="0">
            <a:spAutoFit/>
          </a:bodyPr>
          <a:lstStyle/>
          <a:p>
            <a:r>
              <a:rPr lang="es-ES" sz="2400" dirty="0"/>
              <a:t>Cree una aplicación en Angular que contenga un componente para cada inciso.</a:t>
            </a:r>
          </a:p>
        </p:txBody>
      </p:sp>
      <p:sp>
        <p:nvSpPr>
          <p:cNvPr id="11" name="Marcador de contenido 10">
            <a:extLst>
              <a:ext uri="{FF2B5EF4-FFF2-40B4-BE49-F238E27FC236}">
                <a16:creationId xmlns:a16="http://schemas.microsoft.com/office/drawing/2014/main" id="{17DA566D-DFF3-40EC-BC0B-816D265093D5}"/>
              </a:ext>
            </a:extLst>
          </p:cNvPr>
          <p:cNvSpPr>
            <a:spLocks noGrp="1"/>
          </p:cNvSpPr>
          <p:nvPr>
            <p:ph idx="1"/>
          </p:nvPr>
        </p:nvSpPr>
        <p:spPr>
          <a:xfrm>
            <a:off x="838200" y="2207623"/>
            <a:ext cx="10515600" cy="3969340"/>
          </a:xfrm>
        </p:spPr>
        <p:txBody>
          <a:bodyPr/>
          <a:lstStyle/>
          <a:p>
            <a:pPr marL="0" indent="0">
              <a:buNone/>
            </a:pPr>
            <a:r>
              <a:rPr lang="es-ES" dirty="0"/>
              <a:t>Inciso a</a:t>
            </a:r>
          </a:p>
          <a:p>
            <a:pPr marL="0" indent="0">
              <a:buNone/>
            </a:pPr>
            <a:endParaRPr lang="es-ES" dirty="0"/>
          </a:p>
        </p:txBody>
      </p:sp>
      <p:pic>
        <p:nvPicPr>
          <p:cNvPr id="12" name="Imagen 11">
            <a:extLst>
              <a:ext uri="{FF2B5EF4-FFF2-40B4-BE49-F238E27FC236}">
                <a16:creationId xmlns:a16="http://schemas.microsoft.com/office/drawing/2014/main" id="{D3244CAA-4D69-4439-B0CD-E6897A9CE9CB}"/>
              </a:ext>
            </a:extLst>
          </p:cNvPr>
          <p:cNvPicPr>
            <a:picLocks noChangeAspect="1"/>
          </p:cNvPicPr>
          <p:nvPr/>
        </p:nvPicPr>
        <p:blipFill>
          <a:blip r:embed="rId2"/>
          <a:stretch>
            <a:fillRect/>
          </a:stretch>
        </p:blipFill>
        <p:spPr>
          <a:xfrm>
            <a:off x="751868" y="2895122"/>
            <a:ext cx="11201400" cy="2066925"/>
          </a:xfrm>
          <a:prstGeom prst="rect">
            <a:avLst/>
          </a:prstGeom>
          <a:ln>
            <a:solidFill>
              <a:schemeClr val="accent1">
                <a:shade val="15000"/>
              </a:schemeClr>
            </a:solidFill>
          </a:ln>
        </p:spPr>
      </p:pic>
      <p:sp>
        <p:nvSpPr>
          <p:cNvPr id="3" name="Marcador de número de diapositiva 2">
            <a:extLst>
              <a:ext uri="{FF2B5EF4-FFF2-40B4-BE49-F238E27FC236}">
                <a16:creationId xmlns:a16="http://schemas.microsoft.com/office/drawing/2014/main" id="{C24619F0-488A-4176-8A68-FDA70B14E4D1}"/>
              </a:ext>
            </a:extLst>
          </p:cNvPr>
          <p:cNvSpPr>
            <a:spLocks noGrp="1"/>
          </p:cNvSpPr>
          <p:nvPr>
            <p:ph type="sldNum" sz="quarter" idx="12"/>
          </p:nvPr>
        </p:nvSpPr>
        <p:spPr/>
        <p:txBody>
          <a:bodyPr/>
          <a:lstStyle/>
          <a:p>
            <a:fld id="{1A5952E3-DA43-4FE4-B797-0AD175EBA12D}" type="slidenum">
              <a:rPr lang="es-ES" smtClean="0"/>
              <a:t>65</a:t>
            </a:fld>
            <a:endParaRPr lang="es-ES"/>
          </a:p>
        </p:txBody>
      </p:sp>
    </p:spTree>
    <p:extLst>
      <p:ext uri="{BB962C8B-B14F-4D97-AF65-F5344CB8AC3E}">
        <p14:creationId xmlns:p14="http://schemas.microsoft.com/office/powerpoint/2010/main" val="2325831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9A06F-3FB9-4658-8CC8-2CD7F6459066}"/>
              </a:ext>
            </a:extLst>
          </p:cNvPr>
          <p:cNvSpPr>
            <a:spLocks noGrp="1"/>
          </p:cNvSpPr>
          <p:nvPr>
            <p:ph type="title"/>
          </p:nvPr>
        </p:nvSpPr>
        <p:spPr/>
        <p:txBody>
          <a:bodyPr/>
          <a:lstStyle/>
          <a:p>
            <a:r>
              <a:rPr lang="es-ES" dirty="0"/>
              <a:t>Inciso b</a:t>
            </a:r>
          </a:p>
        </p:txBody>
      </p:sp>
      <p:sp>
        <p:nvSpPr>
          <p:cNvPr id="3" name="Marcador de número de diapositiva 2">
            <a:extLst>
              <a:ext uri="{FF2B5EF4-FFF2-40B4-BE49-F238E27FC236}">
                <a16:creationId xmlns:a16="http://schemas.microsoft.com/office/drawing/2014/main" id="{0B1E46E1-138A-4D8E-BD97-E6551B4EA2ED}"/>
              </a:ext>
            </a:extLst>
          </p:cNvPr>
          <p:cNvSpPr>
            <a:spLocks noGrp="1"/>
          </p:cNvSpPr>
          <p:nvPr>
            <p:ph type="sldNum" sz="quarter" idx="12"/>
          </p:nvPr>
        </p:nvSpPr>
        <p:spPr/>
        <p:txBody>
          <a:bodyPr/>
          <a:lstStyle/>
          <a:p>
            <a:fld id="{1A5952E3-DA43-4FE4-B797-0AD175EBA12D}" type="slidenum">
              <a:rPr lang="es-ES" smtClean="0"/>
              <a:t>66</a:t>
            </a:fld>
            <a:endParaRPr lang="es-ES"/>
          </a:p>
        </p:txBody>
      </p:sp>
      <p:pic>
        <p:nvPicPr>
          <p:cNvPr id="4" name="Imagen 3">
            <a:extLst>
              <a:ext uri="{FF2B5EF4-FFF2-40B4-BE49-F238E27FC236}">
                <a16:creationId xmlns:a16="http://schemas.microsoft.com/office/drawing/2014/main" id="{B2E67E88-E61A-4EC8-8F1B-B56C14DBAA53}"/>
              </a:ext>
            </a:extLst>
          </p:cNvPr>
          <p:cNvPicPr>
            <a:picLocks noChangeAspect="1"/>
          </p:cNvPicPr>
          <p:nvPr/>
        </p:nvPicPr>
        <p:blipFill>
          <a:blip r:embed="rId2"/>
          <a:stretch>
            <a:fillRect/>
          </a:stretch>
        </p:blipFill>
        <p:spPr>
          <a:xfrm>
            <a:off x="734282" y="2038919"/>
            <a:ext cx="10439400" cy="1581150"/>
          </a:xfrm>
          <a:prstGeom prst="rect">
            <a:avLst/>
          </a:prstGeom>
          <a:ln>
            <a:solidFill>
              <a:schemeClr val="accent1"/>
            </a:solidFill>
          </a:ln>
        </p:spPr>
      </p:pic>
    </p:spTree>
    <p:extLst>
      <p:ext uri="{BB962C8B-B14F-4D97-AF65-F5344CB8AC3E}">
        <p14:creationId xmlns:p14="http://schemas.microsoft.com/office/powerpoint/2010/main" val="42486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1FE88-D6DC-4F8A-94FD-01D9C4B08E38}"/>
              </a:ext>
            </a:extLst>
          </p:cNvPr>
          <p:cNvSpPr>
            <a:spLocks noGrp="1"/>
          </p:cNvSpPr>
          <p:nvPr>
            <p:ph type="title"/>
          </p:nvPr>
        </p:nvSpPr>
        <p:spPr/>
        <p:txBody>
          <a:bodyPr/>
          <a:lstStyle/>
          <a:p>
            <a:r>
              <a:rPr lang="es-ES" dirty="0"/>
              <a:t>Inciso c</a:t>
            </a:r>
          </a:p>
        </p:txBody>
      </p:sp>
      <p:sp>
        <p:nvSpPr>
          <p:cNvPr id="3" name="Marcador de número de diapositiva 2">
            <a:extLst>
              <a:ext uri="{FF2B5EF4-FFF2-40B4-BE49-F238E27FC236}">
                <a16:creationId xmlns:a16="http://schemas.microsoft.com/office/drawing/2014/main" id="{9B72C35E-DB33-4944-B1E5-74D2E0AA9894}"/>
              </a:ext>
            </a:extLst>
          </p:cNvPr>
          <p:cNvSpPr>
            <a:spLocks noGrp="1"/>
          </p:cNvSpPr>
          <p:nvPr>
            <p:ph type="sldNum" sz="quarter" idx="12"/>
          </p:nvPr>
        </p:nvSpPr>
        <p:spPr/>
        <p:txBody>
          <a:bodyPr/>
          <a:lstStyle/>
          <a:p>
            <a:fld id="{1A5952E3-DA43-4FE4-B797-0AD175EBA12D}" type="slidenum">
              <a:rPr lang="es-ES" smtClean="0"/>
              <a:t>67</a:t>
            </a:fld>
            <a:endParaRPr lang="es-ES"/>
          </a:p>
        </p:txBody>
      </p:sp>
      <p:sp>
        <p:nvSpPr>
          <p:cNvPr id="9" name="Marcador de contenido 8">
            <a:extLst>
              <a:ext uri="{FF2B5EF4-FFF2-40B4-BE49-F238E27FC236}">
                <a16:creationId xmlns:a16="http://schemas.microsoft.com/office/drawing/2014/main" id="{868FBFF4-7077-46E5-A5A4-1D3C22BE33B0}"/>
              </a:ext>
            </a:extLst>
          </p:cNvPr>
          <p:cNvSpPr>
            <a:spLocks noGrp="1"/>
          </p:cNvSpPr>
          <p:nvPr>
            <p:ph idx="1"/>
          </p:nvPr>
        </p:nvSpPr>
        <p:spPr/>
        <p:txBody>
          <a:bodyPr/>
          <a:lstStyle/>
          <a:p>
            <a:endParaRPr lang="es-ES"/>
          </a:p>
        </p:txBody>
      </p:sp>
      <p:pic>
        <p:nvPicPr>
          <p:cNvPr id="10" name="Imagen 9">
            <a:extLst>
              <a:ext uri="{FF2B5EF4-FFF2-40B4-BE49-F238E27FC236}">
                <a16:creationId xmlns:a16="http://schemas.microsoft.com/office/drawing/2014/main" id="{EA4A0322-1353-4989-9F2B-09E2027307D7}"/>
              </a:ext>
            </a:extLst>
          </p:cNvPr>
          <p:cNvPicPr>
            <a:picLocks noChangeAspect="1"/>
          </p:cNvPicPr>
          <p:nvPr/>
        </p:nvPicPr>
        <p:blipFill>
          <a:blip r:embed="rId2"/>
          <a:stretch>
            <a:fillRect/>
          </a:stretch>
        </p:blipFill>
        <p:spPr>
          <a:xfrm>
            <a:off x="895350" y="1870075"/>
            <a:ext cx="10401300" cy="1704975"/>
          </a:xfrm>
          <a:prstGeom prst="rect">
            <a:avLst/>
          </a:prstGeom>
          <a:ln>
            <a:solidFill>
              <a:schemeClr val="accent1">
                <a:shade val="15000"/>
              </a:schemeClr>
            </a:solidFill>
          </a:ln>
        </p:spPr>
      </p:pic>
    </p:spTree>
    <p:extLst>
      <p:ext uri="{BB962C8B-B14F-4D97-AF65-F5344CB8AC3E}">
        <p14:creationId xmlns:p14="http://schemas.microsoft.com/office/powerpoint/2010/main" val="3207076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5254D-406E-4933-BBA7-690004274E84}"/>
              </a:ext>
            </a:extLst>
          </p:cNvPr>
          <p:cNvSpPr>
            <a:spLocks noGrp="1"/>
          </p:cNvSpPr>
          <p:nvPr>
            <p:ph type="title"/>
          </p:nvPr>
        </p:nvSpPr>
        <p:spPr/>
        <p:txBody>
          <a:bodyPr/>
          <a:lstStyle/>
          <a:p>
            <a:r>
              <a:rPr lang="es-ES" dirty="0"/>
              <a:t>Inciso d</a:t>
            </a:r>
          </a:p>
        </p:txBody>
      </p:sp>
      <p:pic>
        <p:nvPicPr>
          <p:cNvPr id="4" name="Marcador de contenido 3">
            <a:extLst>
              <a:ext uri="{FF2B5EF4-FFF2-40B4-BE49-F238E27FC236}">
                <a16:creationId xmlns:a16="http://schemas.microsoft.com/office/drawing/2014/main" id="{6B500F1C-DAF0-42C1-8AD4-7E0A16D4DE2B}"/>
              </a:ext>
            </a:extLst>
          </p:cNvPr>
          <p:cNvPicPr>
            <a:picLocks noGrp="1" noChangeAspect="1"/>
          </p:cNvPicPr>
          <p:nvPr>
            <p:ph idx="1"/>
          </p:nvPr>
        </p:nvPicPr>
        <p:blipFill>
          <a:blip r:embed="rId2"/>
          <a:stretch>
            <a:fillRect/>
          </a:stretch>
        </p:blipFill>
        <p:spPr>
          <a:xfrm>
            <a:off x="838200" y="1869702"/>
            <a:ext cx="10515600" cy="1807368"/>
          </a:xfrm>
          <a:prstGeom prst="rect">
            <a:avLst/>
          </a:prstGeom>
          <a:ln>
            <a:solidFill>
              <a:schemeClr val="accent1">
                <a:shade val="15000"/>
              </a:schemeClr>
            </a:solidFill>
          </a:ln>
        </p:spPr>
      </p:pic>
      <p:sp>
        <p:nvSpPr>
          <p:cNvPr id="3" name="Marcador de número de diapositiva 2">
            <a:extLst>
              <a:ext uri="{FF2B5EF4-FFF2-40B4-BE49-F238E27FC236}">
                <a16:creationId xmlns:a16="http://schemas.microsoft.com/office/drawing/2014/main" id="{5A02D4A6-CDC3-46DF-BA0D-2091BDF75BEC}"/>
              </a:ext>
            </a:extLst>
          </p:cNvPr>
          <p:cNvSpPr>
            <a:spLocks noGrp="1"/>
          </p:cNvSpPr>
          <p:nvPr>
            <p:ph type="sldNum" sz="quarter" idx="12"/>
          </p:nvPr>
        </p:nvSpPr>
        <p:spPr/>
        <p:txBody>
          <a:bodyPr/>
          <a:lstStyle/>
          <a:p>
            <a:fld id="{1A5952E3-DA43-4FE4-B797-0AD175EBA12D}" type="slidenum">
              <a:rPr lang="es-ES" smtClean="0"/>
              <a:t>68</a:t>
            </a:fld>
            <a:endParaRPr lang="es-ES"/>
          </a:p>
        </p:txBody>
      </p:sp>
    </p:spTree>
    <p:extLst>
      <p:ext uri="{BB962C8B-B14F-4D97-AF65-F5344CB8AC3E}">
        <p14:creationId xmlns:p14="http://schemas.microsoft.com/office/powerpoint/2010/main" val="2574901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85AFA-702E-4295-8761-C6985B84055D}"/>
              </a:ext>
            </a:extLst>
          </p:cNvPr>
          <p:cNvSpPr>
            <a:spLocks noGrp="1"/>
          </p:cNvSpPr>
          <p:nvPr>
            <p:ph type="title"/>
          </p:nvPr>
        </p:nvSpPr>
        <p:spPr/>
        <p:txBody>
          <a:bodyPr/>
          <a:lstStyle/>
          <a:p>
            <a:r>
              <a:rPr lang="es-ES" dirty="0"/>
              <a:t>Inciso e</a:t>
            </a:r>
          </a:p>
        </p:txBody>
      </p:sp>
      <p:pic>
        <p:nvPicPr>
          <p:cNvPr id="5" name="Marcador de contenido 4">
            <a:extLst>
              <a:ext uri="{FF2B5EF4-FFF2-40B4-BE49-F238E27FC236}">
                <a16:creationId xmlns:a16="http://schemas.microsoft.com/office/drawing/2014/main" id="{4EDF8014-D707-4743-AC10-1A8CD6576223}"/>
              </a:ext>
            </a:extLst>
          </p:cNvPr>
          <p:cNvPicPr>
            <a:picLocks noGrp="1" noChangeAspect="1"/>
          </p:cNvPicPr>
          <p:nvPr>
            <p:ph idx="1"/>
          </p:nvPr>
        </p:nvPicPr>
        <p:blipFill>
          <a:blip r:embed="rId2"/>
          <a:stretch>
            <a:fillRect/>
          </a:stretch>
        </p:blipFill>
        <p:spPr>
          <a:xfrm>
            <a:off x="694508" y="2269006"/>
            <a:ext cx="10515600" cy="1792532"/>
          </a:xfrm>
          <a:prstGeom prst="rect">
            <a:avLst/>
          </a:prstGeom>
          <a:ln>
            <a:solidFill>
              <a:schemeClr val="accent1">
                <a:shade val="15000"/>
              </a:schemeClr>
            </a:solidFill>
          </a:ln>
        </p:spPr>
      </p:pic>
      <p:sp>
        <p:nvSpPr>
          <p:cNvPr id="3" name="Marcador de número de diapositiva 2">
            <a:extLst>
              <a:ext uri="{FF2B5EF4-FFF2-40B4-BE49-F238E27FC236}">
                <a16:creationId xmlns:a16="http://schemas.microsoft.com/office/drawing/2014/main" id="{A9BAA4CE-6D6E-4EA6-AAC5-B717BC835930}"/>
              </a:ext>
            </a:extLst>
          </p:cNvPr>
          <p:cNvSpPr>
            <a:spLocks noGrp="1"/>
          </p:cNvSpPr>
          <p:nvPr>
            <p:ph type="sldNum" sz="quarter" idx="12"/>
          </p:nvPr>
        </p:nvSpPr>
        <p:spPr/>
        <p:txBody>
          <a:bodyPr/>
          <a:lstStyle/>
          <a:p>
            <a:fld id="{1A5952E3-DA43-4FE4-B797-0AD175EBA12D}" type="slidenum">
              <a:rPr lang="es-ES" smtClean="0"/>
              <a:t>69</a:t>
            </a:fld>
            <a:endParaRPr lang="es-ES"/>
          </a:p>
        </p:txBody>
      </p:sp>
    </p:spTree>
    <p:extLst>
      <p:ext uri="{BB962C8B-B14F-4D97-AF65-F5344CB8AC3E}">
        <p14:creationId xmlns:p14="http://schemas.microsoft.com/office/powerpoint/2010/main" val="316630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F22E0-8594-45E1-9585-359CF4B37E57}"/>
              </a:ext>
            </a:extLst>
          </p:cNvPr>
          <p:cNvSpPr>
            <a:spLocks noGrp="1"/>
          </p:cNvSpPr>
          <p:nvPr>
            <p:ph type="title"/>
          </p:nvPr>
        </p:nvSpPr>
        <p:spPr/>
        <p:txBody>
          <a:bodyPr>
            <a:normAutofit/>
          </a:bodyPr>
          <a:lstStyle/>
          <a:p>
            <a:r>
              <a:rPr lang="es-ES" sz="3600" dirty="0"/>
              <a:t>Angular vs Angular JS</a:t>
            </a:r>
          </a:p>
        </p:txBody>
      </p:sp>
      <p:sp>
        <p:nvSpPr>
          <p:cNvPr id="3" name="Marcador de contenido 2">
            <a:extLst>
              <a:ext uri="{FF2B5EF4-FFF2-40B4-BE49-F238E27FC236}">
                <a16:creationId xmlns:a16="http://schemas.microsoft.com/office/drawing/2014/main" id="{5AFC3758-4B78-4BB2-803A-11576414BFCA}"/>
              </a:ext>
            </a:extLst>
          </p:cNvPr>
          <p:cNvSpPr>
            <a:spLocks noGrp="1"/>
          </p:cNvSpPr>
          <p:nvPr>
            <p:ph idx="1"/>
          </p:nvPr>
        </p:nvSpPr>
        <p:spPr/>
        <p:txBody>
          <a:bodyPr>
            <a:normAutofit fontScale="92500" lnSpcReduction="20000"/>
          </a:bodyPr>
          <a:lstStyle/>
          <a:p>
            <a:pPr algn="just"/>
            <a:r>
              <a:rPr lang="es-ES" b="1" dirty="0"/>
              <a:t>Uso de </a:t>
            </a:r>
            <a:r>
              <a:rPr lang="es-ES" b="1" dirty="0" err="1"/>
              <a:t>Typecript</a:t>
            </a:r>
            <a:r>
              <a:rPr lang="es-ES" dirty="0"/>
              <a:t>: </a:t>
            </a:r>
            <a:r>
              <a:rPr lang="es-ES" dirty="0" err="1"/>
              <a:t>AngularJS</a:t>
            </a:r>
            <a:r>
              <a:rPr lang="es-ES" dirty="0"/>
              <a:t> usa JavaScript, sin embargo, Angular (versiones 2 y posteriores) usa </a:t>
            </a:r>
            <a:r>
              <a:rPr lang="es-ES" dirty="0" err="1"/>
              <a:t>Typecript</a:t>
            </a:r>
            <a:r>
              <a:rPr lang="es-ES" dirty="0"/>
              <a:t> durante el desarrollo. </a:t>
            </a:r>
            <a:r>
              <a:rPr lang="es-ES" dirty="0" err="1"/>
              <a:t>Typecript</a:t>
            </a:r>
            <a:r>
              <a:rPr lang="es-ES" dirty="0"/>
              <a:t> ofrece escritura estática, lo que reduce los errores de tiempo de ejecución que </a:t>
            </a:r>
            <a:r>
              <a:rPr lang="es-ES" dirty="0" err="1"/>
              <a:t>AngularJs</a:t>
            </a:r>
            <a:r>
              <a:rPr lang="es-ES" dirty="0"/>
              <a:t> causaba al producir aplicaciones extensas.</a:t>
            </a:r>
          </a:p>
          <a:p>
            <a:pPr marL="0" indent="0" algn="just">
              <a:buNone/>
            </a:pPr>
            <a:endParaRPr lang="es-ES" dirty="0"/>
          </a:p>
          <a:p>
            <a:pPr algn="just"/>
            <a:r>
              <a:rPr lang="es-ES" b="1" dirty="0"/>
              <a:t>Más rápido que </a:t>
            </a:r>
            <a:r>
              <a:rPr lang="es-ES" b="1" dirty="0" err="1"/>
              <a:t>AngularJS</a:t>
            </a:r>
            <a:r>
              <a:rPr lang="es-ES" dirty="0"/>
              <a:t>: Angular es al menos 7 veces más rápido que </a:t>
            </a:r>
            <a:r>
              <a:rPr lang="es-ES" dirty="0" err="1"/>
              <a:t>AngularJS</a:t>
            </a:r>
            <a:r>
              <a:rPr lang="es-ES" dirty="0"/>
              <a:t> debido a su mejor arquitectura y algoritmo para el enlace de datos. </a:t>
            </a:r>
          </a:p>
          <a:p>
            <a:pPr marL="0" indent="0" algn="just">
              <a:buNone/>
            </a:pPr>
            <a:endParaRPr lang="es-ES" dirty="0"/>
          </a:p>
          <a:p>
            <a:pPr algn="just"/>
            <a:r>
              <a:rPr lang="es-ES" b="1" dirty="0"/>
              <a:t>Arquitectura basada en componentes: </a:t>
            </a:r>
            <a:r>
              <a:rPr lang="es-ES" dirty="0"/>
              <a:t>Angular usa la arquitectura basada en componentes que son  reutilizables, fáciles de usar y mantenibles, que además son independientes.</a:t>
            </a:r>
          </a:p>
          <a:p>
            <a:pPr marL="0" indent="0">
              <a:buNone/>
            </a:pPr>
            <a:endParaRPr lang="es-ES" dirty="0"/>
          </a:p>
          <a:p>
            <a:endParaRPr lang="es-ES" dirty="0"/>
          </a:p>
        </p:txBody>
      </p:sp>
      <p:sp>
        <p:nvSpPr>
          <p:cNvPr id="4" name="Marcador de número de diapositiva 3">
            <a:extLst>
              <a:ext uri="{FF2B5EF4-FFF2-40B4-BE49-F238E27FC236}">
                <a16:creationId xmlns:a16="http://schemas.microsoft.com/office/drawing/2014/main" id="{882262E1-E15E-4BE4-A2F8-783E3E3443D7}"/>
              </a:ext>
            </a:extLst>
          </p:cNvPr>
          <p:cNvSpPr>
            <a:spLocks noGrp="1"/>
          </p:cNvSpPr>
          <p:nvPr>
            <p:ph type="sldNum" sz="quarter" idx="12"/>
          </p:nvPr>
        </p:nvSpPr>
        <p:spPr/>
        <p:txBody>
          <a:bodyPr/>
          <a:lstStyle/>
          <a:p>
            <a:fld id="{1A5952E3-DA43-4FE4-B797-0AD175EBA12D}" type="slidenum">
              <a:rPr lang="es-ES" smtClean="0"/>
              <a:t>7</a:t>
            </a:fld>
            <a:endParaRPr lang="es-ES"/>
          </a:p>
        </p:txBody>
      </p:sp>
    </p:spTree>
    <p:extLst>
      <p:ext uri="{BB962C8B-B14F-4D97-AF65-F5344CB8AC3E}">
        <p14:creationId xmlns:p14="http://schemas.microsoft.com/office/powerpoint/2010/main" val="3097735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a:p>
            <a:r>
              <a:rPr lang="es-ES" sz="2000" dirty="0">
                <a:hlinkClick r:id="rId5"/>
              </a:rPr>
              <a:t>https://www.youtube.com/playlist?list=PLU8oAlHdN5BnNAe8zXnuBNzKID39DUwcO</a:t>
            </a:r>
            <a:r>
              <a:rPr lang="es-ES" sz="2000" dirty="0"/>
              <a:t>(videos 1-13)</a:t>
            </a:r>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1. Componentes y Data </a:t>
            </a:r>
            <a:r>
              <a:rPr lang="es-ES" sz="2400" dirty="0" err="1"/>
              <a:t>Binding</a:t>
            </a:r>
            <a:endParaRPr lang="es-ES" sz="2400" dirty="0"/>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70</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24870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8B4C-72BC-4C16-8937-586FC3755B74}"/>
              </a:ext>
            </a:extLst>
          </p:cNvPr>
          <p:cNvSpPr>
            <a:spLocks noGrp="1"/>
          </p:cNvSpPr>
          <p:nvPr>
            <p:ph type="title"/>
          </p:nvPr>
        </p:nvSpPr>
        <p:spPr/>
        <p:txBody>
          <a:bodyPr/>
          <a:lstStyle/>
          <a:p>
            <a:r>
              <a:rPr lang="es-ES" dirty="0"/>
              <a:t>Angular vs Angular JS</a:t>
            </a:r>
          </a:p>
        </p:txBody>
      </p:sp>
      <p:sp>
        <p:nvSpPr>
          <p:cNvPr id="3" name="Marcador de contenido 2">
            <a:extLst>
              <a:ext uri="{FF2B5EF4-FFF2-40B4-BE49-F238E27FC236}">
                <a16:creationId xmlns:a16="http://schemas.microsoft.com/office/drawing/2014/main" id="{3F5DCA2D-00DD-40BB-A4D2-B7E788FC1D24}"/>
              </a:ext>
            </a:extLst>
          </p:cNvPr>
          <p:cNvSpPr>
            <a:spLocks noGrp="1"/>
          </p:cNvSpPr>
          <p:nvPr>
            <p:ph idx="1"/>
          </p:nvPr>
        </p:nvSpPr>
        <p:spPr/>
        <p:txBody>
          <a:bodyPr/>
          <a:lstStyle/>
          <a:p>
            <a:pPr algn="just"/>
            <a:r>
              <a:rPr lang="es-ES" b="1" dirty="0"/>
              <a:t>CLI viene integrada con Angular</a:t>
            </a:r>
            <a:r>
              <a:rPr lang="es-ES" dirty="0"/>
              <a:t>: Angular tiene la interfaz de línea de comandos, que ayuda a acceder a los procedimientos de prueba y mantiene la aplicación fácilmente desde un </a:t>
            </a:r>
            <a:r>
              <a:rPr lang="es-ES" dirty="0" err="1"/>
              <a:t>shell</a:t>
            </a:r>
            <a:r>
              <a:rPr lang="es-ES" dirty="0"/>
              <a:t> de comandos.</a:t>
            </a:r>
          </a:p>
          <a:p>
            <a:pPr algn="just"/>
            <a:r>
              <a:rPr lang="es-ES" b="1" dirty="0"/>
              <a:t>Enlace de datos</a:t>
            </a:r>
            <a:r>
              <a:rPr lang="es-ES" dirty="0"/>
              <a:t>: </a:t>
            </a:r>
            <a:r>
              <a:rPr lang="es-ES" dirty="0" err="1"/>
              <a:t>AngularJS</a:t>
            </a:r>
            <a:r>
              <a:rPr lang="es-ES" dirty="0"/>
              <a:t> utiliza el enfoque de directiva NG para realizar el enlace de datos, donde un desarrollador debe recordar la expresión exacta de la directiva NG, mientras que en Angular () se usa para el enlace de eventos y [] para el enlace de propiedades.</a:t>
            </a:r>
          </a:p>
          <a:p>
            <a:pPr algn="just"/>
            <a:r>
              <a:rPr lang="es-ES" b="1" dirty="0"/>
              <a:t>Desarrollo de aplicaciones móviles</a:t>
            </a:r>
            <a:r>
              <a:rPr lang="es-ES" dirty="0"/>
              <a:t>: Angular también ofrece una característica muy de moda: poder crear aplicaciones móviles.</a:t>
            </a:r>
          </a:p>
        </p:txBody>
      </p:sp>
      <p:sp>
        <p:nvSpPr>
          <p:cNvPr id="4" name="Marcador de número de diapositiva 3">
            <a:extLst>
              <a:ext uri="{FF2B5EF4-FFF2-40B4-BE49-F238E27FC236}">
                <a16:creationId xmlns:a16="http://schemas.microsoft.com/office/drawing/2014/main" id="{8418DE4E-AC42-4DC8-B00A-4F7CDAB9BF4E}"/>
              </a:ext>
            </a:extLst>
          </p:cNvPr>
          <p:cNvSpPr>
            <a:spLocks noGrp="1"/>
          </p:cNvSpPr>
          <p:nvPr>
            <p:ph type="sldNum" sz="quarter" idx="12"/>
          </p:nvPr>
        </p:nvSpPr>
        <p:spPr/>
        <p:txBody>
          <a:bodyPr/>
          <a:lstStyle/>
          <a:p>
            <a:fld id="{1A5952E3-DA43-4FE4-B797-0AD175EBA12D}" type="slidenum">
              <a:rPr lang="es-ES" smtClean="0"/>
              <a:t>8</a:t>
            </a:fld>
            <a:endParaRPr lang="es-ES"/>
          </a:p>
        </p:txBody>
      </p:sp>
    </p:spTree>
    <p:extLst>
      <p:ext uri="{BB962C8B-B14F-4D97-AF65-F5344CB8AC3E}">
        <p14:creationId xmlns:p14="http://schemas.microsoft.com/office/powerpoint/2010/main" val="327667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198C3A-25E6-4D34-95A7-F25E5D4F28AD}"/>
              </a:ext>
            </a:extLst>
          </p:cNvPr>
          <p:cNvSpPr>
            <a:spLocks noGrp="1"/>
          </p:cNvSpPr>
          <p:nvPr>
            <p:ph type="title"/>
          </p:nvPr>
        </p:nvSpPr>
        <p:spPr/>
        <p:txBody>
          <a:bodyPr/>
          <a:lstStyle/>
          <a:p>
            <a:r>
              <a:rPr lang="es-ES" dirty="0"/>
              <a:t>Instalación de Angular </a:t>
            </a:r>
          </a:p>
        </p:txBody>
      </p:sp>
      <p:sp>
        <p:nvSpPr>
          <p:cNvPr id="3" name="Marcador de contenido 2">
            <a:extLst>
              <a:ext uri="{FF2B5EF4-FFF2-40B4-BE49-F238E27FC236}">
                <a16:creationId xmlns:a16="http://schemas.microsoft.com/office/drawing/2014/main" id="{4F7902E5-ED9D-49A7-A797-BC419028E1A8}"/>
              </a:ext>
            </a:extLst>
          </p:cNvPr>
          <p:cNvSpPr>
            <a:spLocks noGrp="1"/>
          </p:cNvSpPr>
          <p:nvPr>
            <p:ph idx="1"/>
          </p:nvPr>
        </p:nvSpPr>
        <p:spPr/>
        <p:txBody>
          <a:bodyPr/>
          <a:lstStyle/>
          <a:p>
            <a:pPr marL="0" indent="0">
              <a:buNone/>
            </a:pPr>
            <a:r>
              <a:rPr lang="es-ES" dirty="0"/>
              <a:t>Requisitos para la instalación</a:t>
            </a:r>
          </a:p>
          <a:p>
            <a:r>
              <a:rPr lang="es-ES" dirty="0" err="1"/>
              <a:t>Node</a:t>
            </a:r>
            <a:r>
              <a:rPr lang="es-ES" dirty="0"/>
              <a:t> JS</a:t>
            </a:r>
          </a:p>
          <a:p>
            <a:r>
              <a:rPr lang="es-ES" dirty="0" err="1"/>
              <a:t>npm</a:t>
            </a:r>
            <a:r>
              <a:rPr lang="es-ES" dirty="0"/>
              <a:t> </a:t>
            </a:r>
            <a:r>
              <a:rPr lang="es-ES" dirty="0" err="1"/>
              <a:t>package</a:t>
            </a:r>
            <a:r>
              <a:rPr lang="es-ES" dirty="0"/>
              <a:t> </a:t>
            </a:r>
            <a:r>
              <a:rPr lang="es-ES" dirty="0" err="1"/>
              <a:t>manger</a:t>
            </a:r>
            <a:r>
              <a:rPr lang="es-ES" dirty="0"/>
              <a:t> </a:t>
            </a:r>
          </a:p>
          <a:p>
            <a:endParaRPr lang="es-ES" dirty="0"/>
          </a:p>
          <a:p>
            <a:pPr marL="0" indent="0">
              <a:buNone/>
            </a:pPr>
            <a:endParaRPr lang="es-ES" dirty="0"/>
          </a:p>
          <a:p>
            <a:endParaRPr lang="es-ES" dirty="0"/>
          </a:p>
        </p:txBody>
      </p:sp>
      <p:sp>
        <p:nvSpPr>
          <p:cNvPr id="4" name="Marcador de número de diapositiva 3">
            <a:extLst>
              <a:ext uri="{FF2B5EF4-FFF2-40B4-BE49-F238E27FC236}">
                <a16:creationId xmlns:a16="http://schemas.microsoft.com/office/drawing/2014/main" id="{1B3DE6BA-73EE-4386-A005-24FF278235BE}"/>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35716870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2819</TotalTime>
  <Words>4246</Words>
  <Application>Microsoft Office PowerPoint</Application>
  <PresentationFormat>Panorámica</PresentationFormat>
  <Paragraphs>406</Paragraphs>
  <Slides>70</Slides>
  <Notes>26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Arial</vt:lpstr>
      <vt:lpstr>Calibri</vt:lpstr>
      <vt:lpstr>Calibri Light</vt:lpstr>
      <vt:lpstr>Tema de Office</vt:lpstr>
      <vt:lpstr>Módulo 4. Introducción a Angular</vt:lpstr>
      <vt:lpstr>Qué aprenderemos en este módulo</vt:lpstr>
      <vt:lpstr>Qué es Angular </vt:lpstr>
      <vt:lpstr>Single Page Application (SPA)</vt:lpstr>
      <vt:lpstr>Index.html de una app en Angular</vt:lpstr>
      <vt:lpstr>Versiones de Angular </vt:lpstr>
      <vt:lpstr>Angular vs Angular JS</vt:lpstr>
      <vt:lpstr>Angular vs Angular JS</vt:lpstr>
      <vt:lpstr>Instalación de Angular </vt:lpstr>
      <vt:lpstr>Instalar Angular CLI</vt:lpstr>
      <vt:lpstr>Crear primera app</vt:lpstr>
      <vt:lpstr>Presentación de PowerPoint</vt:lpstr>
      <vt:lpstr>Estructura de la aplicación</vt:lpstr>
      <vt:lpstr>Estructura de la aplicación</vt:lpstr>
      <vt:lpstr>Package.json</vt:lpstr>
      <vt:lpstr>Instalando Bootstrap</vt:lpstr>
      <vt:lpstr>Instalando Bootstrap</vt:lpstr>
      <vt:lpstr>Configurando Angular </vt:lpstr>
      <vt:lpstr>Componentes en Angular</vt:lpstr>
      <vt:lpstr>¿Qué es un Componente? 📦 </vt:lpstr>
      <vt:lpstr>¿Qué es un componente en Angular? 🅰️ </vt:lpstr>
      <vt:lpstr>¿Qué es un componente en Angular? 🅰️ </vt:lpstr>
      <vt:lpstr>¿Qué es un componente en Angular? 🅰️ </vt:lpstr>
      <vt:lpstr>¿Qué es un decorador?</vt:lpstr>
      <vt:lpstr>Presentación de PowerPoint</vt:lpstr>
      <vt:lpstr>El componente (app-root) aparece incluido por defecto en el fichero HTML</vt:lpstr>
      <vt:lpstr>Creando un nuevo componente</vt:lpstr>
      <vt:lpstr>Ejemplo:</vt:lpstr>
      <vt:lpstr>Presentación de PowerPoint</vt:lpstr>
      <vt:lpstr>Presentación de PowerPoint</vt:lpstr>
      <vt:lpstr>Cómo usar el componente app-server</vt:lpstr>
      <vt:lpstr>Estilos</vt:lpstr>
      <vt:lpstr>Data Binding </vt:lpstr>
      <vt:lpstr>Formas de comunicación </vt:lpstr>
      <vt:lpstr>string interpolation {{ data }}</vt:lpstr>
      <vt:lpstr>string interpolation {{ data }}</vt:lpstr>
      <vt:lpstr>string interpolation {{ data }}</vt:lpstr>
      <vt:lpstr> property binding [property]="data"</vt:lpstr>
      <vt:lpstr> property binding [property]="data"</vt:lpstr>
      <vt:lpstr>property binding [property]="data"</vt:lpstr>
      <vt:lpstr>Presentación de PowerPoint</vt:lpstr>
      <vt:lpstr>event binding (event)="expression"</vt:lpstr>
      <vt:lpstr>event binding (event)="expression"</vt:lpstr>
      <vt:lpstr>Presentación de PowerPoint</vt:lpstr>
      <vt:lpstr>Presentación de PowerPoint</vt:lpstr>
      <vt:lpstr>Paso de datos con event  binding</vt:lpstr>
      <vt:lpstr>Presentación de PowerPoint</vt:lpstr>
      <vt:lpstr>two way databinding [(ngModel)]="data"</vt:lpstr>
      <vt:lpstr>Qué necesitamos para crear two way databinding  </vt:lpstr>
      <vt:lpstr>Presentación de PowerPoint</vt:lpstr>
      <vt:lpstr>Funcionamiento</vt:lpstr>
      <vt:lpstr>Presentación de PowerPoint</vt:lpstr>
      <vt:lpstr>Práctica guiada</vt:lpstr>
      <vt:lpstr>Solución</vt:lpstr>
      <vt:lpstr>Importante !!!!!!</vt:lpstr>
      <vt:lpstr>Presentación de PowerPoint</vt:lpstr>
      <vt:lpstr>Presentación de PowerPoint</vt:lpstr>
      <vt:lpstr>Presentación de PowerPoint</vt:lpstr>
      <vt:lpstr>Presentación de PowerPoint</vt:lpstr>
      <vt:lpstr>Two way data binding</vt:lpstr>
      <vt:lpstr>Event databinding</vt:lpstr>
      <vt:lpstr>String interpolation</vt:lpstr>
      <vt:lpstr>Agregando estilos </vt:lpstr>
      <vt:lpstr>Modificando el estilo de los botones</vt:lpstr>
      <vt:lpstr>Ejercicio1</vt:lpstr>
      <vt:lpstr>Inciso b</vt:lpstr>
      <vt:lpstr>Inciso c</vt:lpstr>
      <vt:lpstr>Inciso d</vt:lpstr>
      <vt:lpstr>Inciso e</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140</cp:revision>
  <dcterms:created xsi:type="dcterms:W3CDTF">2023-10-09T12:02:49Z</dcterms:created>
  <dcterms:modified xsi:type="dcterms:W3CDTF">2023-11-20T18:20:37Z</dcterms:modified>
</cp:coreProperties>
</file>