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58"/>
  </p:notesMasterIdLst>
  <p:sldIdLst>
    <p:sldId id="256" r:id="rId2"/>
    <p:sldId id="257" r:id="rId3"/>
    <p:sldId id="258" r:id="rId4"/>
    <p:sldId id="259" r:id="rId5"/>
    <p:sldId id="261" r:id="rId6"/>
    <p:sldId id="262" r:id="rId7"/>
    <p:sldId id="263" r:id="rId8"/>
    <p:sldId id="305" r:id="rId9"/>
    <p:sldId id="264" r:id="rId10"/>
    <p:sldId id="265" r:id="rId11"/>
    <p:sldId id="260" r:id="rId12"/>
    <p:sldId id="266" r:id="rId13"/>
    <p:sldId id="700" r:id="rId14"/>
    <p:sldId id="701" r:id="rId15"/>
    <p:sldId id="268" r:id="rId16"/>
    <p:sldId id="702" r:id="rId17"/>
    <p:sldId id="267" r:id="rId18"/>
    <p:sldId id="269" r:id="rId19"/>
    <p:sldId id="270" r:id="rId20"/>
    <p:sldId id="271" r:id="rId21"/>
    <p:sldId id="272" r:id="rId22"/>
    <p:sldId id="273" r:id="rId23"/>
    <p:sldId id="274" r:id="rId24"/>
    <p:sldId id="275" r:id="rId25"/>
    <p:sldId id="276" r:id="rId26"/>
    <p:sldId id="278" r:id="rId27"/>
    <p:sldId id="277" r:id="rId28"/>
    <p:sldId id="279" r:id="rId29"/>
    <p:sldId id="281" r:id="rId30"/>
    <p:sldId id="282" r:id="rId31"/>
    <p:sldId id="283" r:id="rId32"/>
    <p:sldId id="284" r:id="rId33"/>
    <p:sldId id="285" r:id="rId34"/>
    <p:sldId id="689" r:id="rId35"/>
    <p:sldId id="692" r:id="rId36"/>
    <p:sldId id="690" r:id="rId37"/>
    <p:sldId id="694" r:id="rId38"/>
    <p:sldId id="286" r:id="rId39"/>
    <p:sldId id="287" r:id="rId40"/>
    <p:sldId id="289" r:id="rId41"/>
    <p:sldId id="290" r:id="rId42"/>
    <p:sldId id="288" r:id="rId43"/>
    <p:sldId id="291" r:id="rId44"/>
    <p:sldId id="292" r:id="rId45"/>
    <p:sldId id="280" r:id="rId46"/>
    <p:sldId id="293" r:id="rId47"/>
    <p:sldId id="294" r:id="rId48"/>
    <p:sldId id="295" r:id="rId49"/>
    <p:sldId id="296" r:id="rId50"/>
    <p:sldId id="297" r:id="rId51"/>
    <p:sldId id="298" r:id="rId52"/>
    <p:sldId id="300" r:id="rId53"/>
    <p:sldId id="301" r:id="rId54"/>
    <p:sldId id="303" r:id="rId55"/>
    <p:sldId id="703" r:id="rId56"/>
    <p:sldId id="704" r:id="rId5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D5CE08D-C7B3-47AE-843E-955F237FBA64}">
          <p14:sldIdLst>
            <p14:sldId id="256"/>
            <p14:sldId id="257"/>
            <p14:sldId id="258"/>
            <p14:sldId id="259"/>
            <p14:sldId id="261"/>
            <p14:sldId id="262"/>
            <p14:sldId id="263"/>
            <p14:sldId id="305"/>
            <p14:sldId id="264"/>
            <p14:sldId id="265"/>
            <p14:sldId id="260"/>
            <p14:sldId id="266"/>
            <p14:sldId id="700"/>
            <p14:sldId id="701"/>
            <p14:sldId id="268"/>
            <p14:sldId id="702"/>
            <p14:sldId id="267"/>
            <p14:sldId id="269"/>
            <p14:sldId id="270"/>
            <p14:sldId id="271"/>
            <p14:sldId id="272"/>
            <p14:sldId id="273"/>
            <p14:sldId id="274"/>
            <p14:sldId id="275"/>
            <p14:sldId id="276"/>
            <p14:sldId id="278"/>
            <p14:sldId id="277"/>
            <p14:sldId id="279"/>
            <p14:sldId id="281"/>
            <p14:sldId id="282"/>
            <p14:sldId id="283"/>
            <p14:sldId id="284"/>
            <p14:sldId id="285"/>
            <p14:sldId id="689"/>
            <p14:sldId id="692"/>
            <p14:sldId id="690"/>
            <p14:sldId id="694"/>
            <p14:sldId id="286"/>
            <p14:sldId id="287"/>
            <p14:sldId id="289"/>
            <p14:sldId id="290"/>
            <p14:sldId id="288"/>
            <p14:sldId id="291"/>
            <p14:sldId id="292"/>
            <p14:sldId id="280"/>
            <p14:sldId id="293"/>
            <p14:sldId id="294"/>
          </p14:sldIdLst>
        </p14:section>
        <p14:section name="Sección sin título" id="{CCB00477-CC6D-4444-B590-FD93474727E9}">
          <p14:sldIdLst/>
        </p14:section>
        <p14:section name="Sección sin título" id="{B2DA6457-51BB-488D-8A20-A6EE45FB3CBD}">
          <p14:sldIdLst>
            <p14:sldId id="295"/>
            <p14:sldId id="296"/>
            <p14:sldId id="297"/>
            <p14:sldId id="298"/>
            <p14:sldId id="300"/>
            <p14:sldId id="301"/>
            <p14:sldId id="303"/>
            <p14:sldId id="703"/>
            <p14:sldId id="7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74884" autoAdjust="0"/>
  </p:normalViewPr>
  <p:slideViewPr>
    <p:cSldViewPr snapToGrid="0">
      <p:cViewPr varScale="1">
        <p:scale>
          <a:sx n="65" d="100"/>
          <a:sy n="65" d="100"/>
        </p:scale>
        <p:origin x="15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0B62F-C01C-45DE-AFB3-0548942041C7}" type="datetimeFigureOut">
              <a:rPr lang="es-ES" smtClean="0"/>
              <a:t>08/11/2023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033EC-64F3-4CDB-82CC-120336201B6F}" type="slidenum">
              <a:rPr lang="es-ES" smtClean="0"/>
              <a:t>‹Nº›</a:t>
            </a:fld>
            <a:endParaRPr lang="es-ES"/>
          </a:p>
        </p:txBody>
      </p:sp>
    </p:spTree>
    <p:extLst>
      <p:ext uri="{BB962C8B-B14F-4D97-AF65-F5344CB8AC3E}">
        <p14:creationId xmlns:p14="http://schemas.microsoft.com/office/powerpoint/2010/main" val="273935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javascripttutorial.net/javascript-prototypal-inheritance/"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Lenguaje tipado: antes de ejecutar la aplicación las variables tienen que tener asignado el tipo de dato.</a:t>
            </a:r>
          </a:p>
          <a:p>
            <a:endParaRPr lang="es-ES" dirty="0"/>
          </a:p>
        </p:txBody>
      </p:sp>
      <p:sp>
        <p:nvSpPr>
          <p:cNvPr id="4" name="Marcador de número de diapositiva 3"/>
          <p:cNvSpPr>
            <a:spLocks noGrp="1"/>
          </p:cNvSpPr>
          <p:nvPr>
            <p:ph type="sldNum" sz="quarter" idx="5"/>
          </p:nvPr>
        </p:nvSpPr>
        <p:spPr/>
        <p:txBody>
          <a:bodyPr/>
          <a:lstStyle/>
          <a:p>
            <a:fld id="{BB7033EC-64F3-4CDB-82CC-120336201B6F}" type="slidenum">
              <a:rPr lang="es-ES" smtClean="0"/>
              <a:t>2</a:t>
            </a:fld>
            <a:endParaRPr lang="es-ES"/>
          </a:p>
        </p:txBody>
      </p:sp>
    </p:spTree>
    <p:extLst>
      <p:ext uri="{BB962C8B-B14F-4D97-AF65-F5344CB8AC3E}">
        <p14:creationId xmlns:p14="http://schemas.microsoft.com/office/powerpoint/2010/main" val="3651936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select the &lt;</a:t>
            </a:r>
            <a:r>
              <a:rPr lang="en-US" dirty="0" err="1"/>
              <a:t>ul</a:t>
            </a:r>
            <a:r>
              <a:rPr lang="en-US" dirty="0"/>
              <a:t>&gt; element by its id using the </a:t>
            </a:r>
            <a:r>
              <a:rPr lang="en-US" dirty="0" err="1"/>
              <a:t>querySelector</a:t>
            </a:r>
            <a:r>
              <a:rPr lang="en-US" dirty="0"/>
              <a:t>() method</a:t>
            </a:r>
          </a:p>
          <a:p>
            <a:r>
              <a:rPr lang="en-US" dirty="0"/>
              <a:t>Then, check if </a:t>
            </a:r>
            <a:r>
              <a:rPr lang="en-US" dirty="0" err="1"/>
              <a:t>firstChild</a:t>
            </a:r>
            <a:r>
              <a:rPr lang="en-US" dirty="0"/>
              <a:t> of the list is available and remove it. Once the first child node is removed, the next child node is automatically promoted as the first child node. Therefore, the while statement removes all child nodes of the list element.</a:t>
            </a:r>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31</a:t>
            </a:fld>
            <a:endParaRPr lang="es-ES"/>
          </a:p>
        </p:txBody>
      </p:sp>
    </p:spTree>
    <p:extLst>
      <p:ext uri="{BB962C8B-B14F-4D97-AF65-F5344CB8AC3E}">
        <p14:creationId xmlns:p14="http://schemas.microsoft.com/office/powerpoint/2010/main" val="2446689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34</a:t>
            </a:fld>
            <a:endParaRPr lang="es-ES"/>
          </a:p>
        </p:txBody>
      </p:sp>
    </p:spTree>
    <p:extLst>
      <p:ext uri="{BB962C8B-B14F-4D97-AF65-F5344CB8AC3E}">
        <p14:creationId xmlns:p14="http://schemas.microsoft.com/office/powerpoint/2010/main" val="33002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crea una </a:t>
            </a:r>
            <a:r>
              <a:rPr lang="es-ES" dirty="0" err="1"/>
              <a:t>fu.nción</a:t>
            </a:r>
            <a:r>
              <a:rPr lang="es-ES" dirty="0"/>
              <a:t> </a:t>
            </a:r>
            <a:r>
              <a:rPr lang="es-ES" dirty="0" err="1"/>
              <a:t>func</a:t>
            </a:r>
            <a:r>
              <a:rPr lang="es-ES" dirty="0"/>
              <a:t> que acepta los parámetros arg1..argN, luego evalúa la </a:t>
            </a:r>
            <a:r>
              <a:rPr lang="es-ES" dirty="0" err="1"/>
              <a:t>expression</a:t>
            </a:r>
            <a:r>
              <a:rPr lang="es-ES" dirty="0"/>
              <a:t> del lado derecho mediante su uso y devuelve su resultado. Se sustituye la palabra </a:t>
            </a:r>
            <a:r>
              <a:rPr lang="es-ES" dirty="0" err="1"/>
              <a:t>function</a:t>
            </a:r>
            <a:r>
              <a:rPr lang="es-ES" dirty="0"/>
              <a:t> por la flecha, se eliminan las llaves y el </a:t>
            </a:r>
            <a:r>
              <a:rPr lang="es-ES" dirty="0" err="1"/>
              <a:t>return</a:t>
            </a:r>
            <a:r>
              <a:rPr lang="es-ES" dirty="0"/>
              <a:t>.</a:t>
            </a:r>
          </a:p>
          <a:p>
            <a:r>
              <a:rPr lang="es-ES" dirty="0"/>
              <a:t>Si la </a:t>
            </a:r>
            <a:r>
              <a:rPr lang="es-ES" dirty="0" err="1"/>
              <a:t>funci’on</a:t>
            </a:r>
            <a:r>
              <a:rPr lang="es-ES" dirty="0"/>
              <a:t> tiene varias expresiones estas se separan por comas y es obligatorio poner el </a:t>
            </a:r>
            <a:r>
              <a:rPr lang="es-ES" dirty="0" err="1"/>
              <a:t>return</a:t>
            </a:r>
            <a:endParaRPr lang="es-ES" dirty="0"/>
          </a:p>
          <a:p>
            <a:r>
              <a:rPr lang="es-ES" dirty="0" err="1"/>
              <a:t>let</a:t>
            </a:r>
            <a:r>
              <a:rPr lang="es-ES" dirty="0"/>
              <a:t> sum = (a, b) =&gt; {</a:t>
            </a:r>
          </a:p>
          <a:p>
            <a:r>
              <a:rPr lang="es-ES" dirty="0"/>
              <a:t>       </a:t>
            </a:r>
            <a:r>
              <a:rPr lang="es-ES" dirty="0" err="1"/>
              <a:t>let</a:t>
            </a:r>
            <a:r>
              <a:rPr lang="es-ES" dirty="0"/>
              <a:t> </a:t>
            </a:r>
            <a:r>
              <a:rPr lang="es-ES" dirty="0" err="1"/>
              <a:t>result</a:t>
            </a:r>
            <a:r>
              <a:rPr lang="es-ES" dirty="0"/>
              <a:t> = a + b; </a:t>
            </a:r>
          </a:p>
          <a:p>
            <a:r>
              <a:rPr lang="es-ES" i="1" dirty="0"/>
              <a:t>       </a:t>
            </a:r>
            <a:r>
              <a:rPr lang="es-ES" i="1" dirty="0" err="1"/>
              <a:t>return</a:t>
            </a:r>
            <a:r>
              <a:rPr lang="es-ES" i="1" dirty="0"/>
              <a:t> </a:t>
            </a:r>
            <a:r>
              <a:rPr lang="es-ES" i="1" dirty="0" err="1"/>
              <a:t>result</a:t>
            </a:r>
            <a:endParaRPr lang="es-ES" i="1" dirty="0"/>
          </a:p>
          <a:p>
            <a:r>
              <a:rPr lang="es-ES" dirty="0"/>
              <a:t>}</a:t>
            </a:r>
          </a:p>
          <a:p>
            <a:r>
              <a:rPr lang="es-ES" dirty="0"/>
              <a:t>; </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35</a:t>
            </a:fld>
            <a:endParaRPr lang="es-ES"/>
          </a:p>
        </p:txBody>
      </p:sp>
    </p:spTree>
    <p:extLst>
      <p:ext uri="{BB962C8B-B14F-4D97-AF65-F5344CB8AC3E}">
        <p14:creationId xmlns:p14="http://schemas.microsoft.com/office/powerpoint/2010/main" val="1656601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crea una </a:t>
            </a:r>
            <a:r>
              <a:rPr lang="es-ES" dirty="0" err="1"/>
              <a:t>fu.nción</a:t>
            </a:r>
            <a:r>
              <a:rPr lang="es-ES" dirty="0"/>
              <a:t> </a:t>
            </a:r>
            <a:r>
              <a:rPr lang="es-ES" dirty="0" err="1"/>
              <a:t>func</a:t>
            </a:r>
            <a:r>
              <a:rPr lang="es-ES" dirty="0"/>
              <a:t> que acepta los parámetros arg1..argN, luego evalúa la </a:t>
            </a:r>
            <a:r>
              <a:rPr lang="es-ES" dirty="0" err="1"/>
              <a:t>expression</a:t>
            </a:r>
            <a:r>
              <a:rPr lang="es-ES" dirty="0"/>
              <a:t> del lado derecho mediante su uso y devuelve su resultado. Se sustituye la palabra </a:t>
            </a:r>
            <a:r>
              <a:rPr lang="es-ES" dirty="0" err="1"/>
              <a:t>function</a:t>
            </a:r>
            <a:r>
              <a:rPr lang="es-ES" dirty="0"/>
              <a:t> por la flecha, se eliminan las llaves y el </a:t>
            </a:r>
            <a:r>
              <a:rPr lang="es-ES" dirty="0" err="1"/>
              <a:t>return</a:t>
            </a:r>
            <a:r>
              <a:rPr lang="es-ES" dirty="0"/>
              <a:t>.</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36</a:t>
            </a:fld>
            <a:endParaRPr lang="es-ES"/>
          </a:p>
        </p:txBody>
      </p:sp>
    </p:spTree>
    <p:extLst>
      <p:ext uri="{BB962C8B-B14F-4D97-AF65-F5344CB8AC3E}">
        <p14:creationId xmlns:p14="http://schemas.microsoft.com/office/powerpoint/2010/main" val="2131050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crea una </a:t>
            </a:r>
            <a:r>
              <a:rPr lang="es-ES" dirty="0" err="1"/>
              <a:t>fu.nción</a:t>
            </a:r>
            <a:r>
              <a:rPr lang="es-ES" dirty="0"/>
              <a:t> </a:t>
            </a:r>
            <a:r>
              <a:rPr lang="es-ES" dirty="0" err="1"/>
              <a:t>func</a:t>
            </a:r>
            <a:r>
              <a:rPr lang="es-ES" dirty="0"/>
              <a:t> que acepta los parámetros arg1..argN, luego evalúa la </a:t>
            </a:r>
            <a:r>
              <a:rPr lang="es-ES" dirty="0" err="1"/>
              <a:t>expression</a:t>
            </a:r>
            <a:r>
              <a:rPr lang="es-ES" dirty="0"/>
              <a:t> del lado derecho mediante su uso y devuelve su resultado. Se sustituye la palabra </a:t>
            </a:r>
            <a:r>
              <a:rPr lang="es-ES" dirty="0" err="1"/>
              <a:t>function</a:t>
            </a:r>
            <a:r>
              <a:rPr lang="es-ES" dirty="0"/>
              <a:t> por la flecha, se eliminan las llaves y el </a:t>
            </a:r>
            <a:r>
              <a:rPr lang="es-ES" dirty="0" err="1"/>
              <a:t>return</a:t>
            </a:r>
            <a:r>
              <a:rPr lang="es-ES" dirty="0"/>
              <a:t>.</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37</a:t>
            </a:fld>
            <a:endParaRPr lang="es-ES"/>
          </a:p>
        </p:txBody>
      </p:sp>
    </p:spTree>
    <p:extLst>
      <p:ext uri="{BB962C8B-B14F-4D97-AF65-F5344CB8AC3E}">
        <p14:creationId xmlns:p14="http://schemas.microsoft.com/office/powerpoint/2010/main" val="3783088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JavaScript does not have a concept of class like other programming languages such as Java and C#. In ES5, you can use a constructor function and </a:t>
            </a:r>
            <a:r>
              <a:rPr lang="en-US" dirty="0">
                <a:hlinkClick r:id="rId3"/>
              </a:rPr>
              <a:t>prototype inheritance</a:t>
            </a:r>
            <a:r>
              <a:rPr lang="en-US" dirty="0"/>
              <a:t> to create a “class”.</a:t>
            </a:r>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38</a:t>
            </a:fld>
            <a:endParaRPr lang="es-ES"/>
          </a:p>
        </p:txBody>
      </p:sp>
    </p:spTree>
    <p:extLst>
      <p:ext uri="{BB962C8B-B14F-4D97-AF65-F5344CB8AC3E}">
        <p14:creationId xmlns:p14="http://schemas.microsoft.com/office/powerpoint/2010/main" val="2282712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Atributos: representan</a:t>
            </a:r>
            <a:r>
              <a:rPr lang="es-ES" baseline="0" dirty="0"/>
              <a:t> las características de la clase.</a:t>
            </a:r>
          </a:p>
          <a:p>
            <a:r>
              <a:rPr lang="es-ES" baseline="0" dirty="0"/>
              <a:t>Métodos: representan las </a:t>
            </a:r>
            <a:r>
              <a:rPr lang="es-ES" baseline="0" dirty="0" err="1"/>
              <a:t>funionalidades</a:t>
            </a:r>
            <a:r>
              <a:rPr lang="es-ES" baseline="0" dirty="0"/>
              <a:t> de la clase.</a:t>
            </a:r>
          </a:p>
          <a:p>
            <a:r>
              <a:rPr lang="es-ES" baseline="0" dirty="0"/>
              <a:t>Constructor: es un </a:t>
            </a:r>
            <a:r>
              <a:rPr lang="es-ES" baseline="0" dirty="0" err="1"/>
              <a:t>métdo</a:t>
            </a:r>
            <a:r>
              <a:rPr lang="es-ES" baseline="0" dirty="0"/>
              <a:t> especial de la clase que se encarga de inicializar los atributos de la clase. Se utiliza la palabra </a:t>
            </a:r>
            <a:r>
              <a:rPr lang="es-ES" baseline="0" dirty="0" err="1"/>
              <a:t>resrvada</a:t>
            </a:r>
            <a:r>
              <a:rPr lang="es-ES" baseline="0" dirty="0"/>
              <a:t> constructor.</a:t>
            </a:r>
          </a:p>
          <a:p>
            <a:r>
              <a:rPr lang="es-ES" baseline="0" dirty="0" err="1"/>
              <a:t>private</a:t>
            </a:r>
            <a:r>
              <a:rPr lang="es-ES" baseline="0" dirty="0"/>
              <a:t>: indica que no se puede acceder a los atributos desde fuera de la clase.</a:t>
            </a:r>
          </a:p>
          <a:p>
            <a:r>
              <a:rPr lang="es-ES" baseline="0" dirty="0" err="1"/>
              <a:t>public</a:t>
            </a:r>
            <a:r>
              <a:rPr lang="es-ES" baseline="0" dirty="0"/>
              <a:t>: permite que se pueda acceder a los atributos y métodos de la clase desde cualquier parte del programa.</a:t>
            </a:r>
          </a:p>
          <a:p>
            <a:r>
              <a:rPr lang="es-ES" baseline="0" dirty="0"/>
              <a:t>Si no se especifica ningún modificador de acceso para propiedades y métodos se asume que son públicos.</a:t>
            </a:r>
          </a:p>
          <a:p>
            <a:r>
              <a:rPr lang="es-ES" baseline="0" dirty="0"/>
              <a:t>Si los atributos de la clase se declaran como privados, entonces no se puede acceder desde fuera de la clase. Esto se debe a la propiedad de encapsulamiento de la POO. Esto hace necesario la utilización de métodos de acceso a la información.</a:t>
            </a:r>
          </a:p>
          <a:p>
            <a:r>
              <a:rPr lang="es-ES" baseline="0" dirty="0" err="1"/>
              <a:t>getFullName</a:t>
            </a:r>
            <a:r>
              <a:rPr lang="es-ES" baseline="0" dirty="0"/>
              <a:t>(): responde a una funcionalidad específica que es retornar el nombre completo de la persona.</a:t>
            </a:r>
          </a:p>
          <a:p>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39</a:t>
            </a:fld>
            <a:endParaRPr lang="es-ES"/>
          </a:p>
        </p:txBody>
      </p:sp>
    </p:spTree>
    <p:extLst>
      <p:ext uri="{BB962C8B-B14F-4D97-AF65-F5344CB8AC3E}">
        <p14:creationId xmlns:p14="http://schemas.microsoft.com/office/powerpoint/2010/main" val="3061862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Otro elemento fundamental en la OO es la herencia, la cual nos permite extender la funcionalidad nuestra clase </a:t>
            </a:r>
            <a:r>
              <a:rPr lang="es-ES" dirty="0" err="1"/>
              <a:t>herendando</a:t>
            </a:r>
            <a:r>
              <a:rPr lang="es-ES" dirty="0"/>
              <a:t> de una clase padre. La clase hija hereda todos los miembros de su clase base y puede </a:t>
            </a:r>
            <a:r>
              <a:rPr lang="es-ES" dirty="0" err="1"/>
              <a:t>sobreescribir</a:t>
            </a:r>
            <a:r>
              <a:rPr lang="es-ES" dirty="0"/>
              <a:t> todos aquellos métodos y/o propiedades públicos o protegidos.</a:t>
            </a:r>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40</a:t>
            </a:fld>
            <a:endParaRPr lang="es-ES"/>
          </a:p>
        </p:txBody>
      </p:sp>
    </p:spTree>
    <p:extLst>
      <p:ext uri="{BB962C8B-B14F-4D97-AF65-F5344CB8AC3E}">
        <p14:creationId xmlns:p14="http://schemas.microsoft.com/office/powerpoint/2010/main" val="255098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Because the Employee class inherits properties and methods of the Person class, you can call the </a:t>
            </a:r>
            <a:r>
              <a:rPr lang="en-US" dirty="0" err="1"/>
              <a:t>getFullName</a:t>
            </a:r>
            <a:r>
              <a:rPr lang="en-US" dirty="0"/>
              <a:t>() and describe() methods on the employee object as follows</a:t>
            </a:r>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41</a:t>
            </a:fld>
            <a:endParaRPr lang="es-ES"/>
          </a:p>
        </p:txBody>
      </p:sp>
    </p:spTree>
    <p:extLst>
      <p:ext uri="{BB962C8B-B14F-4D97-AF65-F5344CB8AC3E}">
        <p14:creationId xmlns:p14="http://schemas.microsoft.com/office/powerpoint/2010/main" val="4229300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a:t>Al crear una nueva interfaz, debe usarse la palabra clave interface. Esta palabra clave debe ir seguida del nombre de la interfaz. Las llaves deben contener la forma de un objeto, las propiedades y los tipos. </a:t>
            </a:r>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42</a:t>
            </a:fld>
            <a:endParaRPr lang="es-ES"/>
          </a:p>
        </p:txBody>
      </p:sp>
    </p:spTree>
    <p:extLst>
      <p:ext uri="{BB962C8B-B14F-4D97-AF65-F5344CB8AC3E}">
        <p14:creationId xmlns:p14="http://schemas.microsoft.com/office/powerpoint/2010/main" val="92969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Permite la compilación de código </a:t>
            </a:r>
            <a:r>
              <a:rPr lang="es-ES" dirty="0" err="1"/>
              <a:t>Javascript</a:t>
            </a:r>
            <a:r>
              <a:rPr lang="es-ES" dirty="0"/>
              <a:t>: para que el código </a:t>
            </a:r>
            <a:r>
              <a:rPr lang="es-ES" dirty="0" err="1"/>
              <a:t>typescript</a:t>
            </a:r>
            <a:r>
              <a:rPr lang="es-ES" dirty="0"/>
              <a:t> se pueda ejecutar en un navegador es necesario compilar la aplicación a </a:t>
            </a:r>
            <a:r>
              <a:rPr lang="es-ES" dirty="0" err="1"/>
              <a:t>javascript</a:t>
            </a:r>
            <a:r>
              <a:rPr lang="es-ES" dirty="0"/>
              <a:t>. Se puede escoger a que versión de Es queremos el código.</a:t>
            </a:r>
          </a:p>
        </p:txBody>
      </p:sp>
      <p:sp>
        <p:nvSpPr>
          <p:cNvPr id="4" name="Marcador de número de diapositiva 3"/>
          <p:cNvSpPr>
            <a:spLocks noGrp="1"/>
          </p:cNvSpPr>
          <p:nvPr>
            <p:ph type="sldNum" sz="quarter" idx="5"/>
          </p:nvPr>
        </p:nvSpPr>
        <p:spPr/>
        <p:txBody>
          <a:bodyPr/>
          <a:lstStyle/>
          <a:p>
            <a:fld id="{BB7033EC-64F3-4CDB-82CC-120336201B6F}" type="slidenum">
              <a:rPr lang="es-ES" smtClean="0"/>
              <a:t>3</a:t>
            </a:fld>
            <a:endParaRPr lang="es-ES"/>
          </a:p>
        </p:txBody>
      </p:sp>
    </p:spTree>
    <p:extLst>
      <p:ext uri="{BB962C8B-B14F-4D97-AF65-F5344CB8AC3E}">
        <p14:creationId xmlns:p14="http://schemas.microsoft.com/office/powerpoint/2010/main" val="1514212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valores que se le asignan a la variable deben estar en concordancia con la interfaz</a:t>
            </a:r>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44</a:t>
            </a:fld>
            <a:endParaRPr lang="es-ES"/>
          </a:p>
        </p:txBody>
      </p:sp>
    </p:spTree>
    <p:extLst>
      <p:ext uri="{BB962C8B-B14F-4D97-AF65-F5344CB8AC3E}">
        <p14:creationId xmlns:p14="http://schemas.microsoft.com/office/powerpoint/2010/main" val="3125121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de las características de </a:t>
            </a:r>
            <a:r>
              <a:rPr lang="es-ES" dirty="0" err="1"/>
              <a:t>Typescript</a:t>
            </a:r>
            <a:r>
              <a:rPr lang="es-ES" dirty="0"/>
              <a:t> es heredada de </a:t>
            </a:r>
            <a:r>
              <a:rPr lang="es-ES" dirty="0" err="1"/>
              <a:t>ECMAScript</a:t>
            </a:r>
            <a:r>
              <a:rPr lang="es-ES" dirty="0"/>
              <a:t> 2015 la posibilidad de crear módulos, los cuales no son más que una forma de encapsular código en su propio ámbito. Nos permiten agrupar nuestro código en diferentes ficheros, permitiéndonos exportarlos y utilizarlos donde los necesitemos. Esto nos facilita la tarea de crear software más ordenado y por ende más escalable y </a:t>
            </a:r>
            <a:r>
              <a:rPr lang="es-ES" dirty="0" err="1"/>
              <a:t>mantenible</a:t>
            </a:r>
            <a:r>
              <a:rPr lang="es-ES" dirty="0"/>
              <a:t>.</a:t>
            </a:r>
          </a:p>
          <a:p>
            <a:r>
              <a:rPr lang="es-ES" dirty="0"/>
              <a:t>Continuando con el ejemplo de la sección anterior, si </a:t>
            </a:r>
            <a:r>
              <a:rPr lang="es-ES" dirty="0" err="1"/>
              <a:t>quisieramos</a:t>
            </a:r>
            <a:r>
              <a:rPr lang="es-ES" dirty="0"/>
              <a:t> exportar el tipo Ranking y la función </a:t>
            </a:r>
            <a:r>
              <a:rPr lang="es-ES" dirty="0" err="1"/>
              <a:t>printRankings</a:t>
            </a:r>
            <a:r>
              <a:rPr lang="es-ES" dirty="0"/>
              <a:t>(), tan solo tendríamos que añadirle la palabra reservada </a:t>
            </a:r>
            <a:r>
              <a:rPr lang="es-ES" b="1" dirty="0" err="1"/>
              <a:t>export</a:t>
            </a:r>
            <a:r>
              <a:rPr lang="es-ES" dirty="0"/>
              <a:t> antes de la definición de los mismos</a:t>
            </a:r>
          </a:p>
          <a:p>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45</a:t>
            </a:fld>
            <a:endParaRPr lang="es-ES"/>
          </a:p>
        </p:txBody>
      </p:sp>
    </p:spTree>
    <p:extLst>
      <p:ext uri="{BB962C8B-B14F-4D97-AF65-F5344CB8AC3E}">
        <p14:creationId xmlns:p14="http://schemas.microsoft.com/office/powerpoint/2010/main" val="1252028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observamos, tenemos un archivo llamado </a:t>
            </a:r>
            <a:r>
              <a:rPr lang="es-ES" dirty="0" err="1"/>
              <a:t>funciones.ts</a:t>
            </a:r>
            <a:r>
              <a:rPr lang="es-ES" dirty="0"/>
              <a:t> la cual contiene dos funciones: </a:t>
            </a:r>
            <a:r>
              <a:rPr lang="es-ES" i="1" dirty="0"/>
              <a:t>suma</a:t>
            </a:r>
            <a:r>
              <a:rPr lang="es-ES" dirty="0"/>
              <a:t> y </a:t>
            </a:r>
            <a:r>
              <a:rPr lang="es-ES" i="1" dirty="0"/>
              <a:t>resta</a:t>
            </a:r>
            <a:r>
              <a:rPr lang="es-ES" dirty="0"/>
              <a:t>. Si estas queremos usarlas desde otro archivo, necesitamos usar la palabra reservada </a:t>
            </a:r>
            <a:r>
              <a:rPr lang="es-ES" dirty="0" err="1"/>
              <a:t>export</a:t>
            </a:r>
            <a:r>
              <a:rPr lang="es-ES" dirty="0"/>
              <a:t> justo antes de definir nuestra función (lo mismo aplica para las variables). De esta forma indicamos que serán exportados para ser utilizados desde otro archivo JavaScript/</a:t>
            </a:r>
            <a:r>
              <a:rPr lang="es-ES" dirty="0" err="1"/>
              <a:t>TypeScript</a:t>
            </a:r>
            <a:r>
              <a:rPr lang="es-ES" dirty="0"/>
              <a:t>.</a:t>
            </a:r>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46</a:t>
            </a:fld>
            <a:endParaRPr lang="es-ES"/>
          </a:p>
        </p:txBody>
      </p:sp>
    </p:spTree>
    <p:extLst>
      <p:ext uri="{BB962C8B-B14F-4D97-AF65-F5344CB8AC3E}">
        <p14:creationId xmlns:p14="http://schemas.microsoft.com/office/powerpoint/2010/main" val="1730927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Si es un módulo </a:t>
            </a:r>
            <a:r>
              <a:rPr lang="es-ES" dirty="0" err="1"/>
              <a:t>TypeScript</a:t>
            </a:r>
            <a:r>
              <a:rPr lang="es-ES" dirty="0"/>
              <a:t> lo que estamos importando, es importante que en la ruta de los </a:t>
            </a:r>
            <a:r>
              <a:rPr lang="es-ES" dirty="0" err="1"/>
              <a:t>import</a:t>
            </a:r>
            <a:r>
              <a:rPr lang="es-ES" dirty="0"/>
              <a:t> figure la extensión .</a:t>
            </a:r>
            <a:r>
              <a:rPr lang="es-ES" dirty="0" err="1"/>
              <a:t>ts</a:t>
            </a:r>
            <a:r>
              <a:rPr lang="es-ES" dirty="0"/>
              <a:t> de dicho archivo. Si es un archivo JavaScript, colocar la extensión .</a:t>
            </a:r>
            <a:r>
              <a:rPr lang="es-ES" dirty="0" err="1"/>
              <a:t>js</a:t>
            </a:r>
            <a:r>
              <a:rPr lang="es-ES" dirty="0"/>
              <a:t> es opcional.</a:t>
            </a:r>
          </a:p>
          <a:p>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47</a:t>
            </a:fld>
            <a:endParaRPr lang="es-ES"/>
          </a:p>
        </p:txBody>
      </p:sp>
    </p:spTree>
    <p:extLst>
      <p:ext uri="{BB962C8B-B14F-4D97-AF65-F5344CB8AC3E}">
        <p14:creationId xmlns:p14="http://schemas.microsoft.com/office/powerpoint/2010/main" val="2622412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48</a:t>
            </a:fld>
            <a:endParaRPr lang="es-ES"/>
          </a:p>
        </p:txBody>
      </p:sp>
    </p:spTree>
    <p:extLst>
      <p:ext uri="{BB962C8B-B14F-4D97-AF65-F5344CB8AC3E}">
        <p14:creationId xmlns:p14="http://schemas.microsoft.com/office/powerpoint/2010/main" val="3618112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49</a:t>
            </a:fld>
            <a:endParaRPr lang="es-ES"/>
          </a:p>
        </p:txBody>
      </p:sp>
    </p:spTree>
    <p:extLst>
      <p:ext uri="{BB962C8B-B14F-4D97-AF65-F5344CB8AC3E}">
        <p14:creationId xmlns:p14="http://schemas.microsoft.com/office/powerpoint/2010/main" val="1891324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50</a:t>
            </a:fld>
            <a:endParaRPr lang="es-ES"/>
          </a:p>
        </p:txBody>
      </p:sp>
    </p:spTree>
    <p:extLst>
      <p:ext uri="{BB962C8B-B14F-4D97-AF65-F5344CB8AC3E}">
        <p14:creationId xmlns:p14="http://schemas.microsoft.com/office/powerpoint/2010/main" val="640637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let </a:t>
            </a:r>
            <a:r>
              <a:rPr lang="en-US" dirty="0" err="1"/>
              <a:t>varfunctionflechaSuma</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err="1"/>
              <a:t>a</a:t>
            </a:r>
            <a:r>
              <a:rPr lang="en-US" sz="1200" kern="1200" dirty="0" err="1">
                <a:solidFill>
                  <a:schemeClr val="tx1"/>
                </a:solidFill>
                <a:effectLst/>
                <a:latin typeface="+mn-lt"/>
                <a:ea typeface="+mn-ea"/>
                <a:cs typeface="+mn-cs"/>
              </a:rPr>
              <a:t>:</a:t>
            </a:r>
            <a:r>
              <a:rPr lang="en-US" dirty="0" err="1"/>
              <a:t>number</a:t>
            </a:r>
            <a:r>
              <a:rPr lang="en-US" sz="1200" kern="1200" dirty="0">
                <a:solidFill>
                  <a:schemeClr val="tx1"/>
                </a:solidFill>
                <a:effectLst/>
                <a:latin typeface="+mn-lt"/>
                <a:ea typeface="+mn-ea"/>
                <a:cs typeface="+mn-cs"/>
              </a:rPr>
              <a:t>,</a:t>
            </a:r>
            <a:r>
              <a:rPr lang="en-US" dirty="0"/>
              <a:t> b</a:t>
            </a:r>
            <a:r>
              <a:rPr lang="en-US" sz="1200" kern="1200" dirty="0">
                <a:solidFill>
                  <a:schemeClr val="tx1"/>
                </a:solidFill>
                <a:effectLst/>
                <a:latin typeface="+mn-lt"/>
                <a:ea typeface="+mn-ea"/>
                <a:cs typeface="+mn-cs"/>
              </a:rPr>
              <a:t>:</a:t>
            </a:r>
            <a:r>
              <a:rPr lang="en-US" dirty="0"/>
              <a:t>number</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=&gt;</a:t>
            </a:r>
            <a:r>
              <a:rPr lang="en-US" dirty="0"/>
              <a:t> </a:t>
            </a:r>
            <a:r>
              <a:rPr lang="en-US" sz="1200" kern="1200" dirty="0">
                <a:solidFill>
                  <a:schemeClr val="tx1"/>
                </a:solidFill>
                <a:effectLst/>
                <a:latin typeface="+mn-lt"/>
                <a:ea typeface="+mn-ea"/>
                <a:cs typeface="+mn-cs"/>
              </a:rPr>
              <a:t>(</a:t>
            </a:r>
            <a:r>
              <a:rPr lang="en-US" dirty="0" err="1"/>
              <a:t>a</a:t>
            </a:r>
            <a:r>
              <a:rPr lang="en-US" sz="1200" kern="1200" dirty="0" err="1">
                <a:solidFill>
                  <a:schemeClr val="tx1"/>
                </a:solidFill>
                <a:effectLst/>
                <a:latin typeface="+mn-lt"/>
                <a:ea typeface="+mn-ea"/>
                <a:cs typeface="+mn-cs"/>
              </a:rPr>
              <a:t>+</a:t>
            </a:r>
            <a:r>
              <a:rPr lang="en-US" dirty="0" err="1"/>
              <a:t>b</a:t>
            </a:r>
            <a:r>
              <a:rPr lang="en-U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51</a:t>
            </a:fld>
            <a:endParaRPr lang="es-ES"/>
          </a:p>
        </p:txBody>
      </p:sp>
    </p:spTree>
    <p:extLst>
      <p:ext uri="{BB962C8B-B14F-4D97-AF65-F5344CB8AC3E}">
        <p14:creationId xmlns:p14="http://schemas.microsoft.com/office/powerpoint/2010/main" val="3259441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52</a:t>
            </a:fld>
            <a:endParaRPr lang="es-ES"/>
          </a:p>
        </p:txBody>
      </p:sp>
    </p:spTree>
    <p:extLst>
      <p:ext uri="{BB962C8B-B14F-4D97-AF65-F5344CB8AC3E}">
        <p14:creationId xmlns:p14="http://schemas.microsoft.com/office/powerpoint/2010/main" val="664595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7033EC-64F3-4CDB-82CC-120336201B6F}" type="slidenum">
              <a:rPr lang="es-ES" smtClean="0"/>
              <a:t>54</a:t>
            </a:fld>
            <a:endParaRPr lang="es-ES"/>
          </a:p>
        </p:txBody>
      </p:sp>
    </p:spTree>
    <p:extLst>
      <p:ext uri="{BB962C8B-B14F-4D97-AF65-F5344CB8AC3E}">
        <p14:creationId xmlns:p14="http://schemas.microsoft.com/office/powerpoint/2010/main" val="393921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poder instalar </a:t>
            </a:r>
            <a:r>
              <a:rPr lang="es-ES" dirty="0" err="1"/>
              <a:t>typescript</a:t>
            </a:r>
            <a:r>
              <a:rPr lang="es-ES" dirty="0"/>
              <a:t> el único </a:t>
            </a:r>
            <a:r>
              <a:rPr lang="es-ES" b="1" dirty="0"/>
              <a:t>requisito</a:t>
            </a:r>
            <a:r>
              <a:rPr lang="es-ES" dirty="0"/>
              <a:t> necesario es tener instalado en nuestro equipo </a:t>
            </a:r>
            <a:r>
              <a:rPr lang="es-ES" b="1" dirty="0" err="1"/>
              <a:t>nodejs</a:t>
            </a:r>
            <a:r>
              <a:rPr lang="es-ES" dirty="0"/>
              <a:t> y su administrador de paquetes (</a:t>
            </a:r>
            <a:r>
              <a:rPr lang="es-ES" b="1" dirty="0" err="1"/>
              <a:t>npm</a:t>
            </a:r>
            <a:r>
              <a:rPr lang="es-ES" dirty="0"/>
              <a:t>). </a:t>
            </a:r>
            <a:r>
              <a:rPr lang="es-ES" dirty="0" err="1"/>
              <a:t>Nodejs</a:t>
            </a:r>
            <a:r>
              <a:rPr lang="es-ES" baseline="0" dirty="0"/>
              <a:t> es el ambiente en que va a correr el compilador de </a:t>
            </a:r>
            <a:r>
              <a:rPr lang="es-ES" baseline="0" dirty="0" err="1"/>
              <a:t>typescript</a:t>
            </a:r>
            <a:r>
              <a:rPr lang="es-ES" baseline="0" dirty="0"/>
              <a:t>.</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Cuando nos referimos a la "instalación de </a:t>
            </a:r>
            <a:r>
              <a:rPr lang="es-ES" dirty="0" err="1"/>
              <a:t>typescript</a:t>
            </a:r>
            <a:r>
              <a:rPr lang="es-ES" dirty="0"/>
              <a:t>" en realidad hacemos referencia a la instalación de su </a:t>
            </a:r>
            <a:r>
              <a:rPr lang="es-ES" b="1" dirty="0"/>
              <a:t>compilador</a:t>
            </a:r>
            <a:r>
              <a:rPr lang="es-ES" dirty="0"/>
              <a:t>, llamado </a:t>
            </a:r>
            <a:r>
              <a:rPr lang="es-ES" b="1" dirty="0" err="1"/>
              <a:t>tsc</a:t>
            </a:r>
            <a:r>
              <a:rPr lang="es-ES" b="1" dirty="0"/>
              <a:t>.</a:t>
            </a:r>
            <a:r>
              <a:rPr lang="es-ES" dirty="0"/>
              <a:t> Este se encarga de convertir el código </a:t>
            </a:r>
            <a:r>
              <a:rPr lang="es-ES" dirty="0" err="1"/>
              <a:t>TypeScript</a:t>
            </a:r>
            <a:r>
              <a:rPr lang="es-ES" dirty="0"/>
              <a:t> a </a:t>
            </a:r>
            <a:r>
              <a:rPr lang="es-ES" dirty="0" err="1"/>
              <a:t>Javascript</a:t>
            </a:r>
            <a:r>
              <a:rPr lang="es-ES" dirty="0"/>
              <a:t> con la versión ECMAScript compatible que deseemos.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instalarlo tan solo tenemos que ejecutar en la terminal lo siguiente: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err="1"/>
              <a:t>npm</a:t>
            </a:r>
            <a:r>
              <a:rPr lang="es-ES" sz="1200" dirty="0"/>
              <a:t> </a:t>
            </a:r>
            <a:r>
              <a:rPr lang="es-ES" sz="1200" dirty="0" err="1"/>
              <a:t>install</a:t>
            </a:r>
            <a:r>
              <a:rPr lang="es-ES" sz="1200" dirty="0"/>
              <a:t> -g </a:t>
            </a:r>
            <a:r>
              <a:rPr lang="es-ES" sz="1200" dirty="0" err="1"/>
              <a:t>typescript</a:t>
            </a:r>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Si</a:t>
            </a:r>
            <a:r>
              <a:rPr lang="es-ES" sz="1200" baseline="0" dirty="0"/>
              <a:t> da error inhabilitar Windows </a:t>
            </a:r>
            <a:r>
              <a:rPr lang="es-ES" sz="1200" baseline="0" dirty="0" err="1"/>
              <a:t>update</a:t>
            </a:r>
            <a:r>
              <a:rPr lang="es-ES" sz="1200" baseline="0" dirty="0"/>
              <a:t> e instalar desde los datos</a:t>
            </a:r>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comprobar que la instalación se ha realizado correctamente ejecuta: </a:t>
            </a:r>
            <a:r>
              <a:rPr lang="es-ES" dirty="0" err="1"/>
              <a:t>tsc</a:t>
            </a:r>
            <a:r>
              <a:rPr lang="es-ES" dirty="0"/>
              <a:t>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Si da</a:t>
            </a:r>
            <a:r>
              <a:rPr lang="es-ES" sz="1200" baseline="0" dirty="0"/>
              <a:t> el error </a:t>
            </a:r>
            <a:r>
              <a:rPr lang="en-US" dirty="0"/>
              <a:t>'</a:t>
            </a:r>
            <a:r>
              <a:rPr lang="en-US" dirty="0" err="1"/>
              <a:t>tsc</a:t>
            </a:r>
            <a:r>
              <a:rPr lang="en-US" dirty="0"/>
              <a:t>' is not recognized as an internal or external command, operable program or batch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C:\Users\&lt;user&gt;\AppData\Roaming\npm to the PATH variable.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err="1"/>
              <a:t>npm</a:t>
            </a:r>
            <a:r>
              <a:rPr lang="es-ES" sz="1200" dirty="0"/>
              <a:t> </a:t>
            </a:r>
            <a:r>
              <a:rPr lang="es-ES" sz="1200" dirty="0" err="1"/>
              <a:t>install</a:t>
            </a:r>
            <a:r>
              <a:rPr lang="es-ES" sz="1200" dirty="0"/>
              <a:t> -g </a:t>
            </a:r>
            <a:r>
              <a:rPr lang="es-ES" sz="1200" dirty="0" err="1"/>
              <a:t>ts-node</a:t>
            </a:r>
            <a:r>
              <a:rPr lang="es-ES" sz="1200" dirty="0"/>
              <a:t>    permite ejecutar código </a:t>
            </a:r>
            <a:r>
              <a:rPr lang="es-ES" sz="1200" dirty="0" err="1"/>
              <a:t>Javascript</a:t>
            </a:r>
            <a:r>
              <a:rPr lang="es-ES" sz="1200" dirty="0"/>
              <a:t> para </a:t>
            </a:r>
            <a:r>
              <a:rPr lang="es-ES" sz="1200" dirty="0" err="1"/>
              <a:t>node</a:t>
            </a:r>
            <a:r>
              <a:rPr lang="es-ES" sz="1200" dirty="0"/>
              <a:t> </a:t>
            </a:r>
            <a:r>
              <a:rPr lang="es-ES" sz="1200" dirty="0" err="1"/>
              <a:t>js</a:t>
            </a:r>
            <a:r>
              <a:rPr lang="es-ES" sz="1200" dirty="0"/>
              <a:t> y podemos ver el resultado por consola.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endParaRPr lang="es-ES" dirty="0"/>
          </a:p>
        </p:txBody>
      </p:sp>
      <p:sp>
        <p:nvSpPr>
          <p:cNvPr id="4" name="Marcador de número de diapositiva 3"/>
          <p:cNvSpPr>
            <a:spLocks noGrp="1"/>
          </p:cNvSpPr>
          <p:nvPr>
            <p:ph type="sldNum" sz="quarter" idx="5"/>
          </p:nvPr>
        </p:nvSpPr>
        <p:spPr/>
        <p:txBody>
          <a:bodyPr/>
          <a:lstStyle/>
          <a:p>
            <a:fld id="{BB7033EC-64F3-4CDB-82CC-120336201B6F}" type="slidenum">
              <a:rPr lang="es-ES" smtClean="0"/>
              <a:t>4</a:t>
            </a:fld>
            <a:endParaRPr lang="es-ES"/>
          </a:p>
        </p:txBody>
      </p:sp>
    </p:spTree>
    <p:extLst>
      <p:ext uri="{BB962C8B-B14F-4D97-AF65-F5344CB8AC3E}">
        <p14:creationId xmlns:p14="http://schemas.microsoft.com/office/powerpoint/2010/main" val="1514569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continuar vamos a interpretar que debe</a:t>
            </a:r>
            <a:r>
              <a:rPr lang="es-ES" baseline="0" dirty="0"/>
              <a:t> </a:t>
            </a:r>
            <a:r>
              <a:rPr lang="es-ES" dirty="0"/>
              <a:t>hacer el programa (Muestra en pantalla </a:t>
            </a:r>
            <a:r>
              <a:rPr lang="en-US" dirty="0"/>
              <a:t>'Hello, World!'</a:t>
            </a:r>
            <a:r>
              <a:rPr lang="es-ES" dirty="0"/>
              <a:t>)</a:t>
            </a:r>
          </a:p>
          <a:p>
            <a:r>
              <a:rPr lang="es-ES" dirty="0"/>
              <a:t>Que diferencias se observan en el código</a:t>
            </a:r>
            <a:r>
              <a:rPr lang="es-ES" baseline="0" dirty="0"/>
              <a:t> con respecto al código </a:t>
            </a:r>
            <a:r>
              <a:rPr lang="es-ES" baseline="0" dirty="0" err="1"/>
              <a:t>Javascript</a:t>
            </a:r>
            <a:r>
              <a:rPr lang="en-US" baseline="0" dirty="0"/>
              <a:t>? El </a:t>
            </a:r>
            <a:r>
              <a:rPr lang="en-US" baseline="0" dirty="0" err="1"/>
              <a:t>uso</a:t>
            </a:r>
            <a:r>
              <a:rPr lang="en-US" baseline="0" dirty="0"/>
              <a:t> del </a:t>
            </a:r>
            <a:r>
              <a:rPr lang="en-US" baseline="0" dirty="0" err="1"/>
              <a:t>tipo</a:t>
            </a:r>
            <a:r>
              <a:rPr lang="en-US" baseline="0" dirty="0"/>
              <a:t> de </a:t>
            </a:r>
            <a:r>
              <a:rPr lang="en-US" baseline="0" dirty="0" err="1"/>
              <a:t>dato</a:t>
            </a:r>
            <a:r>
              <a:rPr lang="en-US" baseline="0" dirty="0"/>
              <a:t> string.</a:t>
            </a:r>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5</a:t>
            </a:fld>
            <a:endParaRPr lang="es-ES"/>
          </a:p>
        </p:txBody>
      </p:sp>
    </p:spTree>
    <p:extLst>
      <p:ext uri="{BB962C8B-B14F-4D97-AF65-F5344CB8AC3E}">
        <p14:creationId xmlns:p14="http://schemas.microsoft.com/office/powerpoint/2010/main" val="252985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Compilar</a:t>
            </a:r>
            <a:r>
              <a:rPr lang="en-US" dirty="0"/>
              <a:t> :</a:t>
            </a:r>
            <a:r>
              <a:rPr lang="es-ES" dirty="0"/>
              <a:t>Traducir con un compilador un programa en lenguaje de alto nivel a lenguaje de la máquina.</a:t>
            </a:r>
          </a:p>
          <a:p>
            <a:endParaRPr lang="en-US" dirty="0"/>
          </a:p>
          <a:p>
            <a:r>
              <a:rPr lang="en-US" dirty="0"/>
              <a:t>Si al </a:t>
            </a:r>
            <a:r>
              <a:rPr lang="en-US" dirty="0" err="1"/>
              <a:t>compilar</a:t>
            </a:r>
            <a:r>
              <a:rPr lang="en-US" dirty="0"/>
              <a:t> el script </a:t>
            </a:r>
            <a:r>
              <a:rPr lang="en-US" dirty="0" err="1"/>
              <a:t>nos</a:t>
            </a:r>
            <a:r>
              <a:rPr lang="en-US" dirty="0"/>
              <a:t> da el </a:t>
            </a:r>
            <a:r>
              <a:rPr lang="en-US" dirty="0" err="1"/>
              <a:t>siguiente</a:t>
            </a:r>
            <a:r>
              <a:rPr lang="en-US" dirty="0"/>
              <a:t> error :</a:t>
            </a:r>
          </a:p>
          <a:p>
            <a:r>
              <a:rPr lang="es-ES" dirty="0" err="1"/>
              <a:t>tsc</a:t>
            </a:r>
            <a:r>
              <a:rPr lang="es-ES" dirty="0"/>
              <a:t> : No se puede cargar el archivo C:\Users\Marina\AppData\Roaming\npm\tsc.ps1 porque la ejecución de scripts está deshabilitada en este sistema.</a:t>
            </a:r>
          </a:p>
          <a:p>
            <a:r>
              <a:rPr lang="es-ES" dirty="0"/>
              <a:t>Se debe  ejecutar el </a:t>
            </a:r>
            <a:r>
              <a:rPr lang="es-ES" dirty="0" err="1"/>
              <a:t>powershell</a:t>
            </a:r>
            <a:r>
              <a:rPr lang="es-ES" dirty="0"/>
              <a:t> como administrador desde Windows y ejecutar el comando </a:t>
            </a:r>
            <a:r>
              <a:rPr lang="es-ES" b="1" dirty="0"/>
              <a:t>Set-</a:t>
            </a:r>
            <a:r>
              <a:rPr lang="es-ES" b="1" dirty="0" err="1"/>
              <a:t>ExecutionPolicy</a:t>
            </a:r>
            <a:r>
              <a:rPr lang="es-ES" b="1" dirty="0"/>
              <a:t> </a:t>
            </a:r>
            <a:r>
              <a:rPr lang="es-ES" b="1" dirty="0" err="1"/>
              <a:t>Unrestricted</a:t>
            </a:r>
            <a:endParaRPr lang="es-ES" b="1" dirty="0"/>
          </a:p>
          <a:p>
            <a:r>
              <a:rPr lang="es-ES" b="0" dirty="0"/>
              <a:t>Si el fichero </a:t>
            </a:r>
            <a:r>
              <a:rPr lang="es-ES" b="0" dirty="0" err="1"/>
              <a:t>javscript</a:t>
            </a:r>
            <a:r>
              <a:rPr lang="es-ES" b="0" dirty="0"/>
              <a:t> se genera vacío es que el </a:t>
            </a:r>
            <a:r>
              <a:rPr lang="es-ES" b="0" dirty="0" err="1"/>
              <a:t>ts</a:t>
            </a:r>
            <a:r>
              <a:rPr lang="es-ES" b="0" dirty="0"/>
              <a:t> no se encuentra guardado en el disco duro, verificar también que la terminal esté desde la carpeta del archivo </a:t>
            </a:r>
            <a:r>
              <a:rPr lang="es-ES" b="0" dirty="0" err="1"/>
              <a:t>ts</a:t>
            </a:r>
            <a:r>
              <a:rPr lang="es-ES" b="0" dirty="0"/>
              <a:t>.</a:t>
            </a:r>
          </a:p>
          <a:p>
            <a:endParaRPr lang="es-ES" b="0"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7</a:t>
            </a:fld>
            <a:endParaRPr lang="es-ES"/>
          </a:p>
        </p:txBody>
      </p:sp>
    </p:spTree>
    <p:extLst>
      <p:ext uri="{BB962C8B-B14F-4D97-AF65-F5344CB8AC3E}">
        <p14:creationId xmlns:p14="http://schemas.microsoft.com/office/powerpoint/2010/main" val="103898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B7033EC-64F3-4CDB-82CC-120336201B6F}" type="slidenum">
              <a:rPr lang="es-ES" smtClean="0"/>
              <a:t>8</a:t>
            </a:fld>
            <a:endParaRPr lang="es-ES"/>
          </a:p>
        </p:txBody>
      </p:sp>
    </p:spTree>
    <p:extLst>
      <p:ext uri="{BB962C8B-B14F-4D97-AF65-F5344CB8AC3E}">
        <p14:creationId xmlns:p14="http://schemas.microsoft.com/office/powerpoint/2010/main" val="209218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Puede notar que usamos la palabra clave </a:t>
            </a:r>
            <a:r>
              <a:rPr lang="es-ES" dirty="0" err="1"/>
              <a:t>let</a:t>
            </a:r>
            <a:r>
              <a:rPr lang="es-ES" dirty="0"/>
              <a:t> en lugar de la </a:t>
            </a:r>
            <a:r>
              <a:rPr lang="es-ES" dirty="0" err="1"/>
              <a:t>var</a:t>
            </a:r>
            <a:r>
              <a:rPr lang="es-ES" dirty="0"/>
              <a:t> palabra clave común en JavaScript. La palabra clave </a:t>
            </a:r>
            <a:r>
              <a:rPr lang="es-ES" dirty="0" err="1"/>
              <a:t>let</a:t>
            </a:r>
            <a:r>
              <a:rPr lang="es-ES" dirty="0"/>
              <a:t> es una característica del nuevo lenguaje JavaScript, que proporciona </a:t>
            </a:r>
            <a:r>
              <a:rPr lang="es-ES" dirty="0" err="1"/>
              <a:t>TypeScript</a:t>
            </a:r>
            <a:r>
              <a:rPr lang="es-ES" dirty="0"/>
              <a:t>. Muchos problemas de JavaScript se pueden resolver usando la palabra clave </a:t>
            </a:r>
            <a:r>
              <a:rPr lang="es-ES" dirty="0" err="1"/>
              <a:t>let</a:t>
            </a:r>
            <a:r>
              <a:rPr lang="es-ES" dirty="0"/>
              <a:t>, por lo que es una buena idea usarla en su lugar </a:t>
            </a:r>
            <a:r>
              <a:rPr lang="es-ES" dirty="0" err="1"/>
              <a:t>var</a:t>
            </a:r>
            <a:r>
              <a:rPr lang="es-ES" dirty="0"/>
              <a:t> cuando sea posible.</a:t>
            </a:r>
          </a:p>
        </p:txBody>
      </p:sp>
      <p:sp>
        <p:nvSpPr>
          <p:cNvPr id="4" name="Marcador de número de diapositiva 3"/>
          <p:cNvSpPr>
            <a:spLocks noGrp="1"/>
          </p:cNvSpPr>
          <p:nvPr>
            <p:ph type="sldNum" sz="quarter" idx="10"/>
          </p:nvPr>
        </p:nvSpPr>
        <p:spPr/>
        <p:txBody>
          <a:bodyPr/>
          <a:lstStyle/>
          <a:p>
            <a:fld id="{BB7033EC-64F3-4CDB-82CC-120336201B6F}" type="slidenum">
              <a:rPr lang="es-ES" smtClean="0"/>
              <a:t>12</a:t>
            </a:fld>
            <a:endParaRPr lang="es-ES"/>
          </a:p>
        </p:txBody>
      </p:sp>
    </p:spTree>
    <p:extLst>
      <p:ext uri="{BB962C8B-B14F-4D97-AF65-F5344CB8AC3E}">
        <p14:creationId xmlns:p14="http://schemas.microsoft.com/office/powerpoint/2010/main" val="192314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B7033EC-64F3-4CDB-82CC-120336201B6F}" type="slidenum">
              <a:rPr lang="es-ES" smtClean="0"/>
              <a:t>21</a:t>
            </a:fld>
            <a:endParaRPr lang="es-ES"/>
          </a:p>
        </p:txBody>
      </p:sp>
    </p:spTree>
    <p:extLst>
      <p:ext uri="{BB962C8B-B14F-4D97-AF65-F5344CB8AC3E}">
        <p14:creationId xmlns:p14="http://schemas.microsoft.com/office/powerpoint/2010/main" val="3741001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typescript</a:t>
            </a:r>
            <a:r>
              <a:rPr lang="es-ES" dirty="0"/>
              <a:t> tenemos podemos hacer uso de dos tipos de bucles diferentes </a:t>
            </a:r>
            <a:r>
              <a:rPr lang="es-ES" b="1" dirty="0" err="1"/>
              <a:t>for</a:t>
            </a:r>
            <a:r>
              <a:rPr lang="es-ES" b="1" dirty="0"/>
              <a:t> ... in</a:t>
            </a:r>
            <a:r>
              <a:rPr lang="es-ES" dirty="0"/>
              <a:t> y </a:t>
            </a:r>
            <a:r>
              <a:rPr lang="es-ES" b="1" dirty="0" err="1"/>
              <a:t>for</a:t>
            </a:r>
            <a:r>
              <a:rPr lang="es-ES" b="1" dirty="0"/>
              <a:t> .. of</a:t>
            </a:r>
            <a:r>
              <a:rPr lang="es-ES" dirty="0"/>
              <a:t>. </a:t>
            </a:r>
            <a:r>
              <a:rPr lang="es-ES" dirty="0" err="1"/>
              <a:t>For</a:t>
            </a:r>
            <a:r>
              <a:rPr lang="es-ES" dirty="0"/>
              <a:t>... in es una proviene de versiones antiguas de </a:t>
            </a:r>
            <a:r>
              <a:rPr lang="es-ES" dirty="0" err="1"/>
              <a:t>javascript</a:t>
            </a:r>
            <a:r>
              <a:rPr lang="es-ES" dirty="0"/>
              <a:t> el cual nos permite recorrer objetos iterables obteniendo sus </a:t>
            </a:r>
            <a:r>
              <a:rPr lang="es-ES" dirty="0" err="1"/>
              <a:t>indices</a:t>
            </a:r>
            <a:r>
              <a:rPr lang="es-ES" dirty="0"/>
              <a:t>. En cambio, </a:t>
            </a:r>
            <a:r>
              <a:rPr lang="es-ES" dirty="0" err="1"/>
              <a:t>For</a:t>
            </a:r>
            <a:r>
              <a:rPr lang="es-ES" dirty="0"/>
              <a:t>...of es una </a:t>
            </a:r>
            <a:r>
              <a:rPr lang="es-ES" dirty="0" err="1"/>
              <a:t>caracteristica</a:t>
            </a:r>
            <a:r>
              <a:rPr lang="es-ES" dirty="0"/>
              <a:t> introducida en ES6, la cual nos permite recorrer colecciones obteniendo su valor, veamos las diferencias con un ejemplo:</a:t>
            </a:r>
          </a:p>
        </p:txBody>
      </p:sp>
      <p:sp>
        <p:nvSpPr>
          <p:cNvPr id="4" name="Marcador de número de diapositiva 3"/>
          <p:cNvSpPr>
            <a:spLocks noGrp="1"/>
          </p:cNvSpPr>
          <p:nvPr>
            <p:ph type="sldNum" sz="quarter" idx="10"/>
          </p:nvPr>
        </p:nvSpPr>
        <p:spPr/>
        <p:txBody>
          <a:bodyPr/>
          <a:lstStyle/>
          <a:p>
            <a:fld id="{BB7033EC-64F3-4CDB-82CC-120336201B6F}" type="slidenum">
              <a:rPr lang="es-ES" smtClean="0"/>
              <a:t>28</a:t>
            </a:fld>
            <a:endParaRPr lang="es-ES"/>
          </a:p>
        </p:txBody>
      </p:sp>
    </p:spTree>
    <p:extLst>
      <p:ext uri="{BB962C8B-B14F-4D97-AF65-F5344CB8AC3E}">
        <p14:creationId xmlns:p14="http://schemas.microsoft.com/office/powerpoint/2010/main" val="3443408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EA58C-E087-F613-5092-F32E193D02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73BD16C-75F5-1C81-7A65-8C75D3405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DF993D9-EF9A-CA51-8EDF-AA0D374F8AE1}"/>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5" name="Marcador de pie de página 4">
            <a:extLst>
              <a:ext uri="{FF2B5EF4-FFF2-40B4-BE49-F238E27FC236}">
                <a16:creationId xmlns:a16="http://schemas.microsoft.com/office/drawing/2014/main" id="{9A1325BE-9191-344E-87AA-15CD27ACEB5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5707B2-BB24-1679-8131-128B2173CF51}"/>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292136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BE0BC-D1C1-568A-1B0A-D14D9510624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C3E37E7-E2C6-0321-6254-24F825CE1BB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BA15F8-7FE6-EBDE-3137-80C4C1636134}"/>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5" name="Marcador de pie de página 4">
            <a:extLst>
              <a:ext uri="{FF2B5EF4-FFF2-40B4-BE49-F238E27FC236}">
                <a16:creationId xmlns:a16="http://schemas.microsoft.com/office/drawing/2014/main" id="{D3797025-75CC-63EF-F9A5-0594735D58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979F15-EA25-4A21-5BA2-C1C30A3AB100}"/>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291383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71DA321-B3C6-930C-859A-0AD4BD3066E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F52EFF8-6DDF-B757-FF49-4B044D48E07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967091-A732-CD17-508F-99DF08A3FE8C}"/>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5" name="Marcador de pie de página 4">
            <a:extLst>
              <a:ext uri="{FF2B5EF4-FFF2-40B4-BE49-F238E27FC236}">
                <a16:creationId xmlns:a16="http://schemas.microsoft.com/office/drawing/2014/main" id="{14474572-FAA4-8CBB-F37D-BA540BB0A2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90B57A3-62EA-2C18-7D38-0263749209F6}"/>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283321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0BB86-622D-46FD-62FD-601F5687850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B6F025E-90EB-5516-4B79-10990E742C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8BB931-09E0-C75B-BDB4-220736B60AE3}"/>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5" name="Marcador de pie de página 4">
            <a:extLst>
              <a:ext uri="{FF2B5EF4-FFF2-40B4-BE49-F238E27FC236}">
                <a16:creationId xmlns:a16="http://schemas.microsoft.com/office/drawing/2014/main" id="{FB245F76-CFF1-043B-CBC1-79FFC387F5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F9BFAE1-BD0F-EE61-1938-98738510BEA0}"/>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46179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6631A-3913-2923-0EEC-E8F3CF4589B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2BB3612-315D-E9D6-691C-958499682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7BB0DE9-2F02-0CDB-F4AE-E903D3AC91D9}"/>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5" name="Marcador de pie de página 4">
            <a:extLst>
              <a:ext uri="{FF2B5EF4-FFF2-40B4-BE49-F238E27FC236}">
                <a16:creationId xmlns:a16="http://schemas.microsoft.com/office/drawing/2014/main" id="{BED99BCE-FAF8-611B-DB10-859B8F812F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736654-EBF6-C01D-5C51-4D0C5BC27CFB}"/>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273981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2680F-9253-3095-1C30-8D4F9F13F7E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ACC7BFA-416C-B5BC-0537-1EC53EDEEC4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6DABAE6-8803-A811-03B0-221AF9737D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F278175-6541-CDE9-3244-EA053E7B3223}"/>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6" name="Marcador de pie de página 5">
            <a:extLst>
              <a:ext uri="{FF2B5EF4-FFF2-40B4-BE49-F238E27FC236}">
                <a16:creationId xmlns:a16="http://schemas.microsoft.com/office/drawing/2014/main" id="{A6A48E8B-8003-12CF-1396-D369D38CFA4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BCE4059-5DED-B969-69AA-E474E89B953C}"/>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76381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26BEE-1B1C-691D-59A6-C99B596AA74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E532279-8AE4-3422-7B46-C86753140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EF1EE30-0A2D-0429-CED8-F2945C2B924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7DE16ED-FAAE-9E82-6EF4-6F1862E7A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7FDC49-55C0-46BB-BF05-8AABAEF02CB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23C6E48-862D-6923-1BDA-8452B3BCE473}"/>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8" name="Marcador de pie de página 7">
            <a:extLst>
              <a:ext uri="{FF2B5EF4-FFF2-40B4-BE49-F238E27FC236}">
                <a16:creationId xmlns:a16="http://schemas.microsoft.com/office/drawing/2014/main" id="{463CCFD4-CAC5-BFA3-A6DF-558A8FA3E51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1F39B95-A85F-6F45-A8F3-4B3F5ACBF4E8}"/>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19608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1DE83-EFFD-1691-1CF4-189F985BF022}"/>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82410FE-8C44-8853-95B4-23913FC46126}"/>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4" name="Marcador de pie de página 3">
            <a:extLst>
              <a:ext uri="{FF2B5EF4-FFF2-40B4-BE49-F238E27FC236}">
                <a16:creationId xmlns:a16="http://schemas.microsoft.com/office/drawing/2014/main" id="{3BBA46F0-6183-F15D-2E43-B475D5184F3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3BFC117-17B8-2646-D773-3D4112555E64}"/>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374363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FC37E9-8029-1487-DAE5-B6410166F516}"/>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3" name="Marcador de pie de página 2">
            <a:extLst>
              <a:ext uri="{FF2B5EF4-FFF2-40B4-BE49-F238E27FC236}">
                <a16:creationId xmlns:a16="http://schemas.microsoft.com/office/drawing/2014/main" id="{F24AC85E-DF65-8A5F-08D6-52696E64E4F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EDC44AF-D0D3-6092-708A-EF4FDB088526}"/>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299997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8B813-C645-0EB6-E700-8007B28CAE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F075EB8-88ED-D061-556F-09DA07DBA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E26D1E4-5BBC-B87A-BFA4-CC3D5B576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DB387C9-2F93-64B5-9D00-B6A3E5B73FF9}"/>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6" name="Marcador de pie de página 5">
            <a:extLst>
              <a:ext uri="{FF2B5EF4-FFF2-40B4-BE49-F238E27FC236}">
                <a16:creationId xmlns:a16="http://schemas.microsoft.com/office/drawing/2014/main" id="{D163C7CC-7704-CA08-C817-308D95BDFB1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79FE02-B256-F395-FE98-A02C73414C09}"/>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1887729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5E68A-8C8E-1AD4-D436-31F856241B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9B51C28-36FF-A958-7B19-62B1F552B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1276860-2BEC-6E7C-1018-CCDE5358D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34AA19-E3FB-1954-8057-6B6B0E5C23D4}"/>
              </a:ext>
            </a:extLst>
          </p:cNvPr>
          <p:cNvSpPr>
            <a:spLocks noGrp="1"/>
          </p:cNvSpPr>
          <p:nvPr>
            <p:ph type="dt" sz="half" idx="10"/>
          </p:nvPr>
        </p:nvSpPr>
        <p:spPr/>
        <p:txBody>
          <a:bodyPr/>
          <a:lstStyle/>
          <a:p>
            <a:fld id="{369E7112-869E-49E8-B738-1E767F92DB6E}" type="datetimeFigureOut">
              <a:rPr lang="es-ES" smtClean="0"/>
              <a:t>08/11/2023</a:t>
            </a:fld>
            <a:endParaRPr lang="es-ES"/>
          </a:p>
        </p:txBody>
      </p:sp>
      <p:sp>
        <p:nvSpPr>
          <p:cNvPr id="6" name="Marcador de pie de página 5">
            <a:extLst>
              <a:ext uri="{FF2B5EF4-FFF2-40B4-BE49-F238E27FC236}">
                <a16:creationId xmlns:a16="http://schemas.microsoft.com/office/drawing/2014/main" id="{C5E5A60B-C41B-CDBD-FECA-4392D2757CF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B9D1C97-052B-AD1D-4C57-5BA0AD3B5AD4}"/>
              </a:ext>
            </a:extLst>
          </p:cNvPr>
          <p:cNvSpPr>
            <a:spLocks noGrp="1"/>
          </p:cNvSpPr>
          <p:nvPr>
            <p:ph type="sldNum" sz="quarter" idx="12"/>
          </p:nvPr>
        </p:nvSpPr>
        <p:spPr/>
        <p:txBody>
          <a:bodyPr/>
          <a:lstStyle/>
          <a:p>
            <a:fld id="{AB520758-3787-480F-AC7B-C504017DE257}" type="slidenum">
              <a:rPr lang="es-ES" smtClean="0"/>
              <a:t>‹Nº›</a:t>
            </a:fld>
            <a:endParaRPr lang="es-ES"/>
          </a:p>
        </p:txBody>
      </p:sp>
    </p:spTree>
    <p:extLst>
      <p:ext uri="{BB962C8B-B14F-4D97-AF65-F5344CB8AC3E}">
        <p14:creationId xmlns:p14="http://schemas.microsoft.com/office/powerpoint/2010/main" val="332079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ADB2DC-4EBC-CFE6-8151-856863429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BF3B199-03E9-A731-43C5-232896437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4CCC948-4DCF-E9C2-867F-CA2E1C6E8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E7112-869E-49E8-B738-1E767F92DB6E}" type="datetimeFigureOut">
              <a:rPr lang="es-ES" smtClean="0"/>
              <a:t>08/11/2023</a:t>
            </a:fld>
            <a:endParaRPr lang="es-ES"/>
          </a:p>
        </p:txBody>
      </p:sp>
      <p:sp>
        <p:nvSpPr>
          <p:cNvPr id="5" name="Marcador de pie de página 4">
            <a:extLst>
              <a:ext uri="{FF2B5EF4-FFF2-40B4-BE49-F238E27FC236}">
                <a16:creationId xmlns:a16="http://schemas.microsoft.com/office/drawing/2014/main" id="{1210E81B-81D0-7B73-87DC-F5237284A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8E794C8-F9D2-FFEB-4D1E-34C0D80489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20758-3787-480F-AC7B-C504017DE257}" type="slidenum">
              <a:rPr lang="es-ES" smtClean="0"/>
              <a:t>‹Nº›</a:t>
            </a:fld>
            <a:endParaRPr lang="es-ES"/>
          </a:p>
        </p:txBody>
      </p:sp>
    </p:spTree>
    <p:extLst>
      <p:ext uri="{BB962C8B-B14F-4D97-AF65-F5344CB8AC3E}">
        <p14:creationId xmlns:p14="http://schemas.microsoft.com/office/powerpoint/2010/main" val="205235504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ypescriptlang.org/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eleonnet.com/blog/typescript/array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manualweb.net/tutorial-javascrip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38B5F-06C8-25B9-93DC-A36C104C258D}"/>
              </a:ext>
            </a:extLst>
          </p:cNvPr>
          <p:cNvSpPr>
            <a:spLocks noGrp="1"/>
          </p:cNvSpPr>
          <p:nvPr>
            <p:ph type="ctrTitle"/>
          </p:nvPr>
        </p:nvSpPr>
        <p:spPr/>
        <p:txBody>
          <a:bodyPr>
            <a:normAutofit/>
          </a:bodyPr>
          <a:lstStyle/>
          <a:p>
            <a:r>
              <a:rPr lang="en-CA" sz="4800" b="1" dirty="0" err="1"/>
              <a:t>Módulo</a:t>
            </a:r>
            <a:r>
              <a:rPr lang="en-CA" sz="4800" b="1" dirty="0"/>
              <a:t> 3. </a:t>
            </a:r>
            <a:r>
              <a:rPr lang="en-CA" sz="4800" b="1" dirty="0" err="1"/>
              <a:t>Fundamentos</a:t>
            </a:r>
            <a:r>
              <a:rPr lang="en-CA" sz="4800" b="1" dirty="0"/>
              <a:t> de     </a:t>
            </a:r>
            <a:r>
              <a:rPr lang="es-ES" sz="4800" b="1" dirty="0" err="1">
                <a:solidFill>
                  <a:schemeClr val="tx1"/>
                </a:solidFill>
              </a:rPr>
              <a:t>Typescript</a:t>
            </a:r>
            <a:br>
              <a:rPr lang="es-ES" sz="4800" b="1" dirty="0">
                <a:solidFill>
                  <a:schemeClr val="tx1"/>
                </a:solidFill>
              </a:rPr>
            </a:br>
            <a:endParaRPr lang="es-ES" sz="4800" dirty="0"/>
          </a:p>
        </p:txBody>
      </p:sp>
      <p:sp>
        <p:nvSpPr>
          <p:cNvPr id="3" name="Subtítulo 2">
            <a:extLst>
              <a:ext uri="{FF2B5EF4-FFF2-40B4-BE49-F238E27FC236}">
                <a16:creationId xmlns:a16="http://schemas.microsoft.com/office/drawing/2014/main" id="{1450D78A-4AB2-B335-3175-B7EAA65AB5D7}"/>
              </a:ext>
            </a:extLst>
          </p:cNvPr>
          <p:cNvSpPr>
            <a:spLocks noGrp="1"/>
          </p:cNvSpPr>
          <p:nvPr>
            <p:ph type="subTitle" idx="1"/>
          </p:nvPr>
        </p:nvSpPr>
        <p:spPr/>
        <p:txBody>
          <a:bodyPr>
            <a:normAutofit fontScale="92500" lnSpcReduction="10000"/>
          </a:bodyPr>
          <a:lstStyle/>
          <a:p>
            <a:pPr algn="l"/>
            <a:r>
              <a:rPr lang="es-ES" dirty="0"/>
              <a:t>Objetivo:  Conocer los elementos </a:t>
            </a:r>
            <a:r>
              <a:rPr lang="es-ES" dirty="0" err="1"/>
              <a:t>b’asicos</a:t>
            </a:r>
            <a:r>
              <a:rPr lang="es-ES" dirty="0"/>
              <a:t> del lenguaje </a:t>
            </a:r>
            <a:r>
              <a:rPr lang="es-ES" dirty="0" err="1"/>
              <a:t>Typescript</a:t>
            </a:r>
            <a:r>
              <a:rPr lang="es-ES" dirty="0"/>
              <a:t>.</a:t>
            </a:r>
          </a:p>
          <a:p>
            <a:pPr algn="l"/>
            <a:r>
              <a:rPr lang="es-ES" dirty="0"/>
              <a:t>Recurso: </a:t>
            </a:r>
            <a:r>
              <a:rPr lang="es-ES" b="0" i="0" u="none" strike="noStrike" baseline="0" dirty="0">
                <a:solidFill>
                  <a:srgbClr val="000000"/>
                </a:solidFill>
                <a:latin typeface="Calibri" panose="020F0502020204030204" pitchFamily="34" charset="0"/>
                <a:hlinkClick r:id="rId2"/>
              </a:rPr>
              <a:t>https://www.typescriptlang.org/docs/</a:t>
            </a:r>
            <a:endParaRPr lang="es-ES" b="0" i="0" u="none" strike="noStrike" baseline="0" dirty="0">
              <a:solidFill>
                <a:srgbClr val="000000"/>
              </a:solidFill>
              <a:latin typeface="Calibri" panose="020F0502020204030204" pitchFamily="34" charset="0"/>
            </a:endParaRPr>
          </a:p>
          <a:p>
            <a:pPr algn="l"/>
            <a:r>
              <a:rPr lang="es-ES" b="0" i="0" u="none" strike="noStrike" baseline="0" dirty="0">
                <a:solidFill>
                  <a:srgbClr val="000000"/>
                </a:solidFill>
                <a:latin typeface="Calibri" panose="020F0502020204030204" pitchFamily="34" charset="0"/>
              </a:rPr>
              <a:t>                https://cursosdedesarrollo.com/curso-typescript/</a:t>
            </a:r>
          </a:p>
          <a:p>
            <a:pPr algn="l"/>
            <a:r>
              <a:rPr lang="es-ES" dirty="0">
                <a:solidFill>
                  <a:srgbClr val="000000"/>
                </a:solidFill>
                <a:latin typeface="Calibri" panose="020F0502020204030204" pitchFamily="34" charset="0"/>
              </a:rPr>
              <a:t>Tiempo estimado: 3 horas</a:t>
            </a:r>
            <a:endParaRPr lang="es-ES" b="0" i="0" u="none" strike="noStrike" baseline="0" dirty="0">
              <a:solidFill>
                <a:srgbClr val="000000"/>
              </a:solidFill>
              <a:latin typeface="Calibri" panose="020F0502020204030204" pitchFamily="34" charset="0"/>
            </a:endParaRPr>
          </a:p>
          <a:p>
            <a:endParaRPr lang="es-ES" dirty="0"/>
          </a:p>
        </p:txBody>
      </p:sp>
      <p:sp>
        <p:nvSpPr>
          <p:cNvPr id="4" name="Rectángulo 3">
            <a:extLst>
              <a:ext uri="{FF2B5EF4-FFF2-40B4-BE49-F238E27FC236}">
                <a16:creationId xmlns:a16="http://schemas.microsoft.com/office/drawing/2014/main" id="{E1E89203-53EA-D69D-A5EF-BF645BB68EDC}"/>
              </a:ext>
            </a:extLst>
          </p:cNvPr>
          <p:cNvSpPr/>
          <p:nvPr/>
        </p:nvSpPr>
        <p:spPr>
          <a:xfrm>
            <a:off x="0" y="1"/>
            <a:ext cx="12192000" cy="99073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1187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Abrir el Live Server desde </a:t>
            </a:r>
            <a:r>
              <a:rPr lang="es-ES" dirty="0" err="1"/>
              <a:t>VsCode</a:t>
            </a:r>
            <a:endParaRPr lang="es-ES" dirty="0"/>
          </a:p>
        </p:txBody>
      </p:sp>
      <p:pic>
        <p:nvPicPr>
          <p:cNvPr id="5" name="Marcador de contenido 4"/>
          <p:cNvPicPr>
            <a:picLocks noGrp="1" noChangeAspect="1"/>
          </p:cNvPicPr>
          <p:nvPr>
            <p:ph idx="1"/>
          </p:nvPr>
        </p:nvPicPr>
        <p:blipFill>
          <a:blip r:embed="rId2"/>
          <a:stretch>
            <a:fillRect/>
          </a:stretch>
        </p:blipFill>
        <p:spPr>
          <a:xfrm>
            <a:off x="972063" y="1690688"/>
            <a:ext cx="5123937" cy="4351338"/>
          </a:xfrm>
          <a:prstGeom prst="rect">
            <a:avLst/>
          </a:prstGeom>
        </p:spPr>
      </p:pic>
      <p:pic>
        <p:nvPicPr>
          <p:cNvPr id="6" name="Imagen 5"/>
          <p:cNvPicPr>
            <a:picLocks noChangeAspect="1"/>
          </p:cNvPicPr>
          <p:nvPr/>
        </p:nvPicPr>
        <p:blipFill>
          <a:blip r:embed="rId3"/>
          <a:stretch>
            <a:fillRect/>
          </a:stretch>
        </p:blipFill>
        <p:spPr>
          <a:xfrm>
            <a:off x="7065718" y="2020252"/>
            <a:ext cx="2562225" cy="2085975"/>
          </a:xfrm>
          <a:prstGeom prst="rect">
            <a:avLst/>
          </a:prstGeom>
        </p:spPr>
      </p:pic>
    </p:spTree>
    <p:extLst>
      <p:ext uri="{BB962C8B-B14F-4D97-AF65-F5344CB8AC3E}">
        <p14:creationId xmlns:p14="http://schemas.microsoft.com/office/powerpoint/2010/main" val="367637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759B7-6508-3EDE-361F-E9FDE31095FA}"/>
              </a:ext>
            </a:extLst>
          </p:cNvPr>
          <p:cNvSpPr>
            <a:spLocks noGrp="1"/>
          </p:cNvSpPr>
          <p:nvPr>
            <p:ph type="title"/>
          </p:nvPr>
        </p:nvSpPr>
        <p:spPr/>
        <p:txBody>
          <a:bodyPr/>
          <a:lstStyle/>
          <a:p>
            <a:r>
              <a:rPr lang="es-ES" dirty="0"/>
              <a:t>Tipos de datos en </a:t>
            </a:r>
            <a:r>
              <a:rPr lang="es-ES" dirty="0" err="1"/>
              <a:t>Typescript</a:t>
            </a:r>
            <a:br>
              <a:rPr lang="es-ES" dirty="0"/>
            </a:br>
            <a:endParaRPr lang="es-ES" dirty="0"/>
          </a:p>
        </p:txBody>
      </p:sp>
      <p:sp>
        <p:nvSpPr>
          <p:cNvPr id="3" name="Marcador de contenido 2">
            <a:extLst>
              <a:ext uri="{FF2B5EF4-FFF2-40B4-BE49-F238E27FC236}">
                <a16:creationId xmlns:a16="http://schemas.microsoft.com/office/drawing/2014/main" id="{F7E5D9DD-EF75-8947-9767-15CA696BB700}"/>
              </a:ext>
            </a:extLst>
          </p:cNvPr>
          <p:cNvSpPr>
            <a:spLocks noGrp="1"/>
          </p:cNvSpPr>
          <p:nvPr>
            <p:ph idx="1"/>
          </p:nvPr>
        </p:nvSpPr>
        <p:spPr/>
        <p:txBody>
          <a:bodyPr>
            <a:normAutofit lnSpcReduction="10000"/>
          </a:bodyPr>
          <a:lstStyle/>
          <a:p>
            <a:r>
              <a:rPr lang="es-ES" dirty="0"/>
              <a:t>Cadenas de texto (</a:t>
            </a:r>
            <a:r>
              <a:rPr lang="es-ES" dirty="0" err="1"/>
              <a:t>strings</a:t>
            </a:r>
            <a:r>
              <a:rPr lang="es-ES" dirty="0"/>
              <a:t>)</a:t>
            </a:r>
          </a:p>
          <a:p>
            <a:r>
              <a:rPr lang="es-ES" dirty="0"/>
              <a:t>Números (</a:t>
            </a:r>
            <a:r>
              <a:rPr lang="es-ES" dirty="0" err="1"/>
              <a:t>number</a:t>
            </a:r>
            <a:r>
              <a:rPr lang="es-ES" dirty="0"/>
              <a:t>)</a:t>
            </a:r>
          </a:p>
          <a:p>
            <a:r>
              <a:rPr lang="es-ES" dirty="0"/>
              <a:t>Booleanos (</a:t>
            </a:r>
            <a:r>
              <a:rPr lang="es-ES" dirty="0" err="1"/>
              <a:t>boolean</a:t>
            </a:r>
            <a:r>
              <a:rPr lang="es-ES" dirty="0"/>
              <a:t>)</a:t>
            </a:r>
          </a:p>
          <a:p>
            <a:r>
              <a:rPr lang="es-ES" dirty="0" err="1"/>
              <a:t>Any</a:t>
            </a:r>
            <a:endParaRPr lang="es-ES" dirty="0"/>
          </a:p>
          <a:p>
            <a:r>
              <a:rPr lang="es-ES" dirty="0" err="1">
                <a:hlinkClick r:id="rId2"/>
              </a:rPr>
              <a:t>Arrays</a:t>
            </a:r>
            <a:endParaRPr lang="es-ES" dirty="0"/>
          </a:p>
          <a:p>
            <a:r>
              <a:rPr lang="es-ES" dirty="0" err="1"/>
              <a:t>Tuplas</a:t>
            </a:r>
            <a:endParaRPr lang="es-ES" dirty="0"/>
          </a:p>
          <a:p>
            <a:r>
              <a:rPr lang="es-ES" dirty="0"/>
              <a:t>Enumerados (</a:t>
            </a:r>
            <a:r>
              <a:rPr lang="es-ES" dirty="0" err="1"/>
              <a:t>enum</a:t>
            </a:r>
            <a:r>
              <a:rPr lang="es-ES" dirty="0"/>
              <a:t>)</a:t>
            </a:r>
          </a:p>
          <a:p>
            <a:r>
              <a:rPr lang="es-ES" dirty="0" err="1"/>
              <a:t>Void</a:t>
            </a:r>
            <a:endParaRPr lang="es-ES" dirty="0"/>
          </a:p>
          <a:p>
            <a:r>
              <a:rPr lang="es-ES" dirty="0" err="1"/>
              <a:t>object</a:t>
            </a:r>
            <a:endParaRPr lang="es-ES" dirty="0"/>
          </a:p>
          <a:p>
            <a:endParaRPr lang="es-ES" dirty="0"/>
          </a:p>
        </p:txBody>
      </p:sp>
    </p:spTree>
    <p:extLst>
      <p:ext uri="{BB962C8B-B14F-4D97-AF65-F5344CB8AC3E}">
        <p14:creationId xmlns:p14="http://schemas.microsoft.com/office/powerpoint/2010/main" val="191106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Declaración de variables y constantes</a:t>
            </a:r>
          </a:p>
        </p:txBody>
      </p:sp>
      <p:sp>
        <p:nvSpPr>
          <p:cNvPr id="3" name="Marcador de contenido 2"/>
          <p:cNvSpPr>
            <a:spLocks noGrp="1"/>
          </p:cNvSpPr>
          <p:nvPr>
            <p:ph idx="1"/>
          </p:nvPr>
        </p:nvSpPr>
        <p:spPr/>
        <p:txBody>
          <a:bodyPr/>
          <a:lstStyle/>
          <a:p>
            <a:r>
              <a:rPr lang="es-ES" dirty="0" err="1"/>
              <a:t>Typescript</a:t>
            </a:r>
            <a:r>
              <a:rPr lang="es-ES" dirty="0"/>
              <a:t> usa la sintaxis </a:t>
            </a:r>
            <a:r>
              <a:rPr lang="es-ES" dirty="0">
                <a:solidFill>
                  <a:srgbClr val="FF0000"/>
                </a:solidFill>
              </a:rPr>
              <a:t>: </a:t>
            </a:r>
            <a:r>
              <a:rPr lang="es-ES" dirty="0" err="1">
                <a:solidFill>
                  <a:srgbClr val="FF0000"/>
                </a:solidFill>
              </a:rPr>
              <a:t>type</a:t>
            </a:r>
            <a:r>
              <a:rPr lang="es-ES" dirty="0">
                <a:solidFill>
                  <a:srgbClr val="FF0000"/>
                </a:solidFill>
              </a:rPr>
              <a:t> </a:t>
            </a:r>
            <a:r>
              <a:rPr lang="en-US" dirty="0" err="1"/>
              <a:t>después</a:t>
            </a:r>
            <a:r>
              <a:rPr lang="en-US" dirty="0"/>
              <a:t> del </a:t>
            </a:r>
            <a:r>
              <a:rPr lang="en-US" dirty="0" err="1"/>
              <a:t>identificador</a:t>
            </a:r>
            <a:r>
              <a:rPr lang="en-US" dirty="0"/>
              <a:t> de la variable.</a:t>
            </a:r>
          </a:p>
          <a:p>
            <a:pPr marL="0" indent="0">
              <a:buNone/>
            </a:pPr>
            <a:r>
              <a:rPr lang="en-US" dirty="0"/>
              <a:t>   type </a:t>
            </a:r>
            <a:r>
              <a:rPr lang="en-US" dirty="0" err="1"/>
              <a:t>debe</a:t>
            </a:r>
            <a:r>
              <a:rPr lang="en-US" dirty="0"/>
              <a:t> </a:t>
            </a:r>
            <a:r>
              <a:rPr lang="en-US" dirty="0" err="1"/>
              <a:t>ser</a:t>
            </a:r>
            <a:r>
              <a:rPr lang="en-US" dirty="0"/>
              <a:t> un </a:t>
            </a:r>
            <a:r>
              <a:rPr lang="en-US" dirty="0" err="1"/>
              <a:t>tipo</a:t>
            </a:r>
            <a:r>
              <a:rPr lang="en-US" dirty="0"/>
              <a:t> de </a:t>
            </a:r>
            <a:r>
              <a:rPr lang="en-US" dirty="0" err="1"/>
              <a:t>dato</a:t>
            </a:r>
            <a:r>
              <a:rPr lang="en-US" dirty="0"/>
              <a:t> </a:t>
            </a:r>
            <a:r>
              <a:rPr lang="en-US" dirty="0" err="1"/>
              <a:t>válido</a:t>
            </a:r>
            <a:r>
              <a:rPr lang="en-US" dirty="0"/>
              <a:t> </a:t>
            </a:r>
            <a:r>
              <a:rPr lang="en-US" dirty="0" err="1"/>
              <a:t>en</a:t>
            </a:r>
            <a:r>
              <a:rPr lang="en-US" dirty="0"/>
              <a:t> typescript.</a:t>
            </a:r>
          </a:p>
          <a:p>
            <a:pPr marL="0" indent="0">
              <a:buNone/>
            </a:pPr>
            <a:endParaRPr lang="en-US" dirty="0"/>
          </a:p>
          <a:p>
            <a:pPr marL="0" indent="0">
              <a:buNone/>
            </a:pPr>
            <a:r>
              <a:rPr lang="en-US" dirty="0"/>
              <a:t>let </a:t>
            </a:r>
            <a:r>
              <a:rPr lang="en-US" dirty="0" err="1"/>
              <a:t>variableName</a:t>
            </a:r>
            <a:r>
              <a:rPr lang="en-US" dirty="0"/>
              <a:t>: type;</a:t>
            </a:r>
          </a:p>
          <a:p>
            <a:pPr marL="0" indent="0">
              <a:buNone/>
            </a:pPr>
            <a:r>
              <a:rPr lang="en-US" dirty="0"/>
              <a:t>let </a:t>
            </a:r>
            <a:r>
              <a:rPr lang="en-US" dirty="0" err="1"/>
              <a:t>variableName</a:t>
            </a:r>
            <a:r>
              <a:rPr lang="en-US" dirty="0"/>
              <a:t>: type = value;</a:t>
            </a:r>
          </a:p>
          <a:p>
            <a:pPr marL="0" indent="0">
              <a:buNone/>
            </a:pPr>
            <a:r>
              <a:rPr lang="en-US" dirty="0" err="1"/>
              <a:t>const</a:t>
            </a:r>
            <a:r>
              <a:rPr lang="en-US" dirty="0"/>
              <a:t> </a:t>
            </a:r>
            <a:r>
              <a:rPr lang="en-US" dirty="0" err="1"/>
              <a:t>constantName</a:t>
            </a:r>
            <a:r>
              <a:rPr lang="en-US" dirty="0"/>
              <a:t>: type = value;</a:t>
            </a:r>
            <a:endParaRPr lang="es-ES" dirty="0"/>
          </a:p>
        </p:txBody>
      </p:sp>
    </p:spTree>
    <p:extLst>
      <p:ext uri="{BB962C8B-B14F-4D97-AF65-F5344CB8AC3E}">
        <p14:creationId xmlns:p14="http://schemas.microsoft.com/office/powerpoint/2010/main" val="75100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EC229-2C94-4FE0-A5AD-58774834FF76}"/>
              </a:ext>
            </a:extLst>
          </p:cNvPr>
          <p:cNvSpPr>
            <a:spLocks noGrp="1"/>
          </p:cNvSpPr>
          <p:nvPr>
            <p:ph type="title"/>
          </p:nvPr>
        </p:nvSpPr>
        <p:spPr/>
        <p:txBody>
          <a:bodyPr/>
          <a:lstStyle/>
          <a:p>
            <a:r>
              <a:rPr lang="es-ES" dirty="0" err="1"/>
              <a:t>Any</a:t>
            </a:r>
            <a:endParaRPr lang="es-ES" dirty="0"/>
          </a:p>
        </p:txBody>
      </p:sp>
      <p:sp>
        <p:nvSpPr>
          <p:cNvPr id="3" name="Marcador de contenido 2">
            <a:extLst>
              <a:ext uri="{FF2B5EF4-FFF2-40B4-BE49-F238E27FC236}">
                <a16:creationId xmlns:a16="http://schemas.microsoft.com/office/drawing/2014/main" id="{D4F9F2D4-28BC-4688-BEBD-9750E76F3199}"/>
              </a:ext>
            </a:extLst>
          </p:cNvPr>
          <p:cNvSpPr>
            <a:spLocks noGrp="1"/>
          </p:cNvSpPr>
          <p:nvPr>
            <p:ph idx="1"/>
          </p:nvPr>
        </p:nvSpPr>
        <p:spPr/>
        <p:txBody>
          <a:bodyPr/>
          <a:lstStyle/>
          <a:p>
            <a:pPr marL="0" indent="0" algn="just">
              <a:buNone/>
            </a:pPr>
            <a:r>
              <a:rPr lang="es-ES" dirty="0"/>
              <a:t>Una de las mayores ventajas de </a:t>
            </a:r>
            <a:r>
              <a:rPr lang="es-ES" dirty="0" err="1"/>
              <a:t>Typescript</a:t>
            </a:r>
            <a:r>
              <a:rPr lang="es-ES" dirty="0"/>
              <a:t> es el control del tipo de datos de las variables. </a:t>
            </a:r>
          </a:p>
          <a:p>
            <a:pPr marL="0" indent="0" algn="just">
              <a:buNone/>
            </a:pPr>
            <a:r>
              <a:rPr lang="es-ES" dirty="0"/>
              <a:t>En cambio en </a:t>
            </a:r>
            <a:r>
              <a:rPr lang="es-ES" dirty="0">
                <a:hlinkClick r:id="rId2"/>
              </a:rPr>
              <a:t>JavaScript</a:t>
            </a:r>
            <a:r>
              <a:rPr lang="es-ES" dirty="0"/>
              <a:t> una variable puede cambiar de tipo durante la ejecución de un programa y esto puede aportar cierta comodidad a la hora de realizar nuestro programa. </a:t>
            </a:r>
          </a:p>
          <a:p>
            <a:pPr marL="0" indent="0" algn="just">
              <a:buNone/>
            </a:pPr>
            <a:r>
              <a:rPr lang="es-ES" dirty="0"/>
              <a:t>En </a:t>
            </a:r>
            <a:r>
              <a:rPr lang="es-ES" dirty="0" err="1"/>
              <a:t>Typescript</a:t>
            </a:r>
            <a:r>
              <a:rPr lang="es-ES" dirty="0"/>
              <a:t> el tipo datos </a:t>
            </a:r>
            <a:r>
              <a:rPr lang="es-ES" dirty="0" err="1"/>
              <a:t>any</a:t>
            </a:r>
            <a:r>
              <a:rPr lang="es-ES" dirty="0"/>
              <a:t> define una variable que puede tomar cualquier valor, es decir puede cambiar de tipo de dato a lo largo del programa.</a:t>
            </a:r>
          </a:p>
        </p:txBody>
      </p:sp>
    </p:spTree>
    <p:extLst>
      <p:ext uri="{BB962C8B-B14F-4D97-AF65-F5344CB8AC3E}">
        <p14:creationId xmlns:p14="http://schemas.microsoft.com/office/powerpoint/2010/main" val="307431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9C81D-C614-4B37-8E4A-E9B987126174}"/>
              </a:ext>
            </a:extLst>
          </p:cNvPr>
          <p:cNvSpPr>
            <a:spLocks noGrp="1"/>
          </p:cNvSpPr>
          <p:nvPr>
            <p:ph type="title"/>
          </p:nvPr>
        </p:nvSpPr>
        <p:spPr/>
        <p:txBody>
          <a:bodyPr/>
          <a:lstStyle/>
          <a:p>
            <a:r>
              <a:rPr lang="es-ES" dirty="0"/>
              <a:t>Definir variables </a:t>
            </a:r>
            <a:r>
              <a:rPr lang="es-ES" dirty="0" err="1"/>
              <a:t>any</a:t>
            </a:r>
            <a:r>
              <a:rPr lang="es-ES" dirty="0"/>
              <a:t> en </a:t>
            </a:r>
            <a:r>
              <a:rPr lang="es-ES" dirty="0" err="1"/>
              <a:t>Typescript</a:t>
            </a:r>
            <a:endParaRPr lang="es-ES" dirty="0"/>
          </a:p>
        </p:txBody>
      </p:sp>
      <p:sp>
        <p:nvSpPr>
          <p:cNvPr id="17" name="Rectángulo 16">
            <a:extLst>
              <a:ext uri="{FF2B5EF4-FFF2-40B4-BE49-F238E27FC236}">
                <a16:creationId xmlns:a16="http://schemas.microsoft.com/office/drawing/2014/main" id="{5169354F-A523-49B2-AA6F-E7AE7E8C1BF4}"/>
              </a:ext>
            </a:extLst>
          </p:cNvPr>
          <p:cNvSpPr/>
          <p:nvPr/>
        </p:nvSpPr>
        <p:spPr>
          <a:xfrm>
            <a:off x="1071716" y="1751930"/>
            <a:ext cx="2482645" cy="954107"/>
          </a:xfrm>
          <a:prstGeom prst="rect">
            <a:avLst/>
          </a:prstGeom>
        </p:spPr>
        <p:txBody>
          <a:bodyPr wrap="square">
            <a:spAutoFit/>
          </a:bodyPr>
          <a:lstStyle/>
          <a:p>
            <a:r>
              <a:rPr lang="es-ES" sz="2800" dirty="0" err="1"/>
              <a:t>let</a:t>
            </a:r>
            <a:r>
              <a:rPr lang="es-ES" sz="2800" dirty="0"/>
              <a:t> x:any = 3;</a:t>
            </a:r>
          </a:p>
          <a:p>
            <a:r>
              <a:rPr lang="es-ES" sz="2800" dirty="0"/>
              <a:t>console.log(x);</a:t>
            </a:r>
          </a:p>
        </p:txBody>
      </p:sp>
      <p:sp>
        <p:nvSpPr>
          <p:cNvPr id="18" name="CuadroTexto 17">
            <a:extLst>
              <a:ext uri="{FF2B5EF4-FFF2-40B4-BE49-F238E27FC236}">
                <a16:creationId xmlns:a16="http://schemas.microsoft.com/office/drawing/2014/main" id="{60E33ED3-B8A2-45C7-941F-8859EC88BAE4}"/>
              </a:ext>
            </a:extLst>
          </p:cNvPr>
          <p:cNvSpPr txBox="1"/>
          <p:nvPr/>
        </p:nvSpPr>
        <p:spPr>
          <a:xfrm>
            <a:off x="3834582" y="1875040"/>
            <a:ext cx="8067368" cy="830997"/>
          </a:xfrm>
          <a:prstGeom prst="rect">
            <a:avLst/>
          </a:prstGeom>
          <a:noFill/>
          <a:ln>
            <a:solidFill>
              <a:schemeClr val="accent1">
                <a:shade val="50000"/>
              </a:schemeClr>
            </a:solidFill>
          </a:ln>
        </p:spPr>
        <p:txBody>
          <a:bodyPr wrap="square" rtlCol="0">
            <a:spAutoFit/>
          </a:bodyPr>
          <a:lstStyle/>
          <a:p>
            <a:r>
              <a:rPr lang="es-ES" sz="2400" dirty="0"/>
              <a:t>En este caso la variable se comportará como una variable de tipo </a:t>
            </a:r>
            <a:r>
              <a:rPr lang="es-ES" sz="2400" dirty="0" err="1">
                <a:solidFill>
                  <a:srgbClr val="FF0000"/>
                </a:solidFill>
              </a:rPr>
              <a:t>number</a:t>
            </a:r>
            <a:endParaRPr lang="es-ES" sz="2400" dirty="0">
              <a:solidFill>
                <a:srgbClr val="FF0000"/>
              </a:solidFill>
            </a:endParaRPr>
          </a:p>
        </p:txBody>
      </p:sp>
      <p:sp>
        <p:nvSpPr>
          <p:cNvPr id="19" name="Rectángulo 18">
            <a:extLst>
              <a:ext uri="{FF2B5EF4-FFF2-40B4-BE49-F238E27FC236}">
                <a16:creationId xmlns:a16="http://schemas.microsoft.com/office/drawing/2014/main" id="{7441CBEE-0239-4E61-8824-9504BF783670}"/>
              </a:ext>
            </a:extLst>
          </p:cNvPr>
          <p:cNvSpPr/>
          <p:nvPr/>
        </p:nvSpPr>
        <p:spPr>
          <a:xfrm>
            <a:off x="838200" y="3264225"/>
            <a:ext cx="4544961" cy="954107"/>
          </a:xfrm>
          <a:prstGeom prst="rect">
            <a:avLst/>
          </a:prstGeom>
        </p:spPr>
        <p:txBody>
          <a:bodyPr wrap="square">
            <a:spAutoFit/>
          </a:bodyPr>
          <a:lstStyle/>
          <a:p>
            <a:r>
              <a:rPr lang="es-ES" sz="2800" dirty="0"/>
              <a:t>x = 'soy una cadena de texto';</a:t>
            </a:r>
          </a:p>
          <a:p>
            <a:r>
              <a:rPr lang="es-ES" sz="2800" dirty="0"/>
              <a:t>console.log(x);</a:t>
            </a:r>
          </a:p>
        </p:txBody>
      </p:sp>
      <p:sp>
        <p:nvSpPr>
          <p:cNvPr id="20" name="CuadroTexto 19">
            <a:extLst>
              <a:ext uri="{FF2B5EF4-FFF2-40B4-BE49-F238E27FC236}">
                <a16:creationId xmlns:a16="http://schemas.microsoft.com/office/drawing/2014/main" id="{15AE54E2-E639-4BDA-81A1-21231FD3BE37}"/>
              </a:ext>
            </a:extLst>
          </p:cNvPr>
          <p:cNvSpPr txBox="1"/>
          <p:nvPr/>
        </p:nvSpPr>
        <p:spPr>
          <a:xfrm>
            <a:off x="5535048" y="3264225"/>
            <a:ext cx="5818752" cy="1200329"/>
          </a:xfrm>
          <a:prstGeom prst="rect">
            <a:avLst/>
          </a:prstGeom>
          <a:noFill/>
          <a:ln>
            <a:solidFill>
              <a:schemeClr val="accent1">
                <a:shade val="50000"/>
              </a:schemeClr>
            </a:solidFill>
          </a:ln>
        </p:spPr>
        <p:txBody>
          <a:bodyPr wrap="square" rtlCol="0">
            <a:spAutoFit/>
          </a:bodyPr>
          <a:lstStyle/>
          <a:p>
            <a:r>
              <a:rPr lang="es-ES" sz="2400" dirty="0"/>
              <a:t>Si queremos podemos cambiar su contenido , y por ejemplo asignarle una cadena a dicha variable</a:t>
            </a:r>
          </a:p>
        </p:txBody>
      </p:sp>
      <p:sp>
        <p:nvSpPr>
          <p:cNvPr id="22" name="Rectángulo 21">
            <a:extLst>
              <a:ext uri="{FF2B5EF4-FFF2-40B4-BE49-F238E27FC236}">
                <a16:creationId xmlns:a16="http://schemas.microsoft.com/office/drawing/2014/main" id="{A784DA5F-D741-4CCE-BF98-252EA0482E75}"/>
              </a:ext>
            </a:extLst>
          </p:cNvPr>
          <p:cNvSpPr/>
          <p:nvPr/>
        </p:nvSpPr>
        <p:spPr>
          <a:xfrm>
            <a:off x="838200" y="5022742"/>
            <a:ext cx="3409335" cy="954107"/>
          </a:xfrm>
          <a:prstGeom prst="rect">
            <a:avLst/>
          </a:prstGeom>
        </p:spPr>
        <p:txBody>
          <a:bodyPr wrap="square">
            <a:spAutoFit/>
          </a:bodyPr>
          <a:lstStyle/>
          <a:p>
            <a:r>
              <a:rPr lang="es-ES" sz="2800" dirty="0"/>
              <a:t>x = true;</a:t>
            </a:r>
          </a:p>
          <a:p>
            <a:r>
              <a:rPr lang="es-ES" sz="2800" dirty="0"/>
              <a:t>console.log(x);</a:t>
            </a:r>
          </a:p>
        </p:txBody>
      </p:sp>
      <p:sp>
        <p:nvSpPr>
          <p:cNvPr id="23" name="CuadroTexto 22">
            <a:extLst>
              <a:ext uri="{FF2B5EF4-FFF2-40B4-BE49-F238E27FC236}">
                <a16:creationId xmlns:a16="http://schemas.microsoft.com/office/drawing/2014/main" id="{1EDCC52D-9F6E-47DA-8E84-B1BB7CD8AF6A}"/>
              </a:ext>
            </a:extLst>
          </p:cNvPr>
          <p:cNvSpPr txBox="1"/>
          <p:nvPr/>
        </p:nvSpPr>
        <p:spPr>
          <a:xfrm>
            <a:off x="4923503" y="4899630"/>
            <a:ext cx="6430297" cy="1200329"/>
          </a:xfrm>
          <a:prstGeom prst="rect">
            <a:avLst/>
          </a:prstGeom>
          <a:noFill/>
          <a:ln>
            <a:solidFill>
              <a:schemeClr val="accent1">
                <a:shade val="50000"/>
              </a:schemeClr>
            </a:solidFill>
          </a:ln>
        </p:spPr>
        <p:txBody>
          <a:bodyPr wrap="square" rtlCol="0">
            <a:spAutoFit/>
          </a:bodyPr>
          <a:lstStyle/>
          <a:p>
            <a:r>
              <a:rPr lang="es-ES" sz="2400" dirty="0"/>
              <a:t>Podemos volver a cambiarle el valor a la variable, y asignarle una variable </a:t>
            </a:r>
          </a:p>
          <a:p>
            <a:r>
              <a:rPr lang="es-ES" sz="2400" dirty="0"/>
              <a:t>con el tipo de dato </a:t>
            </a:r>
            <a:r>
              <a:rPr lang="es-ES" sz="2400" dirty="0" err="1"/>
              <a:t>boolean</a:t>
            </a:r>
            <a:endParaRPr lang="es-ES" sz="2400" dirty="0"/>
          </a:p>
        </p:txBody>
      </p:sp>
    </p:spTree>
    <p:extLst>
      <p:ext uri="{BB962C8B-B14F-4D97-AF65-F5344CB8AC3E}">
        <p14:creationId xmlns:p14="http://schemas.microsoft.com/office/powerpoint/2010/main" val="275025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boolean</a:t>
            </a:r>
            <a:r>
              <a:rPr lang="es-ES" dirty="0"/>
              <a:t> </a:t>
            </a:r>
          </a:p>
        </p:txBody>
      </p:sp>
      <p:sp>
        <p:nvSpPr>
          <p:cNvPr id="3" name="Marcador de contenido 2"/>
          <p:cNvSpPr>
            <a:spLocks noGrp="1"/>
          </p:cNvSpPr>
          <p:nvPr>
            <p:ph idx="1"/>
          </p:nvPr>
        </p:nvSpPr>
        <p:spPr/>
        <p:txBody>
          <a:bodyPr/>
          <a:lstStyle/>
          <a:p>
            <a:r>
              <a:rPr lang="es-ES" dirty="0"/>
              <a:t>Los valores true y false dos de los tipos de datos más simples, en JavaScript y </a:t>
            </a:r>
            <a:r>
              <a:rPr lang="es-ES" dirty="0" err="1"/>
              <a:t>TypeScript</a:t>
            </a:r>
            <a:r>
              <a:rPr lang="es-ES" dirty="0"/>
              <a:t> se denominan booleanos o </a:t>
            </a:r>
            <a:r>
              <a:rPr lang="es-ES" dirty="0" err="1"/>
              <a:t>boolean</a:t>
            </a:r>
            <a:r>
              <a:rPr lang="es-ES" dirty="0"/>
              <a:t>.</a:t>
            </a:r>
          </a:p>
          <a:p>
            <a:endParaRPr lang="es-ES" dirty="0"/>
          </a:p>
          <a:p>
            <a:pPr marL="0" indent="0">
              <a:buNone/>
            </a:pPr>
            <a:r>
              <a:rPr lang="es-ES" dirty="0"/>
              <a:t>     </a:t>
            </a:r>
            <a:r>
              <a:rPr lang="es-ES" dirty="0" err="1"/>
              <a:t>let</a:t>
            </a:r>
            <a:r>
              <a:rPr lang="es-ES" dirty="0"/>
              <a:t> </a:t>
            </a:r>
            <a:r>
              <a:rPr lang="es-ES" dirty="0" err="1"/>
              <a:t>isDone</a:t>
            </a:r>
            <a:r>
              <a:rPr lang="es-ES" dirty="0"/>
              <a:t>: </a:t>
            </a:r>
            <a:r>
              <a:rPr lang="es-ES" dirty="0" err="1"/>
              <a:t>boolean</a:t>
            </a:r>
            <a:r>
              <a:rPr lang="es-ES" dirty="0"/>
              <a:t> = false;</a:t>
            </a:r>
          </a:p>
        </p:txBody>
      </p:sp>
    </p:spTree>
    <p:extLst>
      <p:ext uri="{BB962C8B-B14F-4D97-AF65-F5344CB8AC3E}">
        <p14:creationId xmlns:p14="http://schemas.microsoft.com/office/powerpoint/2010/main" val="97654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D216B-4AE5-418D-A437-4688CF3C402D}"/>
              </a:ext>
            </a:extLst>
          </p:cNvPr>
          <p:cNvSpPr>
            <a:spLocks noGrp="1"/>
          </p:cNvSpPr>
          <p:nvPr>
            <p:ph type="title"/>
          </p:nvPr>
        </p:nvSpPr>
        <p:spPr/>
        <p:txBody>
          <a:bodyPr>
            <a:normAutofit/>
          </a:bodyPr>
          <a:lstStyle/>
          <a:p>
            <a:r>
              <a:rPr lang="es-ES" sz="3600" dirty="0"/>
              <a:t>¿Cuáles son los casos en que se puede usar </a:t>
            </a:r>
            <a:r>
              <a:rPr lang="es-ES" sz="3600" dirty="0" err="1"/>
              <a:t>any</a:t>
            </a:r>
            <a:r>
              <a:rPr lang="es-ES" sz="3600" dirty="0"/>
              <a:t>?</a:t>
            </a:r>
          </a:p>
        </p:txBody>
      </p:sp>
      <p:sp>
        <p:nvSpPr>
          <p:cNvPr id="3" name="Marcador de contenido 2">
            <a:extLst>
              <a:ext uri="{FF2B5EF4-FFF2-40B4-BE49-F238E27FC236}">
                <a16:creationId xmlns:a16="http://schemas.microsoft.com/office/drawing/2014/main" id="{BDD522AB-9055-4B29-B23C-75C6336694D5}"/>
              </a:ext>
            </a:extLst>
          </p:cNvPr>
          <p:cNvSpPr>
            <a:spLocks noGrp="1"/>
          </p:cNvSpPr>
          <p:nvPr>
            <p:ph idx="1"/>
          </p:nvPr>
        </p:nvSpPr>
        <p:spPr/>
        <p:txBody>
          <a:bodyPr/>
          <a:lstStyle/>
          <a:p>
            <a:pPr algn="just"/>
            <a:r>
              <a:rPr lang="es-ES" dirty="0"/>
              <a:t>Si  hacemos migraciones de JavaScript a </a:t>
            </a:r>
            <a:r>
              <a:rPr lang="es-ES" dirty="0" err="1"/>
              <a:t>TypeScript</a:t>
            </a:r>
            <a:r>
              <a:rPr lang="es-ES" dirty="0"/>
              <a:t>, podemos marcar las variables como </a:t>
            </a:r>
            <a:r>
              <a:rPr lang="es-ES" dirty="0" err="1"/>
              <a:t>any</a:t>
            </a:r>
            <a:r>
              <a:rPr lang="es-ES" dirty="0"/>
              <a:t> para ir paso a paso y evitar de que se interrumpa el proceso.</a:t>
            </a:r>
          </a:p>
          <a:p>
            <a:pPr algn="just"/>
            <a:r>
              <a:rPr lang="es-ES" dirty="0"/>
              <a:t> Si  estamos usando librerías de terceros y no tenemos un tipo disponible para ese dato, ejemplo la librería nos devuelve un tipo de dato </a:t>
            </a:r>
            <a:r>
              <a:rPr lang="es-ES" dirty="0" err="1"/>
              <a:t>currency</a:t>
            </a:r>
            <a:r>
              <a:rPr lang="es-ES" dirty="0"/>
              <a:t> y ese tipo no podemos importarlo a nuestro proyecto o no podemos reproducirlo.</a:t>
            </a:r>
          </a:p>
          <a:p>
            <a:pPr algn="just"/>
            <a:r>
              <a:rPr lang="es-ES" dirty="0"/>
              <a:t>Se  utiliza </a:t>
            </a:r>
            <a:r>
              <a:rPr lang="es-ES" dirty="0" err="1"/>
              <a:t>sólamente</a:t>
            </a:r>
            <a:r>
              <a:rPr lang="es-ES" dirty="0"/>
              <a:t> cuando no conocemos el tipo de dato de la variable con la que vamos a trabajar.</a:t>
            </a:r>
          </a:p>
        </p:txBody>
      </p:sp>
    </p:spTree>
    <p:extLst>
      <p:ext uri="{BB962C8B-B14F-4D97-AF65-F5344CB8AC3E}">
        <p14:creationId xmlns:p14="http://schemas.microsoft.com/office/powerpoint/2010/main" val="294531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number</a:t>
            </a:r>
            <a:endParaRPr lang="es-ES" dirty="0"/>
          </a:p>
        </p:txBody>
      </p:sp>
      <p:sp>
        <p:nvSpPr>
          <p:cNvPr id="3" name="Marcador de contenido 2"/>
          <p:cNvSpPr>
            <a:spLocks noGrp="1"/>
          </p:cNvSpPr>
          <p:nvPr>
            <p:ph idx="1"/>
          </p:nvPr>
        </p:nvSpPr>
        <p:spPr/>
        <p:txBody>
          <a:bodyPr/>
          <a:lstStyle/>
          <a:p>
            <a:pPr marL="0" indent="0" algn="just">
              <a:buNone/>
            </a:pPr>
            <a:r>
              <a:rPr lang="es-ES" dirty="0"/>
              <a:t>Al igual que con JavaScript, todos los números en </a:t>
            </a:r>
            <a:r>
              <a:rPr lang="es-ES" dirty="0" err="1"/>
              <a:t>TypeScript</a:t>
            </a:r>
            <a:r>
              <a:rPr lang="es-ES" dirty="0"/>
              <a:t> son valores flotantes y se asocian con el tipo de dato </a:t>
            </a:r>
            <a:r>
              <a:rPr lang="es-ES" dirty="0" err="1"/>
              <a:t>number</a:t>
            </a:r>
            <a:r>
              <a:rPr lang="es-ES" dirty="0"/>
              <a:t>. </a:t>
            </a:r>
            <a:r>
              <a:rPr lang="es-ES" dirty="0" err="1"/>
              <a:t>TypeScript</a:t>
            </a:r>
            <a:r>
              <a:rPr lang="es-ES" dirty="0"/>
              <a:t> también admite datos binarios y octales introducidos por </a:t>
            </a:r>
            <a:r>
              <a:rPr lang="es-ES" dirty="0" err="1"/>
              <a:t>ECMAScript</a:t>
            </a:r>
            <a:r>
              <a:rPr lang="es-ES" dirty="0"/>
              <a:t> 2015, así como literales hexadecimales y decimales.</a:t>
            </a:r>
          </a:p>
          <a:p>
            <a:pPr marL="0" indent="0" algn="just">
              <a:buNone/>
            </a:pPr>
            <a:endParaRPr lang="es-ES" dirty="0"/>
          </a:p>
          <a:p>
            <a:pPr marL="0" indent="0" algn="just">
              <a:buNone/>
            </a:pPr>
            <a:r>
              <a:rPr lang="en-US" dirty="0"/>
              <a:t>let decimal: number = 6;</a:t>
            </a:r>
          </a:p>
          <a:p>
            <a:pPr marL="0" indent="0" algn="just">
              <a:buNone/>
            </a:pPr>
            <a:r>
              <a:rPr lang="en-US" dirty="0"/>
              <a:t>let hex: number = 0xf00d;</a:t>
            </a:r>
          </a:p>
          <a:p>
            <a:pPr marL="0" indent="0" algn="just">
              <a:buNone/>
            </a:pPr>
            <a:r>
              <a:rPr lang="en-US" dirty="0"/>
              <a:t>let binary: number = 0b1010;</a:t>
            </a:r>
          </a:p>
          <a:p>
            <a:pPr marL="0" indent="0" algn="just">
              <a:buNone/>
            </a:pPr>
            <a:r>
              <a:rPr lang="en-US" dirty="0"/>
              <a:t>let octal: number = 0o744;</a:t>
            </a:r>
            <a:endParaRPr lang="es-ES" dirty="0"/>
          </a:p>
          <a:p>
            <a:pPr marL="0" indent="0" algn="just">
              <a:buNone/>
            </a:pPr>
            <a:endParaRPr lang="es-ES" dirty="0"/>
          </a:p>
        </p:txBody>
      </p:sp>
    </p:spTree>
    <p:extLst>
      <p:ext uri="{BB962C8B-B14F-4D97-AF65-F5344CB8AC3E}">
        <p14:creationId xmlns:p14="http://schemas.microsoft.com/office/powerpoint/2010/main" val="416095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string</a:t>
            </a:r>
            <a:r>
              <a:rPr lang="es-ES" dirty="0"/>
              <a:t> </a:t>
            </a:r>
          </a:p>
        </p:txBody>
      </p:sp>
      <p:sp>
        <p:nvSpPr>
          <p:cNvPr id="3" name="Marcador de contenido 2"/>
          <p:cNvSpPr>
            <a:spLocks noGrp="1"/>
          </p:cNvSpPr>
          <p:nvPr>
            <p:ph idx="1"/>
          </p:nvPr>
        </p:nvSpPr>
        <p:spPr/>
        <p:txBody>
          <a:bodyPr/>
          <a:lstStyle/>
          <a:p>
            <a:pPr algn="just"/>
            <a:r>
              <a:rPr lang="es-ES" dirty="0" err="1"/>
              <a:t>TypeScript</a:t>
            </a:r>
            <a:r>
              <a:rPr lang="es-ES" dirty="0"/>
              <a:t> utiliza el tipo de dato </a:t>
            </a:r>
            <a:r>
              <a:rPr lang="es-ES" dirty="0" err="1"/>
              <a:t>string</a:t>
            </a:r>
            <a:r>
              <a:rPr lang="es-ES" dirty="0"/>
              <a:t> para representar cadena de caracteres. El texto se escribe entre comillas dobles ( " ) o simples ( ‘ ).</a:t>
            </a:r>
          </a:p>
          <a:p>
            <a:pPr marL="0" indent="0" algn="just">
              <a:buNone/>
            </a:pPr>
            <a:endParaRPr lang="es-ES" dirty="0"/>
          </a:p>
          <a:p>
            <a:pPr marL="0" indent="0" algn="just">
              <a:buNone/>
            </a:pPr>
            <a:r>
              <a:rPr lang="es-ES" dirty="0"/>
              <a:t>  </a:t>
            </a:r>
            <a:r>
              <a:rPr lang="en-US" dirty="0"/>
              <a:t>let color: string = "blue";</a:t>
            </a:r>
          </a:p>
          <a:p>
            <a:pPr marL="0" indent="0" algn="just">
              <a:buNone/>
            </a:pPr>
            <a:r>
              <a:rPr lang="en-US" dirty="0"/>
              <a:t>  color = 'red';</a:t>
            </a:r>
            <a:endParaRPr lang="es-ES" dirty="0"/>
          </a:p>
          <a:p>
            <a:pPr marL="0" indent="0" algn="just">
              <a:buNone/>
            </a:pPr>
            <a:endParaRPr lang="es-ES" dirty="0"/>
          </a:p>
          <a:p>
            <a:pPr marL="0" indent="0">
              <a:buNone/>
            </a:pPr>
            <a:r>
              <a:rPr lang="es-ES" dirty="0"/>
              <a:t>   </a:t>
            </a:r>
          </a:p>
        </p:txBody>
      </p:sp>
    </p:spTree>
    <p:extLst>
      <p:ext uri="{BB962C8B-B14F-4D97-AF65-F5344CB8AC3E}">
        <p14:creationId xmlns:p14="http://schemas.microsoft.com/office/powerpoint/2010/main" val="231519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5612"/>
            <a:ext cx="10515600" cy="1325563"/>
          </a:xfrm>
        </p:spPr>
        <p:txBody>
          <a:bodyPr/>
          <a:lstStyle/>
          <a:p>
            <a:r>
              <a:rPr lang="es-ES" dirty="0"/>
              <a:t>Cadenas de plantilla</a:t>
            </a:r>
          </a:p>
        </p:txBody>
      </p:sp>
      <p:sp>
        <p:nvSpPr>
          <p:cNvPr id="3" name="Marcador de contenido 2"/>
          <p:cNvSpPr>
            <a:spLocks noGrp="1"/>
          </p:cNvSpPr>
          <p:nvPr>
            <p:ph idx="1"/>
          </p:nvPr>
        </p:nvSpPr>
        <p:spPr>
          <a:xfrm>
            <a:off x="838200" y="1491175"/>
            <a:ext cx="10515600" cy="4685788"/>
          </a:xfrm>
        </p:spPr>
        <p:txBody>
          <a:bodyPr>
            <a:noAutofit/>
          </a:bodyPr>
          <a:lstStyle/>
          <a:p>
            <a:pPr marL="0" indent="0">
              <a:buNone/>
            </a:pPr>
            <a:r>
              <a:rPr lang="es-ES" sz="2400" dirty="0"/>
              <a:t>Pueden almacenar varias líneas y contener expresiones en línea. Estas cadenas están encerradas en un carácter ( `) y las expresiones se pueden incrustar en ellas como ‎${</a:t>
            </a:r>
            <a:r>
              <a:rPr lang="es-ES" sz="2400" dirty="0" err="1"/>
              <a:t>expr</a:t>
            </a:r>
            <a:r>
              <a:rPr lang="es-ES" sz="2400" dirty="0"/>
              <a:t>}‎.</a:t>
            </a:r>
          </a:p>
          <a:p>
            <a:pPr marL="0" indent="0">
              <a:buNone/>
            </a:pPr>
            <a:r>
              <a:rPr lang="es-ES" sz="2400" dirty="0" err="1"/>
              <a:t>let</a:t>
            </a:r>
            <a:r>
              <a:rPr lang="es-ES" sz="2400" dirty="0"/>
              <a:t> </a:t>
            </a:r>
            <a:r>
              <a:rPr lang="es-ES" sz="2400" dirty="0" err="1"/>
              <a:t>fullName</a:t>
            </a:r>
            <a:r>
              <a:rPr lang="es-ES" sz="2400" dirty="0"/>
              <a:t>: </a:t>
            </a:r>
            <a:r>
              <a:rPr lang="es-ES" sz="2400" dirty="0" err="1"/>
              <a:t>string</a:t>
            </a:r>
            <a:r>
              <a:rPr lang="es-ES" sz="2400" dirty="0"/>
              <a:t> = `Jon </a:t>
            </a:r>
            <a:r>
              <a:rPr lang="es-ES" sz="2400" dirty="0" err="1"/>
              <a:t>Doe</a:t>
            </a:r>
            <a:r>
              <a:rPr lang="es-ES" sz="2400" dirty="0"/>
              <a:t>`;</a:t>
            </a:r>
          </a:p>
          <a:p>
            <a:pPr marL="0" indent="0">
              <a:buNone/>
            </a:pPr>
            <a:r>
              <a:rPr lang="es-ES" sz="2400" dirty="0" err="1"/>
              <a:t>let</a:t>
            </a:r>
            <a:r>
              <a:rPr lang="es-ES" sz="2400" dirty="0"/>
              <a:t> </a:t>
            </a:r>
            <a:r>
              <a:rPr lang="es-ES" sz="2400" dirty="0" err="1"/>
              <a:t>age</a:t>
            </a:r>
            <a:r>
              <a:rPr lang="es-ES" sz="2400" dirty="0"/>
              <a:t>: </a:t>
            </a:r>
            <a:r>
              <a:rPr lang="es-ES" sz="2400" dirty="0" err="1"/>
              <a:t>number</a:t>
            </a:r>
            <a:r>
              <a:rPr lang="es-ES" sz="2400" dirty="0"/>
              <a:t> = 37;</a:t>
            </a:r>
          </a:p>
          <a:p>
            <a:pPr marL="0" indent="0">
              <a:buNone/>
            </a:pPr>
            <a:r>
              <a:rPr lang="es-ES" sz="2400" dirty="0" err="1"/>
              <a:t>let</a:t>
            </a:r>
            <a:r>
              <a:rPr lang="es-ES" sz="2400" dirty="0"/>
              <a:t> </a:t>
            </a:r>
            <a:r>
              <a:rPr lang="es-ES" sz="2400" dirty="0" err="1"/>
              <a:t>sentence</a:t>
            </a:r>
            <a:r>
              <a:rPr lang="es-ES" sz="2400" dirty="0"/>
              <a:t>: </a:t>
            </a:r>
            <a:r>
              <a:rPr lang="es-ES" sz="2400" dirty="0" err="1"/>
              <a:t>string</a:t>
            </a:r>
            <a:r>
              <a:rPr lang="es-ES" sz="2400" dirty="0"/>
              <a:t> = `Hola, mi nombre es ${ </a:t>
            </a:r>
            <a:r>
              <a:rPr lang="es-ES" sz="2400" dirty="0" err="1"/>
              <a:t>fullName</a:t>
            </a:r>
            <a:r>
              <a:rPr lang="es-ES" sz="2400" dirty="0"/>
              <a:t> }.</a:t>
            </a:r>
          </a:p>
          <a:p>
            <a:pPr marL="0" indent="0">
              <a:buNone/>
            </a:pPr>
            <a:r>
              <a:rPr lang="es-ES" sz="2400" dirty="0"/>
              <a:t>                                        Tengo ${ </a:t>
            </a:r>
            <a:r>
              <a:rPr lang="es-ES" sz="2400" dirty="0" err="1"/>
              <a:t>age</a:t>
            </a:r>
            <a:r>
              <a:rPr lang="es-ES" sz="2400" dirty="0"/>
              <a:t> + 1 } años el mes que viene.`;</a:t>
            </a:r>
          </a:p>
          <a:p>
            <a:pPr marL="0" indent="0">
              <a:buNone/>
            </a:pPr>
            <a:endParaRPr lang="es-ES" sz="2400" dirty="0"/>
          </a:p>
          <a:p>
            <a:pPr marL="0" indent="0">
              <a:buNone/>
            </a:pPr>
            <a:r>
              <a:rPr lang="es-ES" sz="2400" dirty="0"/>
              <a:t>Esto es equivalente a declarar la variable </a:t>
            </a:r>
            <a:r>
              <a:rPr lang="es-ES" sz="2400" dirty="0" err="1"/>
              <a:t>sentence</a:t>
            </a:r>
            <a:r>
              <a:rPr lang="es-ES" sz="2400" dirty="0"/>
              <a:t> de la siguiente manera:</a:t>
            </a:r>
          </a:p>
          <a:p>
            <a:pPr marL="0" indent="0">
              <a:buNone/>
            </a:pPr>
            <a:r>
              <a:rPr lang="es-ES" sz="2400" dirty="0" err="1"/>
              <a:t>let</a:t>
            </a:r>
            <a:r>
              <a:rPr lang="es-ES" sz="2400" dirty="0"/>
              <a:t> </a:t>
            </a:r>
            <a:r>
              <a:rPr lang="es-ES" sz="2400" dirty="0" err="1"/>
              <a:t>sentence</a:t>
            </a:r>
            <a:r>
              <a:rPr lang="es-ES" sz="2400" dirty="0"/>
              <a:t>: </a:t>
            </a:r>
            <a:r>
              <a:rPr lang="es-ES" sz="2400" dirty="0" err="1"/>
              <a:t>string</a:t>
            </a:r>
            <a:r>
              <a:rPr lang="es-ES" sz="2400" dirty="0"/>
              <a:t> = "Hola, mi nombre es " + </a:t>
            </a:r>
            <a:r>
              <a:rPr lang="es-ES" sz="2400" dirty="0" err="1"/>
              <a:t>fullName</a:t>
            </a:r>
            <a:r>
              <a:rPr lang="es-ES" sz="2400" dirty="0"/>
              <a:t> + ".\n\n" +</a:t>
            </a:r>
          </a:p>
          <a:p>
            <a:pPr marL="0" indent="0">
              <a:buNone/>
            </a:pPr>
            <a:r>
              <a:rPr lang="es-ES" sz="2400" dirty="0"/>
              <a:t>                                       "Tengo " + (</a:t>
            </a:r>
            <a:r>
              <a:rPr lang="es-ES" sz="2400" dirty="0" err="1"/>
              <a:t>age</a:t>
            </a:r>
            <a:r>
              <a:rPr lang="es-ES" sz="2400" dirty="0"/>
              <a:t> + 1) + " años el mes que viene.";</a:t>
            </a:r>
          </a:p>
        </p:txBody>
      </p:sp>
    </p:spTree>
    <p:extLst>
      <p:ext uri="{BB962C8B-B14F-4D97-AF65-F5344CB8AC3E}">
        <p14:creationId xmlns:p14="http://schemas.microsoft.com/office/powerpoint/2010/main" val="42575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F9430-FA39-D32B-9CFD-3AAE08CC2A1B}"/>
              </a:ext>
            </a:extLst>
          </p:cNvPr>
          <p:cNvSpPr>
            <a:spLocks noGrp="1"/>
          </p:cNvSpPr>
          <p:nvPr>
            <p:ph type="title"/>
          </p:nvPr>
        </p:nvSpPr>
        <p:spPr/>
        <p:txBody>
          <a:bodyPr/>
          <a:lstStyle/>
          <a:p>
            <a:r>
              <a:rPr lang="en-CA" b="1" dirty="0"/>
              <a:t>Qu</a:t>
            </a:r>
            <a:r>
              <a:rPr lang="es-ES" b="1" dirty="0"/>
              <a:t>é</a:t>
            </a:r>
            <a:r>
              <a:rPr lang="en-CA" b="1" dirty="0"/>
              <a:t> es Typescript</a:t>
            </a:r>
            <a:endParaRPr lang="es-ES" b="1" dirty="0"/>
          </a:p>
        </p:txBody>
      </p:sp>
      <p:sp>
        <p:nvSpPr>
          <p:cNvPr id="3" name="Marcador de contenido 2">
            <a:extLst>
              <a:ext uri="{FF2B5EF4-FFF2-40B4-BE49-F238E27FC236}">
                <a16:creationId xmlns:a16="http://schemas.microsoft.com/office/drawing/2014/main" id="{7E213EB4-D90C-0A80-65E8-9792B9E0CC67}"/>
              </a:ext>
            </a:extLst>
          </p:cNvPr>
          <p:cNvSpPr>
            <a:spLocks noGrp="1"/>
          </p:cNvSpPr>
          <p:nvPr>
            <p:ph idx="1"/>
          </p:nvPr>
        </p:nvSpPr>
        <p:spPr/>
        <p:txBody>
          <a:bodyPr>
            <a:normAutofit/>
          </a:bodyPr>
          <a:lstStyle/>
          <a:p>
            <a:r>
              <a:rPr lang="es-ES" dirty="0" err="1"/>
              <a:t>Typescript</a:t>
            </a:r>
            <a:r>
              <a:rPr lang="es-ES" dirty="0"/>
              <a:t> es un lenguaje de programación que es un superconjunto de </a:t>
            </a:r>
            <a:r>
              <a:rPr lang="es-ES" dirty="0" err="1"/>
              <a:t>Javascript</a:t>
            </a:r>
            <a:r>
              <a:rPr lang="es-ES" dirty="0"/>
              <a:t>.</a:t>
            </a:r>
          </a:p>
          <a:p>
            <a:pPr algn="just"/>
            <a:r>
              <a:rPr lang="es-ES" dirty="0"/>
              <a:t>Tiene todas las funcionalidades básicas de </a:t>
            </a:r>
            <a:r>
              <a:rPr lang="es-ES" dirty="0" err="1"/>
              <a:t>Javascript</a:t>
            </a:r>
            <a:r>
              <a:rPr lang="es-ES" dirty="0"/>
              <a:t>  pero además incluye  otras funcionalidades como: el </a:t>
            </a:r>
            <a:r>
              <a:rPr lang="es-ES" b="1" dirty="0"/>
              <a:t>tipado estático</a:t>
            </a:r>
            <a:r>
              <a:rPr lang="es-ES" dirty="0"/>
              <a:t> opcional</a:t>
            </a:r>
          </a:p>
          <a:p>
            <a:r>
              <a:rPr lang="es-ES" dirty="0"/>
              <a:t>Cualquier código </a:t>
            </a:r>
            <a:r>
              <a:rPr lang="es-ES" dirty="0" err="1"/>
              <a:t>Javascript</a:t>
            </a:r>
            <a:r>
              <a:rPr lang="es-ES" dirty="0"/>
              <a:t> es compatible con </a:t>
            </a:r>
            <a:r>
              <a:rPr lang="es-ES" dirty="0" err="1"/>
              <a:t>Typescript</a:t>
            </a:r>
            <a:r>
              <a:rPr lang="es-ES" dirty="0"/>
              <a:t>.</a:t>
            </a:r>
          </a:p>
        </p:txBody>
      </p:sp>
    </p:spTree>
    <p:extLst>
      <p:ext uri="{BB962C8B-B14F-4D97-AF65-F5344CB8AC3E}">
        <p14:creationId xmlns:p14="http://schemas.microsoft.com/office/powerpoint/2010/main" val="3751819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Arreglos</a:t>
            </a:r>
            <a:br>
              <a:rPr lang="es-ES" b="1" dirty="0"/>
            </a:br>
            <a:endParaRPr lang="es-ES" dirty="0"/>
          </a:p>
        </p:txBody>
      </p:sp>
      <p:sp>
        <p:nvSpPr>
          <p:cNvPr id="3" name="Marcador de contenido 2"/>
          <p:cNvSpPr>
            <a:spLocks noGrp="1"/>
          </p:cNvSpPr>
          <p:nvPr>
            <p:ph idx="1"/>
          </p:nvPr>
        </p:nvSpPr>
        <p:spPr/>
        <p:txBody>
          <a:bodyPr/>
          <a:lstStyle/>
          <a:p>
            <a:pPr marL="0" indent="0">
              <a:buNone/>
            </a:pPr>
            <a:r>
              <a:rPr lang="es-ES" dirty="0" err="1"/>
              <a:t>TypeScript</a:t>
            </a:r>
            <a:r>
              <a:rPr lang="es-ES" dirty="0"/>
              <a:t> permite trabajar con arreglos de valores como en JavaScript. Los arreglos se pueden escribir de dos maneras.</a:t>
            </a:r>
          </a:p>
          <a:p>
            <a:pPr marL="514350" indent="-514350">
              <a:buFont typeface="+mj-lt"/>
              <a:buAutoNum type="arabicPeriod"/>
            </a:pPr>
            <a:r>
              <a:rPr lang="es-ES" dirty="0"/>
              <a:t>Usando el tipo de elemento del arreglo seguido de paréntesis []</a:t>
            </a:r>
          </a:p>
          <a:p>
            <a:pPr marL="0" indent="0">
              <a:buNone/>
            </a:pPr>
            <a:r>
              <a:rPr lang="es-ES" dirty="0"/>
              <a:t>       </a:t>
            </a:r>
            <a:r>
              <a:rPr lang="es-ES" dirty="0" err="1"/>
              <a:t>let</a:t>
            </a:r>
            <a:r>
              <a:rPr lang="es-ES" dirty="0"/>
              <a:t> </a:t>
            </a:r>
            <a:r>
              <a:rPr lang="es-ES" dirty="0" err="1"/>
              <a:t>list</a:t>
            </a:r>
            <a:r>
              <a:rPr lang="es-ES" dirty="0"/>
              <a:t>: </a:t>
            </a:r>
            <a:r>
              <a:rPr lang="es-ES" dirty="0" err="1"/>
              <a:t>number</a:t>
            </a:r>
            <a:r>
              <a:rPr lang="es-ES" dirty="0"/>
              <a:t>[] = [1, 2, 3];</a:t>
            </a:r>
          </a:p>
          <a:p>
            <a:pPr marL="0" indent="0">
              <a:buNone/>
            </a:pPr>
            <a:endParaRPr lang="es-ES" dirty="0"/>
          </a:p>
          <a:p>
            <a:pPr marL="0" indent="0" algn="just">
              <a:buNone/>
            </a:pPr>
            <a:r>
              <a:rPr lang="es-ES" dirty="0"/>
              <a:t>2. Mediante el uso de un tipo de matriz genérica del formulario ‎</a:t>
            </a:r>
            <a:r>
              <a:rPr lang="es-ES" dirty="0" err="1"/>
              <a:t>Array</a:t>
            </a:r>
            <a:r>
              <a:rPr lang="es-ES" dirty="0"/>
              <a:t>‎&lt;</a:t>
            </a:r>
            <a:r>
              <a:rPr lang="es-ES" dirty="0" err="1"/>
              <a:t>elemType</a:t>
            </a:r>
            <a:r>
              <a:rPr lang="es-ES" dirty="0"/>
              <a:t>&gt; ‎con un reemplazo de </a:t>
            </a:r>
            <a:r>
              <a:rPr lang="es-ES" dirty="0" err="1"/>
              <a:t>elemType</a:t>
            </a:r>
            <a:r>
              <a:rPr lang="es-ES" dirty="0"/>
              <a:t>‎ por el tipo deseado</a:t>
            </a:r>
          </a:p>
          <a:p>
            <a:pPr marL="0" indent="0" algn="just">
              <a:buNone/>
            </a:pPr>
            <a:r>
              <a:rPr lang="en-US" dirty="0"/>
              <a:t>let list: Array&lt;number&gt; = [1, 2, 3];</a:t>
            </a:r>
            <a:endParaRPr lang="es-ES" dirty="0"/>
          </a:p>
        </p:txBody>
      </p:sp>
    </p:spTree>
    <p:extLst>
      <p:ext uri="{BB962C8B-B14F-4D97-AF65-F5344CB8AC3E}">
        <p14:creationId xmlns:p14="http://schemas.microsoft.com/office/powerpoint/2010/main" val="153255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8475"/>
            <a:ext cx="10515600" cy="1592214"/>
          </a:xfrm>
        </p:spPr>
        <p:txBody>
          <a:bodyPr/>
          <a:lstStyle/>
          <a:p>
            <a:r>
              <a:rPr lang="es-ES" dirty="0" err="1"/>
              <a:t>Tuplas</a:t>
            </a:r>
            <a:endParaRPr lang="es-ES" dirty="0"/>
          </a:p>
        </p:txBody>
      </p:sp>
      <p:sp>
        <p:nvSpPr>
          <p:cNvPr id="3" name="Marcador de contenido 2"/>
          <p:cNvSpPr>
            <a:spLocks noGrp="1"/>
          </p:cNvSpPr>
          <p:nvPr>
            <p:ph idx="1"/>
          </p:nvPr>
        </p:nvSpPr>
        <p:spPr>
          <a:xfrm>
            <a:off x="838200" y="1420837"/>
            <a:ext cx="10515600" cy="4756126"/>
          </a:xfrm>
        </p:spPr>
        <p:txBody>
          <a:bodyPr/>
          <a:lstStyle/>
          <a:p>
            <a:pPr marL="0" indent="0">
              <a:buNone/>
            </a:pPr>
            <a:r>
              <a:rPr lang="es-ES" dirty="0"/>
              <a:t>Son similares a los arreglos pero con algunas consideraciones adicionales:</a:t>
            </a:r>
          </a:p>
          <a:p>
            <a:r>
              <a:rPr lang="es-ES" dirty="0"/>
              <a:t>El número de elementos en la </a:t>
            </a:r>
            <a:r>
              <a:rPr lang="es-ES" dirty="0" err="1"/>
              <a:t>tupla</a:t>
            </a:r>
            <a:r>
              <a:rPr lang="es-ES" dirty="0"/>
              <a:t> es fijo.</a:t>
            </a:r>
          </a:p>
          <a:p>
            <a:r>
              <a:rPr lang="es-ES" dirty="0"/>
              <a:t>El tipo de elementos se conoce previamente y no necesariamente tiene que ser el mismo.</a:t>
            </a:r>
          </a:p>
          <a:p>
            <a:r>
              <a:rPr lang="es-ES" dirty="0"/>
              <a:t>El orden de los valores en la </a:t>
            </a:r>
            <a:r>
              <a:rPr lang="es-ES" dirty="0" err="1"/>
              <a:t>tupla</a:t>
            </a:r>
            <a:r>
              <a:rPr lang="es-ES" dirty="0"/>
              <a:t> no se puede cambiar.</a:t>
            </a:r>
          </a:p>
          <a:p>
            <a:endParaRPr lang="es-ES" dirty="0"/>
          </a:p>
          <a:p>
            <a:pPr marL="0" indent="0">
              <a:buNone/>
            </a:pPr>
            <a:r>
              <a:rPr lang="es-ES" dirty="0"/>
              <a:t> </a:t>
            </a:r>
            <a:r>
              <a:rPr lang="es-ES" dirty="0" err="1"/>
              <a:t>let</a:t>
            </a:r>
            <a:r>
              <a:rPr lang="es-ES" dirty="0"/>
              <a:t> </a:t>
            </a:r>
            <a:r>
              <a:rPr lang="es-ES" dirty="0" err="1"/>
              <a:t>skill</a:t>
            </a:r>
            <a:r>
              <a:rPr lang="es-ES" dirty="0"/>
              <a:t>: [</a:t>
            </a:r>
            <a:r>
              <a:rPr lang="es-ES" dirty="0" err="1"/>
              <a:t>string</a:t>
            </a:r>
            <a:r>
              <a:rPr lang="es-ES" dirty="0"/>
              <a:t>, </a:t>
            </a:r>
            <a:r>
              <a:rPr lang="es-ES" dirty="0" err="1"/>
              <a:t>number</a:t>
            </a:r>
            <a:r>
              <a:rPr lang="es-ES" dirty="0"/>
              <a:t>];</a:t>
            </a:r>
          </a:p>
          <a:p>
            <a:pPr marL="0" indent="0">
              <a:buNone/>
            </a:pPr>
            <a:r>
              <a:rPr lang="es-ES" dirty="0"/>
              <a:t> </a:t>
            </a:r>
            <a:r>
              <a:rPr lang="es-ES" dirty="0" err="1"/>
              <a:t>skill</a:t>
            </a:r>
            <a:r>
              <a:rPr lang="es-ES" dirty="0"/>
              <a:t> = ['</a:t>
            </a:r>
            <a:r>
              <a:rPr lang="es-ES" dirty="0" err="1"/>
              <a:t>Programming</a:t>
            </a:r>
            <a:r>
              <a:rPr lang="es-ES" dirty="0"/>
              <a:t>', 5];</a:t>
            </a:r>
          </a:p>
        </p:txBody>
      </p:sp>
    </p:spTree>
    <p:extLst>
      <p:ext uri="{BB962C8B-B14F-4D97-AF65-F5344CB8AC3E}">
        <p14:creationId xmlns:p14="http://schemas.microsoft.com/office/powerpoint/2010/main" val="358043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Enum</a:t>
            </a:r>
            <a:endParaRPr lang="es-ES" dirty="0"/>
          </a:p>
        </p:txBody>
      </p:sp>
      <p:sp>
        <p:nvSpPr>
          <p:cNvPr id="3" name="Marcador de contenido 2"/>
          <p:cNvSpPr>
            <a:spLocks noGrp="1"/>
          </p:cNvSpPr>
          <p:nvPr>
            <p:ph idx="1"/>
          </p:nvPr>
        </p:nvSpPr>
        <p:spPr/>
        <p:txBody>
          <a:bodyPr>
            <a:normAutofit/>
          </a:bodyPr>
          <a:lstStyle/>
          <a:p>
            <a:r>
              <a:rPr lang="es-ES" dirty="0"/>
              <a:t>Define un conjunto de valores constantes.</a:t>
            </a:r>
          </a:p>
          <a:p>
            <a:pPr marL="0" indent="0">
              <a:buNone/>
            </a:pPr>
            <a:r>
              <a:rPr lang="es-ES" dirty="0" err="1"/>
              <a:t>enum</a:t>
            </a:r>
            <a:r>
              <a:rPr lang="es-ES" dirty="0"/>
              <a:t> </a:t>
            </a:r>
            <a:r>
              <a:rPr lang="es-ES" dirty="0" err="1"/>
              <a:t>name</a:t>
            </a:r>
            <a:r>
              <a:rPr lang="es-ES" dirty="0"/>
              <a:t> {constant1, constant2, ...};</a:t>
            </a:r>
          </a:p>
          <a:p>
            <a:pPr marL="0" indent="0">
              <a:buNone/>
            </a:pPr>
            <a:endParaRPr lang="en-US" dirty="0"/>
          </a:p>
          <a:p>
            <a:pPr marL="0" indent="0">
              <a:buNone/>
            </a:pPr>
            <a:r>
              <a:rPr lang="en-US" dirty="0" err="1"/>
              <a:t>En</a:t>
            </a:r>
            <a:r>
              <a:rPr lang="en-US" dirty="0"/>
              <a:t> </a:t>
            </a:r>
            <a:r>
              <a:rPr lang="en-US" dirty="0" err="1"/>
              <a:t>este</a:t>
            </a:r>
            <a:r>
              <a:rPr lang="en-US" dirty="0"/>
              <a:t> </a:t>
            </a:r>
            <a:r>
              <a:rPr lang="en-US" dirty="0" err="1"/>
              <a:t>ejemplo</a:t>
            </a:r>
            <a:r>
              <a:rPr lang="en-US" dirty="0"/>
              <a:t> name </a:t>
            </a:r>
            <a:r>
              <a:rPr lang="en-US" dirty="0" err="1"/>
              <a:t>es</a:t>
            </a:r>
            <a:r>
              <a:rPr lang="en-US" dirty="0"/>
              <a:t> month y </a:t>
            </a:r>
            <a:r>
              <a:rPr lang="en-US" dirty="0" err="1"/>
              <a:t>los</a:t>
            </a:r>
            <a:r>
              <a:rPr lang="en-US" dirty="0"/>
              <a:t> </a:t>
            </a:r>
            <a:r>
              <a:rPr lang="en-US" dirty="0" err="1"/>
              <a:t>valores</a:t>
            </a:r>
            <a:r>
              <a:rPr lang="en-US" dirty="0"/>
              <a:t> constants son </a:t>
            </a:r>
            <a:r>
              <a:rPr lang="en-US" dirty="0" err="1"/>
              <a:t>Jan,Feb,Mar</a:t>
            </a:r>
            <a:r>
              <a:rPr lang="en-US" dirty="0"/>
              <a:t>, etc.</a:t>
            </a:r>
            <a:endParaRPr lang="es-ES" dirty="0"/>
          </a:p>
          <a:p>
            <a:pPr marL="0" indent="0">
              <a:buNone/>
            </a:pPr>
            <a:r>
              <a:rPr lang="es-ES" dirty="0" err="1"/>
              <a:t>enum</a:t>
            </a:r>
            <a:r>
              <a:rPr lang="es-ES" dirty="0"/>
              <a:t>  </a:t>
            </a:r>
            <a:r>
              <a:rPr lang="es-ES" dirty="0" err="1"/>
              <a:t>Mont</a:t>
            </a:r>
            <a:r>
              <a:rPr lang="en-US" dirty="0"/>
              <a:t>h{Jan, Feb, Mar, Apr, May, Jun, Jul, </a:t>
            </a:r>
            <a:r>
              <a:rPr lang="en-US" dirty="0" err="1"/>
              <a:t>Agu</a:t>
            </a:r>
            <a:r>
              <a:rPr lang="en-US" dirty="0"/>
              <a:t>, </a:t>
            </a:r>
            <a:r>
              <a:rPr lang="en-US" dirty="0" err="1"/>
              <a:t>Sep,Oct,Nov,Dec</a:t>
            </a:r>
            <a:r>
              <a:rPr lang="en-US" dirty="0"/>
              <a:t>};</a:t>
            </a:r>
          </a:p>
          <a:p>
            <a:pPr marL="0" indent="0">
              <a:buNone/>
            </a:pPr>
            <a:endParaRPr lang="en-US" dirty="0"/>
          </a:p>
          <a:p>
            <a:pPr marL="0" indent="0">
              <a:buNone/>
            </a:pPr>
            <a:r>
              <a:rPr lang="en-US" dirty="0"/>
              <a:t>Para </a:t>
            </a:r>
            <a:r>
              <a:rPr lang="en-US" dirty="0" err="1"/>
              <a:t>acceder</a:t>
            </a:r>
            <a:r>
              <a:rPr lang="en-US" dirty="0"/>
              <a:t> a </a:t>
            </a:r>
            <a:r>
              <a:rPr lang="en-US" dirty="0" err="1"/>
              <a:t>estos</a:t>
            </a:r>
            <a:r>
              <a:rPr lang="en-US" dirty="0"/>
              <a:t> </a:t>
            </a:r>
            <a:r>
              <a:rPr lang="en-US" dirty="0" err="1"/>
              <a:t>valores</a:t>
            </a:r>
            <a:r>
              <a:rPr lang="en-US" dirty="0"/>
              <a:t> </a:t>
            </a:r>
            <a:r>
              <a:rPr lang="en-US" dirty="0" err="1"/>
              <a:t>constantes</a:t>
            </a:r>
            <a:r>
              <a:rPr lang="en-US" dirty="0"/>
              <a:t> </a:t>
            </a:r>
            <a:r>
              <a:rPr lang="en-US" dirty="0" err="1"/>
              <a:t>sería</a:t>
            </a:r>
            <a:r>
              <a:rPr lang="en-US" dirty="0"/>
              <a:t> name.constant1, name.constant2 ……..</a:t>
            </a:r>
          </a:p>
        </p:txBody>
      </p:sp>
    </p:spTree>
    <p:extLst>
      <p:ext uri="{BB962C8B-B14F-4D97-AF65-F5344CB8AC3E}">
        <p14:creationId xmlns:p14="http://schemas.microsoft.com/office/powerpoint/2010/main" val="3584559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void</a:t>
            </a:r>
            <a:r>
              <a:rPr lang="es-ES" dirty="0"/>
              <a:t> </a:t>
            </a:r>
          </a:p>
        </p:txBody>
      </p:sp>
      <p:sp>
        <p:nvSpPr>
          <p:cNvPr id="3" name="Marcador de contenido 2"/>
          <p:cNvSpPr>
            <a:spLocks noGrp="1"/>
          </p:cNvSpPr>
          <p:nvPr>
            <p:ph idx="1"/>
          </p:nvPr>
        </p:nvSpPr>
        <p:spPr/>
        <p:txBody>
          <a:bodyPr/>
          <a:lstStyle/>
          <a:p>
            <a:r>
              <a:rPr lang="es-ES" dirty="0"/>
              <a:t>Se usa para denotar que una función no devuelve ningún tipo de dato.</a:t>
            </a:r>
          </a:p>
          <a:p>
            <a:endParaRPr lang="es-ES" dirty="0"/>
          </a:p>
          <a:p>
            <a:pPr marL="0" indent="0">
              <a:buNone/>
            </a:pPr>
            <a:r>
              <a:rPr lang="es-ES" dirty="0"/>
              <a:t>   </a:t>
            </a:r>
            <a:r>
              <a:rPr lang="es-ES" dirty="0" err="1"/>
              <a:t>function</a:t>
            </a:r>
            <a:r>
              <a:rPr lang="es-ES" dirty="0"/>
              <a:t> log(</a:t>
            </a:r>
            <a:r>
              <a:rPr lang="es-ES" dirty="0" err="1"/>
              <a:t>message</a:t>
            </a:r>
            <a:r>
              <a:rPr lang="es-ES" dirty="0"/>
              <a:t>): </a:t>
            </a:r>
            <a:r>
              <a:rPr lang="es-ES" dirty="0" err="1"/>
              <a:t>void</a:t>
            </a:r>
            <a:r>
              <a:rPr lang="es-ES" dirty="0"/>
              <a:t> {</a:t>
            </a:r>
          </a:p>
          <a:p>
            <a:pPr marL="0" indent="0">
              <a:buNone/>
            </a:pPr>
            <a:r>
              <a:rPr lang="es-ES" dirty="0"/>
              <a:t>    console.log(</a:t>
            </a:r>
            <a:r>
              <a:rPr lang="es-ES" dirty="0" err="1"/>
              <a:t>messsage</a:t>
            </a:r>
            <a:r>
              <a:rPr lang="es-ES" dirty="0"/>
              <a:t>);</a:t>
            </a:r>
          </a:p>
          <a:p>
            <a:pPr marL="0" indent="0">
              <a:buNone/>
            </a:pPr>
            <a:r>
              <a:rPr lang="es-ES" dirty="0"/>
              <a:t>}</a:t>
            </a:r>
          </a:p>
          <a:p>
            <a:pPr marL="0" indent="0">
              <a:buNone/>
            </a:pPr>
            <a:endParaRPr lang="es-ES" dirty="0"/>
          </a:p>
        </p:txBody>
      </p:sp>
    </p:spTree>
    <p:extLst>
      <p:ext uri="{BB962C8B-B14F-4D97-AF65-F5344CB8AC3E}">
        <p14:creationId xmlns:p14="http://schemas.microsoft.com/office/powerpoint/2010/main" val="292634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Estructuras alternativas simples</a:t>
            </a:r>
          </a:p>
        </p:txBody>
      </p:sp>
      <p:sp>
        <p:nvSpPr>
          <p:cNvPr id="8" name="Marcador de contenido 7"/>
          <p:cNvSpPr>
            <a:spLocks noGrp="1"/>
          </p:cNvSpPr>
          <p:nvPr>
            <p:ph idx="1"/>
          </p:nvPr>
        </p:nvSpPr>
        <p:spPr>
          <a:xfrm>
            <a:off x="940190" y="1825625"/>
            <a:ext cx="3241431" cy="4351338"/>
          </a:xfrm>
        </p:spPr>
        <p:txBody>
          <a:bodyPr/>
          <a:lstStyle/>
          <a:p>
            <a:endParaRPr lang="es-ES" dirty="0"/>
          </a:p>
        </p:txBody>
      </p:sp>
      <p:sp>
        <p:nvSpPr>
          <p:cNvPr id="9" name="Rectángulo 8"/>
          <p:cNvSpPr/>
          <p:nvPr/>
        </p:nvSpPr>
        <p:spPr>
          <a:xfrm>
            <a:off x="1133621" y="1825625"/>
            <a:ext cx="6096000" cy="3785652"/>
          </a:xfrm>
          <a:prstGeom prst="rect">
            <a:avLst/>
          </a:prstGeom>
        </p:spPr>
        <p:txBody>
          <a:bodyPr>
            <a:spAutoFit/>
          </a:bodyPr>
          <a:lstStyle/>
          <a:p>
            <a:r>
              <a:rPr lang="es-ES" sz="2400" dirty="0" err="1"/>
              <a:t>const</a:t>
            </a:r>
            <a:r>
              <a:rPr lang="es-ES" sz="2400" dirty="0"/>
              <a:t> </a:t>
            </a:r>
            <a:r>
              <a:rPr lang="es-ES" sz="2400" dirty="0" err="1"/>
              <a:t>max</a:t>
            </a:r>
            <a:r>
              <a:rPr lang="es-ES" sz="2400" dirty="0"/>
              <a:t> = 100;</a:t>
            </a:r>
          </a:p>
          <a:p>
            <a:r>
              <a:rPr lang="es-ES" sz="2400" dirty="0" err="1"/>
              <a:t>let</a:t>
            </a:r>
            <a:r>
              <a:rPr lang="es-ES" sz="2400" dirty="0"/>
              <a:t> </a:t>
            </a:r>
            <a:r>
              <a:rPr lang="es-ES" sz="2400" dirty="0" err="1"/>
              <a:t>counter</a:t>
            </a:r>
            <a:r>
              <a:rPr lang="es-ES" sz="2400" dirty="0"/>
              <a:t> = 100;</a:t>
            </a:r>
          </a:p>
          <a:p>
            <a:endParaRPr lang="es-ES" sz="2400" dirty="0"/>
          </a:p>
          <a:p>
            <a:r>
              <a:rPr lang="es-ES" sz="2400" dirty="0" err="1"/>
              <a:t>if</a:t>
            </a:r>
            <a:r>
              <a:rPr lang="es-ES" sz="2400" dirty="0"/>
              <a:t> (</a:t>
            </a:r>
            <a:r>
              <a:rPr lang="es-ES" sz="2400" dirty="0" err="1"/>
              <a:t>counter</a:t>
            </a:r>
            <a:r>
              <a:rPr lang="es-ES" sz="2400" dirty="0"/>
              <a:t> &lt; </a:t>
            </a:r>
            <a:r>
              <a:rPr lang="es-ES" sz="2400" dirty="0" err="1"/>
              <a:t>max</a:t>
            </a:r>
            <a:r>
              <a:rPr lang="es-ES" sz="2400" dirty="0"/>
              <a:t>) {</a:t>
            </a:r>
          </a:p>
          <a:p>
            <a:r>
              <a:rPr lang="es-ES" sz="2400" dirty="0"/>
              <a:t>    </a:t>
            </a:r>
            <a:r>
              <a:rPr lang="es-ES" sz="2400" dirty="0" err="1"/>
              <a:t>counter</a:t>
            </a:r>
            <a:r>
              <a:rPr lang="es-ES" sz="2400" dirty="0"/>
              <a:t>++;</a:t>
            </a:r>
          </a:p>
          <a:p>
            <a:r>
              <a:rPr lang="es-ES" sz="2400" dirty="0"/>
              <a:t>} </a:t>
            </a:r>
            <a:r>
              <a:rPr lang="es-ES" sz="2400" dirty="0" err="1"/>
              <a:t>else</a:t>
            </a:r>
            <a:r>
              <a:rPr lang="es-ES" sz="2400" dirty="0"/>
              <a:t> {</a:t>
            </a:r>
          </a:p>
          <a:p>
            <a:r>
              <a:rPr lang="es-ES" sz="2400" dirty="0"/>
              <a:t>    </a:t>
            </a:r>
            <a:r>
              <a:rPr lang="es-ES" sz="2400" dirty="0" err="1"/>
              <a:t>counter</a:t>
            </a:r>
            <a:r>
              <a:rPr lang="es-ES" sz="2400" dirty="0"/>
              <a:t> = 1;</a:t>
            </a:r>
          </a:p>
          <a:p>
            <a:r>
              <a:rPr lang="es-ES" sz="2400" dirty="0"/>
              <a:t>}</a:t>
            </a:r>
          </a:p>
          <a:p>
            <a:endParaRPr lang="es-ES" sz="2400" dirty="0"/>
          </a:p>
          <a:p>
            <a:r>
              <a:rPr lang="es-ES" sz="2400" dirty="0"/>
              <a:t>console.log(</a:t>
            </a:r>
            <a:r>
              <a:rPr lang="es-ES" sz="2400" dirty="0" err="1"/>
              <a:t>counter</a:t>
            </a:r>
            <a:r>
              <a:rPr lang="es-ES" sz="2400" dirty="0"/>
              <a:t>);</a:t>
            </a:r>
          </a:p>
        </p:txBody>
      </p:sp>
      <p:sp>
        <p:nvSpPr>
          <p:cNvPr id="12" name="Cerrar llave 11"/>
          <p:cNvSpPr/>
          <p:nvPr/>
        </p:nvSpPr>
        <p:spPr>
          <a:xfrm>
            <a:off x="4517487" y="2930660"/>
            <a:ext cx="1012873" cy="15755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3" name="CuadroTexto 12"/>
          <p:cNvSpPr txBox="1"/>
          <p:nvPr/>
        </p:nvSpPr>
        <p:spPr>
          <a:xfrm>
            <a:off x="5809957" y="3362178"/>
            <a:ext cx="5250412" cy="461665"/>
          </a:xfrm>
          <a:prstGeom prst="rect">
            <a:avLst/>
          </a:prstGeom>
          <a:noFill/>
        </p:spPr>
        <p:txBody>
          <a:bodyPr wrap="none" rtlCol="0">
            <a:spAutoFit/>
          </a:bodyPr>
          <a:lstStyle/>
          <a:p>
            <a:r>
              <a:rPr lang="en-US" sz="2400" dirty="0"/>
              <a:t>counter &lt; max ? counter++ : counter = 1;</a:t>
            </a:r>
            <a:endParaRPr lang="es-ES" sz="2400" dirty="0"/>
          </a:p>
        </p:txBody>
      </p:sp>
    </p:spTree>
    <p:extLst>
      <p:ext uri="{BB962C8B-B14F-4D97-AF65-F5344CB8AC3E}">
        <p14:creationId xmlns:p14="http://schemas.microsoft.com/office/powerpoint/2010/main" val="16310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 alternativa compuesta</a:t>
            </a:r>
          </a:p>
        </p:txBody>
      </p:sp>
      <p:sp>
        <p:nvSpPr>
          <p:cNvPr id="3" name="Marcador de contenido 2"/>
          <p:cNvSpPr>
            <a:spLocks noGrp="1"/>
          </p:cNvSpPr>
          <p:nvPr>
            <p:ph idx="1"/>
          </p:nvPr>
        </p:nvSpPr>
        <p:spPr>
          <a:xfrm>
            <a:off x="838200" y="1690688"/>
            <a:ext cx="10515600" cy="4486275"/>
          </a:xfrm>
        </p:spPr>
        <p:txBody>
          <a:bodyPr>
            <a:normAutofit fontScale="62500" lnSpcReduction="20000"/>
          </a:bodyPr>
          <a:lstStyle/>
          <a:p>
            <a:pPr marL="0" indent="0">
              <a:buNone/>
            </a:pPr>
            <a:r>
              <a:rPr lang="es-ES" dirty="0"/>
              <a:t>Se utiliza cuando se quiere ejecutar un código basado en múltiples condiciones.</a:t>
            </a:r>
          </a:p>
          <a:p>
            <a:pPr marL="0" indent="0">
              <a:buNone/>
            </a:pPr>
            <a:endParaRPr lang="es-ES" dirty="0"/>
          </a:p>
          <a:p>
            <a:pPr marL="0" indent="0">
              <a:buNone/>
            </a:pPr>
            <a:r>
              <a:rPr lang="en-US" dirty="0"/>
              <a:t>let discount: number;</a:t>
            </a:r>
          </a:p>
          <a:p>
            <a:pPr marL="0" indent="0">
              <a:buNone/>
            </a:pPr>
            <a:r>
              <a:rPr lang="en-US" dirty="0"/>
              <a:t>let </a:t>
            </a:r>
            <a:r>
              <a:rPr lang="en-US" dirty="0" err="1"/>
              <a:t>itemCount</a:t>
            </a:r>
            <a:r>
              <a:rPr lang="en-US" dirty="0"/>
              <a:t> = 11;</a:t>
            </a:r>
          </a:p>
          <a:p>
            <a:pPr marL="0" indent="0">
              <a:buNone/>
            </a:pPr>
            <a:endParaRPr lang="en-US" dirty="0"/>
          </a:p>
          <a:p>
            <a:pPr marL="0" indent="0">
              <a:buNone/>
            </a:pPr>
            <a:r>
              <a:rPr lang="en-US" dirty="0"/>
              <a:t>if (</a:t>
            </a:r>
            <a:r>
              <a:rPr lang="en-US" dirty="0" err="1"/>
              <a:t>itemCount</a:t>
            </a:r>
            <a:r>
              <a:rPr lang="en-US" dirty="0"/>
              <a:t> &gt; 0 &amp;&amp; </a:t>
            </a:r>
            <a:r>
              <a:rPr lang="en-US" dirty="0" err="1"/>
              <a:t>itemCount</a:t>
            </a:r>
            <a:r>
              <a:rPr lang="en-US" dirty="0"/>
              <a:t> &lt;= 5) {</a:t>
            </a:r>
          </a:p>
          <a:p>
            <a:pPr marL="0" indent="0">
              <a:buNone/>
            </a:pPr>
            <a:r>
              <a:rPr lang="en-US" dirty="0"/>
              <a:t>    discount = 5;  // 5% discount</a:t>
            </a:r>
          </a:p>
          <a:p>
            <a:pPr marL="0" indent="0">
              <a:buNone/>
            </a:pPr>
            <a:r>
              <a:rPr lang="en-US" dirty="0"/>
              <a:t>} else if (</a:t>
            </a:r>
            <a:r>
              <a:rPr lang="en-US" dirty="0" err="1"/>
              <a:t>itemCount</a:t>
            </a:r>
            <a:r>
              <a:rPr lang="en-US" dirty="0"/>
              <a:t> &gt; 5 &amp;&amp; </a:t>
            </a:r>
            <a:r>
              <a:rPr lang="en-US" dirty="0" err="1"/>
              <a:t>itemCount</a:t>
            </a:r>
            <a:r>
              <a:rPr lang="en-US" dirty="0"/>
              <a:t> &lt;= 10) {</a:t>
            </a:r>
          </a:p>
          <a:p>
            <a:pPr marL="0" indent="0">
              <a:buNone/>
            </a:pPr>
            <a:r>
              <a:rPr lang="en-US" dirty="0"/>
              <a:t>    discount = 10; // 10% discount </a:t>
            </a:r>
          </a:p>
          <a:p>
            <a:pPr marL="0" indent="0">
              <a:buNone/>
            </a:pPr>
            <a:r>
              <a:rPr lang="en-US" dirty="0"/>
              <a:t>} else if (discount &gt; 10) {</a:t>
            </a:r>
          </a:p>
          <a:p>
            <a:pPr marL="0" indent="0">
              <a:buNone/>
            </a:pPr>
            <a:r>
              <a:rPr lang="en-US" dirty="0"/>
              <a:t>    discount = 15; // 15%</a:t>
            </a:r>
          </a:p>
          <a:p>
            <a:pPr marL="0" indent="0">
              <a:buNone/>
            </a:pPr>
            <a:r>
              <a:rPr lang="en-US" dirty="0"/>
              <a:t>} else {</a:t>
            </a:r>
          </a:p>
          <a:p>
            <a:pPr marL="0" indent="0">
              <a:buNone/>
            </a:pPr>
            <a:r>
              <a:rPr lang="en-US" dirty="0"/>
              <a:t>    throw new Error('The number of items cannot be negative!');</a:t>
            </a:r>
          </a:p>
          <a:p>
            <a:pPr marL="0" indent="0">
              <a:buNone/>
            </a:pPr>
            <a:r>
              <a:rPr lang="en-US" dirty="0"/>
              <a:t>}</a:t>
            </a:r>
            <a:endParaRPr lang="es-ES" dirty="0"/>
          </a:p>
        </p:txBody>
      </p:sp>
    </p:spTree>
    <p:extLst>
      <p:ext uri="{BB962C8B-B14F-4D97-AF65-F5344CB8AC3E}">
        <p14:creationId xmlns:p14="http://schemas.microsoft.com/office/powerpoint/2010/main" val="3609619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 Alternativa Múltiple</a:t>
            </a:r>
          </a:p>
        </p:txBody>
      </p:sp>
      <p:sp>
        <p:nvSpPr>
          <p:cNvPr id="3" name="Marcador de contenido 2"/>
          <p:cNvSpPr>
            <a:spLocks noGrp="1"/>
          </p:cNvSpPr>
          <p:nvPr>
            <p:ph idx="1"/>
          </p:nvPr>
        </p:nvSpPr>
        <p:spPr/>
        <p:txBody>
          <a:bodyPr>
            <a:normAutofit fontScale="62500" lnSpcReduction="20000"/>
          </a:bodyPr>
          <a:lstStyle/>
          <a:p>
            <a:pPr marL="0" indent="0">
              <a:buNone/>
            </a:pPr>
            <a:r>
              <a:rPr lang="es-ES" dirty="0" err="1">
                <a:solidFill>
                  <a:srgbClr val="FF0000"/>
                </a:solidFill>
              </a:rPr>
              <a:t>let</a:t>
            </a:r>
            <a:r>
              <a:rPr lang="es-ES" dirty="0"/>
              <a:t> </a:t>
            </a:r>
            <a:r>
              <a:rPr lang="es-ES" dirty="0" err="1"/>
              <a:t>targetId</a:t>
            </a:r>
            <a:r>
              <a:rPr lang="es-ES" dirty="0"/>
              <a:t>: </a:t>
            </a:r>
            <a:r>
              <a:rPr lang="es-ES" dirty="0" err="1">
                <a:solidFill>
                  <a:srgbClr val="FF0000"/>
                </a:solidFill>
              </a:rPr>
              <a:t>string</a:t>
            </a:r>
            <a:r>
              <a:rPr lang="es-ES" dirty="0"/>
              <a:t> = </a:t>
            </a:r>
            <a:r>
              <a:rPr lang="es-ES" dirty="0">
                <a:solidFill>
                  <a:schemeClr val="accent6"/>
                </a:solidFill>
              </a:rPr>
              <a:t>'</a:t>
            </a:r>
            <a:r>
              <a:rPr lang="es-ES" dirty="0" err="1">
                <a:solidFill>
                  <a:schemeClr val="accent6"/>
                </a:solidFill>
              </a:rPr>
              <a:t>btnDelete</a:t>
            </a:r>
            <a:r>
              <a:rPr lang="es-ES" dirty="0"/>
              <a:t>';</a:t>
            </a:r>
          </a:p>
          <a:p>
            <a:pPr marL="0" indent="0">
              <a:buNone/>
            </a:pPr>
            <a:endParaRPr lang="es-ES" dirty="0"/>
          </a:p>
          <a:p>
            <a:pPr marL="0" indent="0">
              <a:buNone/>
            </a:pPr>
            <a:r>
              <a:rPr lang="es-ES" dirty="0" err="1">
                <a:solidFill>
                  <a:srgbClr val="FF0000"/>
                </a:solidFill>
              </a:rPr>
              <a:t>switch</a:t>
            </a:r>
            <a:r>
              <a:rPr lang="es-ES" dirty="0"/>
              <a:t> (</a:t>
            </a:r>
            <a:r>
              <a:rPr lang="es-ES" dirty="0" err="1"/>
              <a:t>targetId</a:t>
            </a:r>
            <a:r>
              <a:rPr lang="es-ES" dirty="0"/>
              <a:t>) {</a:t>
            </a:r>
          </a:p>
          <a:p>
            <a:pPr marL="0" indent="0">
              <a:buNone/>
            </a:pPr>
            <a:r>
              <a:rPr lang="es-ES" dirty="0"/>
              <a:t>    </a:t>
            </a:r>
            <a:r>
              <a:rPr lang="es-ES" dirty="0">
                <a:solidFill>
                  <a:srgbClr val="FF0000"/>
                </a:solidFill>
              </a:rPr>
              <a:t>case</a:t>
            </a:r>
            <a:r>
              <a:rPr lang="es-ES" dirty="0"/>
              <a:t> </a:t>
            </a:r>
            <a:r>
              <a:rPr lang="es-ES" dirty="0">
                <a:solidFill>
                  <a:schemeClr val="accent6"/>
                </a:solidFill>
              </a:rPr>
              <a:t>'</a:t>
            </a:r>
            <a:r>
              <a:rPr lang="es-ES" dirty="0" err="1">
                <a:solidFill>
                  <a:schemeClr val="accent6"/>
                </a:solidFill>
              </a:rPr>
              <a:t>btnUpdate</a:t>
            </a:r>
            <a:r>
              <a:rPr lang="es-ES" dirty="0"/>
              <a:t>':</a:t>
            </a:r>
          </a:p>
          <a:p>
            <a:pPr marL="0" indent="0">
              <a:buNone/>
            </a:pPr>
            <a:r>
              <a:rPr lang="es-ES" dirty="0"/>
              <a:t>        </a:t>
            </a:r>
            <a:r>
              <a:rPr lang="es-ES" dirty="0">
                <a:solidFill>
                  <a:schemeClr val="accent1"/>
                </a:solidFill>
              </a:rPr>
              <a:t>console.</a:t>
            </a:r>
            <a:r>
              <a:rPr lang="es-ES" dirty="0"/>
              <a:t>log(</a:t>
            </a:r>
            <a:r>
              <a:rPr lang="es-ES" dirty="0">
                <a:solidFill>
                  <a:schemeClr val="accent6"/>
                </a:solidFill>
              </a:rPr>
              <a:t>'</a:t>
            </a:r>
            <a:r>
              <a:rPr lang="es-ES" dirty="0" err="1">
                <a:solidFill>
                  <a:schemeClr val="accent6"/>
                </a:solidFill>
              </a:rPr>
              <a:t>Update</a:t>
            </a:r>
            <a:r>
              <a:rPr lang="es-ES" dirty="0"/>
              <a:t>');</a:t>
            </a:r>
          </a:p>
          <a:p>
            <a:pPr marL="0" indent="0">
              <a:buNone/>
            </a:pPr>
            <a:r>
              <a:rPr lang="es-ES" dirty="0"/>
              <a:t>        </a:t>
            </a:r>
            <a:r>
              <a:rPr lang="es-ES" dirty="0">
                <a:solidFill>
                  <a:srgbClr val="FF0000"/>
                </a:solidFill>
              </a:rPr>
              <a:t>break</a:t>
            </a:r>
            <a:r>
              <a:rPr lang="es-ES" dirty="0"/>
              <a:t>;</a:t>
            </a:r>
          </a:p>
          <a:p>
            <a:pPr marL="0" indent="0">
              <a:buNone/>
            </a:pPr>
            <a:r>
              <a:rPr lang="es-ES" dirty="0"/>
              <a:t>    </a:t>
            </a:r>
            <a:r>
              <a:rPr lang="es-ES" dirty="0">
                <a:solidFill>
                  <a:srgbClr val="FF0000"/>
                </a:solidFill>
              </a:rPr>
              <a:t>case</a:t>
            </a:r>
            <a:r>
              <a:rPr lang="es-ES" dirty="0"/>
              <a:t> </a:t>
            </a:r>
            <a:r>
              <a:rPr lang="es-ES" dirty="0">
                <a:solidFill>
                  <a:schemeClr val="accent6"/>
                </a:solidFill>
              </a:rPr>
              <a:t>'</a:t>
            </a:r>
            <a:r>
              <a:rPr lang="es-ES" dirty="0" err="1">
                <a:solidFill>
                  <a:schemeClr val="accent6"/>
                </a:solidFill>
              </a:rPr>
              <a:t>btnDelete</a:t>
            </a:r>
            <a:r>
              <a:rPr lang="es-ES" dirty="0"/>
              <a:t>':</a:t>
            </a:r>
          </a:p>
          <a:p>
            <a:pPr marL="0" indent="0">
              <a:buNone/>
            </a:pPr>
            <a:r>
              <a:rPr lang="es-ES" dirty="0"/>
              <a:t>        </a:t>
            </a:r>
            <a:r>
              <a:rPr lang="es-ES" dirty="0">
                <a:solidFill>
                  <a:schemeClr val="accent1"/>
                </a:solidFill>
              </a:rPr>
              <a:t>console</a:t>
            </a:r>
            <a:r>
              <a:rPr lang="es-ES" dirty="0"/>
              <a:t>.log(</a:t>
            </a:r>
            <a:r>
              <a:rPr lang="es-ES" dirty="0">
                <a:solidFill>
                  <a:schemeClr val="accent6"/>
                </a:solidFill>
              </a:rPr>
              <a:t>'</a:t>
            </a:r>
            <a:r>
              <a:rPr lang="es-ES" dirty="0" err="1">
                <a:solidFill>
                  <a:schemeClr val="accent6"/>
                </a:solidFill>
              </a:rPr>
              <a:t>Delete</a:t>
            </a:r>
            <a:r>
              <a:rPr lang="es-ES" dirty="0"/>
              <a:t>');</a:t>
            </a:r>
          </a:p>
          <a:p>
            <a:pPr marL="0" indent="0">
              <a:buNone/>
            </a:pPr>
            <a:r>
              <a:rPr lang="es-ES" dirty="0"/>
              <a:t>        </a:t>
            </a:r>
            <a:r>
              <a:rPr lang="es-ES" dirty="0">
                <a:solidFill>
                  <a:srgbClr val="FF0000"/>
                </a:solidFill>
              </a:rPr>
              <a:t>break</a:t>
            </a:r>
            <a:r>
              <a:rPr lang="es-ES" dirty="0"/>
              <a:t>;</a:t>
            </a:r>
          </a:p>
          <a:p>
            <a:pPr marL="0" indent="0">
              <a:buNone/>
            </a:pPr>
            <a:r>
              <a:rPr lang="es-ES" dirty="0"/>
              <a:t>    </a:t>
            </a:r>
            <a:r>
              <a:rPr lang="es-ES" dirty="0">
                <a:solidFill>
                  <a:srgbClr val="FF0000"/>
                </a:solidFill>
              </a:rPr>
              <a:t>case</a:t>
            </a:r>
            <a:r>
              <a:rPr lang="es-ES" dirty="0"/>
              <a:t> </a:t>
            </a:r>
            <a:r>
              <a:rPr lang="es-ES" dirty="0">
                <a:solidFill>
                  <a:schemeClr val="accent6"/>
                </a:solidFill>
              </a:rPr>
              <a:t>'</a:t>
            </a:r>
            <a:r>
              <a:rPr lang="es-ES" dirty="0" err="1">
                <a:solidFill>
                  <a:schemeClr val="accent6"/>
                </a:solidFill>
              </a:rPr>
              <a:t>btnNew</a:t>
            </a:r>
            <a:r>
              <a:rPr lang="es-ES" dirty="0"/>
              <a:t>':</a:t>
            </a:r>
          </a:p>
          <a:p>
            <a:pPr marL="0" indent="0">
              <a:buNone/>
            </a:pPr>
            <a:r>
              <a:rPr lang="es-ES" dirty="0"/>
              <a:t>        </a:t>
            </a:r>
            <a:r>
              <a:rPr lang="es-ES" dirty="0">
                <a:solidFill>
                  <a:schemeClr val="accent1"/>
                </a:solidFill>
              </a:rPr>
              <a:t>console</a:t>
            </a:r>
            <a:r>
              <a:rPr lang="es-ES" dirty="0"/>
              <a:t>.log(</a:t>
            </a:r>
            <a:r>
              <a:rPr lang="es-ES" dirty="0">
                <a:solidFill>
                  <a:schemeClr val="accent6"/>
                </a:solidFill>
              </a:rPr>
              <a:t>'New</a:t>
            </a:r>
            <a:r>
              <a:rPr lang="es-ES" dirty="0"/>
              <a:t>');</a:t>
            </a:r>
          </a:p>
          <a:p>
            <a:pPr marL="0" indent="0">
              <a:buNone/>
            </a:pPr>
            <a:r>
              <a:rPr lang="es-ES" dirty="0"/>
              <a:t>        </a:t>
            </a:r>
            <a:r>
              <a:rPr lang="es-ES" dirty="0">
                <a:solidFill>
                  <a:srgbClr val="FF0000"/>
                </a:solidFill>
              </a:rPr>
              <a:t>break</a:t>
            </a:r>
            <a:r>
              <a:rPr lang="es-ES" dirty="0"/>
              <a:t>;</a:t>
            </a:r>
          </a:p>
          <a:p>
            <a:pPr marL="0" indent="0">
              <a:buNone/>
            </a:pPr>
            <a:r>
              <a:rPr lang="es-ES" dirty="0"/>
              <a:t>}</a:t>
            </a:r>
          </a:p>
        </p:txBody>
      </p:sp>
    </p:spTree>
    <p:extLst>
      <p:ext uri="{BB962C8B-B14F-4D97-AF65-F5344CB8AC3E}">
        <p14:creationId xmlns:p14="http://schemas.microsoft.com/office/powerpoint/2010/main" val="4002276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Estructuras repetitivas (</a:t>
            </a:r>
            <a:r>
              <a:rPr lang="es-ES" b="1" dirty="0" err="1"/>
              <a:t>TypeScript</a:t>
            </a:r>
            <a:r>
              <a:rPr lang="es-ES" b="1" dirty="0"/>
              <a:t> </a:t>
            </a:r>
            <a:r>
              <a:rPr lang="es-ES" b="1" dirty="0" err="1"/>
              <a:t>for</a:t>
            </a:r>
            <a:r>
              <a:rPr lang="es-ES" dirty="0"/>
              <a:t>)</a:t>
            </a:r>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584883864"/>
              </p:ext>
            </p:extLst>
          </p:nvPr>
        </p:nvGraphicFramePr>
        <p:xfrm>
          <a:off x="838200" y="2385462"/>
          <a:ext cx="10402078" cy="2103120"/>
        </p:xfrm>
        <a:graphic>
          <a:graphicData uri="http://schemas.openxmlformats.org/drawingml/2006/table">
            <a:tbl>
              <a:tblPr firstRow="1" bandRow="1">
                <a:tableStyleId>{5C22544A-7EE6-4342-B048-85BDC9FD1C3A}</a:tableStyleId>
              </a:tblPr>
              <a:tblGrid>
                <a:gridCol w="3676262">
                  <a:extLst>
                    <a:ext uri="{9D8B030D-6E8A-4147-A177-3AD203B41FA5}">
                      <a16:colId xmlns:a16="http://schemas.microsoft.com/office/drawing/2014/main" val="859777358"/>
                    </a:ext>
                  </a:extLst>
                </a:gridCol>
                <a:gridCol w="6725816">
                  <a:extLst>
                    <a:ext uri="{9D8B030D-6E8A-4147-A177-3AD203B41FA5}">
                      <a16:colId xmlns:a16="http://schemas.microsoft.com/office/drawing/2014/main" val="3657859178"/>
                    </a:ext>
                  </a:extLst>
                </a:gridCol>
              </a:tblGrid>
              <a:tr h="370840">
                <a:tc>
                  <a:txBody>
                    <a:bodyPr/>
                    <a:lstStyle/>
                    <a:p>
                      <a:pPr marL="0" algn="l" defTabSz="914400" rtl="0" eaLnBrk="1" latinLnBrk="0" hangingPunct="1"/>
                      <a:r>
                        <a:rPr lang="nn-NO" sz="1800" b="0" kern="1200" dirty="0">
                          <a:solidFill>
                            <a:schemeClr val="dk1"/>
                          </a:solidFill>
                          <a:latin typeface="+mn-lt"/>
                          <a:ea typeface="+mn-ea"/>
                          <a:cs typeface="+mn-cs"/>
                        </a:rPr>
                        <a:t>for (let i :number = 0; i &lt; 10; i++) {</a:t>
                      </a:r>
                    </a:p>
                    <a:p>
                      <a:pPr marL="0" algn="l" defTabSz="914400" rtl="0" eaLnBrk="1" latinLnBrk="0" hangingPunct="1"/>
                      <a:r>
                        <a:rPr lang="nn-NO" sz="1800" b="0" kern="1200" dirty="0">
                          <a:solidFill>
                            <a:schemeClr val="dk1"/>
                          </a:solidFill>
                          <a:latin typeface="+mn-lt"/>
                          <a:ea typeface="+mn-ea"/>
                          <a:cs typeface="+mn-cs"/>
                        </a:rPr>
                        <a:t>    console.log(i);</a:t>
                      </a:r>
                    </a:p>
                    <a:p>
                      <a:pPr marL="0" algn="l" defTabSz="914400" rtl="0" eaLnBrk="1" latinLnBrk="0" hangingPunct="1"/>
                      <a:r>
                        <a:rPr lang="nn-NO" sz="1800" b="0" kern="1200" dirty="0">
                          <a:solidFill>
                            <a:schemeClr val="dk1"/>
                          </a:solidFill>
                          <a:latin typeface="+mn-lt"/>
                          <a:ea typeface="+mn-ea"/>
                          <a:cs typeface="+mn-cs"/>
                        </a:rPr>
                        <a:t>}</a:t>
                      </a:r>
                      <a:endParaRPr lang="es-ES" sz="1800" b="0" kern="1200" dirty="0">
                        <a:solidFill>
                          <a:schemeClr val="dk1"/>
                        </a:solidFill>
                        <a:latin typeface="+mn-lt"/>
                        <a:ea typeface="+mn-ea"/>
                        <a:cs typeface="+mn-cs"/>
                      </a:endParaRPr>
                    </a:p>
                  </a:txBody>
                  <a:tcPr>
                    <a:solidFill>
                      <a:schemeClr val="tx2">
                        <a:lumMod val="20000"/>
                        <a:lumOff val="80000"/>
                      </a:schemeClr>
                    </a:solidFill>
                  </a:tcPr>
                </a:tc>
                <a:tc>
                  <a:txBody>
                    <a:bodyPr/>
                    <a:lstStyle/>
                    <a:p>
                      <a:r>
                        <a:rPr lang="es-ES" b="0" dirty="0">
                          <a:solidFill>
                            <a:schemeClr val="tx1"/>
                          </a:solidFill>
                        </a:rPr>
                        <a:t>Se</a:t>
                      </a:r>
                      <a:r>
                        <a:rPr lang="es-ES" b="0" baseline="0" dirty="0">
                          <a:solidFill>
                            <a:schemeClr val="tx1"/>
                          </a:solidFill>
                        </a:rPr>
                        <a:t> inicializa el valor de i en el ciclo </a:t>
                      </a:r>
                      <a:r>
                        <a:rPr lang="es-ES" b="0" baseline="0" dirty="0" err="1">
                          <a:solidFill>
                            <a:schemeClr val="tx1"/>
                          </a:solidFill>
                        </a:rPr>
                        <a:t>for</a:t>
                      </a:r>
                      <a:endParaRPr lang="es-ES"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52668585"/>
                  </a:ext>
                </a:extLst>
              </a:tr>
              <a:tr h="370840">
                <a:tc>
                  <a:txBody>
                    <a:bodyPr/>
                    <a:lstStyle/>
                    <a:p>
                      <a:r>
                        <a:rPr lang="nn-NO" dirty="0"/>
                        <a:t>let i :number = 0; </a:t>
                      </a:r>
                    </a:p>
                    <a:p>
                      <a:r>
                        <a:rPr lang="nn-NO" dirty="0"/>
                        <a:t>for (; i &lt; 10; i++) { </a:t>
                      </a:r>
                    </a:p>
                    <a:p>
                      <a:r>
                        <a:rPr lang="nn-NO" dirty="0"/>
                        <a:t>       console.log(i);</a:t>
                      </a:r>
                    </a:p>
                    <a:p>
                      <a:r>
                        <a:rPr lang="nn-NO" dirty="0"/>
                        <a:t> }</a:t>
                      </a:r>
                      <a:endParaRPr lang="es-ES" dirty="0"/>
                    </a:p>
                  </a:txBody>
                  <a:tcPr/>
                </a:tc>
                <a:tc>
                  <a:txBody>
                    <a:bodyPr/>
                    <a:lstStyle/>
                    <a:p>
                      <a:r>
                        <a:rPr lang="es-ES" dirty="0"/>
                        <a:t>La variable</a:t>
                      </a:r>
                      <a:r>
                        <a:rPr lang="es-ES" baseline="0" dirty="0"/>
                        <a:t> de control se inicializa antes  de la declaración del </a:t>
                      </a:r>
                      <a:r>
                        <a:rPr lang="es-ES" baseline="0" dirty="0" err="1"/>
                        <a:t>for</a:t>
                      </a:r>
                      <a:r>
                        <a:rPr lang="es-ES" baseline="0" dirty="0"/>
                        <a:t>. Y se omite en el bloque</a:t>
                      </a:r>
                      <a:endParaRPr lang="es-ES" dirty="0"/>
                    </a:p>
                  </a:txBody>
                  <a:tcPr/>
                </a:tc>
                <a:extLst>
                  <a:ext uri="{0D108BD9-81ED-4DB2-BD59-A6C34878D82A}">
                    <a16:rowId xmlns:a16="http://schemas.microsoft.com/office/drawing/2014/main" val="3254024062"/>
                  </a:ext>
                </a:extLst>
              </a:tr>
            </a:tbl>
          </a:graphicData>
        </a:graphic>
      </p:graphicFrame>
      <p:sp>
        <p:nvSpPr>
          <p:cNvPr id="9" name="CuadroTexto 8"/>
          <p:cNvSpPr txBox="1"/>
          <p:nvPr/>
        </p:nvSpPr>
        <p:spPr>
          <a:xfrm>
            <a:off x="838200" y="1762049"/>
            <a:ext cx="6143092" cy="369332"/>
          </a:xfrm>
          <a:prstGeom prst="rect">
            <a:avLst/>
          </a:prstGeom>
          <a:noFill/>
        </p:spPr>
        <p:txBody>
          <a:bodyPr wrap="none" rtlCol="0">
            <a:spAutoFit/>
          </a:bodyPr>
          <a:lstStyle/>
          <a:p>
            <a:r>
              <a:rPr lang="es-ES" dirty="0"/>
              <a:t>El siguiente ejemplo muestra por consola los números del 1 al 9</a:t>
            </a:r>
          </a:p>
        </p:txBody>
      </p:sp>
    </p:spTree>
    <p:extLst>
      <p:ext uri="{BB962C8B-B14F-4D97-AF65-F5344CB8AC3E}">
        <p14:creationId xmlns:p14="http://schemas.microsoft.com/office/powerpoint/2010/main" val="2706020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Typecript</a:t>
            </a:r>
            <a:r>
              <a:rPr lang="es-ES" dirty="0"/>
              <a:t> </a:t>
            </a:r>
            <a:r>
              <a:rPr lang="es-ES" dirty="0" err="1"/>
              <a:t>for</a:t>
            </a:r>
            <a:r>
              <a:rPr lang="es-ES" dirty="0"/>
              <a:t> (</a:t>
            </a:r>
            <a:r>
              <a:rPr lang="es-ES" dirty="0" err="1"/>
              <a:t>arrays</a:t>
            </a:r>
            <a:r>
              <a:rPr lang="es-ES" dirty="0"/>
              <a:t>)</a:t>
            </a:r>
          </a:p>
        </p:txBody>
      </p:sp>
      <p:sp>
        <p:nvSpPr>
          <p:cNvPr id="3" name="Marcador de contenido 2"/>
          <p:cNvSpPr>
            <a:spLocks noGrp="1"/>
          </p:cNvSpPr>
          <p:nvPr>
            <p:ph idx="1"/>
          </p:nvPr>
        </p:nvSpPr>
        <p:spPr/>
        <p:txBody>
          <a:bodyPr>
            <a:normAutofit/>
          </a:bodyPr>
          <a:lstStyle/>
          <a:p>
            <a:pPr marL="0" indent="0">
              <a:buNone/>
            </a:pPr>
            <a:r>
              <a:rPr lang="es-ES" dirty="0" err="1"/>
              <a:t>let</a:t>
            </a:r>
            <a:r>
              <a:rPr lang="es-ES" dirty="0"/>
              <a:t> </a:t>
            </a:r>
            <a:r>
              <a:rPr lang="es-ES" dirty="0" err="1"/>
              <a:t>list:number</a:t>
            </a:r>
            <a:r>
              <a:rPr lang="es-ES" dirty="0"/>
              <a:t> [] = [4, 5, 6];</a:t>
            </a:r>
          </a:p>
          <a:p>
            <a:pPr marL="0" indent="0">
              <a:buNone/>
            </a:pPr>
            <a:endParaRPr lang="es-ES" dirty="0"/>
          </a:p>
          <a:p>
            <a:pPr marL="0" indent="0">
              <a:buNone/>
            </a:pPr>
            <a:r>
              <a:rPr lang="es-ES" dirty="0" err="1"/>
              <a:t>for</a:t>
            </a:r>
            <a:r>
              <a:rPr lang="es-ES" dirty="0"/>
              <a:t> (</a:t>
            </a:r>
            <a:r>
              <a:rPr lang="es-ES" dirty="0" err="1"/>
              <a:t>let</a:t>
            </a:r>
            <a:r>
              <a:rPr lang="es-ES" dirty="0"/>
              <a:t> i </a:t>
            </a:r>
            <a:r>
              <a:rPr lang="es-ES" dirty="0" err="1"/>
              <a:t>of</a:t>
            </a:r>
            <a:r>
              <a:rPr lang="es-ES" dirty="0"/>
              <a:t> </a:t>
            </a:r>
            <a:r>
              <a:rPr lang="es-ES" dirty="0" err="1"/>
              <a:t>list</a:t>
            </a:r>
            <a:r>
              <a:rPr lang="es-ES" dirty="0"/>
              <a:t>) {</a:t>
            </a:r>
          </a:p>
          <a:p>
            <a:pPr marL="0" indent="0">
              <a:buNone/>
            </a:pPr>
            <a:r>
              <a:rPr lang="es-ES" dirty="0"/>
              <a:t>   console.log(i); // "4", "5", "6"</a:t>
            </a:r>
          </a:p>
          <a:p>
            <a:pPr marL="0" indent="0">
              <a:buNone/>
            </a:pPr>
            <a:r>
              <a:rPr lang="es-ES" dirty="0"/>
              <a:t>}</a:t>
            </a:r>
          </a:p>
        </p:txBody>
      </p:sp>
      <p:sp>
        <p:nvSpPr>
          <p:cNvPr id="5" name="Cerrar llave 4"/>
          <p:cNvSpPr/>
          <p:nvPr/>
        </p:nvSpPr>
        <p:spPr>
          <a:xfrm>
            <a:off x="6635216" y="2645179"/>
            <a:ext cx="989045" cy="15676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CuadroTexto 5"/>
          <p:cNvSpPr txBox="1"/>
          <p:nvPr/>
        </p:nvSpPr>
        <p:spPr>
          <a:xfrm>
            <a:off x="8543215" y="3010595"/>
            <a:ext cx="851836" cy="646331"/>
          </a:xfrm>
          <a:prstGeom prst="rect">
            <a:avLst/>
          </a:prstGeom>
          <a:noFill/>
        </p:spPr>
        <p:txBody>
          <a:bodyPr wrap="none" rtlCol="0">
            <a:spAutoFit/>
          </a:bodyPr>
          <a:lstStyle/>
          <a:p>
            <a:r>
              <a:rPr lang="es-ES" sz="3600" dirty="0">
                <a:solidFill>
                  <a:srgbClr val="FF0000"/>
                </a:solidFill>
              </a:rPr>
              <a:t>ES6</a:t>
            </a:r>
          </a:p>
        </p:txBody>
      </p:sp>
    </p:spTree>
    <p:extLst>
      <p:ext uri="{BB962C8B-B14F-4D97-AF65-F5344CB8AC3E}">
        <p14:creationId xmlns:p14="http://schemas.microsoft.com/office/powerpoint/2010/main" val="1595329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t>TypeScript</a:t>
            </a:r>
            <a:r>
              <a:rPr lang="es-ES" b="1" dirty="0"/>
              <a:t> </a:t>
            </a:r>
            <a:r>
              <a:rPr lang="es-ES" b="1" dirty="0" err="1"/>
              <a:t>while</a:t>
            </a:r>
            <a:br>
              <a:rPr lang="es-ES" b="1" dirty="0"/>
            </a:br>
            <a:endParaRPr lang="es-ES" dirty="0"/>
          </a:p>
        </p:txBody>
      </p:sp>
      <p:sp>
        <p:nvSpPr>
          <p:cNvPr id="3" name="Marcador de contenido 2"/>
          <p:cNvSpPr>
            <a:spLocks noGrp="1"/>
          </p:cNvSpPr>
          <p:nvPr>
            <p:ph idx="1"/>
          </p:nvPr>
        </p:nvSpPr>
        <p:spPr>
          <a:xfrm>
            <a:off x="838200" y="1825625"/>
            <a:ext cx="3976396" cy="4351338"/>
          </a:xfrm>
        </p:spPr>
        <p:txBody>
          <a:bodyPr/>
          <a:lstStyle/>
          <a:p>
            <a:pPr marL="0" indent="0">
              <a:buNone/>
            </a:pPr>
            <a:r>
              <a:rPr lang="en-US"/>
              <a:t>let counter:number = 0;</a:t>
            </a:r>
          </a:p>
          <a:p>
            <a:pPr marL="0" indent="0">
              <a:buNone/>
            </a:pPr>
            <a:endParaRPr lang="en-US"/>
          </a:p>
          <a:p>
            <a:pPr marL="0" indent="0">
              <a:buNone/>
            </a:pPr>
            <a:r>
              <a:rPr lang="en-US"/>
              <a:t>while (counter &lt; 5) {</a:t>
            </a:r>
          </a:p>
          <a:p>
            <a:pPr marL="0" indent="0">
              <a:buNone/>
            </a:pPr>
            <a:r>
              <a:rPr lang="en-US"/>
              <a:t>    console.log(counter);</a:t>
            </a:r>
          </a:p>
          <a:p>
            <a:pPr marL="0" indent="0">
              <a:buNone/>
            </a:pPr>
            <a:r>
              <a:rPr lang="en-US"/>
              <a:t>    counter++;</a:t>
            </a:r>
          </a:p>
          <a:p>
            <a:pPr marL="0" indent="0">
              <a:buNone/>
            </a:pPr>
            <a:r>
              <a:rPr lang="en-US"/>
              <a:t>}</a:t>
            </a:r>
            <a:endParaRPr lang="es-ES" dirty="0"/>
          </a:p>
        </p:txBody>
      </p:sp>
      <p:sp>
        <p:nvSpPr>
          <p:cNvPr id="5" name="CuadroTexto 4"/>
          <p:cNvSpPr txBox="1"/>
          <p:nvPr/>
        </p:nvSpPr>
        <p:spPr>
          <a:xfrm>
            <a:off x="5187820" y="2015412"/>
            <a:ext cx="184731" cy="369332"/>
          </a:xfrm>
          <a:prstGeom prst="rect">
            <a:avLst/>
          </a:prstGeom>
          <a:noFill/>
        </p:spPr>
        <p:txBody>
          <a:bodyPr wrap="none" rtlCol="0">
            <a:spAutoFit/>
          </a:bodyPr>
          <a:lstStyle/>
          <a:p>
            <a:endParaRPr lang="es-ES" dirty="0"/>
          </a:p>
        </p:txBody>
      </p:sp>
      <p:pic>
        <p:nvPicPr>
          <p:cNvPr id="6" name="Imagen 5"/>
          <p:cNvPicPr>
            <a:picLocks noChangeAspect="1"/>
          </p:cNvPicPr>
          <p:nvPr/>
        </p:nvPicPr>
        <p:blipFill>
          <a:blip r:embed="rId2"/>
          <a:stretch>
            <a:fillRect/>
          </a:stretch>
        </p:blipFill>
        <p:spPr>
          <a:xfrm>
            <a:off x="6096000" y="1953419"/>
            <a:ext cx="1304925" cy="2047875"/>
          </a:xfrm>
          <a:prstGeom prst="rect">
            <a:avLst/>
          </a:prstGeom>
        </p:spPr>
      </p:pic>
    </p:spTree>
    <p:extLst>
      <p:ext uri="{BB962C8B-B14F-4D97-AF65-F5344CB8AC3E}">
        <p14:creationId xmlns:p14="http://schemas.microsoft.com/office/powerpoint/2010/main" val="82622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75509-9925-F18B-54A2-F2B4094C634E}"/>
              </a:ext>
            </a:extLst>
          </p:cNvPr>
          <p:cNvSpPr>
            <a:spLocks noGrp="1"/>
          </p:cNvSpPr>
          <p:nvPr>
            <p:ph type="title"/>
          </p:nvPr>
        </p:nvSpPr>
        <p:spPr/>
        <p:txBody>
          <a:bodyPr/>
          <a:lstStyle/>
          <a:p>
            <a:r>
              <a:rPr lang="en-CA" b="1" dirty="0"/>
              <a:t>Qu</a:t>
            </a:r>
            <a:r>
              <a:rPr lang="es-ES" b="1" dirty="0"/>
              <a:t>é</a:t>
            </a:r>
            <a:r>
              <a:rPr lang="en-CA" b="1" dirty="0"/>
              <a:t> es Typescript</a:t>
            </a:r>
            <a:endParaRPr lang="es-ES" dirty="0"/>
          </a:p>
        </p:txBody>
      </p:sp>
      <p:sp>
        <p:nvSpPr>
          <p:cNvPr id="3" name="Marcador de contenido 2">
            <a:extLst>
              <a:ext uri="{FF2B5EF4-FFF2-40B4-BE49-F238E27FC236}">
                <a16:creationId xmlns:a16="http://schemas.microsoft.com/office/drawing/2014/main" id="{FAA06E72-0224-12E8-94B1-C43C58EA9148}"/>
              </a:ext>
            </a:extLst>
          </p:cNvPr>
          <p:cNvSpPr>
            <a:spLocks noGrp="1"/>
          </p:cNvSpPr>
          <p:nvPr>
            <p:ph idx="1"/>
          </p:nvPr>
        </p:nvSpPr>
        <p:spPr/>
        <p:txBody>
          <a:bodyPr/>
          <a:lstStyle/>
          <a:p>
            <a:r>
              <a:rPr lang="es-ES" dirty="0"/>
              <a:t>Es un lenguaje de código abierto, ´no requiere de licencias para su uso.</a:t>
            </a:r>
          </a:p>
          <a:p>
            <a:r>
              <a:rPr lang="es-ES" dirty="0"/>
              <a:t>Es Orientado a Objetos y tiene definidas las funcionales básicas de la POO:</a:t>
            </a:r>
          </a:p>
          <a:p>
            <a:pPr marL="0" indent="0">
              <a:buNone/>
            </a:pPr>
            <a:r>
              <a:rPr lang="es-ES" dirty="0"/>
              <a:t>   </a:t>
            </a:r>
            <a:r>
              <a:rPr lang="es-ES" dirty="0" err="1"/>
              <a:t>Clases,Objetos,Propiedades</a:t>
            </a:r>
            <a:r>
              <a:rPr lang="es-ES" dirty="0"/>
              <a:t>, Métodos, Constructores, Eventos,    Herencia, Interfaces.</a:t>
            </a:r>
          </a:p>
          <a:p>
            <a:r>
              <a:rPr lang="es-ES" dirty="0"/>
              <a:t>Permite la compilación de código </a:t>
            </a:r>
            <a:r>
              <a:rPr lang="es-ES" dirty="0" err="1"/>
              <a:t>Javascript</a:t>
            </a:r>
            <a:r>
              <a:rPr lang="es-ES" dirty="0"/>
              <a:t>: ES5, ES6, etc.</a:t>
            </a:r>
          </a:p>
        </p:txBody>
      </p:sp>
    </p:spTree>
    <p:extLst>
      <p:ext uri="{BB962C8B-B14F-4D97-AF65-F5344CB8AC3E}">
        <p14:creationId xmlns:p14="http://schemas.microsoft.com/office/powerpoint/2010/main" val="251273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práctico</a:t>
            </a:r>
          </a:p>
        </p:txBody>
      </p:sp>
      <p:sp>
        <p:nvSpPr>
          <p:cNvPr id="3" name="Marcador de contenido 2"/>
          <p:cNvSpPr>
            <a:spLocks noGrp="1"/>
          </p:cNvSpPr>
          <p:nvPr>
            <p:ph idx="1"/>
          </p:nvPr>
        </p:nvSpPr>
        <p:spPr/>
        <p:txBody>
          <a:bodyPr>
            <a:normAutofit lnSpcReduction="10000"/>
          </a:bodyPr>
          <a:lstStyle/>
          <a:p>
            <a:pPr marL="0" indent="0">
              <a:buNone/>
            </a:pPr>
            <a:r>
              <a:rPr lang="es-ES" dirty="0"/>
              <a:t>Supongamos que tenemos una lista de elementos en HTML y queremos eliminar todos los &lt;li&gt; </a:t>
            </a:r>
          </a:p>
          <a:p>
            <a:pPr marL="0" indent="0">
              <a:buNone/>
            </a:pPr>
            <a:endParaRPr lang="es-ES" dirty="0"/>
          </a:p>
          <a:p>
            <a:pPr marL="0" indent="0">
              <a:buNone/>
            </a:pPr>
            <a:r>
              <a:rPr lang="it-IT" dirty="0"/>
              <a:t>&lt;ul id="list"&gt;</a:t>
            </a:r>
          </a:p>
          <a:p>
            <a:pPr marL="0" indent="0">
              <a:buNone/>
            </a:pPr>
            <a:r>
              <a:rPr lang="it-IT" dirty="0"/>
              <a:t>    &lt;li&gt;Item 1&lt;/li&gt;</a:t>
            </a:r>
          </a:p>
          <a:p>
            <a:pPr marL="0" indent="0">
              <a:buNone/>
            </a:pPr>
            <a:r>
              <a:rPr lang="it-IT" dirty="0"/>
              <a:t>    &lt;li&gt;Item 2&lt;/li&gt;</a:t>
            </a:r>
          </a:p>
          <a:p>
            <a:pPr marL="0" indent="0">
              <a:buNone/>
            </a:pPr>
            <a:r>
              <a:rPr lang="it-IT" dirty="0"/>
              <a:t>    &lt;li&gt;Item 3&lt;/li&gt;</a:t>
            </a:r>
          </a:p>
          <a:p>
            <a:pPr marL="0" indent="0">
              <a:buNone/>
            </a:pPr>
            <a:r>
              <a:rPr lang="it-IT" dirty="0"/>
              <a:t>    &lt;li&gt;Item 4&lt;/li&gt;</a:t>
            </a:r>
          </a:p>
          <a:p>
            <a:pPr marL="0" indent="0">
              <a:buNone/>
            </a:pPr>
            <a:r>
              <a:rPr lang="it-IT" dirty="0"/>
              <a:t>&lt;/ul&gt;</a:t>
            </a:r>
            <a:endParaRPr lang="es-ES" dirty="0"/>
          </a:p>
        </p:txBody>
      </p:sp>
    </p:spTree>
    <p:extLst>
      <p:ext uri="{BB962C8B-B14F-4D97-AF65-F5344CB8AC3E}">
        <p14:creationId xmlns:p14="http://schemas.microsoft.com/office/powerpoint/2010/main" val="33080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Solución</a:t>
            </a:r>
          </a:p>
        </p:txBody>
      </p:sp>
      <p:sp>
        <p:nvSpPr>
          <p:cNvPr id="3" name="Marcador de contenido 2"/>
          <p:cNvSpPr>
            <a:spLocks noGrp="1"/>
          </p:cNvSpPr>
          <p:nvPr>
            <p:ph idx="1"/>
          </p:nvPr>
        </p:nvSpPr>
        <p:spPr/>
        <p:txBody>
          <a:bodyPr/>
          <a:lstStyle/>
          <a:p>
            <a:pPr marL="0" indent="0">
              <a:buNone/>
            </a:pPr>
            <a:r>
              <a:rPr lang="es-ES" sz="2400" dirty="0"/>
              <a:t>//Seleccionamos la lista usando el método </a:t>
            </a:r>
            <a:r>
              <a:rPr lang="en-US" sz="2400" dirty="0" err="1"/>
              <a:t>querySelector</a:t>
            </a:r>
            <a:r>
              <a:rPr lang="en-US" sz="2400" dirty="0"/>
              <a:t>()</a:t>
            </a:r>
            <a:r>
              <a:rPr lang="es-ES" sz="2400" dirty="0"/>
              <a:t> </a:t>
            </a:r>
          </a:p>
          <a:p>
            <a:pPr marL="0" indent="0">
              <a:buNone/>
            </a:pPr>
            <a:r>
              <a:rPr lang="es-ES" sz="2400" dirty="0" err="1"/>
              <a:t>let</a:t>
            </a:r>
            <a:r>
              <a:rPr lang="es-ES" sz="2400" dirty="0"/>
              <a:t> </a:t>
            </a:r>
            <a:r>
              <a:rPr lang="es-ES" sz="2400" dirty="0" err="1"/>
              <a:t>list</a:t>
            </a:r>
            <a:r>
              <a:rPr lang="es-ES" sz="2400" dirty="0"/>
              <a:t> = </a:t>
            </a:r>
            <a:r>
              <a:rPr lang="es-ES" sz="2400" dirty="0" err="1"/>
              <a:t>document.querySelector</a:t>
            </a:r>
            <a:r>
              <a:rPr lang="es-ES" sz="2400" dirty="0"/>
              <a:t>('#</a:t>
            </a:r>
            <a:r>
              <a:rPr lang="es-ES" sz="2400" dirty="0" err="1"/>
              <a:t>list</a:t>
            </a:r>
            <a:r>
              <a:rPr lang="es-ES" sz="2400" dirty="0"/>
              <a:t>');         </a:t>
            </a:r>
          </a:p>
          <a:p>
            <a:pPr marL="0" indent="0">
              <a:buNone/>
            </a:pPr>
            <a:endParaRPr lang="es-ES" sz="2400" dirty="0"/>
          </a:p>
          <a:p>
            <a:pPr marL="0" indent="0">
              <a:buNone/>
            </a:pPr>
            <a:r>
              <a:rPr lang="es-ES" sz="2400" dirty="0" err="1"/>
              <a:t>while</a:t>
            </a:r>
            <a:r>
              <a:rPr lang="es-ES" sz="2400" dirty="0"/>
              <a:t> (</a:t>
            </a:r>
            <a:r>
              <a:rPr lang="es-ES" sz="2400" dirty="0" err="1"/>
              <a:t>list.firstChild</a:t>
            </a:r>
            <a:r>
              <a:rPr lang="es-ES" sz="2400" dirty="0"/>
              <a:t>) {                 //Verificar si el primer nodo de la lista existe </a:t>
            </a:r>
          </a:p>
          <a:p>
            <a:pPr marL="0" indent="0">
              <a:buNone/>
            </a:pPr>
            <a:r>
              <a:rPr lang="es-ES" sz="2400" dirty="0"/>
              <a:t>    </a:t>
            </a:r>
            <a:r>
              <a:rPr lang="es-ES" sz="2400" dirty="0" err="1"/>
              <a:t>list.removeChild</a:t>
            </a:r>
            <a:r>
              <a:rPr lang="es-ES" sz="2400" dirty="0"/>
              <a:t>(</a:t>
            </a:r>
            <a:r>
              <a:rPr lang="es-ES" sz="2400" dirty="0" err="1"/>
              <a:t>list.firstChild</a:t>
            </a:r>
            <a:r>
              <a:rPr lang="es-ES" sz="2400" dirty="0"/>
              <a:t>);     //</a:t>
            </a:r>
            <a:r>
              <a:rPr lang="es-ES" sz="2400" dirty="0" err="1"/>
              <a:t>Elimnar</a:t>
            </a:r>
            <a:r>
              <a:rPr lang="es-ES" sz="2400" dirty="0"/>
              <a:t> los nodos de la lista.</a:t>
            </a:r>
          </a:p>
          <a:p>
            <a:pPr marL="0" indent="0">
              <a:buNone/>
            </a:pPr>
            <a:r>
              <a:rPr lang="es-ES" sz="2400" dirty="0"/>
              <a:t>}</a:t>
            </a:r>
          </a:p>
          <a:p>
            <a:pPr marL="0" indent="0">
              <a:buNone/>
            </a:pPr>
            <a:endParaRPr lang="es-ES" dirty="0"/>
          </a:p>
          <a:p>
            <a:pPr marL="0" indent="0">
              <a:buNone/>
            </a:pPr>
            <a:r>
              <a:rPr lang="es-ES" sz="2400" dirty="0">
                <a:solidFill>
                  <a:srgbClr val="FF0000"/>
                </a:solidFill>
              </a:rPr>
              <a:t>Nota: Una vez que el primer nodo es eliminado , el nodo que le sigue pasa a ser </a:t>
            </a:r>
            <a:r>
              <a:rPr lang="es-ES" sz="2400" dirty="0" err="1">
                <a:solidFill>
                  <a:srgbClr val="FF0000"/>
                </a:solidFill>
              </a:rPr>
              <a:t>automaticamente</a:t>
            </a:r>
            <a:r>
              <a:rPr lang="es-ES" sz="2400" dirty="0">
                <a:solidFill>
                  <a:srgbClr val="FF0000"/>
                </a:solidFill>
              </a:rPr>
              <a:t> el primer nodo de la lista.</a:t>
            </a:r>
          </a:p>
        </p:txBody>
      </p:sp>
    </p:spTree>
    <p:extLst>
      <p:ext uri="{BB962C8B-B14F-4D97-AF65-F5344CB8AC3E}">
        <p14:creationId xmlns:p14="http://schemas.microsoft.com/office/powerpoint/2010/main" val="228667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t>TypeScript</a:t>
            </a:r>
            <a:r>
              <a:rPr lang="es-ES" b="1" dirty="0"/>
              <a:t> do </a:t>
            </a:r>
            <a:r>
              <a:rPr lang="es-ES" b="1" dirty="0" err="1"/>
              <a:t>while</a:t>
            </a:r>
            <a:br>
              <a:rPr lang="es-ES" b="1" dirty="0"/>
            </a:br>
            <a:endParaRPr lang="es-ES" dirty="0"/>
          </a:p>
        </p:txBody>
      </p:sp>
      <p:sp>
        <p:nvSpPr>
          <p:cNvPr id="3" name="Marcador de contenido 2"/>
          <p:cNvSpPr>
            <a:spLocks noGrp="1"/>
          </p:cNvSpPr>
          <p:nvPr>
            <p:ph idx="1"/>
          </p:nvPr>
        </p:nvSpPr>
        <p:spPr>
          <a:xfrm>
            <a:off x="1230086" y="1825625"/>
            <a:ext cx="3659155" cy="4351338"/>
          </a:xfrm>
        </p:spPr>
        <p:txBody>
          <a:bodyPr/>
          <a:lstStyle/>
          <a:p>
            <a:pPr marL="0" indent="0">
              <a:buNone/>
            </a:pPr>
            <a:r>
              <a:rPr lang="nn-NO" dirty="0"/>
              <a:t>let i:number = 0;</a:t>
            </a:r>
          </a:p>
          <a:p>
            <a:pPr marL="0" indent="0">
              <a:buNone/>
            </a:pPr>
            <a:endParaRPr lang="nn-NO" dirty="0"/>
          </a:p>
          <a:p>
            <a:pPr marL="0" indent="0">
              <a:buNone/>
            </a:pPr>
            <a:r>
              <a:rPr lang="nn-NO" dirty="0"/>
              <a:t>do {</a:t>
            </a:r>
          </a:p>
          <a:p>
            <a:pPr marL="0" indent="0">
              <a:buNone/>
            </a:pPr>
            <a:r>
              <a:rPr lang="nn-NO" dirty="0"/>
              <a:t>    console.log(i);</a:t>
            </a:r>
          </a:p>
          <a:p>
            <a:pPr marL="0" indent="0">
              <a:buNone/>
            </a:pPr>
            <a:r>
              <a:rPr lang="nn-NO" dirty="0"/>
              <a:t>    i++</a:t>
            </a:r>
          </a:p>
          <a:p>
            <a:pPr marL="0" indent="0">
              <a:buNone/>
            </a:pPr>
            <a:r>
              <a:rPr lang="nn-NO" dirty="0"/>
              <a:t>} while (i &lt; 10);</a:t>
            </a:r>
            <a:endParaRPr lang="es-ES" dirty="0"/>
          </a:p>
        </p:txBody>
      </p:sp>
      <p:pic>
        <p:nvPicPr>
          <p:cNvPr id="7" name="Imagen 6"/>
          <p:cNvPicPr>
            <a:picLocks noChangeAspect="1"/>
          </p:cNvPicPr>
          <p:nvPr/>
        </p:nvPicPr>
        <p:blipFill>
          <a:blip r:embed="rId2"/>
          <a:stretch>
            <a:fillRect/>
          </a:stretch>
        </p:blipFill>
        <p:spPr>
          <a:xfrm>
            <a:off x="6749143" y="2049560"/>
            <a:ext cx="1323975" cy="3105150"/>
          </a:xfrm>
          <a:prstGeom prst="rect">
            <a:avLst/>
          </a:prstGeom>
        </p:spPr>
      </p:pic>
    </p:spTree>
    <p:extLst>
      <p:ext uri="{BB962C8B-B14F-4D97-AF65-F5344CB8AC3E}">
        <p14:creationId xmlns:p14="http://schemas.microsoft.com/office/powerpoint/2010/main" val="2746033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en </a:t>
            </a:r>
            <a:r>
              <a:rPr lang="es-ES" dirty="0" err="1"/>
              <a:t>Typecript</a:t>
            </a:r>
            <a:r>
              <a:rPr lang="es-ES" dirty="0"/>
              <a:t> </a:t>
            </a:r>
          </a:p>
        </p:txBody>
      </p:sp>
      <p:sp>
        <p:nvSpPr>
          <p:cNvPr id="3" name="Marcador de contenido 2"/>
          <p:cNvSpPr>
            <a:spLocks noGrp="1"/>
          </p:cNvSpPr>
          <p:nvPr>
            <p:ph idx="1"/>
          </p:nvPr>
        </p:nvSpPr>
        <p:spPr/>
        <p:txBody>
          <a:bodyPr>
            <a:normAutofit/>
          </a:bodyPr>
          <a:lstStyle/>
          <a:p>
            <a:pPr marL="0" indent="0">
              <a:buNone/>
            </a:pPr>
            <a:r>
              <a:rPr lang="es-ES" dirty="0"/>
              <a:t>Declaración:</a:t>
            </a:r>
          </a:p>
          <a:p>
            <a:pPr marL="0" indent="0">
              <a:buNone/>
            </a:pPr>
            <a:r>
              <a:rPr lang="en-US" dirty="0">
                <a:solidFill>
                  <a:schemeClr val="accent6"/>
                </a:solidFill>
              </a:rPr>
              <a:t>function</a:t>
            </a:r>
            <a:r>
              <a:rPr lang="en-US" dirty="0"/>
              <a:t> </a:t>
            </a:r>
            <a:r>
              <a:rPr lang="en-US" dirty="0">
                <a:solidFill>
                  <a:schemeClr val="accent1"/>
                </a:solidFill>
              </a:rPr>
              <a:t>name(</a:t>
            </a:r>
            <a:r>
              <a:rPr lang="en-US" dirty="0">
                <a:solidFill>
                  <a:schemeClr val="accent2"/>
                </a:solidFill>
              </a:rPr>
              <a:t>parameter</a:t>
            </a:r>
            <a:r>
              <a:rPr lang="en-US" dirty="0"/>
              <a:t>: </a:t>
            </a:r>
            <a:r>
              <a:rPr lang="en-US" dirty="0">
                <a:solidFill>
                  <a:schemeClr val="accent1"/>
                </a:solidFill>
              </a:rPr>
              <a:t>type</a:t>
            </a:r>
            <a:r>
              <a:rPr lang="en-US" dirty="0"/>
              <a:t>, </a:t>
            </a:r>
            <a:r>
              <a:rPr lang="en-US" dirty="0" err="1">
                <a:solidFill>
                  <a:schemeClr val="accent2"/>
                </a:solidFill>
              </a:rPr>
              <a:t>parameter</a:t>
            </a:r>
            <a:r>
              <a:rPr lang="en-US" dirty="0" err="1"/>
              <a:t>:</a:t>
            </a:r>
            <a:r>
              <a:rPr lang="en-US" dirty="0" err="1">
                <a:solidFill>
                  <a:schemeClr val="accent1"/>
                </a:solidFill>
              </a:rPr>
              <a:t>type</a:t>
            </a:r>
            <a:r>
              <a:rPr lang="en-US" dirty="0"/>
              <a:t>,...</a:t>
            </a:r>
            <a:r>
              <a:rPr lang="en-US" dirty="0">
                <a:solidFill>
                  <a:schemeClr val="accent1"/>
                </a:solidFill>
              </a:rPr>
              <a:t>)</a:t>
            </a:r>
            <a:r>
              <a:rPr lang="en-US" dirty="0"/>
              <a:t>: </a:t>
            </a:r>
            <a:r>
              <a:rPr lang="en-US" dirty="0" err="1">
                <a:solidFill>
                  <a:schemeClr val="accent1"/>
                </a:solidFill>
              </a:rPr>
              <a:t>returnType</a:t>
            </a:r>
            <a:r>
              <a:rPr lang="en-US" dirty="0"/>
              <a:t> {</a:t>
            </a:r>
          </a:p>
          <a:p>
            <a:pPr marL="0" indent="0">
              <a:buNone/>
            </a:pPr>
            <a:r>
              <a:rPr lang="en-US" dirty="0"/>
              <a:t>   // do something</a:t>
            </a:r>
          </a:p>
          <a:p>
            <a:pPr marL="0" indent="0">
              <a:buNone/>
            </a:pPr>
            <a:r>
              <a:rPr lang="en-US" dirty="0"/>
              <a:t>}</a:t>
            </a:r>
            <a:endParaRPr lang="es-ES" dirty="0"/>
          </a:p>
          <a:p>
            <a:pPr marL="0" indent="0">
              <a:buNone/>
            </a:pPr>
            <a:r>
              <a:rPr lang="es-ES" dirty="0"/>
              <a:t>Ejemplo:</a:t>
            </a:r>
          </a:p>
          <a:p>
            <a:pPr marL="0" indent="0">
              <a:buNone/>
            </a:pPr>
            <a:r>
              <a:rPr lang="en-US" dirty="0">
                <a:solidFill>
                  <a:schemeClr val="accent6"/>
                </a:solidFill>
              </a:rPr>
              <a:t>function</a:t>
            </a:r>
            <a:r>
              <a:rPr lang="en-US" dirty="0"/>
              <a:t> </a:t>
            </a:r>
            <a:r>
              <a:rPr lang="en-US" dirty="0">
                <a:solidFill>
                  <a:schemeClr val="accent1"/>
                </a:solidFill>
              </a:rPr>
              <a:t>add(</a:t>
            </a:r>
            <a:r>
              <a:rPr lang="en-US" dirty="0">
                <a:solidFill>
                  <a:schemeClr val="accent2"/>
                </a:solidFill>
              </a:rPr>
              <a:t>a: </a:t>
            </a:r>
            <a:r>
              <a:rPr lang="en-US" dirty="0">
                <a:solidFill>
                  <a:schemeClr val="accent1"/>
                </a:solidFill>
              </a:rPr>
              <a:t>number</a:t>
            </a:r>
            <a:r>
              <a:rPr lang="en-US" dirty="0">
                <a:solidFill>
                  <a:schemeClr val="accent2"/>
                </a:solidFill>
              </a:rPr>
              <a:t>, b: </a:t>
            </a:r>
            <a:r>
              <a:rPr lang="en-US" dirty="0">
                <a:solidFill>
                  <a:schemeClr val="accent1"/>
                </a:solidFill>
              </a:rPr>
              <a:t>number)</a:t>
            </a:r>
            <a:r>
              <a:rPr lang="en-US" dirty="0"/>
              <a:t>: </a:t>
            </a:r>
            <a:r>
              <a:rPr lang="en-US" dirty="0">
                <a:solidFill>
                  <a:schemeClr val="accent1"/>
                </a:solidFill>
              </a:rPr>
              <a:t>number</a:t>
            </a:r>
            <a:r>
              <a:rPr lang="en-US" dirty="0"/>
              <a:t> {</a:t>
            </a:r>
          </a:p>
          <a:p>
            <a:pPr marL="0" indent="0">
              <a:buNone/>
            </a:pPr>
            <a:r>
              <a:rPr lang="en-US" dirty="0"/>
              <a:t>    </a:t>
            </a:r>
            <a:r>
              <a:rPr lang="en-US" dirty="0">
                <a:solidFill>
                  <a:srgbClr val="FF0000"/>
                </a:solidFill>
              </a:rPr>
              <a:t>return</a:t>
            </a:r>
            <a:r>
              <a:rPr lang="en-US" dirty="0"/>
              <a:t> a + b;</a:t>
            </a:r>
          </a:p>
          <a:p>
            <a:pPr marL="0" indent="0">
              <a:buNone/>
            </a:pPr>
            <a:r>
              <a:rPr lang="en-US" dirty="0"/>
              <a:t>}</a:t>
            </a:r>
          </a:p>
          <a:p>
            <a:pPr marL="0" indent="0">
              <a:buNone/>
            </a:pPr>
            <a:endParaRPr lang="es-E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34031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468D9-7FB7-0108-F612-57DD2482D193}"/>
              </a:ext>
            </a:extLst>
          </p:cNvPr>
          <p:cNvSpPr>
            <a:spLocks noGrp="1"/>
          </p:cNvSpPr>
          <p:nvPr>
            <p:ph type="title"/>
          </p:nvPr>
        </p:nvSpPr>
        <p:spPr/>
        <p:txBody>
          <a:bodyPr/>
          <a:lstStyle/>
          <a:p>
            <a:r>
              <a:rPr lang="es-ES" dirty="0"/>
              <a:t>Funciones Flecha</a:t>
            </a:r>
          </a:p>
        </p:txBody>
      </p:sp>
      <p:sp>
        <p:nvSpPr>
          <p:cNvPr id="3" name="Marcador de contenido 2">
            <a:extLst>
              <a:ext uri="{FF2B5EF4-FFF2-40B4-BE49-F238E27FC236}">
                <a16:creationId xmlns:a16="http://schemas.microsoft.com/office/drawing/2014/main" id="{D67DAF20-6860-CA16-2FCB-2DE5B75B52C6}"/>
              </a:ext>
            </a:extLst>
          </p:cNvPr>
          <p:cNvSpPr>
            <a:spLocks noGrp="1"/>
          </p:cNvSpPr>
          <p:nvPr>
            <p:ph idx="1"/>
          </p:nvPr>
        </p:nvSpPr>
        <p:spPr/>
        <p:txBody>
          <a:bodyPr/>
          <a:lstStyle/>
          <a:p>
            <a:pPr algn="just"/>
            <a:r>
              <a:rPr lang="en-CA" dirty="0"/>
              <a:t>Las </a:t>
            </a:r>
            <a:r>
              <a:rPr lang="en-CA" dirty="0" err="1"/>
              <a:t>funciones</a:t>
            </a:r>
            <a:r>
              <a:rPr lang="en-CA" dirty="0"/>
              <a:t> </a:t>
            </a:r>
            <a:r>
              <a:rPr lang="en-CA" dirty="0" err="1"/>
              <a:t>flecha</a:t>
            </a:r>
            <a:r>
              <a:rPr lang="en-CA" dirty="0"/>
              <a:t> son </a:t>
            </a:r>
            <a:r>
              <a:rPr lang="en-CA" dirty="0" err="1"/>
              <a:t>una</a:t>
            </a:r>
            <a:r>
              <a:rPr lang="en-CA" dirty="0"/>
              <a:t> </a:t>
            </a:r>
            <a:r>
              <a:rPr lang="en-CA" dirty="0" err="1"/>
              <a:t>alternativa</a:t>
            </a:r>
            <a:r>
              <a:rPr lang="en-CA" dirty="0"/>
              <a:t> compacta a </a:t>
            </a:r>
            <a:r>
              <a:rPr lang="en-CA" dirty="0" err="1"/>
              <a:t>una</a:t>
            </a:r>
            <a:r>
              <a:rPr lang="en-CA" dirty="0"/>
              <a:t> function </a:t>
            </a:r>
            <a:r>
              <a:rPr lang="en-CA" dirty="0" err="1"/>
              <a:t>convencional</a:t>
            </a:r>
            <a:r>
              <a:rPr lang="en-CA" dirty="0"/>
              <a:t>. </a:t>
            </a:r>
          </a:p>
          <a:p>
            <a:pPr algn="just"/>
            <a:r>
              <a:rPr lang="en-CA" dirty="0"/>
              <a:t>No son </a:t>
            </a:r>
            <a:r>
              <a:rPr lang="en-CA" dirty="0" err="1"/>
              <a:t>adecuadas</a:t>
            </a:r>
            <a:r>
              <a:rPr lang="en-CA" dirty="0"/>
              <a:t> para ser </a:t>
            </a:r>
            <a:r>
              <a:rPr lang="en-CA" dirty="0" err="1"/>
              <a:t>usadas</a:t>
            </a:r>
            <a:r>
              <a:rPr lang="en-CA" dirty="0"/>
              <a:t> </a:t>
            </a:r>
            <a:r>
              <a:rPr lang="en-CA" dirty="0" err="1"/>
              <a:t>como</a:t>
            </a:r>
            <a:r>
              <a:rPr lang="en-CA" dirty="0"/>
              <a:t> m</a:t>
            </a:r>
            <a:r>
              <a:rPr lang="es-ES" dirty="0"/>
              <a:t>é</a:t>
            </a:r>
            <a:r>
              <a:rPr lang="en-CA" dirty="0" err="1"/>
              <a:t>todos</a:t>
            </a:r>
            <a:r>
              <a:rPr lang="en-CA" dirty="0"/>
              <a:t> y no </a:t>
            </a:r>
            <a:r>
              <a:rPr lang="en-CA" dirty="0" err="1"/>
              <a:t>pueden</a:t>
            </a:r>
            <a:r>
              <a:rPr lang="en-CA" dirty="0"/>
              <a:t> ser </a:t>
            </a:r>
            <a:r>
              <a:rPr lang="en-CA" dirty="0" err="1"/>
              <a:t>usadas</a:t>
            </a:r>
            <a:r>
              <a:rPr lang="en-CA" dirty="0"/>
              <a:t> </a:t>
            </a:r>
            <a:r>
              <a:rPr lang="en-CA" dirty="0" err="1"/>
              <a:t>como</a:t>
            </a:r>
            <a:r>
              <a:rPr lang="en-CA" dirty="0"/>
              <a:t> </a:t>
            </a:r>
            <a:r>
              <a:rPr lang="en-CA" dirty="0" err="1"/>
              <a:t>constructores</a:t>
            </a:r>
            <a:r>
              <a:rPr lang="en-CA" dirty="0"/>
              <a:t>. </a:t>
            </a:r>
          </a:p>
          <a:p>
            <a:pPr algn="just"/>
            <a:r>
              <a:rPr lang="en-CA" dirty="0"/>
              <a:t>Son </a:t>
            </a:r>
            <a:r>
              <a:rPr lang="en-CA" dirty="0" err="1"/>
              <a:t>funciones</a:t>
            </a:r>
            <a:r>
              <a:rPr lang="en-CA" dirty="0"/>
              <a:t> an</a:t>
            </a:r>
            <a:r>
              <a:rPr lang="es-ES" dirty="0" err="1"/>
              <a:t>ónimas</a:t>
            </a:r>
            <a:r>
              <a:rPr lang="es-ES" dirty="0"/>
              <a:t>, es decir no tienen un nombre, por lo tanto si queremos llamar a nuestra función debemos de asignársela a una variable, y aunque esta asignación no forma parte de la definición de una función flecha en la práctica lo tendremos que hacer siempre que no estemos asignando la función flecha a otra función directamente.</a:t>
            </a:r>
            <a:endParaRPr lang="en-CA" dirty="0"/>
          </a:p>
          <a:p>
            <a:pPr marL="0" indent="0">
              <a:buNone/>
            </a:pPr>
            <a:endParaRPr lang="es-ES" dirty="0"/>
          </a:p>
        </p:txBody>
      </p:sp>
      <p:sp>
        <p:nvSpPr>
          <p:cNvPr id="4" name="Marcador de número de diapositiva 3">
            <a:extLst>
              <a:ext uri="{FF2B5EF4-FFF2-40B4-BE49-F238E27FC236}">
                <a16:creationId xmlns:a16="http://schemas.microsoft.com/office/drawing/2014/main" id="{CC5D6E22-381C-C825-AA68-BE2D472106D4}"/>
              </a:ext>
            </a:extLst>
          </p:cNvPr>
          <p:cNvSpPr>
            <a:spLocks noGrp="1"/>
          </p:cNvSpPr>
          <p:nvPr>
            <p:ph type="sldNum" sz="quarter" idx="12"/>
          </p:nvPr>
        </p:nvSpPr>
        <p:spPr/>
        <p:txBody>
          <a:bodyPr/>
          <a:lstStyle/>
          <a:p>
            <a:fld id="{0530B498-C689-4599-93E2-4FCD09F78740}" type="slidenum">
              <a:rPr lang="es-ES" smtClean="0"/>
              <a:t>34</a:t>
            </a:fld>
            <a:endParaRPr lang="es-ES"/>
          </a:p>
        </p:txBody>
      </p:sp>
    </p:spTree>
    <p:extLst>
      <p:ext uri="{BB962C8B-B14F-4D97-AF65-F5344CB8AC3E}">
        <p14:creationId xmlns:p14="http://schemas.microsoft.com/office/powerpoint/2010/main" val="1145261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481F-CBCB-D2F7-A135-537A8D94AE06}"/>
              </a:ext>
            </a:extLst>
          </p:cNvPr>
          <p:cNvSpPr>
            <a:spLocks noGrp="1"/>
          </p:cNvSpPr>
          <p:nvPr>
            <p:ph type="title"/>
          </p:nvPr>
        </p:nvSpPr>
        <p:spPr/>
        <p:txBody>
          <a:bodyPr/>
          <a:lstStyle/>
          <a:p>
            <a:r>
              <a:rPr lang="es-ES" dirty="0"/>
              <a:t>Sintaxis </a:t>
            </a:r>
          </a:p>
        </p:txBody>
      </p:sp>
      <p:sp>
        <p:nvSpPr>
          <p:cNvPr id="3" name="Marcador de contenido 2">
            <a:extLst>
              <a:ext uri="{FF2B5EF4-FFF2-40B4-BE49-F238E27FC236}">
                <a16:creationId xmlns:a16="http://schemas.microsoft.com/office/drawing/2014/main" id="{694B67A9-A1E6-1A53-BA3A-FD2FD44CEA49}"/>
              </a:ext>
            </a:extLst>
          </p:cNvPr>
          <p:cNvSpPr>
            <a:spLocks noGrp="1"/>
          </p:cNvSpPr>
          <p:nvPr>
            <p:ph idx="1"/>
          </p:nvPr>
        </p:nvSpPr>
        <p:spPr>
          <a:xfrm>
            <a:off x="838200" y="1825625"/>
            <a:ext cx="9941169" cy="4351338"/>
          </a:xfrm>
        </p:spPr>
        <p:txBody>
          <a:bodyPr/>
          <a:lstStyle/>
          <a:p>
            <a:r>
              <a:rPr lang="en-US" dirty="0"/>
              <a:t>Si la </a:t>
            </a:r>
            <a:r>
              <a:rPr lang="en-US" dirty="0" err="1"/>
              <a:t>función</a:t>
            </a:r>
            <a:r>
              <a:rPr lang="en-US" dirty="0"/>
              <a:t> </a:t>
            </a:r>
            <a:r>
              <a:rPr lang="en-US" dirty="0" err="1"/>
              <a:t>tiene</a:t>
            </a:r>
            <a:r>
              <a:rPr lang="en-US" dirty="0"/>
              <a:t> </a:t>
            </a:r>
            <a:r>
              <a:rPr lang="en-US" dirty="0" err="1"/>
              <a:t>varios</a:t>
            </a:r>
            <a:r>
              <a:rPr lang="en-US" dirty="0"/>
              <a:t> </a:t>
            </a:r>
            <a:r>
              <a:rPr lang="en-US" dirty="0" err="1"/>
              <a:t>argumentos</a:t>
            </a:r>
            <a:endParaRPr lang="en-US" dirty="0"/>
          </a:p>
          <a:p>
            <a:pPr marL="0" indent="0">
              <a:buNone/>
            </a:pPr>
            <a:r>
              <a:rPr lang="en-US" dirty="0"/>
              <a:t>let </a:t>
            </a:r>
            <a:r>
              <a:rPr lang="en-US" dirty="0" err="1"/>
              <a:t>func</a:t>
            </a:r>
            <a:r>
              <a:rPr lang="en-US" dirty="0"/>
              <a:t> = (arg1, arg2, ..., </a:t>
            </a:r>
            <a:r>
              <a:rPr lang="en-US" dirty="0" err="1"/>
              <a:t>argN</a:t>
            </a:r>
            <a:r>
              <a:rPr lang="en-US" dirty="0"/>
              <a:t>) =&gt; expression que </a:t>
            </a:r>
            <a:r>
              <a:rPr lang="en-US" dirty="0" err="1"/>
              <a:t>retorna</a:t>
            </a:r>
            <a:r>
              <a:rPr lang="en-US" dirty="0"/>
              <a:t>;</a:t>
            </a:r>
          </a:p>
          <a:p>
            <a:pPr marL="0" indent="0">
              <a:buNone/>
            </a:pPr>
            <a:endParaRPr lang="en-US" dirty="0"/>
          </a:p>
          <a:p>
            <a:pPr marL="0" indent="0">
              <a:buNone/>
            </a:pPr>
            <a:r>
              <a:rPr lang="es-ES" dirty="0"/>
              <a:t>.</a:t>
            </a:r>
          </a:p>
        </p:txBody>
      </p:sp>
      <p:sp>
        <p:nvSpPr>
          <p:cNvPr id="4" name="Marcador de número de diapositiva 3">
            <a:extLst>
              <a:ext uri="{FF2B5EF4-FFF2-40B4-BE49-F238E27FC236}">
                <a16:creationId xmlns:a16="http://schemas.microsoft.com/office/drawing/2014/main" id="{66879451-78CB-5D9D-BB7F-FD0AED4B5F72}"/>
              </a:ext>
            </a:extLst>
          </p:cNvPr>
          <p:cNvSpPr>
            <a:spLocks noGrp="1"/>
          </p:cNvSpPr>
          <p:nvPr>
            <p:ph type="sldNum" sz="quarter" idx="12"/>
          </p:nvPr>
        </p:nvSpPr>
        <p:spPr/>
        <p:txBody>
          <a:bodyPr/>
          <a:lstStyle/>
          <a:p>
            <a:fld id="{0530B498-C689-4599-93E2-4FCD09F78740}" type="slidenum">
              <a:rPr lang="es-ES" smtClean="0"/>
              <a:t>35</a:t>
            </a:fld>
            <a:endParaRPr lang="es-ES"/>
          </a:p>
        </p:txBody>
      </p:sp>
      <p:graphicFrame>
        <p:nvGraphicFramePr>
          <p:cNvPr id="8" name="Tabla 8">
            <a:extLst>
              <a:ext uri="{FF2B5EF4-FFF2-40B4-BE49-F238E27FC236}">
                <a16:creationId xmlns:a16="http://schemas.microsoft.com/office/drawing/2014/main" id="{0AE9254B-50F1-63C7-895A-0C0248B41FAC}"/>
              </a:ext>
            </a:extLst>
          </p:cNvPr>
          <p:cNvGraphicFramePr>
            <a:graphicFrameLocks noGrp="1"/>
          </p:cNvGraphicFramePr>
          <p:nvPr/>
        </p:nvGraphicFramePr>
        <p:xfrm>
          <a:off x="1039445" y="3639246"/>
          <a:ext cx="9538677" cy="1371600"/>
        </p:xfrm>
        <a:graphic>
          <a:graphicData uri="http://schemas.openxmlformats.org/drawingml/2006/table">
            <a:tbl>
              <a:tblPr firstRow="1" bandRow="1">
                <a:tableStyleId>{5C22544A-7EE6-4342-B048-85BDC9FD1C3A}</a:tableStyleId>
              </a:tblPr>
              <a:tblGrid>
                <a:gridCol w="5271494">
                  <a:extLst>
                    <a:ext uri="{9D8B030D-6E8A-4147-A177-3AD203B41FA5}">
                      <a16:colId xmlns:a16="http://schemas.microsoft.com/office/drawing/2014/main" val="3995381374"/>
                    </a:ext>
                  </a:extLst>
                </a:gridCol>
                <a:gridCol w="4267183">
                  <a:extLst>
                    <a:ext uri="{9D8B030D-6E8A-4147-A177-3AD203B41FA5}">
                      <a16:colId xmlns:a16="http://schemas.microsoft.com/office/drawing/2014/main" val="4016901174"/>
                    </a:ext>
                  </a:extLst>
                </a:gridCol>
              </a:tblGrid>
              <a:tr h="1337201">
                <a:tc>
                  <a:txBody>
                    <a:bodyPr/>
                    <a:lstStyle/>
                    <a:p>
                      <a:pPr marL="0" algn="l" defTabSz="914400" rtl="0" eaLnBrk="1" latinLnBrk="0" hangingPunct="1"/>
                      <a:r>
                        <a:rPr lang="es-ES" sz="2800" b="0" kern="1200" dirty="0">
                          <a:solidFill>
                            <a:schemeClr val="tx1"/>
                          </a:solidFill>
                          <a:latin typeface="+mn-lt"/>
                          <a:ea typeface="+mn-ea"/>
                          <a:cs typeface="+mn-cs"/>
                        </a:rPr>
                        <a:t>  </a:t>
                      </a:r>
                      <a:r>
                        <a:rPr lang="es-ES" sz="2800" b="0" kern="1200" dirty="0" err="1">
                          <a:solidFill>
                            <a:schemeClr val="tx1"/>
                          </a:solidFill>
                          <a:latin typeface="+mn-lt"/>
                          <a:ea typeface="+mn-ea"/>
                          <a:cs typeface="+mn-cs"/>
                        </a:rPr>
                        <a:t>function</a:t>
                      </a:r>
                      <a:r>
                        <a:rPr lang="es-ES" sz="2800" b="0" kern="1200" dirty="0">
                          <a:solidFill>
                            <a:schemeClr val="tx1"/>
                          </a:solidFill>
                          <a:latin typeface="+mn-lt"/>
                          <a:ea typeface="+mn-ea"/>
                          <a:cs typeface="+mn-cs"/>
                        </a:rPr>
                        <a:t> suma(</a:t>
                      </a:r>
                      <a:r>
                        <a:rPr lang="es-ES" sz="2800" b="0" kern="1200" dirty="0" err="1">
                          <a:solidFill>
                            <a:schemeClr val="tx1"/>
                          </a:solidFill>
                          <a:latin typeface="+mn-lt"/>
                          <a:ea typeface="+mn-ea"/>
                          <a:cs typeface="+mn-cs"/>
                        </a:rPr>
                        <a:t>a,b</a:t>
                      </a:r>
                      <a:r>
                        <a:rPr lang="es-ES" sz="2800" b="0" kern="1200" dirty="0">
                          <a:solidFill>
                            <a:schemeClr val="tx1"/>
                          </a:solidFill>
                          <a:latin typeface="+mn-lt"/>
                          <a:ea typeface="+mn-ea"/>
                          <a:cs typeface="+mn-cs"/>
                        </a:rPr>
                        <a:t>)</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      return </a:t>
                      </a:r>
                      <a:r>
                        <a:rPr lang="en-CA" sz="2800" b="0" kern="1200" dirty="0" err="1">
                          <a:solidFill>
                            <a:schemeClr val="tx1"/>
                          </a:solidFill>
                          <a:latin typeface="+mn-lt"/>
                          <a:ea typeface="+mn-ea"/>
                          <a:cs typeface="+mn-cs"/>
                        </a:rPr>
                        <a:t>a+b</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tc>
                  <a:txBody>
                    <a:bodyPr/>
                    <a:lstStyle/>
                    <a:p>
                      <a:pPr marL="0" algn="l" defTabSz="914400" rtl="0" eaLnBrk="1" latinLnBrk="0" hangingPunct="1"/>
                      <a:r>
                        <a:rPr lang="en-CA" sz="2800" b="0" kern="1200" dirty="0">
                          <a:solidFill>
                            <a:schemeClr val="tx1"/>
                          </a:solidFill>
                          <a:latin typeface="+mn-lt"/>
                          <a:ea typeface="+mn-ea"/>
                          <a:cs typeface="+mn-cs"/>
                        </a:rPr>
                        <a:t>let sum=(</a:t>
                      </a:r>
                      <a:r>
                        <a:rPr lang="en-CA" sz="2800" b="0" kern="1200" dirty="0" err="1">
                          <a:solidFill>
                            <a:schemeClr val="tx1"/>
                          </a:solidFill>
                          <a:latin typeface="+mn-lt"/>
                          <a:ea typeface="+mn-ea"/>
                          <a:cs typeface="+mn-cs"/>
                        </a:rPr>
                        <a:t>a,b</a:t>
                      </a:r>
                      <a:r>
                        <a:rPr lang="en-CA" sz="2800" b="0" kern="1200" dirty="0">
                          <a:solidFill>
                            <a:schemeClr val="tx1"/>
                          </a:solidFill>
                          <a:latin typeface="+mn-lt"/>
                          <a:ea typeface="+mn-ea"/>
                          <a:cs typeface="+mn-cs"/>
                        </a:rPr>
                        <a:t>)=&gt;</a:t>
                      </a:r>
                      <a:r>
                        <a:rPr lang="en-CA" sz="2800" b="0" kern="1200" dirty="0" err="1">
                          <a:solidFill>
                            <a:schemeClr val="tx1"/>
                          </a:solidFill>
                          <a:latin typeface="+mn-lt"/>
                          <a:ea typeface="+mn-ea"/>
                          <a:cs typeface="+mn-cs"/>
                        </a:rPr>
                        <a:t>a+b</a:t>
                      </a:r>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extLst>
                  <a:ext uri="{0D108BD9-81ED-4DB2-BD59-A6C34878D82A}">
                    <a16:rowId xmlns:a16="http://schemas.microsoft.com/office/drawing/2014/main" val="3169408596"/>
                  </a:ext>
                </a:extLst>
              </a:tr>
            </a:tbl>
          </a:graphicData>
        </a:graphic>
      </p:graphicFrame>
    </p:spTree>
    <p:extLst>
      <p:ext uri="{BB962C8B-B14F-4D97-AF65-F5344CB8AC3E}">
        <p14:creationId xmlns:p14="http://schemas.microsoft.com/office/powerpoint/2010/main" val="2171796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481F-CBCB-D2F7-A135-537A8D94AE06}"/>
              </a:ext>
            </a:extLst>
          </p:cNvPr>
          <p:cNvSpPr>
            <a:spLocks noGrp="1"/>
          </p:cNvSpPr>
          <p:nvPr>
            <p:ph type="title"/>
          </p:nvPr>
        </p:nvSpPr>
        <p:spPr/>
        <p:txBody>
          <a:bodyPr/>
          <a:lstStyle/>
          <a:p>
            <a:r>
              <a:rPr lang="es-ES" dirty="0"/>
              <a:t>Sintaxis</a:t>
            </a:r>
          </a:p>
        </p:txBody>
      </p:sp>
      <p:sp>
        <p:nvSpPr>
          <p:cNvPr id="3" name="Marcador de contenido 2">
            <a:extLst>
              <a:ext uri="{FF2B5EF4-FFF2-40B4-BE49-F238E27FC236}">
                <a16:creationId xmlns:a16="http://schemas.microsoft.com/office/drawing/2014/main" id="{694B67A9-A1E6-1A53-BA3A-FD2FD44CEA49}"/>
              </a:ext>
            </a:extLst>
          </p:cNvPr>
          <p:cNvSpPr>
            <a:spLocks noGrp="1"/>
          </p:cNvSpPr>
          <p:nvPr>
            <p:ph idx="1"/>
          </p:nvPr>
        </p:nvSpPr>
        <p:spPr>
          <a:xfrm>
            <a:off x="838200" y="1825625"/>
            <a:ext cx="9941169" cy="4351338"/>
          </a:xfrm>
        </p:spPr>
        <p:txBody>
          <a:bodyPr/>
          <a:lstStyle/>
          <a:p>
            <a:pPr algn="just"/>
            <a:r>
              <a:rPr lang="en-US" dirty="0"/>
              <a:t>Si la </a:t>
            </a:r>
            <a:r>
              <a:rPr lang="en-US" dirty="0" err="1"/>
              <a:t>funcion</a:t>
            </a:r>
            <a:r>
              <a:rPr lang="en-US" dirty="0"/>
              <a:t> </a:t>
            </a:r>
            <a:r>
              <a:rPr lang="en-US" dirty="0" err="1"/>
              <a:t>tiene</a:t>
            </a:r>
            <a:r>
              <a:rPr lang="en-US" dirty="0"/>
              <a:t> un solo </a:t>
            </a:r>
            <a:r>
              <a:rPr lang="en-US" dirty="0" err="1"/>
              <a:t>argumento</a:t>
            </a:r>
            <a:r>
              <a:rPr lang="en-US" dirty="0"/>
              <a:t>,</a:t>
            </a:r>
            <a:r>
              <a:rPr lang="es-ES" dirty="0"/>
              <a:t> se pueden omitir paréntesis alrededor de los parámetros, lo que lo hace aún más corto.</a:t>
            </a:r>
            <a:endParaRPr lang="en-US" dirty="0"/>
          </a:p>
          <a:p>
            <a:pPr marL="0" indent="0">
              <a:buNone/>
            </a:pPr>
            <a:r>
              <a:rPr lang="en-US" dirty="0"/>
              <a:t>let </a:t>
            </a:r>
            <a:r>
              <a:rPr lang="en-US" dirty="0" err="1"/>
              <a:t>func</a:t>
            </a:r>
            <a:r>
              <a:rPr lang="en-US" dirty="0"/>
              <a:t> = </a:t>
            </a:r>
            <a:r>
              <a:rPr lang="en-US" dirty="0" err="1"/>
              <a:t>parametro</a:t>
            </a:r>
            <a:r>
              <a:rPr lang="en-US" dirty="0"/>
              <a:t>=&gt; expression que </a:t>
            </a:r>
            <a:r>
              <a:rPr lang="en-US" dirty="0" err="1"/>
              <a:t>retorna</a:t>
            </a:r>
            <a:r>
              <a:rPr lang="en-US" dirty="0"/>
              <a:t>;</a:t>
            </a:r>
          </a:p>
          <a:p>
            <a:pPr marL="0" indent="0">
              <a:buNone/>
            </a:pPr>
            <a:endParaRPr lang="en-US" dirty="0"/>
          </a:p>
          <a:p>
            <a:pPr marL="0" indent="0">
              <a:buNone/>
            </a:pPr>
            <a:r>
              <a:rPr lang="es-ES" dirty="0"/>
              <a:t>.</a:t>
            </a:r>
          </a:p>
        </p:txBody>
      </p:sp>
      <p:sp>
        <p:nvSpPr>
          <p:cNvPr id="4" name="Marcador de número de diapositiva 3">
            <a:extLst>
              <a:ext uri="{FF2B5EF4-FFF2-40B4-BE49-F238E27FC236}">
                <a16:creationId xmlns:a16="http://schemas.microsoft.com/office/drawing/2014/main" id="{66879451-78CB-5D9D-BB7F-FD0AED4B5F72}"/>
              </a:ext>
            </a:extLst>
          </p:cNvPr>
          <p:cNvSpPr>
            <a:spLocks noGrp="1"/>
          </p:cNvSpPr>
          <p:nvPr>
            <p:ph type="sldNum" sz="quarter" idx="12"/>
          </p:nvPr>
        </p:nvSpPr>
        <p:spPr/>
        <p:txBody>
          <a:bodyPr/>
          <a:lstStyle/>
          <a:p>
            <a:fld id="{0530B498-C689-4599-93E2-4FCD09F78740}" type="slidenum">
              <a:rPr lang="es-ES" smtClean="0"/>
              <a:t>36</a:t>
            </a:fld>
            <a:endParaRPr lang="es-ES"/>
          </a:p>
        </p:txBody>
      </p:sp>
      <p:graphicFrame>
        <p:nvGraphicFramePr>
          <p:cNvPr id="8" name="Tabla 8">
            <a:extLst>
              <a:ext uri="{FF2B5EF4-FFF2-40B4-BE49-F238E27FC236}">
                <a16:creationId xmlns:a16="http://schemas.microsoft.com/office/drawing/2014/main" id="{0AE9254B-50F1-63C7-895A-0C0248B41FAC}"/>
              </a:ext>
            </a:extLst>
          </p:cNvPr>
          <p:cNvGraphicFramePr>
            <a:graphicFrameLocks noGrp="1"/>
          </p:cNvGraphicFramePr>
          <p:nvPr/>
        </p:nvGraphicFramePr>
        <p:xfrm>
          <a:off x="838200" y="4001294"/>
          <a:ext cx="9538677" cy="1371600"/>
        </p:xfrm>
        <a:graphic>
          <a:graphicData uri="http://schemas.openxmlformats.org/drawingml/2006/table">
            <a:tbl>
              <a:tblPr firstRow="1" bandRow="1">
                <a:tableStyleId>{5C22544A-7EE6-4342-B048-85BDC9FD1C3A}</a:tableStyleId>
              </a:tblPr>
              <a:tblGrid>
                <a:gridCol w="5271494">
                  <a:extLst>
                    <a:ext uri="{9D8B030D-6E8A-4147-A177-3AD203B41FA5}">
                      <a16:colId xmlns:a16="http://schemas.microsoft.com/office/drawing/2014/main" val="3995381374"/>
                    </a:ext>
                  </a:extLst>
                </a:gridCol>
                <a:gridCol w="4267183">
                  <a:extLst>
                    <a:ext uri="{9D8B030D-6E8A-4147-A177-3AD203B41FA5}">
                      <a16:colId xmlns:a16="http://schemas.microsoft.com/office/drawing/2014/main" val="4016901174"/>
                    </a:ext>
                  </a:extLst>
                </a:gridCol>
              </a:tblGrid>
              <a:tr h="1337201">
                <a:tc>
                  <a:txBody>
                    <a:bodyPr/>
                    <a:lstStyle/>
                    <a:p>
                      <a:pPr marL="0" algn="l" defTabSz="914400" rtl="0" eaLnBrk="1" latinLnBrk="0" hangingPunct="1"/>
                      <a:r>
                        <a:rPr lang="es-ES" sz="2800" b="0" kern="1200" dirty="0" err="1">
                          <a:solidFill>
                            <a:schemeClr val="tx1"/>
                          </a:solidFill>
                          <a:latin typeface="+mn-lt"/>
                          <a:ea typeface="+mn-ea"/>
                          <a:cs typeface="+mn-cs"/>
                        </a:rPr>
                        <a:t>function</a:t>
                      </a:r>
                      <a:r>
                        <a:rPr lang="es-ES" sz="2800" b="0" kern="1200" dirty="0">
                          <a:solidFill>
                            <a:schemeClr val="tx1"/>
                          </a:solidFill>
                          <a:latin typeface="+mn-lt"/>
                          <a:ea typeface="+mn-ea"/>
                          <a:cs typeface="+mn-cs"/>
                        </a:rPr>
                        <a:t> </a:t>
                      </a:r>
                      <a:r>
                        <a:rPr lang="es-ES" sz="2800" b="0" kern="1200" dirty="0" err="1">
                          <a:solidFill>
                            <a:schemeClr val="tx1"/>
                          </a:solidFill>
                          <a:latin typeface="+mn-lt"/>
                          <a:ea typeface="+mn-ea"/>
                          <a:cs typeface="+mn-cs"/>
                        </a:rPr>
                        <a:t>determina_doble</a:t>
                      </a:r>
                      <a:r>
                        <a:rPr lang="es-ES" sz="2800" b="0" kern="1200" dirty="0">
                          <a:solidFill>
                            <a:schemeClr val="tx1"/>
                          </a:solidFill>
                          <a:latin typeface="+mn-lt"/>
                          <a:ea typeface="+mn-ea"/>
                          <a:cs typeface="+mn-cs"/>
                        </a:rPr>
                        <a:t>(n)</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      return n*2;</a:t>
                      </a:r>
                    </a:p>
                    <a:p>
                      <a:pPr marL="0" algn="l" defTabSz="914400" rtl="0" eaLnBrk="1" latinLnBrk="0" hangingPunct="1"/>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tc>
                  <a:txBody>
                    <a:bodyPr/>
                    <a:lstStyle/>
                    <a:p>
                      <a:pPr marL="0" algn="l" defTabSz="914400" rtl="0" eaLnBrk="1" latinLnBrk="0" hangingPunct="1"/>
                      <a:r>
                        <a:rPr lang="en-CA" sz="2800" b="0" kern="1200" dirty="0">
                          <a:solidFill>
                            <a:schemeClr val="tx1"/>
                          </a:solidFill>
                          <a:latin typeface="+mn-lt"/>
                          <a:ea typeface="+mn-ea"/>
                          <a:cs typeface="+mn-cs"/>
                        </a:rPr>
                        <a:t>let sum=n=&gt;n*2</a:t>
                      </a:r>
                      <a:endParaRPr lang="es-ES" sz="2800" b="0" kern="1200" dirty="0">
                        <a:solidFill>
                          <a:schemeClr val="tx1"/>
                        </a:solidFill>
                        <a:latin typeface="+mn-lt"/>
                        <a:ea typeface="+mn-ea"/>
                        <a:cs typeface="+mn-cs"/>
                      </a:endParaRPr>
                    </a:p>
                  </a:txBody>
                  <a:tcPr>
                    <a:solidFill>
                      <a:schemeClr val="bg2"/>
                    </a:solidFill>
                  </a:tcPr>
                </a:tc>
                <a:extLst>
                  <a:ext uri="{0D108BD9-81ED-4DB2-BD59-A6C34878D82A}">
                    <a16:rowId xmlns:a16="http://schemas.microsoft.com/office/drawing/2014/main" val="3169408596"/>
                  </a:ext>
                </a:extLst>
              </a:tr>
            </a:tbl>
          </a:graphicData>
        </a:graphic>
      </p:graphicFrame>
    </p:spTree>
    <p:extLst>
      <p:ext uri="{BB962C8B-B14F-4D97-AF65-F5344CB8AC3E}">
        <p14:creationId xmlns:p14="http://schemas.microsoft.com/office/powerpoint/2010/main" val="967525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481F-CBCB-D2F7-A135-537A8D94AE06}"/>
              </a:ext>
            </a:extLst>
          </p:cNvPr>
          <p:cNvSpPr>
            <a:spLocks noGrp="1"/>
          </p:cNvSpPr>
          <p:nvPr>
            <p:ph type="title"/>
          </p:nvPr>
        </p:nvSpPr>
        <p:spPr/>
        <p:txBody>
          <a:bodyPr/>
          <a:lstStyle/>
          <a:p>
            <a:r>
              <a:rPr lang="es-ES" dirty="0" err="1"/>
              <a:t>Sinstaxis</a:t>
            </a:r>
            <a:endParaRPr lang="es-ES" dirty="0"/>
          </a:p>
        </p:txBody>
      </p:sp>
      <p:sp>
        <p:nvSpPr>
          <p:cNvPr id="3" name="Marcador de contenido 2">
            <a:extLst>
              <a:ext uri="{FF2B5EF4-FFF2-40B4-BE49-F238E27FC236}">
                <a16:creationId xmlns:a16="http://schemas.microsoft.com/office/drawing/2014/main" id="{694B67A9-A1E6-1A53-BA3A-FD2FD44CEA49}"/>
              </a:ext>
            </a:extLst>
          </p:cNvPr>
          <p:cNvSpPr>
            <a:spLocks noGrp="1"/>
          </p:cNvSpPr>
          <p:nvPr>
            <p:ph idx="1"/>
          </p:nvPr>
        </p:nvSpPr>
        <p:spPr>
          <a:xfrm>
            <a:off x="838200" y="1825625"/>
            <a:ext cx="9941169" cy="4351338"/>
          </a:xfrm>
        </p:spPr>
        <p:txBody>
          <a:bodyPr/>
          <a:lstStyle/>
          <a:p>
            <a:r>
              <a:rPr lang="es-ES" dirty="0"/>
              <a:t>Si no hay parámetros, los paréntesis estarán vacíos; pero deben estar presentes:</a:t>
            </a:r>
          </a:p>
          <a:p>
            <a:r>
              <a:rPr lang="en-US" dirty="0"/>
              <a:t>let </a:t>
            </a:r>
            <a:r>
              <a:rPr lang="en-US" dirty="0" err="1"/>
              <a:t>func</a:t>
            </a:r>
            <a:r>
              <a:rPr lang="en-US" dirty="0"/>
              <a:t> = () =&gt; expression que </a:t>
            </a:r>
            <a:r>
              <a:rPr lang="en-US" dirty="0" err="1"/>
              <a:t>retorna</a:t>
            </a:r>
            <a:r>
              <a:rPr lang="en-US" dirty="0"/>
              <a:t>;</a:t>
            </a:r>
          </a:p>
          <a:p>
            <a:pPr marL="0" indent="0">
              <a:buNone/>
            </a:pPr>
            <a:endParaRPr lang="en-US" dirty="0"/>
          </a:p>
          <a:p>
            <a:pPr marL="0" indent="0">
              <a:buNone/>
            </a:pPr>
            <a:r>
              <a:rPr lang="es-ES" dirty="0"/>
              <a:t>.</a:t>
            </a:r>
          </a:p>
        </p:txBody>
      </p:sp>
      <p:sp>
        <p:nvSpPr>
          <p:cNvPr id="4" name="Marcador de número de diapositiva 3">
            <a:extLst>
              <a:ext uri="{FF2B5EF4-FFF2-40B4-BE49-F238E27FC236}">
                <a16:creationId xmlns:a16="http://schemas.microsoft.com/office/drawing/2014/main" id="{66879451-78CB-5D9D-BB7F-FD0AED4B5F72}"/>
              </a:ext>
            </a:extLst>
          </p:cNvPr>
          <p:cNvSpPr>
            <a:spLocks noGrp="1"/>
          </p:cNvSpPr>
          <p:nvPr>
            <p:ph type="sldNum" sz="quarter" idx="12"/>
          </p:nvPr>
        </p:nvSpPr>
        <p:spPr/>
        <p:txBody>
          <a:bodyPr/>
          <a:lstStyle/>
          <a:p>
            <a:fld id="{0530B498-C689-4599-93E2-4FCD09F78740}" type="slidenum">
              <a:rPr lang="es-ES" smtClean="0"/>
              <a:t>37</a:t>
            </a:fld>
            <a:endParaRPr lang="es-ES"/>
          </a:p>
        </p:txBody>
      </p:sp>
      <p:graphicFrame>
        <p:nvGraphicFramePr>
          <p:cNvPr id="8" name="Tabla 8">
            <a:extLst>
              <a:ext uri="{FF2B5EF4-FFF2-40B4-BE49-F238E27FC236}">
                <a16:creationId xmlns:a16="http://schemas.microsoft.com/office/drawing/2014/main" id="{0AE9254B-50F1-63C7-895A-0C0248B41FAC}"/>
              </a:ext>
            </a:extLst>
          </p:cNvPr>
          <p:cNvGraphicFramePr>
            <a:graphicFrameLocks noGrp="1"/>
          </p:cNvGraphicFramePr>
          <p:nvPr/>
        </p:nvGraphicFramePr>
        <p:xfrm>
          <a:off x="1039445" y="3639246"/>
          <a:ext cx="9538677" cy="1371600"/>
        </p:xfrm>
        <a:graphic>
          <a:graphicData uri="http://schemas.openxmlformats.org/drawingml/2006/table">
            <a:tbl>
              <a:tblPr firstRow="1" bandRow="1">
                <a:tableStyleId>{5C22544A-7EE6-4342-B048-85BDC9FD1C3A}</a:tableStyleId>
              </a:tblPr>
              <a:tblGrid>
                <a:gridCol w="4745893">
                  <a:extLst>
                    <a:ext uri="{9D8B030D-6E8A-4147-A177-3AD203B41FA5}">
                      <a16:colId xmlns:a16="http://schemas.microsoft.com/office/drawing/2014/main" val="3995381374"/>
                    </a:ext>
                  </a:extLst>
                </a:gridCol>
                <a:gridCol w="4792784">
                  <a:extLst>
                    <a:ext uri="{9D8B030D-6E8A-4147-A177-3AD203B41FA5}">
                      <a16:colId xmlns:a16="http://schemas.microsoft.com/office/drawing/2014/main" val="4016901174"/>
                    </a:ext>
                  </a:extLst>
                </a:gridCol>
              </a:tblGrid>
              <a:tr h="1337201">
                <a:tc>
                  <a:txBody>
                    <a:bodyPr/>
                    <a:lstStyle/>
                    <a:p>
                      <a:pPr marL="0" algn="l" defTabSz="914400" rtl="0" eaLnBrk="1" latinLnBrk="0" hangingPunct="1"/>
                      <a:r>
                        <a:rPr lang="es-ES" sz="2800" b="0" kern="1200" dirty="0" err="1">
                          <a:solidFill>
                            <a:schemeClr val="tx1"/>
                          </a:solidFill>
                          <a:latin typeface="+mn-lt"/>
                          <a:ea typeface="+mn-ea"/>
                          <a:cs typeface="+mn-cs"/>
                        </a:rPr>
                        <a:t>function</a:t>
                      </a:r>
                      <a:r>
                        <a:rPr lang="es-ES" sz="2800" b="0" kern="1200" dirty="0">
                          <a:solidFill>
                            <a:schemeClr val="tx1"/>
                          </a:solidFill>
                          <a:latin typeface="+mn-lt"/>
                          <a:ea typeface="+mn-ea"/>
                          <a:cs typeface="+mn-cs"/>
                        </a:rPr>
                        <a:t> Saludo()</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      alert(</a:t>
                      </a:r>
                      <a:r>
                        <a:rPr lang="es-ES" sz="2800" b="0" dirty="0">
                          <a:solidFill>
                            <a:schemeClr val="tx1"/>
                          </a:solidFill>
                        </a:rPr>
                        <a:t>"¡Hola!"</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tc>
                  <a:txBody>
                    <a:bodyPr/>
                    <a:lstStyle/>
                    <a:p>
                      <a:pPr marL="0" algn="l" defTabSz="914400" rtl="0" eaLnBrk="1" latinLnBrk="0" hangingPunct="1"/>
                      <a:r>
                        <a:rPr lang="en-CA" sz="2800" b="0" kern="1200" dirty="0">
                          <a:solidFill>
                            <a:schemeClr val="tx1"/>
                          </a:solidFill>
                          <a:latin typeface="+mn-lt"/>
                          <a:ea typeface="+mn-ea"/>
                          <a:cs typeface="+mn-cs"/>
                        </a:rPr>
                        <a:t>let </a:t>
                      </a:r>
                      <a:r>
                        <a:rPr lang="en-CA" sz="2800" b="0" kern="1200" dirty="0" err="1">
                          <a:solidFill>
                            <a:schemeClr val="tx1"/>
                          </a:solidFill>
                          <a:latin typeface="+mn-lt"/>
                          <a:ea typeface="+mn-ea"/>
                          <a:cs typeface="+mn-cs"/>
                        </a:rPr>
                        <a:t>saludo</a:t>
                      </a:r>
                      <a:r>
                        <a:rPr lang="en-CA" sz="2800" b="0" kern="1200" dirty="0">
                          <a:solidFill>
                            <a:schemeClr val="tx1"/>
                          </a:solidFill>
                          <a:latin typeface="+mn-lt"/>
                          <a:ea typeface="+mn-ea"/>
                          <a:cs typeface="+mn-cs"/>
                        </a:rPr>
                        <a:t>=()=&gt;alert(</a:t>
                      </a:r>
                      <a:r>
                        <a:rPr lang="es-ES" sz="2800" b="0" dirty="0">
                          <a:solidFill>
                            <a:schemeClr val="tx1"/>
                          </a:solidFill>
                        </a:rPr>
                        <a:t>"¡Hola!“)</a:t>
                      </a:r>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extLst>
                  <a:ext uri="{0D108BD9-81ED-4DB2-BD59-A6C34878D82A}">
                    <a16:rowId xmlns:a16="http://schemas.microsoft.com/office/drawing/2014/main" val="3169408596"/>
                  </a:ext>
                </a:extLst>
              </a:tr>
            </a:tbl>
          </a:graphicData>
        </a:graphic>
      </p:graphicFrame>
    </p:spTree>
    <p:extLst>
      <p:ext uri="{BB962C8B-B14F-4D97-AF65-F5344CB8AC3E}">
        <p14:creationId xmlns:p14="http://schemas.microsoft.com/office/powerpoint/2010/main" val="2589597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Clases en </a:t>
            </a:r>
            <a:r>
              <a:rPr lang="es-ES" dirty="0" err="1"/>
              <a:t>Typescript</a:t>
            </a:r>
            <a:r>
              <a:rPr lang="es-ES" dirty="0"/>
              <a:t> </a:t>
            </a:r>
          </a:p>
        </p:txBody>
      </p:sp>
      <p:sp>
        <p:nvSpPr>
          <p:cNvPr id="3" name="Marcador de contenido 2"/>
          <p:cNvSpPr>
            <a:spLocks noGrp="1"/>
          </p:cNvSpPr>
          <p:nvPr>
            <p:ph idx="1"/>
          </p:nvPr>
        </p:nvSpPr>
        <p:spPr/>
        <p:txBody>
          <a:bodyPr>
            <a:normAutofit lnSpcReduction="10000"/>
          </a:bodyPr>
          <a:lstStyle/>
          <a:p>
            <a:pPr marL="0" indent="0" algn="just">
              <a:buNone/>
            </a:pPr>
            <a:r>
              <a:rPr lang="es-ES" dirty="0"/>
              <a:t>Esta es una de las </a:t>
            </a:r>
            <a:r>
              <a:rPr lang="es-ES" dirty="0" err="1"/>
              <a:t>carateríticas</a:t>
            </a:r>
            <a:r>
              <a:rPr lang="es-ES" dirty="0"/>
              <a:t> heredadas de ES6 que tienen otros lenguajes de programación orientados a objetos como Java y </a:t>
            </a:r>
            <a:r>
              <a:rPr lang="en-US" dirty="0"/>
              <a:t>C#. </a:t>
            </a:r>
          </a:p>
          <a:p>
            <a:pPr marL="0" indent="0" algn="just">
              <a:buNone/>
            </a:pPr>
            <a:endParaRPr lang="en-US" dirty="0"/>
          </a:p>
          <a:p>
            <a:pPr marL="0" indent="0" algn="just">
              <a:buNone/>
            </a:pPr>
            <a:r>
              <a:rPr lang="en-US" dirty="0" err="1"/>
              <a:t>Clase</a:t>
            </a:r>
            <a:r>
              <a:rPr lang="en-US" dirty="0"/>
              <a:t>: </a:t>
            </a:r>
            <a:r>
              <a:rPr lang="en-US" dirty="0" err="1"/>
              <a:t>es</a:t>
            </a:r>
            <a:r>
              <a:rPr lang="en-US" dirty="0"/>
              <a:t> </a:t>
            </a:r>
            <a:r>
              <a:rPr lang="en-US" dirty="0" err="1"/>
              <a:t>una</a:t>
            </a:r>
            <a:r>
              <a:rPr lang="en-US" dirty="0"/>
              <a:t> </a:t>
            </a:r>
            <a:r>
              <a:rPr lang="en-US" dirty="0" err="1"/>
              <a:t>estructura</a:t>
            </a:r>
            <a:r>
              <a:rPr lang="en-US" dirty="0"/>
              <a:t> </a:t>
            </a:r>
            <a:r>
              <a:rPr lang="en-US" dirty="0" err="1"/>
              <a:t>abstracta</a:t>
            </a:r>
            <a:r>
              <a:rPr lang="en-US" dirty="0"/>
              <a:t> que define las </a:t>
            </a:r>
            <a:r>
              <a:rPr lang="en-US" dirty="0" err="1"/>
              <a:t>características</a:t>
            </a:r>
            <a:r>
              <a:rPr lang="en-US" dirty="0"/>
              <a:t> y </a:t>
            </a:r>
            <a:r>
              <a:rPr lang="en-US" dirty="0" err="1"/>
              <a:t>comportamientos</a:t>
            </a:r>
            <a:r>
              <a:rPr lang="en-US" dirty="0"/>
              <a:t> que son communes a un </a:t>
            </a:r>
            <a:r>
              <a:rPr lang="en-US" dirty="0" err="1"/>
              <a:t>conjunto</a:t>
            </a:r>
            <a:r>
              <a:rPr lang="en-US" dirty="0"/>
              <a:t> de </a:t>
            </a:r>
            <a:r>
              <a:rPr lang="en-US" dirty="0" err="1"/>
              <a:t>objetos</a:t>
            </a:r>
            <a:r>
              <a:rPr lang="en-US" dirty="0"/>
              <a:t>.</a:t>
            </a:r>
          </a:p>
          <a:p>
            <a:pPr marL="0" indent="0" algn="just">
              <a:buNone/>
            </a:pPr>
            <a:endParaRPr lang="en-US" dirty="0"/>
          </a:p>
          <a:p>
            <a:pPr marL="0" indent="0" algn="just">
              <a:buNone/>
            </a:pPr>
            <a:r>
              <a:rPr lang="en-US" dirty="0" err="1"/>
              <a:t>Clase</a:t>
            </a:r>
            <a:r>
              <a:rPr lang="en-US" dirty="0"/>
              <a:t> =</a:t>
            </a:r>
            <a:r>
              <a:rPr lang="en-US" dirty="0" err="1"/>
              <a:t>atributos+métodos</a:t>
            </a:r>
            <a:endParaRPr lang="en-US" dirty="0"/>
          </a:p>
          <a:p>
            <a:pPr marL="0" indent="0" algn="just">
              <a:buNone/>
            </a:pPr>
            <a:endParaRPr lang="en-US" dirty="0"/>
          </a:p>
          <a:p>
            <a:pPr marL="0" indent="0" algn="just">
              <a:buNone/>
            </a:pPr>
            <a:r>
              <a:rPr lang="en-US" dirty="0"/>
              <a:t>Los </a:t>
            </a:r>
            <a:r>
              <a:rPr lang="en-US" dirty="0" err="1"/>
              <a:t>atributos</a:t>
            </a:r>
            <a:r>
              <a:rPr lang="en-US" dirty="0"/>
              <a:t> </a:t>
            </a:r>
            <a:r>
              <a:rPr lang="en-US" dirty="0" err="1"/>
              <a:t>hacen</a:t>
            </a:r>
            <a:r>
              <a:rPr lang="en-US" dirty="0"/>
              <a:t> </a:t>
            </a:r>
            <a:r>
              <a:rPr lang="en-US" dirty="0" err="1"/>
              <a:t>referencia</a:t>
            </a:r>
            <a:r>
              <a:rPr lang="en-US" dirty="0"/>
              <a:t> a las </a:t>
            </a:r>
            <a:r>
              <a:rPr lang="en-US" dirty="0" err="1"/>
              <a:t>características</a:t>
            </a:r>
            <a:r>
              <a:rPr lang="en-US" dirty="0"/>
              <a:t> y </a:t>
            </a:r>
            <a:r>
              <a:rPr lang="en-US" dirty="0" err="1"/>
              <a:t>los</a:t>
            </a:r>
            <a:r>
              <a:rPr lang="en-US" dirty="0"/>
              <a:t> </a:t>
            </a:r>
            <a:r>
              <a:rPr lang="en-US" dirty="0" err="1"/>
              <a:t>métodos</a:t>
            </a:r>
            <a:r>
              <a:rPr lang="en-US" dirty="0"/>
              <a:t> a las </a:t>
            </a:r>
            <a:r>
              <a:rPr lang="en-US" dirty="0" err="1"/>
              <a:t>funcionalides</a:t>
            </a:r>
            <a:r>
              <a:rPr lang="en-US" dirty="0"/>
              <a:t> de la </a:t>
            </a:r>
            <a:r>
              <a:rPr lang="en-US" dirty="0" err="1"/>
              <a:t>clase</a:t>
            </a:r>
            <a:r>
              <a:rPr lang="en-US" dirty="0"/>
              <a:t>.</a:t>
            </a:r>
            <a:endParaRPr lang="es-ES" dirty="0"/>
          </a:p>
        </p:txBody>
      </p:sp>
    </p:spTree>
    <p:extLst>
      <p:ext uri="{BB962C8B-B14F-4D97-AF65-F5344CB8AC3E}">
        <p14:creationId xmlns:p14="http://schemas.microsoft.com/office/powerpoint/2010/main" val="930415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Declaración de clases</a:t>
            </a:r>
          </a:p>
        </p:txBody>
      </p:sp>
      <p:sp>
        <p:nvSpPr>
          <p:cNvPr id="3" name="Marcador de contenido 2"/>
          <p:cNvSpPr>
            <a:spLocks noGrp="1"/>
          </p:cNvSpPr>
          <p:nvPr>
            <p:ph idx="1"/>
          </p:nvPr>
        </p:nvSpPr>
        <p:spPr>
          <a:xfrm>
            <a:off x="838200" y="1548882"/>
            <a:ext cx="10515600" cy="4628081"/>
          </a:xfrm>
        </p:spPr>
        <p:txBody>
          <a:bodyPr>
            <a:noAutofit/>
          </a:bodyPr>
          <a:lstStyle/>
          <a:p>
            <a:pPr marL="0" indent="0">
              <a:buNone/>
            </a:pPr>
            <a:r>
              <a:rPr lang="es-ES" sz="1800" dirty="0" err="1"/>
              <a:t>class</a:t>
            </a:r>
            <a:r>
              <a:rPr lang="es-ES" sz="1800" dirty="0"/>
              <a:t> </a:t>
            </a:r>
            <a:r>
              <a:rPr lang="es-ES" sz="1800" dirty="0" err="1"/>
              <a:t>Person</a:t>
            </a:r>
            <a:r>
              <a:rPr lang="es-ES" sz="1800" dirty="0"/>
              <a:t> {</a:t>
            </a:r>
          </a:p>
          <a:p>
            <a:pPr marL="0" indent="0">
              <a:buNone/>
            </a:pPr>
            <a:r>
              <a:rPr lang="es-ES" sz="1800" dirty="0"/>
              <a:t>   </a:t>
            </a:r>
            <a:r>
              <a:rPr lang="es-ES" sz="1800" dirty="0" err="1"/>
              <a:t>private</a:t>
            </a:r>
            <a:r>
              <a:rPr lang="es-ES" sz="1800" dirty="0"/>
              <a:t> </a:t>
            </a:r>
            <a:r>
              <a:rPr lang="es-ES" sz="1800" dirty="0" err="1"/>
              <a:t>firstName</a:t>
            </a:r>
            <a:r>
              <a:rPr lang="es-ES" sz="1800" dirty="0"/>
              <a:t>: </a:t>
            </a:r>
            <a:r>
              <a:rPr lang="es-ES" sz="1800" dirty="0" err="1"/>
              <a:t>string</a:t>
            </a:r>
            <a:r>
              <a:rPr lang="es-ES" sz="1800" dirty="0"/>
              <a:t>;</a:t>
            </a:r>
          </a:p>
          <a:p>
            <a:pPr marL="0" indent="0">
              <a:buNone/>
            </a:pPr>
            <a:r>
              <a:rPr lang="es-ES" sz="1800" dirty="0"/>
              <a:t>   </a:t>
            </a:r>
            <a:r>
              <a:rPr lang="es-ES" sz="1800" dirty="0" err="1"/>
              <a:t>private</a:t>
            </a:r>
            <a:r>
              <a:rPr lang="es-ES" sz="1800" dirty="0"/>
              <a:t> </a:t>
            </a:r>
            <a:r>
              <a:rPr lang="es-ES" sz="1800" dirty="0" err="1"/>
              <a:t>lastName</a:t>
            </a:r>
            <a:r>
              <a:rPr lang="es-ES" sz="1800" dirty="0"/>
              <a:t>: </a:t>
            </a:r>
            <a:r>
              <a:rPr lang="es-ES" sz="1800" dirty="0" err="1"/>
              <a:t>string</a:t>
            </a:r>
            <a:r>
              <a:rPr lang="es-ES" sz="1800" dirty="0"/>
              <a:t>;</a:t>
            </a:r>
          </a:p>
          <a:p>
            <a:pPr marL="0" indent="0">
              <a:buNone/>
            </a:pPr>
            <a:endParaRPr lang="es-ES" sz="1800" dirty="0"/>
          </a:p>
          <a:p>
            <a:pPr marL="0" indent="0">
              <a:buNone/>
            </a:pPr>
            <a:r>
              <a:rPr lang="es-ES" sz="1800" dirty="0"/>
              <a:t>  constructor(</a:t>
            </a:r>
            <a:r>
              <a:rPr lang="es-ES" sz="1800" dirty="0" err="1"/>
              <a:t>age</a:t>
            </a:r>
            <a:r>
              <a:rPr lang="es-ES" sz="1800" dirty="0"/>
              <a:t>: </a:t>
            </a:r>
            <a:r>
              <a:rPr lang="es-ES" sz="1800" dirty="0" err="1"/>
              <a:t>string</a:t>
            </a:r>
            <a:r>
              <a:rPr lang="es-ES" sz="1800" dirty="0"/>
              <a:t>, </a:t>
            </a:r>
            <a:r>
              <a:rPr lang="es-ES" sz="1800" dirty="0" err="1"/>
              <a:t>firstName</a:t>
            </a:r>
            <a:r>
              <a:rPr lang="es-ES" sz="1800" dirty="0"/>
              <a:t>: </a:t>
            </a:r>
            <a:r>
              <a:rPr lang="es-ES" sz="1800" dirty="0" err="1"/>
              <a:t>string</a:t>
            </a:r>
            <a:r>
              <a:rPr lang="es-ES" sz="1800" dirty="0"/>
              <a:t>, </a:t>
            </a:r>
            <a:r>
              <a:rPr lang="es-ES" sz="1800" dirty="0" err="1"/>
              <a:t>lastName</a:t>
            </a:r>
            <a:r>
              <a:rPr lang="es-ES" sz="1800" dirty="0"/>
              <a:t>: </a:t>
            </a:r>
            <a:r>
              <a:rPr lang="es-ES" sz="1800" dirty="0" err="1"/>
              <a:t>string</a:t>
            </a:r>
            <a:r>
              <a:rPr lang="es-ES" sz="1800" dirty="0"/>
              <a:t>) {</a:t>
            </a:r>
          </a:p>
          <a:p>
            <a:pPr marL="0" indent="0">
              <a:buNone/>
            </a:pPr>
            <a:r>
              <a:rPr lang="es-ES" sz="1800" dirty="0"/>
              <a:t>        </a:t>
            </a:r>
            <a:r>
              <a:rPr lang="es-ES" sz="1800" dirty="0" err="1"/>
              <a:t>this.firstName</a:t>
            </a:r>
            <a:r>
              <a:rPr lang="es-ES" sz="1800" dirty="0"/>
              <a:t> = </a:t>
            </a:r>
            <a:r>
              <a:rPr lang="es-ES" sz="1800" dirty="0" err="1"/>
              <a:t>firstName</a:t>
            </a:r>
            <a:r>
              <a:rPr lang="es-ES" sz="1800" dirty="0"/>
              <a:t>;</a:t>
            </a:r>
          </a:p>
          <a:p>
            <a:pPr marL="0" indent="0">
              <a:buNone/>
            </a:pPr>
            <a:r>
              <a:rPr lang="es-ES" sz="1800" dirty="0"/>
              <a:t>        </a:t>
            </a:r>
            <a:r>
              <a:rPr lang="es-ES" sz="1800" dirty="0" err="1"/>
              <a:t>this.lastName</a:t>
            </a:r>
            <a:r>
              <a:rPr lang="es-ES" sz="1800" dirty="0"/>
              <a:t> = </a:t>
            </a:r>
            <a:r>
              <a:rPr lang="es-ES" sz="1800" dirty="0" err="1"/>
              <a:t>lastName</a:t>
            </a:r>
            <a:r>
              <a:rPr lang="es-ES" sz="1800" dirty="0"/>
              <a:t>;</a:t>
            </a:r>
          </a:p>
          <a:p>
            <a:pPr marL="0" indent="0">
              <a:buNone/>
            </a:pPr>
            <a:r>
              <a:rPr lang="es-ES" sz="1800" dirty="0"/>
              <a:t>    }</a:t>
            </a:r>
          </a:p>
          <a:p>
            <a:pPr marL="0" indent="0">
              <a:buNone/>
            </a:pPr>
            <a:endParaRPr lang="es-ES" sz="1800" dirty="0"/>
          </a:p>
          <a:p>
            <a:pPr marL="0" indent="0">
              <a:buNone/>
            </a:pPr>
            <a:r>
              <a:rPr lang="es-ES" sz="1800" dirty="0"/>
              <a:t>  </a:t>
            </a:r>
            <a:r>
              <a:rPr lang="es-ES" sz="1800" dirty="0" err="1"/>
              <a:t>public</a:t>
            </a:r>
            <a:r>
              <a:rPr lang="es-ES" sz="1800" dirty="0"/>
              <a:t> </a:t>
            </a:r>
            <a:r>
              <a:rPr lang="es-ES" sz="1800" dirty="0" err="1"/>
              <a:t>getFullName</a:t>
            </a:r>
            <a:r>
              <a:rPr lang="es-ES" sz="1800" dirty="0"/>
              <a:t>(): </a:t>
            </a:r>
            <a:r>
              <a:rPr lang="es-ES" sz="1800" dirty="0" err="1"/>
              <a:t>string</a:t>
            </a:r>
            <a:r>
              <a:rPr lang="es-ES" sz="1800" dirty="0"/>
              <a:t> {</a:t>
            </a:r>
          </a:p>
          <a:p>
            <a:pPr marL="0" indent="0">
              <a:buNone/>
            </a:pPr>
            <a:r>
              <a:rPr lang="es-ES" sz="1800" dirty="0"/>
              <a:t>        </a:t>
            </a:r>
            <a:r>
              <a:rPr lang="es-ES" sz="1800" dirty="0" err="1"/>
              <a:t>return</a:t>
            </a:r>
            <a:r>
              <a:rPr lang="es-ES" sz="1800" dirty="0"/>
              <a:t> `${</a:t>
            </a:r>
            <a:r>
              <a:rPr lang="es-ES" sz="1800" dirty="0" err="1"/>
              <a:t>this.firstName</a:t>
            </a:r>
            <a:r>
              <a:rPr lang="es-ES" sz="1800" dirty="0"/>
              <a:t>} ${</a:t>
            </a:r>
            <a:r>
              <a:rPr lang="es-ES" sz="1800" dirty="0" err="1"/>
              <a:t>this.lastName</a:t>
            </a:r>
            <a:r>
              <a:rPr lang="es-ES" sz="1800" dirty="0"/>
              <a:t>}`; </a:t>
            </a:r>
          </a:p>
          <a:p>
            <a:pPr marL="0" indent="0">
              <a:buNone/>
            </a:pPr>
            <a:r>
              <a:rPr lang="es-ES" sz="1800" dirty="0"/>
              <a:t>    }</a:t>
            </a:r>
          </a:p>
          <a:p>
            <a:pPr marL="0" indent="0">
              <a:buNone/>
            </a:pPr>
            <a:r>
              <a:rPr lang="es-ES" sz="1800" dirty="0"/>
              <a:t>}</a:t>
            </a:r>
          </a:p>
        </p:txBody>
      </p:sp>
      <p:sp>
        <p:nvSpPr>
          <p:cNvPr id="8" name="CuadroTexto 7"/>
          <p:cNvSpPr txBox="1"/>
          <p:nvPr/>
        </p:nvSpPr>
        <p:spPr>
          <a:xfrm>
            <a:off x="4129141" y="2048338"/>
            <a:ext cx="1583382" cy="461665"/>
          </a:xfrm>
          <a:prstGeom prst="rect">
            <a:avLst/>
          </a:prstGeom>
          <a:noFill/>
        </p:spPr>
        <p:txBody>
          <a:bodyPr wrap="none" rtlCol="0">
            <a:spAutoFit/>
          </a:bodyPr>
          <a:lstStyle/>
          <a:p>
            <a:r>
              <a:rPr lang="es-ES" sz="2400" dirty="0">
                <a:solidFill>
                  <a:srgbClr val="FF0000"/>
                </a:solidFill>
              </a:rPr>
              <a:t>ATRIBUTOS</a:t>
            </a:r>
          </a:p>
        </p:txBody>
      </p:sp>
      <p:sp>
        <p:nvSpPr>
          <p:cNvPr id="15" name="CuadroTexto 14"/>
          <p:cNvSpPr txBox="1"/>
          <p:nvPr/>
        </p:nvSpPr>
        <p:spPr>
          <a:xfrm>
            <a:off x="5712523" y="5131610"/>
            <a:ext cx="2162067" cy="369332"/>
          </a:xfrm>
          <a:prstGeom prst="rect">
            <a:avLst/>
          </a:prstGeom>
          <a:noFill/>
        </p:spPr>
        <p:txBody>
          <a:bodyPr wrap="none" rtlCol="0">
            <a:spAutoFit/>
          </a:bodyPr>
          <a:lstStyle/>
          <a:p>
            <a:r>
              <a:rPr lang="es-ES" dirty="0">
                <a:solidFill>
                  <a:srgbClr val="FF0000"/>
                </a:solidFill>
              </a:rPr>
              <a:t>MÉTODO ESPECÍFICO</a:t>
            </a:r>
          </a:p>
        </p:txBody>
      </p:sp>
      <p:sp>
        <p:nvSpPr>
          <p:cNvPr id="18" name="Cerrar llave 17"/>
          <p:cNvSpPr/>
          <p:nvPr/>
        </p:nvSpPr>
        <p:spPr>
          <a:xfrm>
            <a:off x="8287684" y="2755687"/>
            <a:ext cx="1244081" cy="30977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5" name="CuadroTexto 24"/>
          <p:cNvSpPr txBox="1"/>
          <p:nvPr/>
        </p:nvSpPr>
        <p:spPr>
          <a:xfrm>
            <a:off x="9623082" y="3862922"/>
            <a:ext cx="2369431" cy="369332"/>
          </a:xfrm>
          <a:prstGeom prst="rect">
            <a:avLst/>
          </a:prstGeom>
          <a:noFill/>
        </p:spPr>
        <p:txBody>
          <a:bodyPr wrap="none" rtlCol="0">
            <a:spAutoFit/>
          </a:bodyPr>
          <a:lstStyle/>
          <a:p>
            <a:r>
              <a:rPr lang="es-ES" dirty="0">
                <a:solidFill>
                  <a:srgbClr val="FF0000"/>
                </a:solidFill>
              </a:rPr>
              <a:t>MÉTODOS DE LA CLASE</a:t>
            </a:r>
          </a:p>
        </p:txBody>
      </p:sp>
      <p:sp>
        <p:nvSpPr>
          <p:cNvPr id="26" name="Corchetes 25"/>
          <p:cNvSpPr/>
          <p:nvPr/>
        </p:nvSpPr>
        <p:spPr>
          <a:xfrm>
            <a:off x="1006512" y="2048338"/>
            <a:ext cx="2917717" cy="46166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7" name="Corchetes 26"/>
          <p:cNvSpPr/>
          <p:nvPr/>
        </p:nvSpPr>
        <p:spPr>
          <a:xfrm>
            <a:off x="838200" y="3041780"/>
            <a:ext cx="6172058" cy="144745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8" name="CuadroTexto 27"/>
          <p:cNvSpPr txBox="1"/>
          <p:nvPr/>
        </p:nvSpPr>
        <p:spPr>
          <a:xfrm>
            <a:off x="7099444" y="3508708"/>
            <a:ext cx="1603901" cy="369332"/>
          </a:xfrm>
          <a:prstGeom prst="rect">
            <a:avLst/>
          </a:prstGeom>
          <a:noFill/>
        </p:spPr>
        <p:txBody>
          <a:bodyPr wrap="none" rtlCol="0">
            <a:spAutoFit/>
          </a:bodyPr>
          <a:lstStyle/>
          <a:p>
            <a:r>
              <a:rPr lang="es-ES" dirty="0">
                <a:solidFill>
                  <a:srgbClr val="FF0000"/>
                </a:solidFill>
              </a:rPr>
              <a:t>CONSTRUCTOR</a:t>
            </a:r>
          </a:p>
        </p:txBody>
      </p:sp>
      <p:sp>
        <p:nvSpPr>
          <p:cNvPr id="29" name="Corchetes 28"/>
          <p:cNvSpPr/>
          <p:nvPr/>
        </p:nvSpPr>
        <p:spPr>
          <a:xfrm>
            <a:off x="838200" y="4665842"/>
            <a:ext cx="4610878" cy="130086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46825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9EB0B-DD23-F0B2-5703-562D1375B938}"/>
              </a:ext>
            </a:extLst>
          </p:cNvPr>
          <p:cNvSpPr>
            <a:spLocks noGrp="1"/>
          </p:cNvSpPr>
          <p:nvPr>
            <p:ph type="title"/>
          </p:nvPr>
        </p:nvSpPr>
        <p:spPr/>
        <p:txBody>
          <a:bodyPr/>
          <a:lstStyle/>
          <a:p>
            <a:r>
              <a:rPr lang="es-ES" dirty="0"/>
              <a:t>Instalación de </a:t>
            </a:r>
            <a:r>
              <a:rPr lang="es-ES" dirty="0" err="1"/>
              <a:t>Typescript</a:t>
            </a:r>
            <a:endParaRPr lang="es-ES" dirty="0"/>
          </a:p>
        </p:txBody>
      </p:sp>
      <p:sp>
        <p:nvSpPr>
          <p:cNvPr id="3" name="Marcador de contenido 2">
            <a:extLst>
              <a:ext uri="{FF2B5EF4-FFF2-40B4-BE49-F238E27FC236}">
                <a16:creationId xmlns:a16="http://schemas.microsoft.com/office/drawing/2014/main" id="{A75BCF22-2376-A4A6-E084-B71243338B2C}"/>
              </a:ext>
            </a:extLst>
          </p:cNvPr>
          <p:cNvSpPr>
            <a:spLocks noGrp="1"/>
          </p:cNvSpPr>
          <p:nvPr>
            <p:ph idx="1"/>
          </p:nvPr>
        </p:nvSpPr>
        <p:spPr>
          <a:xfrm>
            <a:off x="838200" y="1825625"/>
            <a:ext cx="10515600" cy="4667250"/>
          </a:xfrm>
        </p:spPr>
        <p:txBody>
          <a:bodyPr>
            <a:normAutofit fontScale="92500" lnSpcReduction="20000"/>
          </a:bodyPr>
          <a:lstStyle/>
          <a:p>
            <a:pPr marL="0" indent="0" algn="just">
              <a:buNone/>
            </a:pPr>
            <a:r>
              <a:rPr lang="es-ES" sz="3200" dirty="0"/>
              <a:t>Requisito: </a:t>
            </a:r>
            <a:r>
              <a:rPr lang="es-ES" sz="3200" dirty="0" err="1"/>
              <a:t>Nodejs</a:t>
            </a:r>
            <a:r>
              <a:rPr lang="es-ES" sz="3200" dirty="0"/>
              <a:t> y </a:t>
            </a:r>
            <a:r>
              <a:rPr lang="es-ES" sz="3200" dirty="0" err="1"/>
              <a:t>npm</a:t>
            </a:r>
            <a:endParaRPr lang="es-ES" sz="3200" dirty="0"/>
          </a:p>
          <a:p>
            <a:pPr marL="0" indent="0" algn="just">
              <a:buNone/>
            </a:pPr>
            <a:endParaRPr lang="es-ES" sz="3200" dirty="0"/>
          </a:p>
          <a:p>
            <a:pPr marL="0" indent="0" algn="just">
              <a:buNone/>
            </a:pPr>
            <a:endParaRPr lang="es-ES" sz="3200" dirty="0"/>
          </a:p>
          <a:p>
            <a:pPr marL="0" indent="0" algn="just">
              <a:buNone/>
            </a:pPr>
            <a:endParaRPr lang="es-ES" dirty="0"/>
          </a:p>
          <a:p>
            <a:pPr marL="0" indent="0" algn="just">
              <a:buNone/>
            </a:pPr>
            <a:endParaRPr lang="es-ES" sz="3200" dirty="0"/>
          </a:p>
          <a:p>
            <a:pPr marL="0" indent="0" algn="just">
              <a:buNone/>
            </a:pPr>
            <a:r>
              <a:rPr lang="es-ES" sz="3200" dirty="0" err="1"/>
              <a:t>npm</a:t>
            </a:r>
            <a:r>
              <a:rPr lang="es-ES" sz="3200" dirty="0"/>
              <a:t> </a:t>
            </a:r>
            <a:r>
              <a:rPr lang="es-ES" sz="3200" dirty="0" err="1"/>
              <a:t>install</a:t>
            </a:r>
            <a:r>
              <a:rPr lang="es-ES" sz="3200" dirty="0"/>
              <a:t> -g </a:t>
            </a:r>
            <a:r>
              <a:rPr lang="es-ES" sz="3200" dirty="0" err="1"/>
              <a:t>typescript</a:t>
            </a:r>
            <a:endParaRPr lang="es-ES" sz="3200" dirty="0"/>
          </a:p>
          <a:p>
            <a:pPr marL="0" indent="0" algn="just">
              <a:buNone/>
            </a:pPr>
            <a:endParaRPr lang="es-ES" sz="3200" dirty="0"/>
          </a:p>
          <a:p>
            <a:pPr marL="0" indent="0" algn="just">
              <a:buNone/>
            </a:pPr>
            <a:r>
              <a:rPr lang="es-ES" sz="3200" dirty="0" err="1"/>
              <a:t>tsc</a:t>
            </a:r>
            <a:r>
              <a:rPr lang="es-ES" sz="3200" dirty="0"/>
              <a:t> –v</a:t>
            </a:r>
          </a:p>
          <a:p>
            <a:pPr marL="0" indent="0" algn="just">
              <a:buNone/>
            </a:pPr>
            <a:endParaRPr lang="es-ES" sz="3200" dirty="0"/>
          </a:p>
          <a:p>
            <a:pPr marL="0" indent="0" algn="just">
              <a:buNone/>
            </a:pPr>
            <a:r>
              <a:rPr lang="es-ES" sz="3200" dirty="0" err="1"/>
              <a:t>npm</a:t>
            </a:r>
            <a:r>
              <a:rPr lang="es-ES" sz="3200" dirty="0"/>
              <a:t> </a:t>
            </a:r>
            <a:r>
              <a:rPr lang="es-ES" sz="3200" dirty="0" err="1"/>
              <a:t>install</a:t>
            </a:r>
            <a:r>
              <a:rPr lang="es-ES" sz="3200" dirty="0"/>
              <a:t> -g </a:t>
            </a:r>
            <a:r>
              <a:rPr lang="es-ES" sz="3200" dirty="0" err="1"/>
              <a:t>ts-node</a:t>
            </a:r>
            <a:endParaRPr lang="es-ES" sz="3200" dirty="0"/>
          </a:p>
          <a:p>
            <a:pPr marL="0" indent="0" algn="just">
              <a:buNone/>
            </a:pPr>
            <a:endParaRPr lang="es-ES" sz="3200" dirty="0"/>
          </a:p>
          <a:p>
            <a:pPr marL="0" indent="0" algn="just">
              <a:buNone/>
            </a:pPr>
            <a:endParaRPr lang="es-ES" sz="3200" dirty="0"/>
          </a:p>
          <a:p>
            <a:pPr marL="0" indent="0" algn="just">
              <a:buNone/>
            </a:pPr>
            <a:endParaRPr lang="es-ES" sz="3200" dirty="0"/>
          </a:p>
          <a:p>
            <a:pPr marL="0" indent="0" algn="just">
              <a:buNone/>
            </a:pPr>
            <a:endParaRPr lang="es-ES" sz="3200" dirty="0"/>
          </a:p>
        </p:txBody>
      </p:sp>
      <p:sp>
        <p:nvSpPr>
          <p:cNvPr id="8" name="Rectángulo: esquinas redondeadas 7">
            <a:extLst>
              <a:ext uri="{FF2B5EF4-FFF2-40B4-BE49-F238E27FC236}">
                <a16:creationId xmlns:a16="http://schemas.microsoft.com/office/drawing/2014/main" id="{AA2BD90A-5D4D-4C9F-3FCB-4E77B4BEAD04}"/>
              </a:ext>
            </a:extLst>
          </p:cNvPr>
          <p:cNvSpPr/>
          <p:nvPr/>
        </p:nvSpPr>
        <p:spPr>
          <a:xfrm>
            <a:off x="932448" y="2526520"/>
            <a:ext cx="10327104" cy="129941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just">
              <a:buNone/>
            </a:pPr>
            <a:r>
              <a:rPr lang="es-ES" sz="3200" dirty="0">
                <a:solidFill>
                  <a:schemeClr val="tx1"/>
                </a:solidFill>
              </a:rPr>
              <a:t>Instalación de </a:t>
            </a:r>
            <a:r>
              <a:rPr lang="es-ES" sz="3200" dirty="0" err="1">
                <a:solidFill>
                  <a:schemeClr val="tx1"/>
                </a:solidFill>
              </a:rPr>
              <a:t>Typescript</a:t>
            </a:r>
            <a:r>
              <a:rPr lang="es-ES" sz="3200" dirty="0">
                <a:solidFill>
                  <a:schemeClr val="tx1"/>
                </a:solidFill>
              </a:rPr>
              <a:t> =  instalación de su compilador </a:t>
            </a:r>
            <a:r>
              <a:rPr lang="es-ES" sz="3200" dirty="0" err="1">
                <a:solidFill>
                  <a:schemeClr val="tx1"/>
                </a:solidFill>
              </a:rPr>
              <a:t>tsc</a:t>
            </a:r>
            <a:endParaRPr lang="es-ES" sz="3200" dirty="0">
              <a:solidFill>
                <a:schemeClr val="tx1"/>
              </a:solidFill>
            </a:endParaRPr>
          </a:p>
        </p:txBody>
      </p:sp>
    </p:spTree>
    <p:extLst>
      <p:ext uri="{BB962C8B-B14F-4D97-AF65-F5344CB8AC3E}">
        <p14:creationId xmlns:p14="http://schemas.microsoft.com/office/powerpoint/2010/main" val="2975227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Herencia en </a:t>
            </a:r>
            <a:r>
              <a:rPr lang="es-ES" b="1" dirty="0" err="1"/>
              <a:t>typescript</a:t>
            </a:r>
            <a:br>
              <a:rPr lang="es-ES" b="1" dirty="0"/>
            </a:br>
            <a:endParaRPr lang="es-ES" dirty="0"/>
          </a:p>
        </p:txBody>
      </p:sp>
      <p:sp>
        <p:nvSpPr>
          <p:cNvPr id="3" name="Marcador de contenido 2"/>
          <p:cNvSpPr>
            <a:spLocks noGrp="1"/>
          </p:cNvSpPr>
          <p:nvPr>
            <p:ph idx="1"/>
          </p:nvPr>
        </p:nvSpPr>
        <p:spPr>
          <a:xfrm>
            <a:off x="838200" y="1436914"/>
            <a:ext cx="10515600" cy="4740049"/>
          </a:xfrm>
        </p:spPr>
        <p:txBody>
          <a:bodyPr>
            <a:normAutofit fontScale="92500" lnSpcReduction="10000"/>
          </a:bodyPr>
          <a:lstStyle/>
          <a:p>
            <a:pPr marL="0" indent="0">
              <a:buNone/>
            </a:pPr>
            <a:r>
              <a:rPr lang="en-US" sz="2400" dirty="0"/>
              <a:t>class Employee </a:t>
            </a:r>
            <a:r>
              <a:rPr lang="en-US" sz="2400" dirty="0">
                <a:solidFill>
                  <a:srgbClr val="FF0000"/>
                </a:solidFill>
              </a:rPr>
              <a:t>extends</a:t>
            </a:r>
            <a:r>
              <a:rPr lang="en-US" sz="2400" dirty="0"/>
              <a:t> Person {</a:t>
            </a:r>
          </a:p>
          <a:p>
            <a:pPr marL="0" indent="0">
              <a:buNone/>
            </a:pPr>
            <a:r>
              <a:rPr lang="en-US" sz="2400" dirty="0"/>
              <a:t>     private </a:t>
            </a:r>
            <a:r>
              <a:rPr lang="en-US" sz="2400" dirty="0" err="1"/>
              <a:t>jobTitle</a:t>
            </a:r>
            <a:r>
              <a:rPr lang="en-US" sz="2400" dirty="0"/>
              <a:t>: string;</a:t>
            </a:r>
          </a:p>
          <a:p>
            <a:pPr marL="0" indent="0">
              <a:buNone/>
            </a:pPr>
            <a:endParaRPr lang="en-US" sz="2400" dirty="0"/>
          </a:p>
          <a:p>
            <a:pPr marL="0" indent="0">
              <a:buNone/>
            </a:pPr>
            <a:r>
              <a:rPr lang="en-US" sz="2400" dirty="0"/>
              <a:t>    constructor(</a:t>
            </a:r>
            <a:r>
              <a:rPr lang="en-US" sz="2400" dirty="0" err="1"/>
              <a:t>firstName</a:t>
            </a:r>
            <a:r>
              <a:rPr lang="en-US" sz="2400" dirty="0"/>
              <a:t>: string, </a:t>
            </a:r>
            <a:r>
              <a:rPr lang="en-US" sz="2400" dirty="0" err="1"/>
              <a:t>lastName</a:t>
            </a:r>
            <a:r>
              <a:rPr lang="en-US" sz="2400" dirty="0"/>
              <a:t>: string, </a:t>
            </a:r>
            <a:r>
              <a:rPr lang="en-US" sz="2400" dirty="0" err="1"/>
              <a:t>jobTitle</a:t>
            </a:r>
            <a:r>
              <a:rPr lang="en-US" sz="2400" dirty="0"/>
              <a:t>:    string) {</a:t>
            </a:r>
          </a:p>
          <a:p>
            <a:pPr marL="0" indent="0">
              <a:buNone/>
            </a:pPr>
            <a:r>
              <a:rPr lang="en-US" sz="2400" dirty="0"/>
              <a:t>        </a:t>
            </a:r>
          </a:p>
          <a:p>
            <a:pPr marL="0" indent="0">
              <a:buNone/>
            </a:pPr>
            <a:r>
              <a:rPr lang="en-US" sz="2400" dirty="0"/>
              <a:t>        // call the constructor of the Person class:</a:t>
            </a:r>
          </a:p>
          <a:p>
            <a:pPr marL="0" indent="0">
              <a:buNone/>
            </a:pPr>
            <a:r>
              <a:rPr lang="en-US" sz="2400" dirty="0"/>
              <a:t>        super(</a:t>
            </a:r>
            <a:r>
              <a:rPr lang="en-US" sz="2400" dirty="0" err="1"/>
              <a:t>firstName</a:t>
            </a:r>
            <a:r>
              <a:rPr lang="en-US" sz="2400" dirty="0"/>
              <a:t>, </a:t>
            </a:r>
            <a:r>
              <a:rPr lang="en-US" sz="2400" dirty="0" err="1"/>
              <a:t>lastName</a:t>
            </a:r>
            <a:r>
              <a:rPr lang="en-US" sz="2400" dirty="0"/>
              <a:t>);</a:t>
            </a:r>
          </a:p>
          <a:p>
            <a:pPr marL="0" indent="0">
              <a:buNone/>
            </a:pPr>
            <a:endParaRPr lang="en-US" sz="2400" dirty="0"/>
          </a:p>
          <a:p>
            <a:pPr marL="0" indent="0">
              <a:buNone/>
            </a:pPr>
            <a:r>
              <a:rPr lang="en-US" sz="2400" dirty="0"/>
              <a:t>        //Se </a:t>
            </a:r>
            <a:r>
              <a:rPr lang="en-US" sz="2400" dirty="0" err="1"/>
              <a:t>inicializa</a:t>
            </a:r>
            <a:r>
              <a:rPr lang="en-US" sz="2400" dirty="0"/>
              <a:t> el </a:t>
            </a:r>
            <a:r>
              <a:rPr lang="en-US" sz="2400" dirty="0" err="1"/>
              <a:t>atributo</a:t>
            </a:r>
            <a:r>
              <a:rPr lang="en-US" sz="2400" dirty="0"/>
              <a:t> de </a:t>
            </a:r>
            <a:r>
              <a:rPr lang="en-US" sz="2400" dirty="0" err="1"/>
              <a:t>esta</a:t>
            </a:r>
            <a:r>
              <a:rPr lang="en-US" sz="2400" dirty="0"/>
              <a:t> </a:t>
            </a:r>
            <a:r>
              <a:rPr lang="en-US" sz="2400" dirty="0" err="1"/>
              <a:t>clase</a:t>
            </a:r>
            <a:endParaRPr lang="en-US" sz="2400" dirty="0"/>
          </a:p>
          <a:p>
            <a:pPr marL="0" indent="0">
              <a:buNone/>
            </a:pPr>
            <a:r>
              <a:rPr lang="en-US" sz="2400" dirty="0"/>
              <a:t>       </a:t>
            </a:r>
            <a:r>
              <a:rPr lang="en-US" sz="2400" dirty="0" err="1"/>
              <a:t>this.jobTitle</a:t>
            </a:r>
            <a:r>
              <a:rPr lang="en-US" sz="2400" dirty="0"/>
              <a:t>= </a:t>
            </a:r>
            <a:r>
              <a:rPr lang="en-US" sz="2400" dirty="0" err="1"/>
              <a:t>jobTitle</a:t>
            </a:r>
            <a:r>
              <a:rPr lang="en-US" sz="2400" dirty="0"/>
              <a:t>;</a:t>
            </a:r>
          </a:p>
          <a:p>
            <a:pPr marL="0" indent="0">
              <a:buNone/>
            </a:pPr>
            <a:r>
              <a:rPr lang="en-US" sz="2400" dirty="0"/>
              <a:t>    }</a:t>
            </a:r>
          </a:p>
          <a:p>
            <a:pPr marL="0" indent="0">
              <a:buNone/>
            </a:pPr>
            <a:r>
              <a:rPr lang="en-US" sz="2400" dirty="0"/>
              <a:t>}</a:t>
            </a:r>
            <a:endParaRPr lang="es-ES" sz="2400" dirty="0"/>
          </a:p>
        </p:txBody>
      </p:sp>
    </p:spTree>
    <p:extLst>
      <p:ext uri="{BB962C8B-B14F-4D97-AF65-F5344CB8AC3E}">
        <p14:creationId xmlns:p14="http://schemas.microsoft.com/office/powerpoint/2010/main" val="1240760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27788"/>
            <a:ext cx="10515600" cy="5449175"/>
          </a:xfrm>
        </p:spPr>
        <p:txBody>
          <a:bodyPr>
            <a:normAutofit/>
          </a:bodyPr>
          <a:lstStyle/>
          <a:p>
            <a:pPr marL="0" indent="0" algn="just">
              <a:buNone/>
            </a:pPr>
            <a:r>
              <a:rPr lang="es-ES" dirty="0"/>
              <a:t>// Creando un objeto del tipo de la clase </a:t>
            </a:r>
            <a:r>
              <a:rPr lang="es-ES" dirty="0" err="1"/>
              <a:t>employee</a:t>
            </a:r>
            <a:endParaRPr lang="es-ES" dirty="0"/>
          </a:p>
          <a:p>
            <a:pPr marL="0" indent="0" algn="just">
              <a:buNone/>
            </a:pPr>
            <a:endParaRPr lang="es-ES" dirty="0"/>
          </a:p>
          <a:p>
            <a:pPr marL="0" indent="0" algn="just">
              <a:buNone/>
            </a:pPr>
            <a:r>
              <a:rPr lang="en-US" dirty="0"/>
              <a:t>let employee = new Employee('</a:t>
            </a:r>
            <a:r>
              <a:rPr lang="en-US" dirty="0" err="1"/>
              <a:t>John','Doe','Front</a:t>
            </a:r>
            <a:r>
              <a:rPr lang="en-US" dirty="0"/>
              <a:t>-end Developer');</a:t>
            </a:r>
          </a:p>
          <a:p>
            <a:pPr marL="0" indent="0" algn="just">
              <a:buNone/>
            </a:pPr>
            <a:endParaRPr lang="es-ES" dirty="0"/>
          </a:p>
          <a:p>
            <a:pPr marL="0" indent="0" algn="just">
              <a:buNone/>
            </a:pPr>
            <a:endParaRPr lang="es-ES" dirty="0"/>
          </a:p>
          <a:p>
            <a:pPr marL="0" indent="0" algn="just">
              <a:buNone/>
            </a:pPr>
            <a:r>
              <a:rPr lang="es-ES" dirty="0"/>
              <a:t>//Debido a que la clase </a:t>
            </a:r>
            <a:r>
              <a:rPr lang="es-ES" dirty="0" err="1"/>
              <a:t>Employee</a:t>
            </a:r>
            <a:r>
              <a:rPr lang="es-ES" dirty="0"/>
              <a:t> hereda las propiedades y métodos de //la clase </a:t>
            </a:r>
            <a:r>
              <a:rPr lang="es-ES" dirty="0" err="1"/>
              <a:t>Person</a:t>
            </a:r>
            <a:r>
              <a:rPr lang="es-ES" dirty="0"/>
              <a:t> , se puede acceder al método </a:t>
            </a:r>
            <a:r>
              <a:rPr lang="es-ES" dirty="0" err="1"/>
              <a:t>getFullName</a:t>
            </a:r>
            <a:r>
              <a:rPr lang="es-ES" dirty="0"/>
              <a:t>()</a:t>
            </a:r>
          </a:p>
          <a:p>
            <a:pPr marL="0" indent="0">
              <a:buNone/>
            </a:pPr>
            <a:endParaRPr lang="en-US" dirty="0"/>
          </a:p>
          <a:p>
            <a:pPr marL="0" indent="0">
              <a:buNone/>
            </a:pPr>
            <a:r>
              <a:rPr lang="en-US" dirty="0"/>
              <a:t>console.log(</a:t>
            </a:r>
            <a:r>
              <a:rPr lang="en-US" dirty="0" err="1"/>
              <a:t>employee.getFullName</a:t>
            </a:r>
            <a:r>
              <a:rPr lang="en-US" dirty="0"/>
              <a:t>());</a:t>
            </a:r>
          </a:p>
          <a:p>
            <a:pPr marL="0" indent="0">
              <a:buNone/>
            </a:pPr>
            <a:endParaRPr lang="es-ES" dirty="0"/>
          </a:p>
        </p:txBody>
      </p:sp>
    </p:spTree>
    <p:extLst>
      <p:ext uri="{BB962C8B-B14F-4D97-AF65-F5344CB8AC3E}">
        <p14:creationId xmlns:p14="http://schemas.microsoft.com/office/powerpoint/2010/main" val="3098834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Interfaces</a:t>
            </a:r>
          </a:p>
        </p:txBody>
      </p:sp>
      <p:sp>
        <p:nvSpPr>
          <p:cNvPr id="3" name="Marcador de contenido 2"/>
          <p:cNvSpPr>
            <a:spLocks noGrp="1"/>
          </p:cNvSpPr>
          <p:nvPr>
            <p:ph idx="1"/>
          </p:nvPr>
        </p:nvSpPr>
        <p:spPr/>
        <p:txBody>
          <a:bodyPr>
            <a:normAutofit/>
          </a:bodyPr>
          <a:lstStyle/>
          <a:p>
            <a:pPr marL="0" indent="0">
              <a:buNone/>
            </a:pPr>
            <a:r>
              <a:rPr lang="es-ES" dirty="0"/>
              <a:t>Las interfaces, describen la estructura del objeto. En </a:t>
            </a:r>
            <a:r>
              <a:rPr lang="es-ES" dirty="0" err="1"/>
              <a:t>TypeScript</a:t>
            </a:r>
            <a:r>
              <a:rPr lang="es-ES" dirty="0"/>
              <a:t>, una interfaz solo contiene la definición de métodos y propiedades, no su implementación. </a:t>
            </a:r>
          </a:p>
          <a:p>
            <a:pPr marL="0" indent="0">
              <a:buNone/>
            </a:pPr>
            <a:r>
              <a:rPr lang="es-ES" dirty="0"/>
              <a:t>A continuación se muestra un ejemplo de interfaces simples de </a:t>
            </a:r>
            <a:r>
              <a:rPr lang="es-ES" dirty="0" err="1"/>
              <a:t>TypeScript</a:t>
            </a:r>
            <a:r>
              <a:rPr lang="es-ES" dirty="0"/>
              <a:t>. </a:t>
            </a:r>
          </a:p>
          <a:p>
            <a:pPr marL="0" indent="0">
              <a:buNone/>
            </a:pPr>
            <a:endParaRPr lang="es-ES" dirty="0"/>
          </a:p>
          <a:p>
            <a:pPr marL="0" indent="0">
              <a:buNone/>
            </a:pPr>
            <a:r>
              <a:rPr lang="en-US" dirty="0"/>
              <a:t>// Create an empty interface:</a:t>
            </a:r>
          </a:p>
          <a:p>
            <a:pPr marL="0" indent="0">
              <a:buNone/>
            </a:pPr>
            <a:r>
              <a:rPr lang="en-US" dirty="0"/>
              <a:t>interface </a:t>
            </a:r>
            <a:r>
              <a:rPr lang="en-US" dirty="0" err="1"/>
              <a:t>EmptyObject</a:t>
            </a:r>
            <a:r>
              <a:rPr lang="en-US" dirty="0"/>
              <a:t> {}</a:t>
            </a:r>
            <a:endParaRPr lang="es-ES" dirty="0"/>
          </a:p>
          <a:p>
            <a:pPr marL="0" indent="0">
              <a:buNone/>
            </a:pPr>
            <a:endParaRPr lang="es-ES" dirty="0"/>
          </a:p>
        </p:txBody>
      </p:sp>
    </p:spTree>
    <p:extLst>
      <p:ext uri="{BB962C8B-B14F-4D97-AF65-F5344CB8AC3E}">
        <p14:creationId xmlns:p14="http://schemas.microsoft.com/office/powerpoint/2010/main" val="764211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de interfaces</a:t>
            </a:r>
          </a:p>
        </p:txBody>
      </p:sp>
      <p:sp>
        <p:nvSpPr>
          <p:cNvPr id="3" name="Marcador de contenido 2"/>
          <p:cNvSpPr>
            <a:spLocks noGrp="1"/>
          </p:cNvSpPr>
          <p:nvPr>
            <p:ph idx="1"/>
          </p:nvPr>
        </p:nvSpPr>
        <p:spPr>
          <a:xfrm>
            <a:off x="838200" y="1825625"/>
            <a:ext cx="3621833" cy="4628960"/>
          </a:xfrm>
          <a:ln>
            <a:solidFill>
              <a:schemeClr val="accent1"/>
            </a:solidFill>
          </a:ln>
        </p:spPr>
        <p:txBody>
          <a:bodyPr>
            <a:normAutofit/>
          </a:bodyPr>
          <a:lstStyle/>
          <a:p>
            <a:pPr marL="0" indent="0">
              <a:buNone/>
            </a:pPr>
            <a:r>
              <a:rPr lang="en-US" sz="2400" dirty="0"/>
              <a:t>// Create interface Person:</a:t>
            </a:r>
          </a:p>
          <a:p>
            <a:pPr marL="0" indent="0">
              <a:buNone/>
            </a:pPr>
            <a:r>
              <a:rPr lang="en-US" sz="2400" dirty="0"/>
              <a:t>interface Person {</a:t>
            </a:r>
          </a:p>
          <a:p>
            <a:pPr marL="0" indent="0">
              <a:buNone/>
            </a:pPr>
            <a:r>
              <a:rPr lang="en-US" sz="2400" dirty="0"/>
              <a:t>  name: string;</a:t>
            </a:r>
          </a:p>
          <a:p>
            <a:pPr marL="0" indent="0">
              <a:buNone/>
            </a:pPr>
            <a:r>
              <a:rPr lang="en-US" sz="2400" dirty="0"/>
              <a:t>  age: number;</a:t>
            </a:r>
          </a:p>
          <a:p>
            <a:pPr marL="0" indent="0">
              <a:buNone/>
            </a:pPr>
            <a:r>
              <a:rPr lang="en-US" sz="2400" dirty="0"/>
              <a:t>  </a:t>
            </a:r>
            <a:r>
              <a:rPr lang="en-US" sz="2400" dirty="0" err="1"/>
              <a:t>hairColor</a:t>
            </a:r>
            <a:r>
              <a:rPr lang="en-US" sz="2400" dirty="0"/>
              <a:t>: string;</a:t>
            </a:r>
          </a:p>
          <a:p>
            <a:pPr marL="0" indent="0">
              <a:buNone/>
            </a:pPr>
            <a:r>
              <a:rPr lang="en-US" sz="2400" dirty="0"/>
              <a:t>  weight: number;</a:t>
            </a:r>
          </a:p>
          <a:p>
            <a:pPr marL="0" indent="0">
              <a:buNone/>
            </a:pPr>
            <a:r>
              <a:rPr lang="en-US" sz="2400" dirty="0"/>
              <a:t>  height: number;</a:t>
            </a:r>
          </a:p>
          <a:p>
            <a:pPr marL="0" indent="0">
              <a:buNone/>
            </a:pPr>
            <a:r>
              <a:rPr lang="en-US" sz="2400" dirty="0"/>
              <a:t>}</a:t>
            </a:r>
            <a:endParaRPr lang="es-ES" sz="2400" dirty="0"/>
          </a:p>
        </p:txBody>
      </p:sp>
      <p:sp>
        <p:nvSpPr>
          <p:cNvPr id="5" name="CuadroTexto 4"/>
          <p:cNvSpPr txBox="1"/>
          <p:nvPr/>
        </p:nvSpPr>
        <p:spPr>
          <a:xfrm>
            <a:off x="4460033" y="1825625"/>
            <a:ext cx="3862872" cy="3465564"/>
          </a:xfrm>
          <a:prstGeom prst="rect">
            <a:avLst/>
          </a:prstGeom>
          <a:noFill/>
          <a:ln>
            <a:solidFill>
              <a:schemeClr val="accent1"/>
            </a:solidFill>
          </a:ln>
        </p:spPr>
        <p:txBody>
          <a:bodyPr wrap="square" rtlCol="0">
            <a:spAutoFit/>
          </a:bodyPr>
          <a:lstStyle/>
          <a:p>
            <a:pPr>
              <a:lnSpc>
                <a:spcPct val="90000"/>
              </a:lnSpc>
              <a:spcBef>
                <a:spcPts val="1000"/>
              </a:spcBef>
            </a:pPr>
            <a:r>
              <a:rPr lang="en-US" sz="2400" dirty="0"/>
              <a:t>// Create interface Car:</a:t>
            </a:r>
          </a:p>
          <a:p>
            <a:pPr>
              <a:lnSpc>
                <a:spcPct val="90000"/>
              </a:lnSpc>
              <a:spcBef>
                <a:spcPts val="1000"/>
              </a:spcBef>
            </a:pPr>
            <a:r>
              <a:rPr lang="en-US" sz="2400" dirty="0"/>
              <a:t>interface Car {</a:t>
            </a:r>
          </a:p>
          <a:p>
            <a:pPr>
              <a:lnSpc>
                <a:spcPct val="90000"/>
              </a:lnSpc>
              <a:spcBef>
                <a:spcPts val="1000"/>
              </a:spcBef>
            </a:pPr>
            <a:r>
              <a:rPr lang="en-US" sz="2400" dirty="0"/>
              <a:t>  model: string;</a:t>
            </a:r>
          </a:p>
          <a:p>
            <a:pPr>
              <a:lnSpc>
                <a:spcPct val="90000"/>
              </a:lnSpc>
              <a:spcBef>
                <a:spcPts val="1000"/>
              </a:spcBef>
            </a:pPr>
            <a:r>
              <a:rPr lang="en-US" sz="2400" dirty="0"/>
              <a:t>  manufacturer: string;</a:t>
            </a:r>
          </a:p>
          <a:p>
            <a:pPr>
              <a:lnSpc>
                <a:spcPct val="90000"/>
              </a:lnSpc>
              <a:spcBef>
                <a:spcPts val="1000"/>
              </a:spcBef>
            </a:pPr>
            <a:r>
              <a:rPr lang="en-US" sz="2400" dirty="0"/>
              <a:t>  </a:t>
            </a:r>
            <a:r>
              <a:rPr lang="en-US" sz="2400" dirty="0" err="1"/>
              <a:t>numberOfWheels</a:t>
            </a:r>
            <a:r>
              <a:rPr lang="en-US" sz="2400" dirty="0"/>
              <a:t>: number;</a:t>
            </a:r>
          </a:p>
          <a:p>
            <a:pPr>
              <a:lnSpc>
                <a:spcPct val="90000"/>
              </a:lnSpc>
              <a:spcBef>
                <a:spcPts val="1000"/>
              </a:spcBef>
            </a:pPr>
            <a:r>
              <a:rPr lang="en-US" sz="2400" dirty="0"/>
              <a:t>  type: string;</a:t>
            </a:r>
          </a:p>
          <a:p>
            <a:pPr>
              <a:lnSpc>
                <a:spcPct val="90000"/>
              </a:lnSpc>
              <a:spcBef>
                <a:spcPts val="1000"/>
              </a:spcBef>
            </a:pPr>
            <a:r>
              <a:rPr lang="en-US" sz="2400" dirty="0"/>
              <a:t>}</a:t>
            </a:r>
          </a:p>
          <a:p>
            <a:endParaRPr lang="es-ES" dirty="0"/>
          </a:p>
        </p:txBody>
      </p:sp>
      <p:sp>
        <p:nvSpPr>
          <p:cNvPr id="7" name="CuadroTexto 6"/>
          <p:cNvSpPr txBox="1"/>
          <p:nvPr/>
        </p:nvSpPr>
        <p:spPr>
          <a:xfrm>
            <a:off x="8322905" y="1831781"/>
            <a:ext cx="3217484" cy="2308324"/>
          </a:xfrm>
          <a:prstGeom prst="rect">
            <a:avLst/>
          </a:prstGeom>
          <a:noFill/>
          <a:ln>
            <a:solidFill>
              <a:schemeClr val="accent1"/>
            </a:solidFill>
          </a:ln>
        </p:spPr>
        <p:txBody>
          <a:bodyPr wrap="none" rtlCol="0">
            <a:spAutoFit/>
          </a:bodyPr>
          <a:lstStyle/>
          <a:p>
            <a:r>
              <a:rPr lang="es-ES" sz="2400" dirty="0"/>
              <a:t>// </a:t>
            </a:r>
            <a:r>
              <a:rPr lang="es-ES" sz="2400" dirty="0" err="1"/>
              <a:t>Create</a:t>
            </a:r>
            <a:r>
              <a:rPr lang="es-ES" sz="2400" dirty="0"/>
              <a:t> interface </a:t>
            </a:r>
            <a:r>
              <a:rPr lang="es-ES" sz="2400" dirty="0" err="1"/>
              <a:t>User</a:t>
            </a:r>
            <a:r>
              <a:rPr lang="es-ES" sz="2400" dirty="0"/>
              <a:t>:</a:t>
            </a:r>
          </a:p>
          <a:p>
            <a:r>
              <a:rPr lang="es-ES" sz="2400" dirty="0"/>
              <a:t>interface </a:t>
            </a:r>
            <a:r>
              <a:rPr lang="es-ES" sz="2400" dirty="0" err="1"/>
              <a:t>User</a:t>
            </a:r>
            <a:r>
              <a:rPr lang="es-ES" sz="2400" dirty="0"/>
              <a:t> {</a:t>
            </a:r>
          </a:p>
          <a:p>
            <a:r>
              <a:rPr lang="es-ES" sz="2400" dirty="0"/>
              <a:t>  </a:t>
            </a:r>
            <a:r>
              <a:rPr lang="es-ES" sz="2400" dirty="0" err="1"/>
              <a:t>name</a:t>
            </a:r>
            <a:r>
              <a:rPr lang="es-ES" sz="2400" dirty="0"/>
              <a:t>: </a:t>
            </a:r>
            <a:r>
              <a:rPr lang="es-ES" sz="2400" dirty="0" err="1"/>
              <a:t>string</a:t>
            </a:r>
            <a:r>
              <a:rPr lang="es-ES" sz="2400" dirty="0"/>
              <a:t>;</a:t>
            </a:r>
          </a:p>
          <a:p>
            <a:r>
              <a:rPr lang="es-ES" sz="2400" dirty="0"/>
              <a:t>  </a:t>
            </a:r>
            <a:r>
              <a:rPr lang="es-ES" sz="2400" dirty="0" err="1"/>
              <a:t>pass</a:t>
            </a:r>
            <a:r>
              <a:rPr lang="es-ES" sz="2400" dirty="0"/>
              <a:t>: </a:t>
            </a:r>
            <a:r>
              <a:rPr lang="es-ES" sz="2400" dirty="0" err="1"/>
              <a:t>string</a:t>
            </a:r>
            <a:r>
              <a:rPr lang="es-ES" sz="2400" dirty="0"/>
              <a:t>;</a:t>
            </a:r>
          </a:p>
          <a:p>
            <a:r>
              <a:rPr lang="es-ES" sz="2400" dirty="0"/>
              <a:t>  email: </a:t>
            </a:r>
            <a:r>
              <a:rPr lang="es-ES" sz="2400" dirty="0" err="1"/>
              <a:t>string</a:t>
            </a:r>
            <a:r>
              <a:rPr lang="es-ES" sz="2400" dirty="0"/>
              <a:t>;</a:t>
            </a:r>
          </a:p>
          <a:p>
            <a:r>
              <a:rPr lang="es-ES" sz="2400" dirty="0"/>
              <a:t>}</a:t>
            </a:r>
          </a:p>
        </p:txBody>
      </p:sp>
    </p:spTree>
    <p:extLst>
      <p:ext uri="{BB962C8B-B14F-4D97-AF65-F5344CB8AC3E}">
        <p14:creationId xmlns:p14="http://schemas.microsoft.com/office/powerpoint/2010/main" val="1707321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Las interfaces se pueden usar como tipo de datos </a:t>
            </a:r>
            <a:br>
              <a:rPr lang="es-ES" dirty="0"/>
            </a:br>
            <a:endParaRPr lang="es-ES" dirty="0"/>
          </a:p>
        </p:txBody>
      </p:sp>
      <p:sp>
        <p:nvSpPr>
          <p:cNvPr id="3" name="Marcador de contenido 2"/>
          <p:cNvSpPr>
            <a:spLocks noGrp="1"/>
          </p:cNvSpPr>
          <p:nvPr>
            <p:ph idx="1"/>
          </p:nvPr>
        </p:nvSpPr>
        <p:spPr>
          <a:xfrm>
            <a:off x="838200" y="1825625"/>
            <a:ext cx="4163008" cy="4351338"/>
          </a:xfrm>
        </p:spPr>
        <p:txBody>
          <a:bodyPr/>
          <a:lstStyle/>
          <a:p>
            <a:pPr marL="0" indent="0">
              <a:buNone/>
            </a:pPr>
            <a:r>
              <a:rPr lang="es-ES" dirty="0"/>
              <a:t>interface </a:t>
            </a:r>
            <a:r>
              <a:rPr lang="es-ES" dirty="0" err="1"/>
              <a:t>citaCalendario</a:t>
            </a:r>
            <a:r>
              <a:rPr lang="es-ES" dirty="0"/>
              <a:t> {</a:t>
            </a:r>
          </a:p>
          <a:p>
            <a:pPr marL="0" indent="0">
              <a:buNone/>
            </a:pPr>
            <a:r>
              <a:rPr lang="es-ES" dirty="0"/>
              <a:t>  </a:t>
            </a:r>
            <a:r>
              <a:rPr lang="es-ES" dirty="0" err="1"/>
              <a:t>fechaHora</a:t>
            </a:r>
            <a:r>
              <a:rPr lang="es-ES" dirty="0"/>
              <a:t>: Date;</a:t>
            </a:r>
          </a:p>
          <a:p>
            <a:pPr marL="0" indent="0">
              <a:buNone/>
            </a:pPr>
            <a:r>
              <a:rPr lang="es-ES" dirty="0"/>
              <a:t>  titulo: </a:t>
            </a:r>
            <a:r>
              <a:rPr lang="es-ES" dirty="0" err="1"/>
              <a:t>string</a:t>
            </a:r>
            <a:r>
              <a:rPr lang="es-ES" dirty="0"/>
              <a:t>;</a:t>
            </a:r>
          </a:p>
          <a:p>
            <a:pPr marL="0" indent="0">
              <a:buNone/>
            </a:pPr>
            <a:r>
              <a:rPr lang="es-ES" dirty="0"/>
              <a:t>  lugar: </a:t>
            </a:r>
            <a:r>
              <a:rPr lang="es-ES" dirty="0" err="1"/>
              <a:t>string</a:t>
            </a:r>
            <a:r>
              <a:rPr lang="es-ES" dirty="0"/>
              <a:t>;</a:t>
            </a:r>
          </a:p>
          <a:p>
            <a:pPr marL="0" indent="0">
              <a:buNone/>
            </a:pPr>
            <a:r>
              <a:rPr lang="es-ES" dirty="0"/>
              <a:t>}</a:t>
            </a:r>
          </a:p>
          <a:p>
            <a:pPr marL="0" indent="0">
              <a:buNone/>
            </a:pPr>
            <a:endParaRPr lang="es-ES" dirty="0"/>
          </a:p>
          <a:p>
            <a:pPr marL="0" indent="0">
              <a:buNone/>
            </a:pPr>
            <a:endParaRPr lang="es-ES" dirty="0"/>
          </a:p>
        </p:txBody>
      </p:sp>
      <p:sp>
        <p:nvSpPr>
          <p:cNvPr id="6" name="CuadroTexto 5"/>
          <p:cNvSpPr txBox="1"/>
          <p:nvPr/>
        </p:nvSpPr>
        <p:spPr>
          <a:xfrm>
            <a:off x="5500595" y="3990425"/>
            <a:ext cx="5853205" cy="2246769"/>
          </a:xfrm>
          <a:prstGeom prst="rect">
            <a:avLst/>
          </a:prstGeom>
          <a:noFill/>
        </p:spPr>
        <p:txBody>
          <a:bodyPr wrap="none" rtlCol="0">
            <a:spAutoFit/>
          </a:bodyPr>
          <a:lstStyle/>
          <a:p>
            <a:r>
              <a:rPr lang="es-ES" sz="2800" dirty="0"/>
              <a:t>cita1 = {</a:t>
            </a:r>
          </a:p>
          <a:p>
            <a:r>
              <a:rPr lang="es-ES" sz="2800" dirty="0"/>
              <a:t>  </a:t>
            </a:r>
            <a:r>
              <a:rPr lang="es-ES" sz="2800" dirty="0" err="1"/>
              <a:t>fechaHora</a:t>
            </a:r>
            <a:r>
              <a:rPr lang="es-ES" sz="2800" dirty="0"/>
              <a:t>: new Date(</a:t>
            </a:r>
            <a:r>
              <a:rPr lang="es-ES" sz="2800" dirty="0" err="1"/>
              <a:t>Date.now</a:t>
            </a:r>
            <a:r>
              <a:rPr lang="es-ES" sz="2800" dirty="0"/>
              <a:t>()),</a:t>
            </a:r>
          </a:p>
          <a:p>
            <a:r>
              <a:rPr lang="es-ES" sz="2800" dirty="0"/>
              <a:t>  titulo: 'Programar en </a:t>
            </a:r>
            <a:r>
              <a:rPr lang="es-ES" sz="2800" dirty="0" err="1"/>
              <a:t>TypeScript</a:t>
            </a:r>
            <a:r>
              <a:rPr lang="es-ES" sz="2800" dirty="0"/>
              <a:t>',</a:t>
            </a:r>
          </a:p>
          <a:p>
            <a:r>
              <a:rPr lang="es-ES" sz="2800" dirty="0"/>
              <a:t>  lugar: 'Oficina de DesarrolloWeb.com'</a:t>
            </a:r>
          </a:p>
          <a:p>
            <a:r>
              <a:rPr lang="es-ES" sz="2800" dirty="0"/>
              <a:t>}</a:t>
            </a:r>
          </a:p>
        </p:txBody>
      </p:sp>
      <p:sp>
        <p:nvSpPr>
          <p:cNvPr id="7" name="Rectángulo 6"/>
          <p:cNvSpPr/>
          <p:nvPr/>
        </p:nvSpPr>
        <p:spPr>
          <a:xfrm>
            <a:off x="5668546" y="2048341"/>
            <a:ext cx="6096000" cy="954107"/>
          </a:xfrm>
          <a:prstGeom prst="rect">
            <a:avLst/>
          </a:prstGeom>
        </p:spPr>
        <p:txBody>
          <a:bodyPr>
            <a:spAutoFit/>
          </a:bodyPr>
          <a:lstStyle/>
          <a:p>
            <a:r>
              <a:rPr lang="es-ES" sz="2800" dirty="0"/>
              <a:t>//Declarando la variable</a:t>
            </a:r>
          </a:p>
          <a:p>
            <a:r>
              <a:rPr lang="es-ES" sz="2800" dirty="0" err="1"/>
              <a:t>let</a:t>
            </a:r>
            <a:r>
              <a:rPr lang="es-ES" sz="2800" dirty="0"/>
              <a:t> cita1: </a:t>
            </a:r>
            <a:r>
              <a:rPr lang="es-ES" sz="2800" dirty="0" err="1"/>
              <a:t>citaCalendario</a:t>
            </a:r>
            <a:r>
              <a:rPr lang="es-ES" sz="2800" dirty="0"/>
              <a:t>;</a:t>
            </a:r>
          </a:p>
        </p:txBody>
      </p:sp>
    </p:spTree>
    <p:extLst>
      <p:ext uri="{BB962C8B-B14F-4D97-AF65-F5344CB8AC3E}">
        <p14:creationId xmlns:p14="http://schemas.microsoft.com/office/powerpoint/2010/main" val="3763354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Módulos en </a:t>
            </a:r>
            <a:r>
              <a:rPr lang="es-ES" b="1" dirty="0" err="1"/>
              <a:t>typescript</a:t>
            </a:r>
            <a:br>
              <a:rPr lang="es-ES" b="1" dirty="0"/>
            </a:br>
            <a:endParaRPr lang="es-ES" dirty="0"/>
          </a:p>
        </p:txBody>
      </p:sp>
      <p:sp>
        <p:nvSpPr>
          <p:cNvPr id="3" name="Marcador de contenido 2"/>
          <p:cNvSpPr>
            <a:spLocks noGrp="1"/>
          </p:cNvSpPr>
          <p:nvPr>
            <p:ph idx="1"/>
          </p:nvPr>
        </p:nvSpPr>
        <p:spPr/>
        <p:txBody>
          <a:bodyPr/>
          <a:lstStyle/>
          <a:p>
            <a:r>
              <a:rPr lang="es-ES" dirty="0"/>
              <a:t>Los módulos son archivos con código.</a:t>
            </a:r>
          </a:p>
          <a:p>
            <a:r>
              <a:rPr lang="es-ES" dirty="0"/>
              <a:t>Las declaraciones de variables , funciones, clases, </a:t>
            </a:r>
            <a:r>
              <a:rPr lang="es-ES" dirty="0" err="1"/>
              <a:t>etc</a:t>
            </a:r>
            <a:r>
              <a:rPr lang="es-ES" dirty="0"/>
              <a:t> en un módulo no son visibles fuera del módulo a menos que explícitamente lo exportemos usado la instrucción </a:t>
            </a:r>
            <a:r>
              <a:rPr lang="es-ES" dirty="0" err="1">
                <a:solidFill>
                  <a:srgbClr val="FF0000"/>
                </a:solidFill>
              </a:rPr>
              <a:t>export</a:t>
            </a:r>
            <a:r>
              <a:rPr lang="es-ES" dirty="0">
                <a:solidFill>
                  <a:srgbClr val="FF0000"/>
                </a:solidFill>
              </a:rPr>
              <a:t>.</a:t>
            </a:r>
            <a:endParaRPr lang="es-ES" dirty="0"/>
          </a:p>
          <a:p>
            <a:r>
              <a:rPr lang="es-ES" dirty="0"/>
              <a:t>Si queremos acceder a las variables, clases, funciones de un módulo necesitamos importarlas usando el comando </a:t>
            </a:r>
            <a:r>
              <a:rPr lang="es-ES" dirty="0" err="1">
                <a:solidFill>
                  <a:srgbClr val="FF0000"/>
                </a:solidFill>
              </a:rPr>
              <a:t>import</a:t>
            </a:r>
            <a:r>
              <a:rPr lang="es-ES" dirty="0"/>
              <a:t>. </a:t>
            </a:r>
          </a:p>
        </p:txBody>
      </p:sp>
    </p:spTree>
    <p:extLst>
      <p:ext uri="{BB962C8B-B14F-4D97-AF65-F5344CB8AC3E}">
        <p14:creationId xmlns:p14="http://schemas.microsoft.com/office/powerpoint/2010/main" val="241157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Export</a:t>
            </a:r>
            <a:endParaRPr lang="es-ES" dirty="0"/>
          </a:p>
        </p:txBody>
      </p:sp>
      <p:sp>
        <p:nvSpPr>
          <p:cNvPr id="3" name="Marcador de contenido 2"/>
          <p:cNvSpPr>
            <a:spLocks noGrp="1"/>
          </p:cNvSpPr>
          <p:nvPr>
            <p:ph idx="1"/>
          </p:nvPr>
        </p:nvSpPr>
        <p:spPr/>
        <p:txBody>
          <a:bodyPr>
            <a:normAutofit/>
          </a:bodyPr>
          <a:lstStyle/>
          <a:p>
            <a:pPr marL="0" indent="0">
              <a:buNone/>
            </a:pPr>
            <a:r>
              <a:rPr lang="es-ES" dirty="0"/>
              <a:t>//Archivo </a:t>
            </a:r>
            <a:r>
              <a:rPr lang="es-ES" dirty="0" err="1"/>
              <a:t>funciones.ts</a:t>
            </a:r>
            <a:endParaRPr lang="es-ES" dirty="0"/>
          </a:p>
          <a:p>
            <a:pPr marL="0" indent="0">
              <a:buNone/>
            </a:pPr>
            <a:r>
              <a:rPr lang="es-ES" dirty="0" err="1"/>
              <a:t>export</a:t>
            </a:r>
            <a:r>
              <a:rPr lang="es-ES" dirty="0"/>
              <a:t> </a:t>
            </a:r>
            <a:r>
              <a:rPr lang="es-ES" dirty="0" err="1"/>
              <a:t>function</a:t>
            </a:r>
            <a:r>
              <a:rPr lang="es-ES" dirty="0"/>
              <a:t> suma(a: </a:t>
            </a:r>
            <a:r>
              <a:rPr lang="es-ES" dirty="0" err="1"/>
              <a:t>number</a:t>
            </a:r>
            <a:r>
              <a:rPr lang="es-ES" dirty="0"/>
              <a:t>, b: </a:t>
            </a:r>
            <a:r>
              <a:rPr lang="es-ES" dirty="0" err="1"/>
              <a:t>number</a:t>
            </a:r>
            <a:r>
              <a:rPr lang="es-ES" dirty="0"/>
              <a:t>): </a:t>
            </a:r>
            <a:r>
              <a:rPr lang="es-ES" dirty="0" err="1"/>
              <a:t>number</a:t>
            </a:r>
            <a:r>
              <a:rPr lang="es-ES" dirty="0"/>
              <a:t> {</a:t>
            </a:r>
          </a:p>
          <a:p>
            <a:pPr marL="0" indent="0">
              <a:buNone/>
            </a:pPr>
            <a:r>
              <a:rPr lang="es-ES" dirty="0"/>
              <a:t>    </a:t>
            </a:r>
            <a:r>
              <a:rPr lang="es-ES" dirty="0" err="1"/>
              <a:t>return</a:t>
            </a:r>
            <a:r>
              <a:rPr lang="es-ES" dirty="0"/>
              <a:t> a + b;</a:t>
            </a:r>
          </a:p>
          <a:p>
            <a:pPr marL="0" indent="0">
              <a:buNone/>
            </a:pPr>
            <a:r>
              <a:rPr lang="es-ES" dirty="0"/>
              <a:t>}</a:t>
            </a:r>
          </a:p>
          <a:p>
            <a:pPr marL="0" indent="0">
              <a:buNone/>
            </a:pPr>
            <a:endParaRPr lang="es-ES" dirty="0"/>
          </a:p>
          <a:p>
            <a:pPr marL="0" indent="0">
              <a:buNone/>
            </a:pPr>
            <a:r>
              <a:rPr lang="es-ES" dirty="0" err="1"/>
              <a:t>export</a:t>
            </a:r>
            <a:r>
              <a:rPr lang="es-ES" dirty="0"/>
              <a:t> </a:t>
            </a:r>
            <a:r>
              <a:rPr lang="es-ES" dirty="0" err="1"/>
              <a:t>function</a:t>
            </a:r>
            <a:r>
              <a:rPr lang="es-ES" dirty="0"/>
              <a:t> resta(a: </a:t>
            </a:r>
            <a:r>
              <a:rPr lang="es-ES" dirty="0" err="1"/>
              <a:t>number</a:t>
            </a:r>
            <a:r>
              <a:rPr lang="es-ES" dirty="0"/>
              <a:t>, b: </a:t>
            </a:r>
            <a:r>
              <a:rPr lang="es-ES" dirty="0" err="1"/>
              <a:t>number</a:t>
            </a:r>
            <a:r>
              <a:rPr lang="es-ES" dirty="0"/>
              <a:t>): </a:t>
            </a:r>
            <a:r>
              <a:rPr lang="es-ES" dirty="0" err="1"/>
              <a:t>number</a:t>
            </a:r>
            <a:r>
              <a:rPr lang="es-ES" dirty="0"/>
              <a:t> {</a:t>
            </a:r>
          </a:p>
          <a:p>
            <a:pPr marL="0" indent="0">
              <a:buNone/>
            </a:pPr>
            <a:r>
              <a:rPr lang="es-ES" dirty="0"/>
              <a:t>    </a:t>
            </a:r>
            <a:r>
              <a:rPr lang="es-ES" dirty="0" err="1"/>
              <a:t>return</a:t>
            </a:r>
            <a:r>
              <a:rPr lang="es-ES" dirty="0"/>
              <a:t> a - b;</a:t>
            </a:r>
          </a:p>
          <a:p>
            <a:pPr marL="0" indent="0">
              <a:buNone/>
            </a:pPr>
            <a:r>
              <a:rPr lang="es-ES" dirty="0"/>
              <a:t>}</a:t>
            </a:r>
          </a:p>
          <a:p>
            <a:pPr marL="0" indent="0">
              <a:buNone/>
            </a:pPr>
            <a:endParaRPr lang="es-ES" dirty="0"/>
          </a:p>
        </p:txBody>
      </p:sp>
    </p:spTree>
    <p:extLst>
      <p:ext uri="{BB962C8B-B14F-4D97-AF65-F5344CB8AC3E}">
        <p14:creationId xmlns:p14="http://schemas.microsoft.com/office/powerpoint/2010/main" val="563518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Import</a:t>
            </a:r>
            <a:endParaRPr lang="es-ES" dirty="0"/>
          </a:p>
        </p:txBody>
      </p:sp>
      <p:sp>
        <p:nvSpPr>
          <p:cNvPr id="3" name="Marcador de contenido 2"/>
          <p:cNvSpPr>
            <a:spLocks noGrp="1"/>
          </p:cNvSpPr>
          <p:nvPr>
            <p:ph idx="1"/>
          </p:nvPr>
        </p:nvSpPr>
        <p:spPr/>
        <p:txBody>
          <a:bodyPr/>
          <a:lstStyle/>
          <a:p>
            <a:pPr marL="0" indent="0">
              <a:buNone/>
            </a:pPr>
            <a:r>
              <a:rPr lang="es-ES" dirty="0"/>
              <a:t>// Archivo </a:t>
            </a:r>
            <a:r>
              <a:rPr lang="es-ES" dirty="0" err="1"/>
              <a:t>programa.ts</a:t>
            </a:r>
            <a:endParaRPr lang="es-ES" dirty="0"/>
          </a:p>
          <a:p>
            <a:pPr marL="0" indent="0">
              <a:buNone/>
            </a:pPr>
            <a:endParaRPr lang="es-ES" dirty="0"/>
          </a:p>
          <a:p>
            <a:pPr marL="0" indent="0">
              <a:buNone/>
            </a:pPr>
            <a:r>
              <a:rPr lang="pt-BR" dirty="0" err="1"/>
              <a:t>import</a:t>
            </a:r>
            <a:r>
              <a:rPr lang="pt-BR" dirty="0"/>
              <a:t> {suma, resta} </a:t>
            </a:r>
            <a:r>
              <a:rPr lang="pt-BR" dirty="0" err="1"/>
              <a:t>from</a:t>
            </a:r>
            <a:r>
              <a:rPr lang="pt-BR" dirty="0"/>
              <a:t> "./</a:t>
            </a:r>
            <a:r>
              <a:rPr lang="pt-BR" dirty="0" err="1"/>
              <a:t>funciones.ts</a:t>
            </a:r>
            <a:r>
              <a:rPr lang="pt-BR" dirty="0"/>
              <a:t>";</a:t>
            </a:r>
          </a:p>
          <a:p>
            <a:pPr marL="0" indent="0">
              <a:buNone/>
            </a:pPr>
            <a:endParaRPr lang="pt-BR" dirty="0"/>
          </a:p>
          <a:p>
            <a:pPr marL="0" indent="0">
              <a:buNone/>
            </a:pPr>
            <a:endParaRPr lang="es-ES" dirty="0"/>
          </a:p>
        </p:txBody>
      </p:sp>
      <p:sp>
        <p:nvSpPr>
          <p:cNvPr id="4" name="Rectángulo 3"/>
          <p:cNvSpPr/>
          <p:nvPr/>
        </p:nvSpPr>
        <p:spPr>
          <a:xfrm>
            <a:off x="571500" y="3918955"/>
            <a:ext cx="11049000" cy="16980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Las funciones o variables que queramos utilizar desde otro archivo son importadas de la siguiente manera:</a:t>
            </a:r>
          </a:p>
          <a:p>
            <a:pPr marL="285750" indent="-285750">
              <a:buFont typeface="Arial" panose="020B0604020202020204" pitchFamily="34" charset="0"/>
              <a:buChar char="•"/>
            </a:pPr>
            <a:r>
              <a:rPr lang="es-ES" dirty="0">
                <a:solidFill>
                  <a:schemeClr val="tx1"/>
                </a:solidFill>
              </a:rPr>
              <a:t>    Usamos la palabra reservada </a:t>
            </a:r>
            <a:r>
              <a:rPr lang="es-ES" dirty="0" err="1">
                <a:solidFill>
                  <a:schemeClr val="tx1"/>
                </a:solidFill>
              </a:rPr>
              <a:t>import</a:t>
            </a:r>
            <a:endParaRPr lang="es-ES" dirty="0">
              <a:solidFill>
                <a:schemeClr val="tx1"/>
              </a:solidFill>
            </a:endParaRPr>
          </a:p>
          <a:p>
            <a:pPr marL="285750" indent="-285750">
              <a:buFont typeface="Arial" panose="020B0604020202020204" pitchFamily="34" charset="0"/>
              <a:buChar char="•"/>
            </a:pPr>
            <a:r>
              <a:rPr lang="es-ES" dirty="0">
                <a:solidFill>
                  <a:schemeClr val="tx1"/>
                </a:solidFill>
              </a:rPr>
              <a:t>    Entre llaves indicamos las funciones y/o variables que queremos acceder. Hacemos una separación con comas.</a:t>
            </a:r>
          </a:p>
          <a:p>
            <a:pPr marL="285750" indent="-285750">
              <a:buFont typeface="Arial" panose="020B0604020202020204" pitchFamily="34" charset="0"/>
              <a:buChar char="•"/>
            </a:pPr>
            <a:r>
              <a:rPr lang="es-ES" dirty="0">
                <a:solidFill>
                  <a:schemeClr val="tx1"/>
                </a:solidFill>
              </a:rPr>
              <a:t>    Usamos la palabra reservada </a:t>
            </a:r>
            <a:r>
              <a:rPr lang="es-ES" dirty="0" err="1">
                <a:solidFill>
                  <a:schemeClr val="tx1"/>
                </a:solidFill>
              </a:rPr>
              <a:t>from</a:t>
            </a:r>
            <a:r>
              <a:rPr lang="es-ES" dirty="0">
                <a:solidFill>
                  <a:schemeClr val="tx1"/>
                </a:solidFill>
              </a:rPr>
              <a:t>, seguido de, entre comillas dobles o simples, la ruta de la ubicación en la que   se encuentra el archivo del cual estamos importando su código.</a:t>
            </a:r>
          </a:p>
          <a:p>
            <a:endParaRPr lang="es-ES" dirty="0">
              <a:solidFill>
                <a:schemeClr val="tx1"/>
              </a:solidFill>
            </a:endParaRPr>
          </a:p>
        </p:txBody>
      </p:sp>
    </p:spTree>
    <p:extLst>
      <p:ext uri="{BB962C8B-B14F-4D97-AF65-F5344CB8AC3E}">
        <p14:creationId xmlns:p14="http://schemas.microsoft.com/office/powerpoint/2010/main" val="2618839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1 | Variables y constantes </a:t>
            </a:r>
            <a:br>
              <a:rPr lang="es-ES" dirty="0"/>
            </a:br>
            <a:endParaRPr lang="es-ES" dirty="0"/>
          </a:p>
        </p:txBody>
      </p:sp>
      <p:sp>
        <p:nvSpPr>
          <p:cNvPr id="3" name="Marcador de contenido 2"/>
          <p:cNvSpPr>
            <a:spLocks noGrp="1"/>
          </p:cNvSpPr>
          <p:nvPr>
            <p:ph idx="1"/>
          </p:nvPr>
        </p:nvSpPr>
        <p:spPr>
          <a:xfrm>
            <a:off x="838200" y="1385888"/>
            <a:ext cx="10515600" cy="4791075"/>
          </a:xfrm>
        </p:spPr>
        <p:txBody>
          <a:bodyPr>
            <a:normAutofit fontScale="85000" lnSpcReduction="20000"/>
          </a:bodyPr>
          <a:lstStyle/>
          <a:p>
            <a:pPr marL="0" indent="0">
              <a:lnSpc>
                <a:spcPct val="120000"/>
              </a:lnSpc>
              <a:buNone/>
            </a:pPr>
            <a:r>
              <a:rPr lang="es-ES" dirty="0"/>
              <a:t>Este código está hecho en JavaScript y hay que traducirlo a </a:t>
            </a:r>
            <a:r>
              <a:rPr lang="es-ES" dirty="0" err="1"/>
              <a:t>TypeScript</a:t>
            </a:r>
            <a:r>
              <a:rPr lang="es-ES" dirty="0"/>
              <a:t> empleando variables “</a:t>
            </a:r>
            <a:r>
              <a:rPr lang="es-ES" dirty="0" err="1"/>
              <a:t>let</a:t>
            </a:r>
            <a:r>
              <a:rPr lang="es-ES" dirty="0"/>
              <a:t>” y </a:t>
            </a:r>
            <a:r>
              <a:rPr lang="es-ES" dirty="0" err="1"/>
              <a:t>const.</a:t>
            </a:r>
            <a:r>
              <a:rPr lang="es-ES" dirty="0"/>
              <a:t> Comprobar la respuesta utilizando </a:t>
            </a:r>
            <a:r>
              <a:rPr lang="es-ES" dirty="0" err="1"/>
              <a:t>VSCode</a:t>
            </a:r>
            <a:r>
              <a:rPr lang="es-ES" dirty="0"/>
              <a:t>.</a:t>
            </a:r>
          </a:p>
          <a:p>
            <a:pPr marL="0" indent="0">
              <a:buNone/>
            </a:pPr>
            <a:r>
              <a:rPr lang="es-ES" dirty="0" err="1"/>
              <a:t>var</a:t>
            </a:r>
            <a:r>
              <a:rPr lang="es-ES" dirty="0"/>
              <a:t> nombre;</a:t>
            </a:r>
          </a:p>
          <a:p>
            <a:pPr marL="0" indent="0">
              <a:buNone/>
            </a:pPr>
            <a:r>
              <a:rPr lang="es-ES" dirty="0"/>
              <a:t>nombre = "</a:t>
            </a:r>
            <a:r>
              <a:rPr lang="es-ES" dirty="0" err="1"/>
              <a:t>Miguelo</a:t>
            </a:r>
            <a:r>
              <a:rPr lang="es-ES" dirty="0"/>
              <a:t>";</a:t>
            </a:r>
          </a:p>
          <a:p>
            <a:pPr marL="0" indent="0">
              <a:buNone/>
            </a:pPr>
            <a:r>
              <a:rPr lang="es-ES" dirty="0" err="1"/>
              <a:t>var</a:t>
            </a:r>
            <a:r>
              <a:rPr lang="es-ES" dirty="0"/>
              <a:t> edad;</a:t>
            </a:r>
          </a:p>
          <a:p>
            <a:pPr marL="0" indent="0">
              <a:buNone/>
            </a:pPr>
            <a:r>
              <a:rPr lang="es-ES" dirty="0" err="1"/>
              <a:t>var</a:t>
            </a:r>
            <a:r>
              <a:rPr lang="es-ES" dirty="0"/>
              <a:t> edad = 30;</a:t>
            </a:r>
          </a:p>
          <a:p>
            <a:pPr marL="0" indent="0">
              <a:buNone/>
            </a:pPr>
            <a:r>
              <a:rPr lang="es-ES" dirty="0" err="1"/>
              <a:t>var</a:t>
            </a:r>
            <a:r>
              <a:rPr lang="es-ES" dirty="0"/>
              <a:t> </a:t>
            </a:r>
            <a:r>
              <a:rPr lang="es-ES" dirty="0" err="1"/>
              <a:t>mayor_de_edad</a:t>
            </a:r>
            <a:r>
              <a:rPr lang="es-ES" dirty="0"/>
              <a:t> = 18;</a:t>
            </a:r>
          </a:p>
          <a:p>
            <a:pPr marL="0" indent="0">
              <a:buNone/>
            </a:pPr>
            <a:endParaRPr lang="es-ES" dirty="0"/>
          </a:p>
          <a:p>
            <a:pPr marL="0" indent="0">
              <a:buNone/>
            </a:pPr>
            <a:r>
              <a:rPr lang="es-ES" dirty="0" err="1"/>
              <a:t>if</a:t>
            </a:r>
            <a:r>
              <a:rPr lang="es-ES" dirty="0"/>
              <a:t> (edad &gt; </a:t>
            </a:r>
            <a:r>
              <a:rPr lang="es-ES" dirty="0" err="1"/>
              <a:t>mayor_de_edad</a:t>
            </a:r>
            <a:r>
              <a:rPr lang="es-ES" dirty="0"/>
              <a:t>)</a:t>
            </a:r>
          </a:p>
          <a:p>
            <a:pPr marL="0" indent="0">
              <a:buNone/>
            </a:pPr>
            <a:r>
              <a:rPr lang="es-ES" dirty="0"/>
              <a:t>  console.log(`Es mayor de edad, ya que tiene más de ${</a:t>
            </a:r>
            <a:r>
              <a:rPr lang="es-ES" dirty="0" err="1"/>
              <a:t>mayor_de_edad</a:t>
            </a:r>
            <a:r>
              <a:rPr lang="es-ES" dirty="0"/>
              <a:t>} años`);</a:t>
            </a:r>
          </a:p>
          <a:p>
            <a:pPr marL="0" indent="0">
              <a:buNone/>
            </a:pPr>
            <a:r>
              <a:rPr lang="es-ES" dirty="0" err="1"/>
              <a:t>else</a:t>
            </a:r>
            <a:endParaRPr lang="es-ES" dirty="0"/>
          </a:p>
          <a:p>
            <a:pPr marL="0" indent="0">
              <a:buNone/>
            </a:pPr>
            <a:r>
              <a:rPr lang="es-ES" dirty="0"/>
              <a:t>  console.log(`Es menor de edad, ya que tiene menos de ${</a:t>
            </a:r>
            <a:r>
              <a:rPr lang="es-ES" dirty="0" err="1"/>
              <a:t>mayor_de_edad</a:t>
            </a:r>
            <a:r>
              <a:rPr lang="es-ES" dirty="0"/>
              <a:t>} años`);</a:t>
            </a:r>
          </a:p>
        </p:txBody>
      </p:sp>
    </p:spTree>
    <p:extLst>
      <p:ext uri="{BB962C8B-B14F-4D97-AF65-F5344CB8AC3E}">
        <p14:creationId xmlns:p14="http://schemas.microsoft.com/office/powerpoint/2010/main" val="1169877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2 | Interface </a:t>
            </a:r>
          </a:p>
        </p:txBody>
      </p:sp>
      <p:sp>
        <p:nvSpPr>
          <p:cNvPr id="3" name="Marcador de contenido 2"/>
          <p:cNvSpPr>
            <a:spLocks noGrp="1"/>
          </p:cNvSpPr>
          <p:nvPr>
            <p:ph idx="1"/>
          </p:nvPr>
        </p:nvSpPr>
        <p:spPr/>
        <p:txBody>
          <a:bodyPr/>
          <a:lstStyle/>
          <a:p>
            <a:pPr marL="0" indent="0">
              <a:buNone/>
            </a:pPr>
            <a:r>
              <a:rPr lang="es-ES" dirty="0"/>
              <a:t>Crear una interface en </a:t>
            </a:r>
            <a:r>
              <a:rPr lang="es-ES" dirty="0" err="1"/>
              <a:t>TypeScript</a:t>
            </a:r>
            <a:r>
              <a:rPr lang="es-ES" dirty="0"/>
              <a:t> a partir de este código JavaScript:</a:t>
            </a:r>
          </a:p>
          <a:p>
            <a:pPr marL="0" indent="0">
              <a:buNone/>
            </a:pPr>
            <a:r>
              <a:rPr lang="es-ES" dirty="0"/>
              <a:t>    </a:t>
            </a:r>
            <a:r>
              <a:rPr lang="es-ES" dirty="0" err="1"/>
              <a:t>var</a:t>
            </a:r>
            <a:r>
              <a:rPr lang="es-ES" dirty="0"/>
              <a:t> </a:t>
            </a:r>
            <a:r>
              <a:rPr lang="es-ES" dirty="0" err="1"/>
              <a:t>spiderman</a:t>
            </a:r>
            <a:r>
              <a:rPr lang="es-ES" dirty="0"/>
              <a:t> = {</a:t>
            </a:r>
          </a:p>
          <a:p>
            <a:pPr marL="0" indent="0">
              <a:buNone/>
            </a:pPr>
            <a:r>
              <a:rPr lang="es-ES" dirty="0"/>
              <a:t>    nombre: "Peter </a:t>
            </a:r>
            <a:r>
              <a:rPr lang="es-ES" dirty="0" err="1"/>
              <a:t>parket</a:t>
            </a:r>
            <a:r>
              <a:rPr lang="es-ES" dirty="0"/>
              <a:t>",</a:t>
            </a:r>
          </a:p>
          <a:p>
            <a:pPr marL="0" indent="0">
              <a:buNone/>
            </a:pPr>
            <a:r>
              <a:rPr lang="es-ES" dirty="0"/>
              <a:t>    poderes: ["trepar", "fuerza", "agilidad", "telas de araña"]</a:t>
            </a:r>
          </a:p>
          <a:p>
            <a:pPr marL="0" indent="0">
              <a:buNone/>
            </a:pPr>
            <a:r>
              <a:rPr lang="es-ES" dirty="0"/>
              <a:t>};</a:t>
            </a:r>
          </a:p>
          <a:p>
            <a:pPr marL="0" indent="0">
              <a:buNone/>
            </a:pPr>
            <a:endParaRPr lang="es-ES" dirty="0"/>
          </a:p>
          <a:p>
            <a:pPr marL="0" indent="0">
              <a:buNone/>
            </a:pPr>
            <a:r>
              <a:rPr lang="es-ES" dirty="0"/>
              <a:t>Definir un objeto del tipo de la interfaz declarada y mostrar sus datos por consola.</a:t>
            </a:r>
          </a:p>
        </p:txBody>
      </p:sp>
    </p:spTree>
    <p:extLst>
      <p:ext uri="{BB962C8B-B14F-4D97-AF65-F5344CB8AC3E}">
        <p14:creationId xmlns:p14="http://schemas.microsoft.com/office/powerpoint/2010/main" val="304594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Mi primer programa con </a:t>
            </a:r>
            <a:r>
              <a:rPr lang="es-ES" dirty="0" err="1"/>
              <a:t>Typescript</a:t>
            </a:r>
            <a:r>
              <a:rPr lang="es-ES" dirty="0"/>
              <a:t> </a:t>
            </a:r>
          </a:p>
        </p:txBody>
      </p:sp>
      <p:sp>
        <p:nvSpPr>
          <p:cNvPr id="3" name="Marcador de contenido 2"/>
          <p:cNvSpPr>
            <a:spLocks noGrp="1"/>
          </p:cNvSpPr>
          <p:nvPr>
            <p:ph idx="1"/>
          </p:nvPr>
        </p:nvSpPr>
        <p:spPr/>
        <p:txBody>
          <a:bodyPr/>
          <a:lstStyle/>
          <a:p>
            <a:pPr marL="514350" indent="-514350">
              <a:buFont typeface="+mj-lt"/>
              <a:buAutoNum type="arabicPeriod"/>
            </a:pPr>
            <a:r>
              <a:rPr lang="en-US" dirty="0" err="1"/>
              <a:t>Crear</a:t>
            </a:r>
            <a:r>
              <a:rPr lang="en-US" dirty="0"/>
              <a:t> un </a:t>
            </a:r>
            <a:r>
              <a:rPr lang="en-US" dirty="0" err="1"/>
              <a:t>directorio</a:t>
            </a:r>
            <a:r>
              <a:rPr lang="en-US" dirty="0"/>
              <a:t> nuevo </a:t>
            </a:r>
            <a:r>
              <a:rPr lang="en-US" dirty="0" err="1"/>
              <a:t>donde</a:t>
            </a:r>
            <a:r>
              <a:rPr lang="en-US" dirty="0"/>
              <a:t> </a:t>
            </a:r>
            <a:r>
              <a:rPr lang="en-US" dirty="0" err="1"/>
              <a:t>vamos</a:t>
            </a:r>
            <a:r>
              <a:rPr lang="en-US" dirty="0"/>
              <a:t> a </a:t>
            </a:r>
            <a:r>
              <a:rPr lang="en-US" dirty="0" err="1"/>
              <a:t>guardar</a:t>
            </a:r>
            <a:r>
              <a:rPr lang="en-US" dirty="0"/>
              <a:t> el </a:t>
            </a:r>
            <a:r>
              <a:rPr lang="en-US" dirty="0" err="1"/>
              <a:t>código</a:t>
            </a:r>
            <a:r>
              <a:rPr lang="en-US" dirty="0"/>
              <a:t>.</a:t>
            </a:r>
          </a:p>
          <a:p>
            <a:pPr marL="514350" indent="-514350">
              <a:buFont typeface="+mj-lt"/>
              <a:buAutoNum type="arabicPeriod"/>
            </a:pPr>
            <a:r>
              <a:rPr lang="en-US" dirty="0" err="1"/>
              <a:t>Abrir</a:t>
            </a:r>
            <a:r>
              <a:rPr lang="en-US" dirty="0"/>
              <a:t> la </a:t>
            </a:r>
            <a:r>
              <a:rPr lang="en-US" dirty="0" err="1"/>
              <a:t>carpeta</a:t>
            </a:r>
            <a:r>
              <a:rPr lang="en-US" dirty="0"/>
              <a:t> </a:t>
            </a:r>
            <a:r>
              <a:rPr lang="en-US" dirty="0" err="1"/>
              <a:t>en</a:t>
            </a:r>
            <a:r>
              <a:rPr lang="en-US" dirty="0"/>
              <a:t> VS Code.</a:t>
            </a:r>
          </a:p>
          <a:p>
            <a:pPr marL="514350" indent="-514350">
              <a:buFont typeface="+mj-lt"/>
              <a:buAutoNum type="arabicPeriod"/>
            </a:pPr>
            <a:r>
              <a:rPr lang="en-US" dirty="0" err="1"/>
              <a:t>Crear</a:t>
            </a:r>
            <a:r>
              <a:rPr lang="en-US" dirty="0"/>
              <a:t> un </a:t>
            </a:r>
            <a:r>
              <a:rPr lang="en-US" dirty="0" err="1"/>
              <a:t>archivo</a:t>
            </a:r>
            <a:r>
              <a:rPr lang="en-US" dirty="0"/>
              <a:t> Typescript </a:t>
            </a:r>
            <a:r>
              <a:rPr lang="en-US" dirty="0" err="1"/>
              <a:t>llamado</a:t>
            </a:r>
            <a:r>
              <a:rPr lang="en-US" dirty="0"/>
              <a:t> </a:t>
            </a:r>
            <a:r>
              <a:rPr lang="en-US" dirty="0" err="1"/>
              <a:t>app.ts</a:t>
            </a:r>
            <a:r>
              <a:rPr lang="en-US" dirty="0"/>
              <a:t> y </a:t>
            </a:r>
            <a:r>
              <a:rPr lang="en-US" dirty="0" err="1"/>
              <a:t>guardarlo</a:t>
            </a:r>
            <a:r>
              <a:rPr lang="en-US" dirty="0"/>
              <a:t>. La </a:t>
            </a:r>
            <a:r>
              <a:rPr lang="en-US" dirty="0" err="1"/>
              <a:t>extensión</a:t>
            </a:r>
            <a:r>
              <a:rPr lang="en-US" dirty="0"/>
              <a:t> de un archive Typescript </a:t>
            </a:r>
            <a:r>
              <a:rPr lang="en-US" dirty="0" err="1"/>
              <a:t>es</a:t>
            </a:r>
            <a:r>
              <a:rPr lang="en-US" dirty="0"/>
              <a:t> .</a:t>
            </a:r>
            <a:r>
              <a:rPr lang="en-US" dirty="0" err="1"/>
              <a:t>ts</a:t>
            </a:r>
            <a:r>
              <a:rPr lang="en-US" dirty="0"/>
              <a:t> .</a:t>
            </a:r>
          </a:p>
          <a:p>
            <a:pPr marL="514350" indent="-514350">
              <a:buFont typeface="+mj-lt"/>
              <a:buAutoNum type="arabicPeriod"/>
            </a:pPr>
            <a:r>
              <a:rPr lang="en-US" dirty="0" err="1"/>
              <a:t>Escribir</a:t>
            </a:r>
            <a:r>
              <a:rPr lang="en-US" dirty="0"/>
              <a:t> el </a:t>
            </a:r>
            <a:r>
              <a:rPr lang="en-US" dirty="0" err="1"/>
              <a:t>siguiente</a:t>
            </a:r>
            <a:r>
              <a:rPr lang="en-US" dirty="0"/>
              <a:t> </a:t>
            </a:r>
            <a:r>
              <a:rPr lang="en-US" dirty="0" err="1"/>
              <a:t>código</a:t>
            </a:r>
            <a:r>
              <a:rPr lang="en-US" dirty="0"/>
              <a:t>: </a:t>
            </a:r>
          </a:p>
          <a:p>
            <a:pPr marL="0" indent="0">
              <a:buNone/>
            </a:pPr>
            <a:r>
              <a:rPr lang="en-US" dirty="0"/>
              <a:t>      </a:t>
            </a:r>
          </a:p>
          <a:p>
            <a:pPr marL="0" indent="0">
              <a:buNone/>
            </a:pPr>
            <a:r>
              <a:rPr lang="en-US" dirty="0"/>
              <a:t>       </a:t>
            </a:r>
            <a:r>
              <a:rPr lang="en-US" b="1" dirty="0"/>
              <a:t>let message: string = 'Hello, World!';</a:t>
            </a:r>
          </a:p>
          <a:p>
            <a:pPr marL="0" indent="0">
              <a:buNone/>
            </a:pPr>
            <a:r>
              <a:rPr lang="en-US" b="1" dirty="0"/>
              <a:t>       console.log(message);</a:t>
            </a:r>
          </a:p>
          <a:p>
            <a:pPr marL="514350" indent="-514350">
              <a:buFont typeface="+mj-lt"/>
              <a:buAutoNum type="arabicPeriod"/>
            </a:pPr>
            <a:endParaRPr lang="es-ES" dirty="0"/>
          </a:p>
        </p:txBody>
      </p:sp>
    </p:spTree>
    <p:extLst>
      <p:ext uri="{BB962C8B-B14F-4D97-AF65-F5344CB8AC3E}">
        <p14:creationId xmlns:p14="http://schemas.microsoft.com/office/powerpoint/2010/main" val="379304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3 | Clases </a:t>
            </a:r>
            <a:br>
              <a:rPr lang="es-ES" dirty="0"/>
            </a:br>
            <a:endParaRPr lang="es-ES" dirty="0"/>
          </a:p>
        </p:txBody>
      </p:sp>
      <p:sp>
        <p:nvSpPr>
          <p:cNvPr id="3" name="Marcador de contenido 2"/>
          <p:cNvSpPr>
            <a:spLocks noGrp="1"/>
          </p:cNvSpPr>
          <p:nvPr>
            <p:ph idx="1"/>
          </p:nvPr>
        </p:nvSpPr>
        <p:spPr/>
        <p:txBody>
          <a:bodyPr/>
          <a:lstStyle/>
          <a:p>
            <a:r>
              <a:rPr lang="es-ES" dirty="0"/>
              <a:t>Crear la clase Rombo en </a:t>
            </a:r>
            <a:r>
              <a:rPr lang="es-ES" dirty="0" err="1"/>
              <a:t>Typescript</a:t>
            </a:r>
            <a:r>
              <a:rPr lang="es-ES" dirty="0"/>
              <a:t> , la cual debe tener dos propiedades:</a:t>
            </a:r>
            <a:br>
              <a:rPr lang="es-ES" dirty="0"/>
            </a:br>
            <a:r>
              <a:rPr lang="es-ES" dirty="0" err="1"/>
              <a:t>DiagonalVertical</a:t>
            </a:r>
            <a:r>
              <a:rPr lang="es-ES" dirty="0"/>
              <a:t> y </a:t>
            </a:r>
            <a:r>
              <a:rPr lang="es-ES" dirty="0" err="1"/>
              <a:t>DiagonalHorizontal</a:t>
            </a:r>
            <a:r>
              <a:rPr lang="es-ES" dirty="0"/>
              <a:t>.</a:t>
            </a:r>
            <a:br>
              <a:rPr lang="es-ES" dirty="0"/>
            </a:br>
            <a:r>
              <a:rPr lang="es-ES" dirty="0"/>
              <a:t>Le añadiremos un constructor al que le pasaremos los valores anteriores cuando instanciemos el objeto.</a:t>
            </a:r>
            <a:br>
              <a:rPr lang="es-ES" dirty="0"/>
            </a:br>
            <a:r>
              <a:rPr lang="es-ES" dirty="0"/>
              <a:t>Y también debe de tener un método que calcule el área, que será la multiplicación de </a:t>
            </a:r>
            <a:r>
              <a:rPr lang="es-ES" dirty="0" err="1"/>
              <a:t>DiagonalVertical</a:t>
            </a:r>
            <a:r>
              <a:rPr lang="es-ES" dirty="0"/>
              <a:t> * </a:t>
            </a:r>
            <a:r>
              <a:rPr lang="es-ES" dirty="0" err="1"/>
              <a:t>DiagonalHorizontal</a:t>
            </a:r>
            <a:r>
              <a:rPr lang="es-ES" dirty="0"/>
              <a:t>.</a:t>
            </a:r>
            <a:br>
              <a:rPr lang="es-ES" dirty="0"/>
            </a:br>
            <a:r>
              <a:rPr lang="es-ES" dirty="0"/>
              <a:t>Este método devolverá un número.</a:t>
            </a:r>
          </a:p>
          <a:p>
            <a:r>
              <a:rPr lang="es-ES" dirty="0"/>
              <a:t>Definir un objeto del tipo de la clase Rombo y mostrar su área por consola.</a:t>
            </a:r>
          </a:p>
          <a:p>
            <a:endParaRPr lang="es-ES" dirty="0"/>
          </a:p>
        </p:txBody>
      </p:sp>
    </p:spTree>
    <p:extLst>
      <p:ext uri="{BB962C8B-B14F-4D97-AF65-F5344CB8AC3E}">
        <p14:creationId xmlns:p14="http://schemas.microsoft.com/office/powerpoint/2010/main" val="4257999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Ejericio</a:t>
            </a:r>
            <a:r>
              <a:rPr lang="es-ES" dirty="0"/>
              <a:t> 4 | Funciones de flecha</a:t>
            </a:r>
            <a:br>
              <a:rPr lang="es-ES" dirty="0"/>
            </a:br>
            <a:endParaRPr lang="es-ES" dirty="0"/>
          </a:p>
        </p:txBody>
      </p:sp>
      <p:sp>
        <p:nvSpPr>
          <p:cNvPr id="3" name="Marcador de contenido 2"/>
          <p:cNvSpPr>
            <a:spLocks noGrp="1"/>
          </p:cNvSpPr>
          <p:nvPr>
            <p:ph idx="1"/>
          </p:nvPr>
        </p:nvSpPr>
        <p:spPr/>
        <p:txBody>
          <a:bodyPr/>
          <a:lstStyle/>
          <a:p>
            <a:r>
              <a:rPr lang="es-ES" dirty="0"/>
              <a:t>Cambiar una función normal de </a:t>
            </a:r>
            <a:r>
              <a:rPr lang="es-ES" dirty="0" err="1"/>
              <a:t>javascript</a:t>
            </a:r>
            <a:r>
              <a:rPr lang="es-ES" dirty="0"/>
              <a:t> a una función de tipo flecha.</a:t>
            </a:r>
          </a:p>
          <a:p>
            <a:r>
              <a:rPr lang="es-ES" dirty="0"/>
              <a:t>La función en </a:t>
            </a:r>
            <a:r>
              <a:rPr lang="es-ES" dirty="0" err="1"/>
              <a:t>Js</a:t>
            </a:r>
            <a:r>
              <a:rPr lang="es-ES" dirty="0"/>
              <a:t> sería esta:</a:t>
            </a:r>
          </a:p>
          <a:p>
            <a:endParaRPr lang="es-ES" dirty="0"/>
          </a:p>
          <a:p>
            <a:pPr marL="0" indent="0">
              <a:buNone/>
            </a:pPr>
            <a:r>
              <a:rPr lang="en-US" dirty="0"/>
              <a:t>function </a:t>
            </a:r>
            <a:r>
              <a:rPr lang="en-US" dirty="0" err="1"/>
              <a:t>suma</a:t>
            </a:r>
            <a:r>
              <a:rPr lang="en-US" dirty="0"/>
              <a:t>( a, b ){</a:t>
            </a:r>
          </a:p>
          <a:p>
            <a:pPr marL="0" indent="0">
              <a:buNone/>
            </a:pPr>
            <a:r>
              <a:rPr lang="en-US" dirty="0"/>
              <a:t>  return (a + b) ;</a:t>
            </a:r>
          </a:p>
          <a:p>
            <a:pPr marL="0" indent="0">
              <a:buNone/>
            </a:pPr>
            <a:r>
              <a:rPr lang="en-US" dirty="0"/>
              <a:t>}</a:t>
            </a:r>
          </a:p>
          <a:p>
            <a:pPr marL="0" indent="0">
              <a:buNone/>
            </a:pPr>
            <a:r>
              <a:rPr lang="en-US" dirty="0"/>
              <a:t>Determine el valor de la </a:t>
            </a:r>
            <a:r>
              <a:rPr lang="en-US" dirty="0" err="1"/>
              <a:t>función</a:t>
            </a:r>
            <a:r>
              <a:rPr lang="en-US" dirty="0"/>
              <a:t> </a:t>
            </a:r>
            <a:r>
              <a:rPr lang="en-US" dirty="0" err="1"/>
              <a:t>si</a:t>
            </a:r>
            <a:r>
              <a:rPr lang="en-US" dirty="0"/>
              <a:t> a =5 y b=6</a:t>
            </a:r>
            <a:br>
              <a:rPr lang="es-ES" dirty="0"/>
            </a:br>
            <a:endParaRPr lang="es-ES" dirty="0"/>
          </a:p>
        </p:txBody>
      </p:sp>
    </p:spTree>
    <p:extLst>
      <p:ext uri="{BB962C8B-B14F-4D97-AF65-F5344CB8AC3E}">
        <p14:creationId xmlns:p14="http://schemas.microsoft.com/office/powerpoint/2010/main" val="1466402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5 </a:t>
            </a:r>
          </a:p>
        </p:txBody>
      </p:sp>
      <p:sp>
        <p:nvSpPr>
          <p:cNvPr id="3" name="Marcador de contenido 2"/>
          <p:cNvSpPr>
            <a:spLocks noGrp="1"/>
          </p:cNvSpPr>
          <p:nvPr>
            <p:ph idx="1"/>
          </p:nvPr>
        </p:nvSpPr>
        <p:spPr/>
        <p:txBody>
          <a:bodyPr/>
          <a:lstStyle/>
          <a:p>
            <a:r>
              <a:rPr lang="es-ES" dirty="0"/>
              <a:t>Declarar un interface llamado ‘Producto’ que incluya:</a:t>
            </a:r>
          </a:p>
          <a:p>
            <a:r>
              <a:rPr lang="es-ES" dirty="0" err="1"/>
              <a:t>Nombre:string</a:t>
            </a:r>
            <a:br>
              <a:rPr lang="es-ES" dirty="0"/>
            </a:br>
            <a:r>
              <a:rPr lang="es-ES" dirty="0" err="1"/>
              <a:t>Precio:number</a:t>
            </a:r>
            <a:br>
              <a:rPr lang="es-ES" dirty="0"/>
            </a:br>
            <a:r>
              <a:rPr lang="es-ES" dirty="0" err="1"/>
              <a:t>oferta:boolean</a:t>
            </a:r>
            <a:r>
              <a:rPr lang="es-ES" dirty="0"/>
              <a:t> opcional</a:t>
            </a:r>
          </a:p>
          <a:p>
            <a:r>
              <a:rPr lang="es-ES" dirty="0"/>
              <a:t>Crear un producto ‘botijo’ que valga 100€ y otro ‘gaita’, que valga 150€ y esté de oferta.</a:t>
            </a:r>
          </a:p>
          <a:p>
            <a:r>
              <a:rPr lang="es-ES" dirty="0"/>
              <a:t>Crear una función </a:t>
            </a:r>
            <a:r>
              <a:rPr lang="es-ES" dirty="0" err="1"/>
              <a:t>precioConIva</a:t>
            </a:r>
            <a:r>
              <a:rPr lang="es-ES" dirty="0"/>
              <a:t> que tenga como parámetro un ‘Producto’, que devuelva un </a:t>
            </a:r>
            <a:r>
              <a:rPr lang="es-ES" dirty="0" err="1"/>
              <a:t>number</a:t>
            </a:r>
            <a:r>
              <a:rPr lang="es-ES" dirty="0"/>
              <a:t> y que lo que devuelva sea el precio del producto multiplicado por 1.21</a:t>
            </a:r>
          </a:p>
          <a:p>
            <a:endParaRPr lang="es-ES" dirty="0"/>
          </a:p>
        </p:txBody>
      </p:sp>
    </p:spTree>
    <p:extLst>
      <p:ext uri="{BB962C8B-B14F-4D97-AF65-F5344CB8AC3E}">
        <p14:creationId xmlns:p14="http://schemas.microsoft.com/office/powerpoint/2010/main" val="508971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6</a:t>
            </a:r>
          </a:p>
        </p:txBody>
      </p:sp>
      <p:sp>
        <p:nvSpPr>
          <p:cNvPr id="3" name="Marcador de contenido 2"/>
          <p:cNvSpPr>
            <a:spLocks noGrp="1"/>
          </p:cNvSpPr>
          <p:nvPr>
            <p:ph idx="1"/>
          </p:nvPr>
        </p:nvSpPr>
        <p:spPr/>
        <p:txBody>
          <a:bodyPr/>
          <a:lstStyle/>
          <a:p>
            <a:r>
              <a:rPr lang="es-ES" dirty="0"/>
              <a:t>Crear una clase Cuadrado, que tenga la propiedad: </a:t>
            </a:r>
          </a:p>
          <a:p>
            <a:r>
              <a:rPr lang="es-ES" dirty="0"/>
              <a:t>l: Lado</a:t>
            </a:r>
          </a:p>
          <a:p>
            <a:r>
              <a:rPr lang="es-ES" dirty="0"/>
              <a:t>Considerar un método para calcular el área (b*h), además este método debe devolver un valor numérico.</a:t>
            </a:r>
          </a:p>
          <a:p>
            <a:endParaRPr lang="es-ES" dirty="0"/>
          </a:p>
        </p:txBody>
      </p:sp>
    </p:spTree>
    <p:extLst>
      <p:ext uri="{BB962C8B-B14F-4D97-AF65-F5344CB8AC3E}">
        <p14:creationId xmlns:p14="http://schemas.microsoft.com/office/powerpoint/2010/main" val="390514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D64D7-3D3D-42A0-9D58-4AC72049D98E}"/>
              </a:ext>
            </a:extLst>
          </p:cNvPr>
          <p:cNvSpPr>
            <a:spLocks noGrp="1"/>
          </p:cNvSpPr>
          <p:nvPr>
            <p:ph type="title"/>
          </p:nvPr>
        </p:nvSpPr>
        <p:spPr/>
        <p:txBody>
          <a:bodyPr/>
          <a:lstStyle/>
          <a:p>
            <a:r>
              <a:rPr lang="es-ES" dirty="0"/>
              <a:t>Ejercicio 7</a:t>
            </a:r>
          </a:p>
        </p:txBody>
      </p:sp>
      <p:sp>
        <p:nvSpPr>
          <p:cNvPr id="3" name="Marcador de contenido 2">
            <a:extLst>
              <a:ext uri="{FF2B5EF4-FFF2-40B4-BE49-F238E27FC236}">
                <a16:creationId xmlns:a16="http://schemas.microsoft.com/office/drawing/2014/main" id="{04A78D5C-3586-43FC-8B5A-666D008A3B3B}"/>
              </a:ext>
            </a:extLst>
          </p:cNvPr>
          <p:cNvSpPr>
            <a:spLocks noGrp="1"/>
          </p:cNvSpPr>
          <p:nvPr>
            <p:ph idx="1"/>
          </p:nvPr>
        </p:nvSpPr>
        <p:spPr/>
        <p:txBody>
          <a:bodyPr>
            <a:normAutofit lnSpcReduction="10000"/>
          </a:bodyPr>
          <a:lstStyle/>
          <a:p>
            <a:r>
              <a:rPr lang="es-ES" dirty="0"/>
              <a:t>Aplique herencia. Crear una clase padre denominada: Figura con los atributos base y altura.</a:t>
            </a:r>
          </a:p>
          <a:p>
            <a:r>
              <a:rPr lang="es-ES" dirty="0"/>
              <a:t>Sus clases hijas son rectángulo y triángulo, las cuales deben compartir los atributos comunes.</a:t>
            </a:r>
          </a:p>
          <a:p>
            <a:r>
              <a:rPr lang="es-ES" dirty="0"/>
              <a:t>Además, debe calcular el área de cada figura. Para el triángulo </a:t>
            </a:r>
          </a:p>
          <a:p>
            <a:r>
              <a:rPr lang="es-ES" dirty="0"/>
              <a:t>(base*altura/2), el rectángulo(base*altura) se usarán la base y la </a:t>
            </a:r>
          </a:p>
          <a:p>
            <a:r>
              <a:rPr lang="es-ES" dirty="0"/>
              <a:t>altura.</a:t>
            </a:r>
          </a:p>
          <a:p>
            <a:r>
              <a:rPr lang="es-ES" dirty="0"/>
              <a:t>Cree un módulo que contenga estas clases.</a:t>
            </a:r>
          </a:p>
          <a:p>
            <a:r>
              <a:rPr lang="es-ES" dirty="0"/>
              <a:t>En un nuevo archivo calcule el área de un triangulo (base=2,altura=3)y muestre el resultado por consola.</a:t>
            </a:r>
          </a:p>
          <a:p>
            <a:endParaRPr lang="es-ES" dirty="0"/>
          </a:p>
        </p:txBody>
      </p:sp>
    </p:spTree>
    <p:extLst>
      <p:ext uri="{BB962C8B-B14F-4D97-AF65-F5344CB8AC3E}">
        <p14:creationId xmlns:p14="http://schemas.microsoft.com/office/powerpoint/2010/main" val="314415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41204-06CE-44A1-9EC5-2103866FC6EF}"/>
              </a:ext>
            </a:extLst>
          </p:cNvPr>
          <p:cNvSpPr>
            <a:spLocks noGrp="1"/>
          </p:cNvSpPr>
          <p:nvPr>
            <p:ph type="title"/>
          </p:nvPr>
        </p:nvSpPr>
        <p:spPr/>
        <p:txBody>
          <a:bodyPr/>
          <a:lstStyle/>
          <a:p>
            <a:r>
              <a:rPr lang="es-ES" dirty="0"/>
              <a:t>Ejercicio 8</a:t>
            </a:r>
          </a:p>
        </p:txBody>
      </p:sp>
      <p:sp>
        <p:nvSpPr>
          <p:cNvPr id="3" name="Marcador de contenido 2">
            <a:extLst>
              <a:ext uri="{FF2B5EF4-FFF2-40B4-BE49-F238E27FC236}">
                <a16:creationId xmlns:a16="http://schemas.microsoft.com/office/drawing/2014/main" id="{B0BB056D-4B32-4F55-A550-B5935E3BBFC7}"/>
              </a:ext>
            </a:extLst>
          </p:cNvPr>
          <p:cNvSpPr>
            <a:spLocks noGrp="1"/>
          </p:cNvSpPr>
          <p:nvPr>
            <p:ph idx="1"/>
          </p:nvPr>
        </p:nvSpPr>
        <p:spPr>
          <a:xfrm>
            <a:off x="838200" y="1386348"/>
            <a:ext cx="10515600" cy="4790615"/>
          </a:xfrm>
        </p:spPr>
        <p:txBody>
          <a:bodyPr>
            <a:normAutofit lnSpcReduction="10000"/>
          </a:bodyPr>
          <a:lstStyle/>
          <a:p>
            <a:pPr marL="0" indent="0" algn="just">
              <a:buNone/>
            </a:pPr>
            <a:r>
              <a:rPr lang="es-ES" dirty="0"/>
              <a:t>Definir una clase </a:t>
            </a:r>
            <a:r>
              <a:rPr lang="es-ES" dirty="0" err="1"/>
              <a:t>CEstudiante</a:t>
            </a:r>
            <a:r>
              <a:rPr lang="es-ES" dirty="0"/>
              <a:t> que almacene los datos significativos de un estudiante a lo largo de su primer semestre en la universidad. De cada estudiante se conoce el nombre, la edad, las notas por asignaturas y el número de expediente. La clase debe determinar:</a:t>
            </a:r>
          </a:p>
          <a:p>
            <a:pPr lvl="0"/>
            <a:r>
              <a:rPr lang="es-ES" dirty="0"/>
              <a:t>El promedio general de las notas.</a:t>
            </a:r>
          </a:p>
          <a:p>
            <a:pPr lvl="0"/>
            <a:r>
              <a:rPr lang="es-ES" dirty="0"/>
              <a:t>La menor nota obtenida en el semestre.</a:t>
            </a:r>
          </a:p>
          <a:p>
            <a:pPr lvl="0"/>
            <a:r>
              <a:rPr lang="es-ES" dirty="0"/>
              <a:t>La mayor nota obtenida en el semestre.</a:t>
            </a:r>
          </a:p>
          <a:p>
            <a:pPr lvl="0"/>
            <a:r>
              <a:rPr lang="es-ES" dirty="0"/>
              <a:t>La cantidad de asignaturas con 5 puntos.</a:t>
            </a:r>
          </a:p>
          <a:p>
            <a:pPr lvl="0"/>
            <a:r>
              <a:rPr lang="es-ES" dirty="0"/>
              <a:t>La asignatura con mayor nota.</a:t>
            </a:r>
          </a:p>
          <a:p>
            <a:pPr marL="0" indent="0">
              <a:buNone/>
            </a:pPr>
            <a:r>
              <a:rPr lang="es-ES" dirty="0"/>
              <a:t>Crear un objeto del tipo de a clase </a:t>
            </a:r>
            <a:r>
              <a:rPr lang="es-ES" dirty="0" err="1"/>
              <a:t>CEstudiante</a:t>
            </a:r>
            <a:r>
              <a:rPr lang="es-ES" dirty="0"/>
              <a:t> e inicializarlo con los valores deseados. Muestre los resultados por consola.</a:t>
            </a:r>
          </a:p>
          <a:p>
            <a:pPr marL="0" indent="0">
              <a:buNone/>
            </a:pPr>
            <a:endParaRPr lang="es-ES" dirty="0"/>
          </a:p>
        </p:txBody>
      </p:sp>
    </p:spTree>
    <p:extLst>
      <p:ext uri="{BB962C8B-B14F-4D97-AF65-F5344CB8AC3E}">
        <p14:creationId xmlns:p14="http://schemas.microsoft.com/office/powerpoint/2010/main" val="466853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1C6A6-AC84-404C-9E1C-998C1B73ABF6}"/>
              </a:ext>
            </a:extLst>
          </p:cNvPr>
          <p:cNvSpPr>
            <a:spLocks noGrp="1"/>
          </p:cNvSpPr>
          <p:nvPr>
            <p:ph type="title"/>
          </p:nvPr>
        </p:nvSpPr>
        <p:spPr/>
        <p:txBody>
          <a:bodyPr/>
          <a:lstStyle/>
          <a:p>
            <a:r>
              <a:rPr lang="en-US" dirty="0" err="1"/>
              <a:t>Estudio</a:t>
            </a:r>
            <a:r>
              <a:rPr lang="en-US" dirty="0"/>
              <a:t> </a:t>
            </a:r>
            <a:r>
              <a:rPr lang="en-US" dirty="0" err="1"/>
              <a:t>independiente</a:t>
            </a:r>
            <a:endParaRPr lang="es-ES" dirty="0"/>
          </a:p>
        </p:txBody>
      </p:sp>
      <p:sp>
        <p:nvSpPr>
          <p:cNvPr id="3" name="Marcador de contenido 2">
            <a:extLst>
              <a:ext uri="{FF2B5EF4-FFF2-40B4-BE49-F238E27FC236}">
                <a16:creationId xmlns:a16="http://schemas.microsoft.com/office/drawing/2014/main" id="{70354467-3DFE-4C34-9740-6BC05FBAF6C4}"/>
              </a:ext>
            </a:extLst>
          </p:cNvPr>
          <p:cNvSpPr>
            <a:spLocks noGrp="1"/>
          </p:cNvSpPr>
          <p:nvPr>
            <p:ph idx="1"/>
          </p:nvPr>
        </p:nvSpPr>
        <p:spPr/>
        <p:txBody>
          <a:bodyPr/>
          <a:lstStyle/>
          <a:p>
            <a:pPr marL="0" indent="0" algn="just">
              <a:buNone/>
            </a:pPr>
            <a:r>
              <a:rPr lang="en-US" dirty="0" err="1"/>
              <a:t>Aplicar</a:t>
            </a:r>
            <a:r>
              <a:rPr lang="en-US" dirty="0"/>
              <a:t> los </a:t>
            </a:r>
            <a:r>
              <a:rPr lang="en-US" dirty="0" err="1"/>
              <a:t>conocimientos</a:t>
            </a:r>
            <a:r>
              <a:rPr lang="en-US" dirty="0"/>
              <a:t> de HTML y CSS </a:t>
            </a:r>
            <a:r>
              <a:rPr lang="en-US" dirty="0" err="1"/>
              <a:t>adquiridos</a:t>
            </a:r>
            <a:r>
              <a:rPr lang="en-US" dirty="0"/>
              <a:t> </a:t>
            </a:r>
            <a:r>
              <a:rPr lang="en-US" dirty="0" err="1"/>
              <a:t>en</a:t>
            </a:r>
            <a:r>
              <a:rPr lang="en-US" dirty="0"/>
              <a:t> </a:t>
            </a:r>
            <a:r>
              <a:rPr lang="en-US" dirty="0" err="1"/>
              <a:t>clases</a:t>
            </a:r>
            <a:r>
              <a:rPr lang="en-US" dirty="0"/>
              <a:t> </a:t>
            </a:r>
            <a:r>
              <a:rPr lang="en-US" dirty="0" err="1"/>
              <a:t>anteriores</a:t>
            </a:r>
            <a:r>
              <a:rPr lang="en-US" dirty="0"/>
              <a:t> y </a:t>
            </a:r>
            <a:r>
              <a:rPr lang="en-US" dirty="0" err="1"/>
              <a:t>crear</a:t>
            </a:r>
            <a:r>
              <a:rPr lang="en-US" dirty="0"/>
              <a:t> una </a:t>
            </a:r>
            <a:r>
              <a:rPr lang="en-US" dirty="0" err="1"/>
              <a:t>página</a:t>
            </a:r>
            <a:r>
              <a:rPr lang="en-US" dirty="0"/>
              <a:t>  web que </a:t>
            </a:r>
            <a:r>
              <a:rPr lang="en-US" dirty="0" err="1"/>
              <a:t>permita</a:t>
            </a:r>
            <a:r>
              <a:rPr lang="en-US" dirty="0"/>
              <a:t> </a:t>
            </a:r>
            <a:r>
              <a:rPr lang="en-US" dirty="0" err="1"/>
              <a:t>realizar</a:t>
            </a:r>
            <a:r>
              <a:rPr lang="en-US" dirty="0"/>
              <a:t> la entrada de los </a:t>
            </a:r>
            <a:r>
              <a:rPr lang="en-US" dirty="0" err="1"/>
              <a:t>datos</a:t>
            </a:r>
            <a:r>
              <a:rPr lang="en-US" dirty="0"/>
              <a:t> y </a:t>
            </a:r>
            <a:r>
              <a:rPr lang="en-US" dirty="0" err="1"/>
              <a:t>mostrar</a:t>
            </a:r>
            <a:r>
              <a:rPr lang="en-US" dirty="0"/>
              <a:t> los </a:t>
            </a:r>
            <a:r>
              <a:rPr lang="en-US" dirty="0" err="1"/>
              <a:t>resultados</a:t>
            </a:r>
            <a:r>
              <a:rPr lang="en-US" dirty="0"/>
              <a:t>.</a:t>
            </a:r>
            <a:endParaRPr lang="es-ES" dirty="0"/>
          </a:p>
        </p:txBody>
      </p:sp>
    </p:spTree>
    <p:extLst>
      <p:ext uri="{BB962C8B-B14F-4D97-AF65-F5344CB8AC3E}">
        <p14:creationId xmlns:p14="http://schemas.microsoft.com/office/powerpoint/2010/main" val="120393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Mi primer programa con </a:t>
            </a:r>
            <a:r>
              <a:rPr lang="es-ES" dirty="0" err="1"/>
              <a:t>Typescript</a:t>
            </a:r>
            <a:r>
              <a:rPr lang="es-ES" dirty="0"/>
              <a:t> </a:t>
            </a:r>
          </a:p>
        </p:txBody>
      </p:sp>
      <p:sp>
        <p:nvSpPr>
          <p:cNvPr id="3" name="Marcador de contenido 2"/>
          <p:cNvSpPr>
            <a:spLocks noGrp="1"/>
          </p:cNvSpPr>
          <p:nvPr>
            <p:ph idx="1"/>
          </p:nvPr>
        </p:nvSpPr>
        <p:spPr/>
        <p:txBody>
          <a:bodyPr/>
          <a:lstStyle/>
          <a:p>
            <a:pPr marL="0" indent="0">
              <a:buNone/>
            </a:pPr>
            <a:r>
              <a:rPr lang="en-US" dirty="0"/>
              <a:t>5. </a:t>
            </a:r>
            <a:r>
              <a:rPr lang="en-US" dirty="0" err="1"/>
              <a:t>Levantar</a:t>
            </a:r>
            <a:r>
              <a:rPr lang="en-US" dirty="0"/>
              <a:t> </a:t>
            </a:r>
            <a:r>
              <a:rPr lang="en-US" dirty="0" err="1"/>
              <a:t>una</a:t>
            </a:r>
            <a:r>
              <a:rPr lang="en-US" dirty="0"/>
              <a:t> </a:t>
            </a:r>
            <a:r>
              <a:rPr lang="en-US" dirty="0" err="1"/>
              <a:t>nueva</a:t>
            </a:r>
            <a:r>
              <a:rPr lang="en-US" dirty="0"/>
              <a:t> terminal </a:t>
            </a:r>
            <a:r>
              <a:rPr lang="en-US" dirty="0" err="1"/>
              <a:t>en</a:t>
            </a:r>
            <a:r>
              <a:rPr lang="en-US" dirty="0"/>
              <a:t> VS Code (Terminal -&gt; New Terminal)</a:t>
            </a:r>
            <a:endParaRPr lang="es-ES" dirty="0"/>
          </a:p>
        </p:txBody>
      </p:sp>
      <p:pic>
        <p:nvPicPr>
          <p:cNvPr id="8" name="Imagen 7"/>
          <p:cNvPicPr>
            <a:picLocks noChangeAspect="1"/>
          </p:cNvPicPr>
          <p:nvPr/>
        </p:nvPicPr>
        <p:blipFill>
          <a:blip r:embed="rId2"/>
          <a:stretch>
            <a:fillRect/>
          </a:stretch>
        </p:blipFill>
        <p:spPr>
          <a:xfrm>
            <a:off x="1127393" y="2497088"/>
            <a:ext cx="6448425" cy="3495675"/>
          </a:xfrm>
          <a:prstGeom prst="rect">
            <a:avLst/>
          </a:prstGeom>
        </p:spPr>
      </p:pic>
    </p:spTree>
    <p:extLst>
      <p:ext uri="{BB962C8B-B14F-4D97-AF65-F5344CB8AC3E}">
        <p14:creationId xmlns:p14="http://schemas.microsoft.com/office/powerpoint/2010/main" val="253273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Mi primer programa con </a:t>
            </a:r>
            <a:r>
              <a:rPr lang="es-ES" dirty="0" err="1"/>
              <a:t>Typescript</a:t>
            </a:r>
            <a:r>
              <a:rPr lang="es-ES" dirty="0"/>
              <a:t> </a:t>
            </a:r>
          </a:p>
        </p:txBody>
      </p:sp>
      <p:sp>
        <p:nvSpPr>
          <p:cNvPr id="3" name="Marcador de contenido 2"/>
          <p:cNvSpPr>
            <a:spLocks noGrp="1"/>
          </p:cNvSpPr>
          <p:nvPr>
            <p:ph idx="1"/>
          </p:nvPr>
        </p:nvSpPr>
        <p:spPr/>
        <p:txBody>
          <a:bodyPr/>
          <a:lstStyle/>
          <a:p>
            <a:pPr marL="0" indent="0">
              <a:buNone/>
            </a:pPr>
            <a:r>
              <a:rPr lang="en-US" dirty="0"/>
              <a:t>6. </a:t>
            </a:r>
            <a:r>
              <a:rPr lang="en-US" dirty="0" err="1"/>
              <a:t>Compilar</a:t>
            </a:r>
            <a:r>
              <a:rPr lang="en-US" dirty="0"/>
              <a:t> el </a:t>
            </a:r>
            <a:r>
              <a:rPr lang="en-US" dirty="0" err="1"/>
              <a:t>programa</a:t>
            </a:r>
            <a:r>
              <a:rPr lang="en-US" dirty="0"/>
              <a:t> </a:t>
            </a:r>
            <a:r>
              <a:rPr lang="en-US" dirty="0" err="1"/>
              <a:t>desde</a:t>
            </a:r>
            <a:r>
              <a:rPr lang="en-US" dirty="0"/>
              <a:t> la terminal</a:t>
            </a:r>
          </a:p>
          <a:p>
            <a:pPr marL="0" indent="0">
              <a:buNone/>
            </a:pPr>
            <a:endParaRPr lang="en-US" dirty="0"/>
          </a:p>
          <a:p>
            <a:pPr marL="0" indent="0">
              <a:buNone/>
            </a:pPr>
            <a:endParaRPr lang="en-US" dirty="0"/>
          </a:p>
          <a:p>
            <a:pPr marL="0" indent="0">
              <a:buNone/>
            </a:pPr>
            <a:r>
              <a:rPr lang="en-US" dirty="0"/>
              <a:t>   Si </a:t>
            </a:r>
            <a:r>
              <a:rPr lang="en-US" dirty="0" err="1"/>
              <a:t>todo</a:t>
            </a:r>
            <a:r>
              <a:rPr lang="en-US" dirty="0"/>
              <a:t> </a:t>
            </a:r>
            <a:r>
              <a:rPr lang="en-US" dirty="0" err="1"/>
              <a:t>est</a:t>
            </a:r>
            <a:r>
              <a:rPr lang="es-ES" dirty="0"/>
              <a:t>á</a:t>
            </a:r>
            <a:r>
              <a:rPr lang="en-US" dirty="0"/>
              <a:t> </a:t>
            </a:r>
            <a:r>
              <a:rPr lang="en-US" dirty="0" err="1"/>
              <a:t>bien</a:t>
            </a:r>
            <a:r>
              <a:rPr lang="en-US" dirty="0"/>
              <a:t> el </a:t>
            </a:r>
            <a:r>
              <a:rPr lang="en-US" dirty="0" err="1"/>
              <a:t>compilador</a:t>
            </a:r>
            <a:r>
              <a:rPr lang="en-US" dirty="0"/>
              <a:t> de Typescript genera el </a:t>
            </a:r>
            <a:r>
              <a:rPr lang="en-US" dirty="0" err="1"/>
              <a:t>fichero</a:t>
            </a:r>
            <a:r>
              <a:rPr lang="en-US" dirty="0"/>
              <a:t> app.js</a:t>
            </a:r>
          </a:p>
          <a:p>
            <a:pPr marL="0" indent="0">
              <a:buNone/>
            </a:pPr>
            <a:endParaRPr lang="en-US" b="1" dirty="0"/>
          </a:p>
          <a:p>
            <a:pPr marL="0" indent="0">
              <a:buNone/>
            </a:pPr>
            <a:endParaRPr lang="en-US" b="1" dirty="0"/>
          </a:p>
          <a:p>
            <a:pPr marL="0" indent="0">
              <a:buNone/>
            </a:pPr>
            <a:r>
              <a:rPr lang="en-US" dirty="0"/>
              <a:t>   </a:t>
            </a:r>
            <a:endParaRPr lang="es-ES" b="1" dirty="0"/>
          </a:p>
        </p:txBody>
      </p:sp>
      <p:pic>
        <p:nvPicPr>
          <p:cNvPr id="6" name="Imagen 5"/>
          <p:cNvPicPr>
            <a:picLocks noChangeAspect="1"/>
          </p:cNvPicPr>
          <p:nvPr/>
        </p:nvPicPr>
        <p:blipFill>
          <a:blip r:embed="rId3"/>
          <a:stretch>
            <a:fillRect/>
          </a:stretch>
        </p:blipFill>
        <p:spPr>
          <a:xfrm>
            <a:off x="1239788" y="2510644"/>
            <a:ext cx="5118809" cy="795264"/>
          </a:xfrm>
          <a:prstGeom prst="rect">
            <a:avLst/>
          </a:prstGeom>
        </p:spPr>
      </p:pic>
      <p:sp>
        <p:nvSpPr>
          <p:cNvPr id="12" name="CuadroTexto 11"/>
          <p:cNvSpPr txBox="1"/>
          <p:nvPr/>
        </p:nvSpPr>
        <p:spPr>
          <a:xfrm>
            <a:off x="8181136" y="4315946"/>
            <a:ext cx="1927274" cy="523220"/>
          </a:xfrm>
          <a:prstGeom prst="rect">
            <a:avLst/>
          </a:prstGeom>
          <a:noFill/>
        </p:spPr>
        <p:txBody>
          <a:bodyPr wrap="square" rtlCol="0">
            <a:spAutoFit/>
          </a:bodyPr>
          <a:lstStyle/>
          <a:p>
            <a:r>
              <a:rPr lang="es-ES" sz="2800" dirty="0">
                <a:solidFill>
                  <a:srgbClr val="FF0000"/>
                </a:solidFill>
              </a:rPr>
              <a:t>ES6 </a:t>
            </a:r>
          </a:p>
        </p:txBody>
      </p:sp>
      <p:pic>
        <p:nvPicPr>
          <p:cNvPr id="8" name="Imagen 7">
            <a:extLst>
              <a:ext uri="{FF2B5EF4-FFF2-40B4-BE49-F238E27FC236}">
                <a16:creationId xmlns:a16="http://schemas.microsoft.com/office/drawing/2014/main" id="{A45D61F0-6B26-4ECB-9820-DAD88EE2905C}"/>
              </a:ext>
            </a:extLst>
          </p:cNvPr>
          <p:cNvPicPr>
            <a:picLocks noChangeAspect="1"/>
          </p:cNvPicPr>
          <p:nvPr/>
        </p:nvPicPr>
        <p:blipFill>
          <a:blip r:embed="rId4"/>
          <a:stretch>
            <a:fillRect/>
          </a:stretch>
        </p:blipFill>
        <p:spPr>
          <a:xfrm>
            <a:off x="1239788" y="4001294"/>
            <a:ext cx="6715125" cy="1152525"/>
          </a:xfrm>
          <a:prstGeom prst="rect">
            <a:avLst/>
          </a:prstGeom>
        </p:spPr>
      </p:pic>
      <p:pic>
        <p:nvPicPr>
          <p:cNvPr id="9" name="Imagen 8">
            <a:extLst>
              <a:ext uri="{FF2B5EF4-FFF2-40B4-BE49-F238E27FC236}">
                <a16:creationId xmlns:a16="http://schemas.microsoft.com/office/drawing/2014/main" id="{3C97099C-01CA-4E4E-94DB-A8A8082636D6}"/>
              </a:ext>
            </a:extLst>
          </p:cNvPr>
          <p:cNvPicPr>
            <a:picLocks noChangeAspect="1"/>
          </p:cNvPicPr>
          <p:nvPr/>
        </p:nvPicPr>
        <p:blipFill>
          <a:blip r:embed="rId5"/>
          <a:stretch>
            <a:fillRect/>
          </a:stretch>
        </p:blipFill>
        <p:spPr>
          <a:xfrm>
            <a:off x="1239788" y="5417905"/>
            <a:ext cx="8543925" cy="809625"/>
          </a:xfrm>
          <a:prstGeom prst="rect">
            <a:avLst/>
          </a:prstGeom>
        </p:spPr>
      </p:pic>
    </p:spTree>
    <p:extLst>
      <p:ext uri="{BB962C8B-B14F-4D97-AF65-F5344CB8AC3E}">
        <p14:creationId xmlns:p14="http://schemas.microsoft.com/office/powerpoint/2010/main" val="330336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5D0F0-DC58-44BB-9AAB-538B6A50F4B7}"/>
              </a:ext>
            </a:extLst>
          </p:cNvPr>
          <p:cNvSpPr>
            <a:spLocks noGrp="1"/>
          </p:cNvSpPr>
          <p:nvPr>
            <p:ph type="title"/>
          </p:nvPr>
        </p:nvSpPr>
        <p:spPr/>
        <p:txBody>
          <a:bodyPr/>
          <a:lstStyle/>
          <a:p>
            <a:r>
              <a:rPr lang="es-ES" dirty="0"/>
              <a:t>Modificando el script </a:t>
            </a:r>
            <a:r>
              <a:rPr lang="es-ES" dirty="0" err="1"/>
              <a:t>app.ts</a:t>
            </a:r>
            <a:endParaRPr lang="es-ES" dirty="0"/>
          </a:p>
        </p:txBody>
      </p:sp>
      <p:sp>
        <p:nvSpPr>
          <p:cNvPr id="5" name="Rectángulo 4">
            <a:extLst>
              <a:ext uri="{FF2B5EF4-FFF2-40B4-BE49-F238E27FC236}">
                <a16:creationId xmlns:a16="http://schemas.microsoft.com/office/drawing/2014/main" id="{1BD32EBE-DAAA-460D-A8C5-94852AB328B5}"/>
              </a:ext>
            </a:extLst>
          </p:cNvPr>
          <p:cNvSpPr/>
          <p:nvPr/>
        </p:nvSpPr>
        <p:spPr>
          <a:xfrm>
            <a:off x="838200" y="4878102"/>
            <a:ext cx="9383038" cy="1200329"/>
          </a:xfrm>
          <a:prstGeom prst="rect">
            <a:avLst/>
          </a:prstGeom>
        </p:spPr>
        <p:txBody>
          <a:bodyPr wrap="square">
            <a:spAutoFit/>
          </a:bodyPr>
          <a:lstStyle/>
          <a:p>
            <a:pPr algn="just"/>
            <a:r>
              <a:rPr lang="es-ES" sz="2400" dirty="0">
                <a:solidFill>
                  <a:srgbClr val="FF0000"/>
                </a:solidFill>
              </a:rPr>
              <a:t>Es necesario guardar las modificaciones realizadas en el fichero </a:t>
            </a:r>
            <a:r>
              <a:rPr lang="es-ES" sz="2400" dirty="0" err="1">
                <a:solidFill>
                  <a:srgbClr val="FF0000"/>
                </a:solidFill>
              </a:rPr>
              <a:t>typescript</a:t>
            </a:r>
            <a:r>
              <a:rPr lang="es-ES" sz="2400" dirty="0">
                <a:solidFill>
                  <a:srgbClr val="FF0000"/>
                </a:solidFill>
              </a:rPr>
              <a:t> antes de compilarlo. Las modificaciones se realizan siempre en el archivo .</a:t>
            </a:r>
            <a:r>
              <a:rPr lang="es-ES" sz="2400" dirty="0" err="1">
                <a:solidFill>
                  <a:srgbClr val="FF0000"/>
                </a:solidFill>
              </a:rPr>
              <a:t>ts</a:t>
            </a:r>
            <a:r>
              <a:rPr lang="es-ES" sz="2400" dirty="0">
                <a:solidFill>
                  <a:srgbClr val="FF0000"/>
                </a:solidFill>
              </a:rPr>
              <a:t> nunca en archivo JavaScript.</a:t>
            </a:r>
          </a:p>
        </p:txBody>
      </p:sp>
      <p:pic>
        <p:nvPicPr>
          <p:cNvPr id="12" name="Marcador de contenido 11">
            <a:extLst>
              <a:ext uri="{FF2B5EF4-FFF2-40B4-BE49-F238E27FC236}">
                <a16:creationId xmlns:a16="http://schemas.microsoft.com/office/drawing/2014/main" id="{61E0793A-5A48-46C0-BB6D-C067BA488C07}"/>
              </a:ext>
            </a:extLst>
          </p:cNvPr>
          <p:cNvPicPr>
            <a:picLocks noGrp="1" noChangeAspect="1"/>
          </p:cNvPicPr>
          <p:nvPr>
            <p:ph idx="1"/>
          </p:nvPr>
        </p:nvPicPr>
        <p:blipFill>
          <a:blip r:embed="rId3"/>
          <a:stretch>
            <a:fillRect/>
          </a:stretch>
        </p:blipFill>
        <p:spPr>
          <a:xfrm>
            <a:off x="974812" y="1690688"/>
            <a:ext cx="7486650" cy="1123950"/>
          </a:xfrm>
          <a:prstGeom prst="rect">
            <a:avLst/>
          </a:prstGeom>
        </p:spPr>
      </p:pic>
      <p:pic>
        <p:nvPicPr>
          <p:cNvPr id="13" name="Imagen 12">
            <a:extLst>
              <a:ext uri="{FF2B5EF4-FFF2-40B4-BE49-F238E27FC236}">
                <a16:creationId xmlns:a16="http://schemas.microsoft.com/office/drawing/2014/main" id="{ACDF8A98-F0B0-4815-B867-BA3ABA9F8E0E}"/>
              </a:ext>
            </a:extLst>
          </p:cNvPr>
          <p:cNvPicPr>
            <a:picLocks noChangeAspect="1"/>
          </p:cNvPicPr>
          <p:nvPr/>
        </p:nvPicPr>
        <p:blipFill>
          <a:blip r:embed="rId4"/>
          <a:stretch>
            <a:fillRect/>
          </a:stretch>
        </p:blipFill>
        <p:spPr>
          <a:xfrm>
            <a:off x="974812" y="3186861"/>
            <a:ext cx="6686550" cy="1209675"/>
          </a:xfrm>
          <a:prstGeom prst="rect">
            <a:avLst/>
          </a:prstGeom>
        </p:spPr>
      </p:pic>
    </p:spTree>
    <p:extLst>
      <p:ext uri="{BB962C8B-B14F-4D97-AF65-F5344CB8AC3E}">
        <p14:creationId xmlns:p14="http://schemas.microsoft.com/office/powerpoint/2010/main" val="165711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Ejecutar el programa en el navegador</a:t>
            </a:r>
          </a:p>
        </p:txBody>
      </p:sp>
      <p:sp>
        <p:nvSpPr>
          <p:cNvPr id="3" name="Marcador de contenido 2"/>
          <p:cNvSpPr>
            <a:spLocks noGrp="1"/>
          </p:cNvSpPr>
          <p:nvPr>
            <p:ph idx="1"/>
          </p:nvPr>
        </p:nvSpPr>
        <p:spPr/>
        <p:txBody>
          <a:bodyPr/>
          <a:lstStyle/>
          <a:p>
            <a:pPr marL="514350" indent="-514350">
              <a:buFont typeface="+mj-lt"/>
              <a:buAutoNum type="arabicPeriod"/>
            </a:pPr>
            <a:r>
              <a:rPr lang="es-ES" dirty="0"/>
              <a:t>Crear un fichero index.html e incluir el app.js </a:t>
            </a:r>
          </a:p>
          <a:p>
            <a:pPr marL="0" indent="0">
              <a:buNone/>
            </a:pPr>
            <a:r>
              <a:rPr lang="es-ES" dirty="0"/>
              <a:t>       </a:t>
            </a:r>
          </a:p>
        </p:txBody>
      </p:sp>
      <p:pic>
        <p:nvPicPr>
          <p:cNvPr id="4" name="Imagen 3"/>
          <p:cNvPicPr>
            <a:picLocks noChangeAspect="1"/>
          </p:cNvPicPr>
          <p:nvPr/>
        </p:nvPicPr>
        <p:blipFill>
          <a:blip r:embed="rId2"/>
          <a:stretch>
            <a:fillRect/>
          </a:stretch>
        </p:blipFill>
        <p:spPr>
          <a:xfrm>
            <a:off x="1456592" y="2516871"/>
            <a:ext cx="6324600" cy="2752725"/>
          </a:xfrm>
          <a:prstGeom prst="rect">
            <a:avLst/>
          </a:prstGeom>
        </p:spPr>
      </p:pic>
    </p:spTree>
    <p:extLst>
      <p:ext uri="{BB962C8B-B14F-4D97-AF65-F5344CB8AC3E}">
        <p14:creationId xmlns:p14="http://schemas.microsoft.com/office/powerpoint/2010/main" val="9504126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2315</TotalTime>
  <Words>4839</Words>
  <Application>Microsoft Office PowerPoint</Application>
  <PresentationFormat>Panorámica</PresentationFormat>
  <Paragraphs>535</Paragraphs>
  <Slides>56</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Calibri</vt:lpstr>
      <vt:lpstr>Calibri Light</vt:lpstr>
      <vt:lpstr>Tema de Office</vt:lpstr>
      <vt:lpstr>Módulo 3. Fundamentos de     Typescript </vt:lpstr>
      <vt:lpstr>Qué es Typescript</vt:lpstr>
      <vt:lpstr>Qué es Typescript</vt:lpstr>
      <vt:lpstr>Instalación de Typescript</vt:lpstr>
      <vt:lpstr>Mi primer programa con Typescript </vt:lpstr>
      <vt:lpstr>Mi primer programa con Typescript </vt:lpstr>
      <vt:lpstr>Mi primer programa con Typescript </vt:lpstr>
      <vt:lpstr>Modificando el script app.ts</vt:lpstr>
      <vt:lpstr>Ejecutar el programa en el navegador</vt:lpstr>
      <vt:lpstr>Abrir el Live Server desde VsCode</vt:lpstr>
      <vt:lpstr>Tipos de datos en Typescript </vt:lpstr>
      <vt:lpstr>Declaración de variables y constantes</vt:lpstr>
      <vt:lpstr>Any</vt:lpstr>
      <vt:lpstr>Definir variables any en Typescript</vt:lpstr>
      <vt:lpstr>boolean </vt:lpstr>
      <vt:lpstr>¿Cuáles son los casos en que se puede usar any?</vt:lpstr>
      <vt:lpstr>number</vt:lpstr>
      <vt:lpstr>string </vt:lpstr>
      <vt:lpstr>Cadenas de plantilla</vt:lpstr>
      <vt:lpstr>Arreglos </vt:lpstr>
      <vt:lpstr>Tuplas</vt:lpstr>
      <vt:lpstr>Enum</vt:lpstr>
      <vt:lpstr>void </vt:lpstr>
      <vt:lpstr>Estructuras alternativas simples</vt:lpstr>
      <vt:lpstr>Estructura alternativa compuesta</vt:lpstr>
      <vt:lpstr>Estructura Alternativa Múltiple</vt:lpstr>
      <vt:lpstr>Estructuras repetitivas (TypeScript for)</vt:lpstr>
      <vt:lpstr>Typecript for (arrays)</vt:lpstr>
      <vt:lpstr>TypeScript while </vt:lpstr>
      <vt:lpstr>Ejemplo práctico</vt:lpstr>
      <vt:lpstr>Solución</vt:lpstr>
      <vt:lpstr>TypeScript do while </vt:lpstr>
      <vt:lpstr>Funciones en Typecript </vt:lpstr>
      <vt:lpstr>Funciones Flecha</vt:lpstr>
      <vt:lpstr>Sintaxis </vt:lpstr>
      <vt:lpstr>Sintaxis</vt:lpstr>
      <vt:lpstr>Sinstaxis</vt:lpstr>
      <vt:lpstr>Clases en Typescript </vt:lpstr>
      <vt:lpstr>Declaración de clases</vt:lpstr>
      <vt:lpstr>Herencia en typescript </vt:lpstr>
      <vt:lpstr>Presentación de PowerPoint</vt:lpstr>
      <vt:lpstr>Interfaces</vt:lpstr>
      <vt:lpstr>Ejemplos de interfaces</vt:lpstr>
      <vt:lpstr>Las interfaces se pueden usar como tipo de datos  </vt:lpstr>
      <vt:lpstr>Módulos en typescript </vt:lpstr>
      <vt:lpstr>Export</vt:lpstr>
      <vt:lpstr>Import</vt:lpstr>
      <vt:lpstr>Ejercicio 1 | Variables y constantes  </vt:lpstr>
      <vt:lpstr>Ejercicio 2 | Interface </vt:lpstr>
      <vt:lpstr>Ejercicio 3 | Clases  </vt:lpstr>
      <vt:lpstr>Ejericio 4 | Funciones de flecha </vt:lpstr>
      <vt:lpstr>Ejercicio 5 </vt:lpstr>
      <vt:lpstr>Ejercicio 6</vt:lpstr>
      <vt:lpstr>Ejercicio 7</vt:lpstr>
      <vt:lpstr>Ejercicio 8</vt:lpstr>
      <vt:lpstr>Estudio independiente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3. Fundamentos de     Typescript</dc:title>
  <dc:creator>Marina</dc:creator>
  <cp:lastModifiedBy>Marina</cp:lastModifiedBy>
  <cp:revision>163</cp:revision>
  <dcterms:created xsi:type="dcterms:W3CDTF">2023-09-29T15:48:45Z</dcterms:created>
  <dcterms:modified xsi:type="dcterms:W3CDTF">2023-11-08T18:06:51Z</dcterms:modified>
</cp:coreProperties>
</file>