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412309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A0429-964C-4494-BEFE-56F1895A3945}"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40307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423689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322594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2862579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5A0429-964C-4494-BEFE-56F1895A3945}"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835699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5A0429-964C-4494-BEFE-56F1895A3945}" type="datetimeFigureOut">
              <a:rPr lang="en-IN" smtClean="0"/>
              <a:t>21-10-2022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2417731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1609131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16797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332868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A0429-964C-4494-BEFE-56F1895A3945}"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351548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A0429-964C-4494-BEFE-56F1895A3945}"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57446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A0429-964C-4494-BEFE-56F1895A3945}"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185679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A0429-964C-4494-BEFE-56F1895A3945}"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39793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A0429-964C-4494-BEFE-56F1895A3945}"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350951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A0429-964C-4494-BEFE-56F1895A3945}"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45522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A0429-964C-4494-BEFE-56F1895A3945}"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2D3877-0419-4471-A3EA-A779F1E502A9}" type="slidenum">
              <a:rPr lang="en-IN" smtClean="0"/>
              <a:t>‹#›</a:t>
            </a:fld>
            <a:endParaRPr lang="en-IN"/>
          </a:p>
        </p:txBody>
      </p:sp>
    </p:spTree>
    <p:extLst>
      <p:ext uri="{BB962C8B-B14F-4D97-AF65-F5344CB8AC3E}">
        <p14:creationId xmlns:p14="http://schemas.microsoft.com/office/powerpoint/2010/main" val="154435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A5A0429-964C-4494-BEFE-56F1895A3945}" type="datetimeFigureOut">
              <a:rPr lang="en-IN" smtClean="0"/>
              <a:t>21-10-2022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12D3877-0419-4471-A3EA-A779F1E502A9}" type="slidenum">
              <a:rPr lang="en-IN" smtClean="0"/>
              <a:t>‹#›</a:t>
            </a:fld>
            <a:endParaRPr lang="en-IN"/>
          </a:p>
        </p:txBody>
      </p:sp>
    </p:spTree>
    <p:extLst>
      <p:ext uri="{BB962C8B-B14F-4D97-AF65-F5344CB8AC3E}">
        <p14:creationId xmlns:p14="http://schemas.microsoft.com/office/powerpoint/2010/main" val="398706253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9404-6348-6916-C6D9-512CCAD5B3B7}"/>
              </a:ext>
            </a:extLst>
          </p:cNvPr>
          <p:cNvSpPr>
            <a:spLocks noGrp="1"/>
          </p:cNvSpPr>
          <p:nvPr>
            <p:ph type="ctrTitle"/>
          </p:nvPr>
        </p:nvSpPr>
        <p:spPr>
          <a:xfrm>
            <a:off x="1524000" y="1122363"/>
            <a:ext cx="9144000" cy="2968374"/>
          </a:xfrm>
        </p:spPr>
        <p:txBody>
          <a:bodyPr>
            <a:normAutofit fontScale="90000"/>
          </a:bodyPr>
          <a:lstStyle/>
          <a:p>
            <a:r>
              <a:rPr lang="en-IN" dirty="0"/>
              <a:t>LITERATURE SURVEY</a:t>
            </a:r>
            <a:br>
              <a:rPr lang="en-IN" dirty="0"/>
            </a:br>
            <a:r>
              <a:rPr lang="en-IN" dirty="0"/>
              <a:t>MUSIC RECOMMENDATION</a:t>
            </a:r>
            <a:br>
              <a:rPr lang="en-IN" dirty="0"/>
            </a:br>
            <a:r>
              <a:rPr lang="en-IN" dirty="0"/>
              <a:t>SYSTEM</a:t>
            </a:r>
          </a:p>
        </p:txBody>
      </p:sp>
      <p:sp>
        <p:nvSpPr>
          <p:cNvPr id="3" name="Subtitle 2">
            <a:extLst>
              <a:ext uri="{FF2B5EF4-FFF2-40B4-BE49-F238E27FC236}">
                <a16:creationId xmlns:a16="http://schemas.microsoft.com/office/drawing/2014/main" id="{72A129B3-2AA2-868F-8881-2B96045BE944}"/>
              </a:ext>
            </a:extLst>
          </p:cNvPr>
          <p:cNvSpPr>
            <a:spLocks noGrp="1"/>
          </p:cNvSpPr>
          <p:nvPr>
            <p:ph type="subTitle" idx="1"/>
          </p:nvPr>
        </p:nvSpPr>
        <p:spPr>
          <a:xfrm>
            <a:off x="1524000" y="3602037"/>
            <a:ext cx="9144000" cy="2731385"/>
          </a:xfrm>
        </p:spPr>
        <p:txBody>
          <a:bodyPr>
            <a:normAutofit/>
          </a:bodyPr>
          <a:lstStyle/>
          <a:p>
            <a:endParaRPr lang="en-IN" dirty="0"/>
          </a:p>
          <a:p>
            <a:endParaRPr lang="en-IN" dirty="0"/>
          </a:p>
          <a:p>
            <a:r>
              <a:rPr lang="en-IN" dirty="0"/>
              <a:t>                                                       -SRI </a:t>
            </a:r>
            <a:r>
              <a:rPr lang="en-IN"/>
              <a:t>HARSHAVARDHAN PALLA 20BCE1308</a:t>
            </a:r>
            <a:endParaRPr lang="en-IN" dirty="0"/>
          </a:p>
          <a:p>
            <a:r>
              <a:rPr lang="en-IN" dirty="0"/>
              <a:t>                                                       -RUKKSAANA A 20BCE1968</a:t>
            </a:r>
          </a:p>
          <a:p>
            <a:r>
              <a:rPr lang="en-IN" dirty="0"/>
              <a:t>                                                       -SIDDHARTH M 20BPS1007</a:t>
            </a:r>
          </a:p>
        </p:txBody>
      </p:sp>
    </p:spTree>
    <p:extLst>
      <p:ext uri="{BB962C8B-B14F-4D97-AF65-F5344CB8AC3E}">
        <p14:creationId xmlns:p14="http://schemas.microsoft.com/office/powerpoint/2010/main" val="143598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7079-EABF-02E2-EAD5-DE7230C3FB7E}"/>
              </a:ext>
            </a:extLst>
          </p:cNvPr>
          <p:cNvSpPr>
            <a:spLocks noGrp="1"/>
          </p:cNvSpPr>
          <p:nvPr>
            <p:ph type="title"/>
          </p:nvPr>
        </p:nvSpPr>
        <p:spPr/>
        <p:txBody>
          <a:bodyPr>
            <a:normAutofit fontScale="90000"/>
          </a:bodyPr>
          <a:lstStyle/>
          <a:p>
            <a:r>
              <a:rPr lang="en-IN" dirty="0"/>
              <a:t>1.MUSIC RECOMMENDATION SYSTEM</a:t>
            </a:r>
            <a:br>
              <a:rPr lang="en-IN" dirty="0"/>
            </a:br>
            <a:r>
              <a:rPr lang="en-IN" dirty="0"/>
              <a:t>-SJ NAMITHA(2019)</a:t>
            </a:r>
          </a:p>
        </p:txBody>
      </p:sp>
      <p:sp>
        <p:nvSpPr>
          <p:cNvPr id="3" name="Content Placeholder 2">
            <a:extLst>
              <a:ext uri="{FF2B5EF4-FFF2-40B4-BE49-F238E27FC236}">
                <a16:creationId xmlns:a16="http://schemas.microsoft.com/office/drawing/2014/main" id="{34B4419A-76BA-0823-1F48-515AA8497383}"/>
              </a:ext>
            </a:extLst>
          </p:cNvPr>
          <p:cNvSpPr>
            <a:spLocks noGrp="1"/>
          </p:cNvSpPr>
          <p:nvPr>
            <p:ph idx="1"/>
          </p:nvPr>
        </p:nvSpPr>
        <p:spPr/>
        <p:txBody>
          <a:bodyPr>
            <a:normAutofit fontScale="85000" lnSpcReduction="20000"/>
          </a:bodyPr>
          <a:lstStyle/>
          <a:p>
            <a:r>
              <a:rPr lang="en-IN" sz="3200" dirty="0"/>
              <a:t>This research paper talks in detail about how big data technology has made it possible that music listeners could get access to music as they want.</a:t>
            </a:r>
          </a:p>
          <a:p>
            <a:r>
              <a:rPr lang="en-IN" sz="3200" dirty="0"/>
              <a:t>The advancement of cloud technologies</a:t>
            </a:r>
            <a:r>
              <a:rPr lang="en-US" sz="3200" dirty="0"/>
              <a:t>eases users to get access to an unlimited number of songs.</a:t>
            </a:r>
          </a:p>
          <a:p>
            <a:r>
              <a:rPr lang="en-US" sz="3200" dirty="0"/>
              <a:t>s. Some streaming music company such as Spotify, Pandora, and YouTube are affording users with access to songs to their paid members.</a:t>
            </a:r>
            <a:endParaRPr lang="en-IN" sz="3200" dirty="0"/>
          </a:p>
        </p:txBody>
      </p:sp>
    </p:spTree>
    <p:extLst>
      <p:ext uri="{BB962C8B-B14F-4D97-AF65-F5344CB8AC3E}">
        <p14:creationId xmlns:p14="http://schemas.microsoft.com/office/powerpoint/2010/main" val="182318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1432-2E26-0941-9D58-5B56054DCA46}"/>
              </a:ext>
            </a:extLst>
          </p:cNvPr>
          <p:cNvSpPr>
            <a:spLocks noGrp="1"/>
          </p:cNvSpPr>
          <p:nvPr>
            <p:ph type="title"/>
          </p:nvPr>
        </p:nvSpPr>
        <p:spPr/>
        <p:txBody>
          <a:bodyPr>
            <a:normAutofit fontScale="90000"/>
          </a:bodyPr>
          <a:lstStyle/>
          <a:p>
            <a:r>
              <a:rPr lang="en-US" dirty="0"/>
              <a:t>2.Learning in Music Recommendation </a:t>
            </a:r>
            <a:r>
              <a:rPr lang="en-US" dirty="0" err="1"/>
              <a:t>systems.Marcus</a:t>
            </a:r>
            <a:r>
              <a:rPr lang="en-US" dirty="0"/>
              <a:t> </a:t>
            </a:r>
            <a:r>
              <a:rPr lang="en-US" dirty="0" err="1"/>
              <a:t>Schedl</a:t>
            </a:r>
            <a:r>
              <a:rPr lang="en-US" dirty="0"/>
              <a:t> (2019)</a:t>
            </a:r>
            <a:endParaRPr lang="en-IN" dirty="0"/>
          </a:p>
        </p:txBody>
      </p:sp>
      <p:sp>
        <p:nvSpPr>
          <p:cNvPr id="3" name="Content Placeholder 2">
            <a:extLst>
              <a:ext uri="{FF2B5EF4-FFF2-40B4-BE49-F238E27FC236}">
                <a16:creationId xmlns:a16="http://schemas.microsoft.com/office/drawing/2014/main" id="{67BA0057-7CB3-7BB0-E82C-EA5B6704E4B9}"/>
              </a:ext>
            </a:extLst>
          </p:cNvPr>
          <p:cNvSpPr>
            <a:spLocks noGrp="1"/>
          </p:cNvSpPr>
          <p:nvPr>
            <p:ph idx="1"/>
          </p:nvPr>
        </p:nvSpPr>
        <p:spPr/>
        <p:txBody>
          <a:bodyPr>
            <a:normAutofit fontScale="92500" lnSpcReduction="10000"/>
          </a:bodyPr>
          <a:lstStyle/>
          <a:p>
            <a:r>
              <a:rPr lang="en-IN" sz="3200" dirty="0"/>
              <a:t>From this research paper we come to know that  there are various kinds of </a:t>
            </a:r>
            <a:r>
              <a:rPr lang="en-US" sz="3200" dirty="0"/>
              <a:t>Research on music recommendation systems (MRS) is spiraling [1]. So is research in deep learning (DL). Despite their potential, neural network architectures are still surprisingly sparsely adopted for MRS, even though the number of respective publications is increasing</a:t>
            </a:r>
            <a:endParaRPr lang="en-IN" sz="3200" dirty="0"/>
          </a:p>
        </p:txBody>
      </p:sp>
    </p:spTree>
    <p:extLst>
      <p:ext uri="{BB962C8B-B14F-4D97-AF65-F5344CB8AC3E}">
        <p14:creationId xmlns:p14="http://schemas.microsoft.com/office/powerpoint/2010/main" val="365571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FC8A-5A82-A897-B9E8-6232867743E6}"/>
              </a:ext>
            </a:extLst>
          </p:cNvPr>
          <p:cNvSpPr>
            <a:spLocks noGrp="1"/>
          </p:cNvSpPr>
          <p:nvPr>
            <p:ph type="title"/>
          </p:nvPr>
        </p:nvSpPr>
        <p:spPr/>
        <p:txBody>
          <a:bodyPr>
            <a:normAutofit fontScale="90000"/>
          </a:bodyPr>
          <a:lstStyle/>
          <a:p>
            <a:r>
              <a:rPr lang="en-IN" dirty="0"/>
              <a:t>3.</a:t>
            </a:r>
            <a:r>
              <a:rPr lang="en-US" dirty="0"/>
              <a:t> Current Visions in Music Recommendation systems-Hamed Zamani 2018</a:t>
            </a:r>
            <a:endParaRPr lang="en-IN" dirty="0"/>
          </a:p>
        </p:txBody>
      </p:sp>
      <p:sp>
        <p:nvSpPr>
          <p:cNvPr id="3" name="Content Placeholder 2">
            <a:extLst>
              <a:ext uri="{FF2B5EF4-FFF2-40B4-BE49-F238E27FC236}">
                <a16:creationId xmlns:a16="http://schemas.microsoft.com/office/drawing/2014/main" id="{E795EF7B-8FFC-DF88-4277-68746E0E48DC}"/>
              </a:ext>
            </a:extLst>
          </p:cNvPr>
          <p:cNvSpPr>
            <a:spLocks noGrp="1"/>
          </p:cNvSpPr>
          <p:nvPr>
            <p:ph idx="1"/>
          </p:nvPr>
        </p:nvSpPr>
        <p:spPr/>
        <p:txBody>
          <a:bodyPr>
            <a:normAutofit fontScale="85000" lnSpcReduction="20000"/>
          </a:bodyPr>
          <a:lstStyle/>
          <a:p>
            <a:r>
              <a:rPr lang="en-US" sz="3200" dirty="0"/>
              <a:t>The author of this research paper remarks that while today’s MRSs considerably help users to find interesting music in these huge catalogs, MRS research is still facing substantial challenges. In particular when it comes to build, incorporate, and evaluate recommendation strategies that integrate information beyond simple user– item interactions or content-based descriptors, but dig deep into the very essence of listener needs, preferences, and intentions</a:t>
            </a:r>
            <a:r>
              <a:rPr lang="en-US" dirty="0"/>
              <a:t>, </a:t>
            </a:r>
            <a:endParaRPr lang="en-IN" dirty="0"/>
          </a:p>
        </p:txBody>
      </p:sp>
    </p:spTree>
    <p:extLst>
      <p:ext uri="{BB962C8B-B14F-4D97-AF65-F5344CB8AC3E}">
        <p14:creationId xmlns:p14="http://schemas.microsoft.com/office/powerpoint/2010/main" val="404196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8E4C-FB96-55A3-2F5E-B7277D04CFC0}"/>
              </a:ext>
            </a:extLst>
          </p:cNvPr>
          <p:cNvSpPr>
            <a:spLocks noGrp="1"/>
          </p:cNvSpPr>
          <p:nvPr>
            <p:ph type="title"/>
          </p:nvPr>
        </p:nvSpPr>
        <p:spPr/>
        <p:txBody>
          <a:bodyPr>
            <a:normAutofit fontScale="90000"/>
          </a:bodyPr>
          <a:lstStyle/>
          <a:p>
            <a:r>
              <a:rPr lang="en-IN" dirty="0"/>
              <a:t>4.Content based MRS       5.Survey of MRS</a:t>
            </a:r>
            <a:br>
              <a:rPr lang="en-IN" dirty="0"/>
            </a:br>
            <a:r>
              <a:rPr lang="en-IN" dirty="0"/>
              <a:t>Niyazov(2021)                    </a:t>
            </a:r>
            <a:r>
              <a:rPr lang="en-IN" dirty="0" err="1"/>
              <a:t>Yading</a:t>
            </a:r>
            <a:r>
              <a:rPr lang="en-IN" dirty="0"/>
              <a:t> Song(2020)</a:t>
            </a:r>
          </a:p>
        </p:txBody>
      </p:sp>
      <p:sp>
        <p:nvSpPr>
          <p:cNvPr id="4" name="Content Placeholder 3">
            <a:extLst>
              <a:ext uri="{FF2B5EF4-FFF2-40B4-BE49-F238E27FC236}">
                <a16:creationId xmlns:a16="http://schemas.microsoft.com/office/drawing/2014/main" id="{369A4127-1721-574B-E5F4-F561B14D56BE}"/>
              </a:ext>
            </a:extLst>
          </p:cNvPr>
          <p:cNvSpPr>
            <a:spLocks noGrp="1"/>
          </p:cNvSpPr>
          <p:nvPr>
            <p:ph sz="half" idx="1"/>
          </p:nvPr>
        </p:nvSpPr>
        <p:spPr/>
        <p:txBody>
          <a:bodyPr>
            <a:noAutofit/>
          </a:bodyPr>
          <a:lstStyle/>
          <a:p>
            <a:pPr marL="0" indent="0">
              <a:buNone/>
            </a:pPr>
            <a:r>
              <a:rPr lang="en-US" dirty="0"/>
              <a:t>Two approaches of building a content-based music recommender system are considered in this paper. The first is a quite common approach that uses acoustic features analysis. The second approach includes deep learning and computer vision methods application aimed at improving the results of the recommender system</a:t>
            </a:r>
            <a:endParaRPr lang="en-IN" dirty="0"/>
          </a:p>
        </p:txBody>
      </p:sp>
      <p:sp>
        <p:nvSpPr>
          <p:cNvPr id="5" name="Content Placeholder 4">
            <a:extLst>
              <a:ext uri="{FF2B5EF4-FFF2-40B4-BE49-F238E27FC236}">
                <a16:creationId xmlns:a16="http://schemas.microsoft.com/office/drawing/2014/main" id="{C74C7C97-79B0-676A-AEC3-E904B79623E8}"/>
              </a:ext>
            </a:extLst>
          </p:cNvPr>
          <p:cNvSpPr>
            <a:spLocks noGrp="1"/>
          </p:cNvSpPr>
          <p:nvPr>
            <p:ph sz="half" idx="2"/>
          </p:nvPr>
        </p:nvSpPr>
        <p:spPr/>
        <p:txBody>
          <a:bodyPr>
            <a:normAutofit lnSpcReduction="10000"/>
          </a:bodyPr>
          <a:lstStyle/>
          <a:p>
            <a:r>
              <a:rPr lang="en-US" dirty="0"/>
              <a:t>This paper surveys a general framework and state-of-art approaches in recommending music. Two popular algorithms: collaborative filtering (CF) and content-based model (CBM), have been found to perform well. Due to the relatively poor experience in finding songs in long tail and the powerful emotional meanings in music, two user-centric approaches: context-based model and emotion-based model, have been paid increasing attention</a:t>
            </a:r>
            <a:endParaRPr lang="en-IN" dirty="0"/>
          </a:p>
        </p:txBody>
      </p:sp>
    </p:spTree>
    <p:extLst>
      <p:ext uri="{BB962C8B-B14F-4D97-AF65-F5344CB8AC3E}">
        <p14:creationId xmlns:p14="http://schemas.microsoft.com/office/powerpoint/2010/main" val="6432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06E7B15-DD1D-DFEA-E7C7-E4A11ECFF6CC}"/>
              </a:ext>
            </a:extLst>
          </p:cNvPr>
          <p:cNvSpPr>
            <a:spLocks noGrp="1"/>
          </p:cNvSpPr>
          <p:nvPr>
            <p:ph type="title"/>
          </p:nvPr>
        </p:nvSpPr>
        <p:spPr>
          <a:xfrm>
            <a:off x="721895" y="452718"/>
            <a:ext cx="9328939" cy="1106575"/>
          </a:xfrm>
        </p:spPr>
        <p:txBody>
          <a:bodyPr>
            <a:normAutofit fontScale="90000"/>
          </a:bodyPr>
          <a:lstStyle/>
          <a:p>
            <a:r>
              <a:rPr lang="en-IN" dirty="0"/>
              <a:t>Music system preference    Music system using </a:t>
            </a:r>
            <a:br>
              <a:rPr lang="en-IN" dirty="0"/>
            </a:br>
            <a:r>
              <a:rPr lang="en-IN" dirty="0"/>
              <a:t>-Varsha Verma(2021)            neural networks-</a:t>
            </a:r>
            <a:br>
              <a:rPr lang="en-IN" dirty="0"/>
            </a:br>
            <a:r>
              <a:rPr lang="en-IN" dirty="0"/>
              <a:t>                                                  </a:t>
            </a:r>
            <a:r>
              <a:rPr lang="en-IN" dirty="0" err="1"/>
              <a:t>Dushan</a:t>
            </a:r>
            <a:r>
              <a:rPr lang="en-IN" dirty="0"/>
              <a:t> </a:t>
            </a:r>
            <a:r>
              <a:rPr lang="en-IN" dirty="0" err="1"/>
              <a:t>perera</a:t>
            </a:r>
            <a:r>
              <a:rPr lang="en-IN" dirty="0"/>
              <a:t>(2020)</a:t>
            </a:r>
          </a:p>
        </p:txBody>
      </p:sp>
      <p:sp>
        <p:nvSpPr>
          <p:cNvPr id="12" name="Content Placeholder 11">
            <a:extLst>
              <a:ext uri="{FF2B5EF4-FFF2-40B4-BE49-F238E27FC236}">
                <a16:creationId xmlns:a16="http://schemas.microsoft.com/office/drawing/2014/main" id="{2DBFD211-4DB8-A413-620B-7145AE51AAC4}"/>
              </a:ext>
            </a:extLst>
          </p:cNvPr>
          <p:cNvSpPr>
            <a:spLocks noGrp="1"/>
          </p:cNvSpPr>
          <p:nvPr>
            <p:ph sz="half" idx="1"/>
          </p:nvPr>
        </p:nvSpPr>
        <p:spPr/>
        <p:txBody>
          <a:bodyPr>
            <a:normAutofit fontScale="92500" lnSpcReduction="20000"/>
          </a:bodyPr>
          <a:lstStyle/>
          <a:p>
            <a:r>
              <a:rPr lang="en-IN" dirty="0"/>
              <a:t>The </a:t>
            </a:r>
            <a:r>
              <a:rPr lang="az-Cyrl-AZ" dirty="0"/>
              <a:t>о</a:t>
            </a:r>
            <a:r>
              <a:rPr lang="en-IN" dirty="0"/>
              <a:t>ne type of </a:t>
            </a:r>
            <a:r>
              <a:rPr lang="en-IN" dirty="0" err="1"/>
              <a:t>filterng</a:t>
            </a:r>
            <a:r>
              <a:rPr lang="en-IN" dirty="0"/>
              <a:t> </a:t>
            </a:r>
            <a:r>
              <a:rPr lang="en-IN" dirty="0" err="1"/>
              <a:t>strategyspoken</a:t>
            </a:r>
            <a:r>
              <a:rPr lang="en-IN" dirty="0"/>
              <a:t> in the paper </a:t>
            </a:r>
            <a:r>
              <a:rPr lang="az-Cyrl-AZ" dirty="0"/>
              <a:t>со</a:t>
            </a:r>
            <a:r>
              <a:rPr lang="en-IN" dirty="0"/>
              <a:t>mm</a:t>
            </a:r>
            <a:r>
              <a:rPr lang="az-Cyrl-AZ" dirty="0"/>
              <a:t>о</a:t>
            </a:r>
            <a:r>
              <a:rPr lang="en-IN" dirty="0"/>
              <a:t>n t</a:t>
            </a:r>
            <a:r>
              <a:rPr lang="az-Cyrl-AZ" dirty="0"/>
              <a:t>о </a:t>
            </a:r>
            <a:r>
              <a:rPr lang="en-IN" dirty="0" err="1"/>
              <a:t>wh</a:t>
            </a:r>
            <a:r>
              <a:rPr lang="az-Cyrl-AZ" dirty="0"/>
              <a:t>а</a:t>
            </a:r>
            <a:r>
              <a:rPr lang="en-IN" dirty="0"/>
              <a:t>t S</a:t>
            </a:r>
            <a:r>
              <a:rPr lang="az-Cyrl-AZ" dirty="0"/>
              <a:t>ро</a:t>
            </a:r>
            <a:r>
              <a:rPr lang="en-IN" dirty="0" err="1"/>
              <a:t>tify</a:t>
            </a:r>
            <a:r>
              <a:rPr lang="en-IN" dirty="0"/>
              <a:t> </a:t>
            </a:r>
            <a:r>
              <a:rPr lang="az-Cyrl-AZ" dirty="0"/>
              <a:t>о</a:t>
            </a:r>
            <a:r>
              <a:rPr lang="en-IN" dirty="0"/>
              <a:t>r Y</a:t>
            </a:r>
            <a:r>
              <a:rPr lang="az-Cyrl-AZ" dirty="0"/>
              <a:t>о</a:t>
            </a:r>
            <a:r>
              <a:rPr lang="en-IN" dirty="0" err="1"/>
              <a:t>utube</a:t>
            </a:r>
            <a:r>
              <a:rPr lang="en-IN" dirty="0"/>
              <a:t> Musi</a:t>
            </a:r>
            <a:r>
              <a:rPr lang="az-Cyrl-AZ" dirty="0"/>
              <a:t>с </a:t>
            </a:r>
            <a:r>
              <a:rPr lang="en-IN" dirty="0"/>
              <a:t>uses but mu</a:t>
            </a:r>
            <a:r>
              <a:rPr lang="az-Cyrl-AZ" dirty="0"/>
              <a:t>с</a:t>
            </a:r>
            <a:r>
              <a:rPr lang="en-IN" dirty="0"/>
              <a:t>h m</a:t>
            </a:r>
            <a:r>
              <a:rPr lang="az-Cyrl-AZ" dirty="0"/>
              <a:t>о</a:t>
            </a:r>
            <a:r>
              <a:rPr lang="en-IN" dirty="0"/>
              <a:t>re str</a:t>
            </a:r>
            <a:r>
              <a:rPr lang="az-Cyrl-AZ" dirty="0"/>
              <a:t>а</a:t>
            </a:r>
            <a:r>
              <a:rPr lang="en-IN" dirty="0" err="1"/>
              <a:t>ightf</a:t>
            </a:r>
            <a:r>
              <a:rPr lang="az-Cyrl-AZ" dirty="0"/>
              <a:t>о</a:t>
            </a:r>
            <a:r>
              <a:rPr lang="en-IN" dirty="0" err="1"/>
              <a:t>rw</a:t>
            </a:r>
            <a:r>
              <a:rPr lang="az-Cyrl-AZ" dirty="0"/>
              <a:t>а</a:t>
            </a:r>
            <a:r>
              <a:rPr lang="en-IN" dirty="0"/>
              <a:t>rd. </a:t>
            </a:r>
            <a:r>
              <a:rPr lang="az-Cyrl-AZ" dirty="0"/>
              <a:t>С</a:t>
            </a:r>
            <a:r>
              <a:rPr lang="en-IN" dirty="0" err="1"/>
              <a:t>urrently</a:t>
            </a:r>
            <a:r>
              <a:rPr lang="en-IN" dirty="0"/>
              <a:t>, m</a:t>
            </a:r>
            <a:r>
              <a:rPr lang="az-Cyrl-AZ" dirty="0"/>
              <a:t>о</a:t>
            </a:r>
            <a:r>
              <a:rPr lang="en-IN" dirty="0" err="1"/>
              <a:t>st</a:t>
            </a:r>
            <a:r>
              <a:rPr lang="en-IN" dirty="0"/>
              <a:t> </a:t>
            </a:r>
            <a:r>
              <a:rPr lang="az-Cyrl-AZ" dirty="0"/>
              <a:t>о</a:t>
            </a:r>
            <a:r>
              <a:rPr lang="en-IN" dirty="0"/>
              <a:t>f the </a:t>
            </a:r>
            <a:r>
              <a:rPr lang="en-IN" dirty="0" err="1"/>
              <a:t>stre</a:t>
            </a:r>
            <a:r>
              <a:rPr lang="az-Cyrl-AZ" dirty="0"/>
              <a:t>а</a:t>
            </a:r>
            <a:r>
              <a:rPr lang="en-IN" dirty="0" err="1"/>
              <a:t>ming</a:t>
            </a:r>
            <a:r>
              <a:rPr lang="en-IN" dirty="0"/>
              <a:t> </a:t>
            </a:r>
            <a:r>
              <a:rPr lang="en-IN" dirty="0" err="1"/>
              <a:t>musi</a:t>
            </a:r>
            <a:r>
              <a:rPr lang="az-Cyrl-AZ" dirty="0"/>
              <a:t>с </a:t>
            </a:r>
            <a:r>
              <a:rPr lang="en-IN" dirty="0"/>
              <a:t>systems re</a:t>
            </a:r>
            <a:r>
              <a:rPr lang="az-Cyrl-AZ" dirty="0"/>
              <a:t>со</a:t>
            </a:r>
            <a:r>
              <a:rPr lang="en-IN" dirty="0" err="1"/>
              <a:t>mmend</a:t>
            </a:r>
            <a:r>
              <a:rPr lang="en-IN" dirty="0"/>
              <a:t> s</a:t>
            </a:r>
            <a:r>
              <a:rPr lang="az-Cyrl-AZ" dirty="0"/>
              <a:t>о</a:t>
            </a:r>
            <a:r>
              <a:rPr lang="en-IN" dirty="0" err="1"/>
              <a:t>ngs</a:t>
            </a:r>
            <a:r>
              <a:rPr lang="en-IN" dirty="0"/>
              <a:t> b</a:t>
            </a:r>
            <a:r>
              <a:rPr lang="az-Cyrl-AZ" dirty="0"/>
              <a:t>а</a:t>
            </a:r>
            <a:r>
              <a:rPr lang="en-IN" dirty="0" err="1"/>
              <a:t>sed</a:t>
            </a:r>
            <a:r>
              <a:rPr lang="en-IN" dirty="0"/>
              <a:t> </a:t>
            </a:r>
            <a:r>
              <a:rPr lang="az-Cyrl-AZ" dirty="0"/>
              <a:t>о</a:t>
            </a:r>
            <a:r>
              <a:rPr lang="en-IN" dirty="0"/>
              <a:t>n </a:t>
            </a:r>
            <a:r>
              <a:rPr lang="az-Cyrl-AZ" dirty="0"/>
              <a:t>Со</a:t>
            </a:r>
            <a:r>
              <a:rPr lang="en-IN" dirty="0" err="1"/>
              <a:t>ll</a:t>
            </a:r>
            <a:r>
              <a:rPr lang="az-Cyrl-AZ" dirty="0"/>
              <a:t>а</a:t>
            </a:r>
            <a:r>
              <a:rPr lang="en-IN" dirty="0"/>
              <a:t>b</a:t>
            </a:r>
            <a:r>
              <a:rPr lang="az-Cyrl-AZ" dirty="0"/>
              <a:t>о</a:t>
            </a:r>
            <a:r>
              <a:rPr lang="en-IN" dirty="0"/>
              <a:t>r</a:t>
            </a:r>
            <a:r>
              <a:rPr lang="az-Cyrl-AZ" dirty="0"/>
              <a:t>а</a:t>
            </a:r>
            <a:r>
              <a:rPr lang="en-IN" dirty="0" err="1"/>
              <a:t>tive</a:t>
            </a:r>
            <a:r>
              <a:rPr lang="en-IN" dirty="0"/>
              <a:t> Filtering </a:t>
            </a:r>
            <a:r>
              <a:rPr lang="az-Cyrl-AZ" dirty="0"/>
              <a:t>а</a:t>
            </a:r>
            <a:r>
              <a:rPr lang="en-IN" dirty="0" err="1"/>
              <a:t>nd</a:t>
            </a:r>
            <a:r>
              <a:rPr lang="en-IN" dirty="0"/>
              <a:t> </a:t>
            </a:r>
            <a:r>
              <a:rPr lang="az-Cyrl-AZ" dirty="0"/>
              <a:t>Со</a:t>
            </a:r>
            <a:r>
              <a:rPr lang="en-IN" dirty="0" err="1"/>
              <a:t>ntent</a:t>
            </a:r>
            <a:r>
              <a:rPr lang="en-IN" dirty="0"/>
              <a:t>-B</a:t>
            </a:r>
            <a:r>
              <a:rPr lang="az-Cyrl-AZ" dirty="0"/>
              <a:t>а</a:t>
            </a:r>
            <a:r>
              <a:rPr lang="en-IN" dirty="0" err="1"/>
              <a:t>sed</a:t>
            </a:r>
            <a:r>
              <a:rPr lang="en-IN" dirty="0"/>
              <a:t> filtering </a:t>
            </a:r>
            <a:r>
              <a:rPr lang="en-IN" dirty="0" err="1"/>
              <a:t>te</a:t>
            </a:r>
            <a:r>
              <a:rPr lang="az-Cyrl-AZ" dirty="0"/>
              <a:t>с</a:t>
            </a:r>
            <a:r>
              <a:rPr lang="en-IN" dirty="0" err="1"/>
              <a:t>hniques</a:t>
            </a:r>
            <a:r>
              <a:rPr lang="en-IN" dirty="0"/>
              <a:t> While </a:t>
            </a:r>
            <a:r>
              <a:rPr lang="az-Cyrl-AZ" dirty="0"/>
              <a:t>со</a:t>
            </a:r>
            <a:r>
              <a:rPr lang="en-IN" dirty="0" err="1"/>
              <a:t>ll</a:t>
            </a:r>
            <a:r>
              <a:rPr lang="az-Cyrl-AZ" dirty="0"/>
              <a:t>а</a:t>
            </a:r>
            <a:r>
              <a:rPr lang="en-IN" dirty="0"/>
              <a:t>b</a:t>
            </a:r>
            <a:r>
              <a:rPr lang="az-Cyrl-AZ" dirty="0"/>
              <a:t>о</a:t>
            </a:r>
            <a:r>
              <a:rPr lang="en-IN" dirty="0"/>
              <a:t>r</a:t>
            </a:r>
            <a:r>
              <a:rPr lang="az-Cyrl-AZ" dirty="0"/>
              <a:t>а</a:t>
            </a:r>
            <a:r>
              <a:rPr lang="en-IN" dirty="0" err="1"/>
              <a:t>tive</a:t>
            </a:r>
            <a:r>
              <a:rPr lang="en-IN" dirty="0"/>
              <a:t> filtering (</a:t>
            </a:r>
            <a:r>
              <a:rPr lang="az-Cyrl-AZ" dirty="0"/>
              <a:t>С</a:t>
            </a:r>
            <a:r>
              <a:rPr lang="en-IN" dirty="0"/>
              <a:t>F) h</a:t>
            </a:r>
            <a:r>
              <a:rPr lang="az-Cyrl-AZ" dirty="0"/>
              <a:t>а</a:t>
            </a:r>
            <a:r>
              <a:rPr lang="en-IN" dirty="0"/>
              <a:t>s been the m</a:t>
            </a:r>
            <a:r>
              <a:rPr lang="az-Cyrl-AZ" dirty="0"/>
              <a:t>о</a:t>
            </a:r>
            <a:r>
              <a:rPr lang="en-IN" dirty="0" err="1"/>
              <a:t>st</a:t>
            </a:r>
            <a:r>
              <a:rPr lang="en-IN" dirty="0"/>
              <a:t> </a:t>
            </a:r>
            <a:r>
              <a:rPr lang="az-Cyrl-AZ" dirty="0"/>
              <a:t>со</a:t>
            </a:r>
            <a:r>
              <a:rPr lang="en-IN" dirty="0"/>
              <a:t>mm</a:t>
            </a:r>
            <a:r>
              <a:rPr lang="az-Cyrl-AZ" dirty="0"/>
              <a:t>о</a:t>
            </a:r>
            <a:r>
              <a:rPr lang="en-IN" dirty="0"/>
              <a:t>n </a:t>
            </a:r>
            <a:r>
              <a:rPr lang="az-Cyrl-AZ" dirty="0"/>
              <a:t>с</a:t>
            </a:r>
            <a:r>
              <a:rPr lang="en-IN" dirty="0"/>
              <a:t>h</a:t>
            </a:r>
            <a:r>
              <a:rPr lang="az-Cyrl-AZ" dirty="0"/>
              <a:t>о</a:t>
            </a:r>
            <a:r>
              <a:rPr lang="en-IN" dirty="0" err="1"/>
              <a:t>i</a:t>
            </a:r>
            <a:r>
              <a:rPr lang="az-Cyrl-AZ" dirty="0"/>
              <a:t>с</a:t>
            </a:r>
            <a:r>
              <a:rPr lang="en-IN" dirty="0"/>
              <a:t>e in </a:t>
            </a:r>
            <a:r>
              <a:rPr lang="en-IN" dirty="0" err="1"/>
              <a:t>th</a:t>
            </a:r>
            <a:r>
              <a:rPr lang="az-Cyrl-AZ" dirty="0"/>
              <a:t>о</a:t>
            </a:r>
            <a:r>
              <a:rPr lang="en-IN" dirty="0"/>
              <a:t>se e</a:t>
            </a:r>
            <a:r>
              <a:rPr lang="az-Cyrl-AZ" dirty="0"/>
              <a:t>а</a:t>
            </a:r>
            <a:r>
              <a:rPr lang="en-IN" dirty="0"/>
              <a:t>rly d</a:t>
            </a:r>
            <a:r>
              <a:rPr lang="az-Cyrl-AZ" dirty="0"/>
              <a:t>а</a:t>
            </a:r>
            <a:r>
              <a:rPr lang="en-IN" dirty="0" err="1"/>
              <a:t>ys</a:t>
            </a:r>
            <a:r>
              <a:rPr lang="en-IN" dirty="0"/>
              <a:t> </a:t>
            </a:r>
            <a:r>
              <a:rPr lang="az-Cyrl-AZ" dirty="0"/>
              <a:t>о</a:t>
            </a:r>
            <a:r>
              <a:rPr lang="en-IN" dirty="0"/>
              <a:t>f RS rese</a:t>
            </a:r>
            <a:r>
              <a:rPr lang="az-Cyrl-AZ" dirty="0"/>
              <a:t>а</a:t>
            </a:r>
            <a:r>
              <a:rPr lang="en-IN" dirty="0"/>
              <a:t>r</a:t>
            </a:r>
            <a:r>
              <a:rPr lang="az-Cyrl-AZ" dirty="0"/>
              <a:t>с</a:t>
            </a:r>
            <a:r>
              <a:rPr lang="en-IN" dirty="0"/>
              <a:t>h, </a:t>
            </a:r>
            <a:r>
              <a:rPr lang="az-Cyrl-AZ" dirty="0"/>
              <a:t>арр</a:t>
            </a:r>
            <a:r>
              <a:rPr lang="en-IN" dirty="0"/>
              <a:t>r</a:t>
            </a:r>
            <a:r>
              <a:rPr lang="az-Cyrl-AZ" dirty="0"/>
              <a:t>оас</a:t>
            </a:r>
            <a:r>
              <a:rPr lang="en-IN" dirty="0" err="1"/>
              <a:t>hes</a:t>
            </a:r>
            <a:r>
              <a:rPr lang="en-IN" dirty="0"/>
              <a:t> b</a:t>
            </a:r>
            <a:r>
              <a:rPr lang="az-Cyrl-AZ" dirty="0"/>
              <a:t>а</a:t>
            </a:r>
            <a:r>
              <a:rPr lang="en-IN" dirty="0" err="1"/>
              <a:t>sed</a:t>
            </a:r>
            <a:r>
              <a:rPr lang="en-IN" dirty="0"/>
              <a:t> </a:t>
            </a:r>
            <a:r>
              <a:rPr lang="az-Cyrl-AZ" dirty="0"/>
              <a:t>о</a:t>
            </a:r>
            <a:r>
              <a:rPr lang="en-IN" dirty="0"/>
              <a:t>n </a:t>
            </a:r>
            <a:r>
              <a:rPr lang="az-Cyrl-AZ" dirty="0"/>
              <a:t>со</a:t>
            </a:r>
            <a:r>
              <a:rPr lang="en-IN" dirty="0" err="1"/>
              <a:t>ntent</a:t>
            </a:r>
            <a:r>
              <a:rPr lang="en-IN" dirty="0"/>
              <a:t>-b</a:t>
            </a:r>
            <a:r>
              <a:rPr lang="az-Cyrl-AZ" dirty="0"/>
              <a:t>а</a:t>
            </a:r>
            <a:r>
              <a:rPr lang="en-IN" dirty="0" err="1"/>
              <a:t>sed</a:t>
            </a:r>
            <a:r>
              <a:rPr lang="en-IN" dirty="0"/>
              <a:t> filtering (</a:t>
            </a:r>
            <a:r>
              <a:rPr lang="az-Cyrl-AZ" dirty="0"/>
              <a:t>С</a:t>
            </a:r>
            <a:r>
              <a:rPr lang="en-IN" dirty="0"/>
              <a:t>BF) h</a:t>
            </a:r>
            <a:r>
              <a:rPr lang="az-Cyrl-AZ" dirty="0"/>
              <a:t>а</a:t>
            </a:r>
            <a:r>
              <a:rPr lang="en-IN" dirty="0" err="1"/>
              <a:t>ve</a:t>
            </a:r>
            <a:r>
              <a:rPr lang="en-IN" dirty="0"/>
              <a:t> g</a:t>
            </a:r>
            <a:r>
              <a:rPr lang="az-Cyrl-AZ" dirty="0"/>
              <a:t>а</a:t>
            </a:r>
            <a:r>
              <a:rPr lang="en-IN" dirty="0" err="1"/>
              <a:t>ined</a:t>
            </a:r>
            <a:r>
              <a:rPr lang="en-IN" dirty="0"/>
              <a:t> </a:t>
            </a:r>
            <a:r>
              <a:rPr lang="az-Cyrl-AZ" dirty="0"/>
              <a:t>рор</a:t>
            </a:r>
            <a:r>
              <a:rPr lang="en-IN" dirty="0" err="1"/>
              <a:t>ul</a:t>
            </a:r>
            <a:r>
              <a:rPr lang="az-Cyrl-AZ" dirty="0"/>
              <a:t>а</a:t>
            </a:r>
            <a:r>
              <a:rPr lang="en-IN" dirty="0" err="1"/>
              <a:t>rity</a:t>
            </a:r>
            <a:r>
              <a:rPr lang="en-IN" dirty="0"/>
              <a:t> in re</a:t>
            </a:r>
            <a:r>
              <a:rPr lang="az-Cyrl-AZ" dirty="0"/>
              <a:t>с</a:t>
            </a:r>
            <a:r>
              <a:rPr lang="en-IN" dirty="0" err="1"/>
              <a:t>ent</a:t>
            </a:r>
            <a:r>
              <a:rPr lang="en-IN" dirty="0"/>
              <a:t> ye</a:t>
            </a:r>
            <a:r>
              <a:rPr lang="az-Cyrl-AZ" dirty="0"/>
              <a:t>а</a:t>
            </a:r>
            <a:r>
              <a:rPr lang="en-IN" dirty="0" err="1"/>
              <a:t>rs</a:t>
            </a:r>
            <a:r>
              <a:rPr lang="en-IN" dirty="0"/>
              <a:t>. In </a:t>
            </a:r>
            <a:r>
              <a:rPr lang="en-IN" dirty="0" err="1"/>
              <a:t>sh</a:t>
            </a:r>
            <a:r>
              <a:rPr lang="az-Cyrl-AZ" dirty="0"/>
              <a:t>о</a:t>
            </a:r>
            <a:r>
              <a:rPr lang="en-IN" dirty="0"/>
              <a:t>rt, </a:t>
            </a:r>
            <a:r>
              <a:rPr lang="az-Cyrl-AZ" dirty="0"/>
              <a:t>со</a:t>
            </a:r>
            <a:r>
              <a:rPr lang="en-IN" dirty="0" err="1"/>
              <a:t>ll</a:t>
            </a:r>
            <a:r>
              <a:rPr lang="az-Cyrl-AZ" dirty="0"/>
              <a:t>а</a:t>
            </a:r>
            <a:r>
              <a:rPr lang="en-IN" dirty="0"/>
              <a:t>b</a:t>
            </a:r>
            <a:r>
              <a:rPr lang="az-Cyrl-AZ" dirty="0"/>
              <a:t>о</a:t>
            </a:r>
            <a:r>
              <a:rPr lang="en-IN" dirty="0"/>
              <a:t>r</a:t>
            </a:r>
            <a:r>
              <a:rPr lang="az-Cyrl-AZ" dirty="0"/>
              <a:t>а</a:t>
            </a:r>
            <a:r>
              <a:rPr lang="en-IN" dirty="0" err="1"/>
              <a:t>tive</a:t>
            </a:r>
            <a:r>
              <a:rPr lang="en-IN" dirty="0"/>
              <a:t> filtering </a:t>
            </a:r>
            <a:r>
              <a:rPr lang="az-Cyrl-AZ" dirty="0"/>
              <a:t>арр</a:t>
            </a:r>
            <a:r>
              <a:rPr lang="en-IN" dirty="0"/>
              <a:t>r</a:t>
            </a:r>
            <a:r>
              <a:rPr lang="az-Cyrl-AZ" dirty="0"/>
              <a:t>оас</a:t>
            </a:r>
            <a:r>
              <a:rPr lang="en-IN" dirty="0" err="1"/>
              <a:t>hes</a:t>
            </a:r>
            <a:r>
              <a:rPr lang="en-IN" dirty="0"/>
              <a:t> ex</a:t>
            </a:r>
            <a:r>
              <a:rPr lang="az-Cyrl-AZ" dirty="0"/>
              <a:t>р</a:t>
            </a:r>
            <a:r>
              <a:rPr lang="en-IN" dirty="0"/>
              <a:t>l</a:t>
            </a:r>
            <a:r>
              <a:rPr lang="az-Cyrl-AZ" dirty="0"/>
              <a:t>о</a:t>
            </a:r>
            <a:r>
              <a:rPr lang="en-IN" dirty="0"/>
              <a:t>it inter</a:t>
            </a:r>
            <a:r>
              <a:rPr lang="az-Cyrl-AZ" dirty="0"/>
              <a:t>ас</a:t>
            </a:r>
            <a:r>
              <a:rPr lang="en-IN" dirty="0" err="1"/>
              <a:t>ti</a:t>
            </a:r>
            <a:r>
              <a:rPr lang="az-Cyrl-AZ" dirty="0"/>
              <a:t>о</a:t>
            </a:r>
            <a:r>
              <a:rPr lang="en-IN" dirty="0"/>
              <a:t>ns between users </a:t>
            </a:r>
            <a:r>
              <a:rPr lang="az-Cyrl-AZ" dirty="0"/>
              <a:t>а</a:t>
            </a:r>
            <a:r>
              <a:rPr lang="en-IN" dirty="0" err="1"/>
              <a:t>nd</a:t>
            </a:r>
            <a:r>
              <a:rPr lang="en-IN" dirty="0"/>
              <a:t> items</a:t>
            </a:r>
          </a:p>
        </p:txBody>
      </p:sp>
      <p:sp>
        <p:nvSpPr>
          <p:cNvPr id="13" name="Content Placeholder 12">
            <a:extLst>
              <a:ext uri="{FF2B5EF4-FFF2-40B4-BE49-F238E27FC236}">
                <a16:creationId xmlns:a16="http://schemas.microsoft.com/office/drawing/2014/main" id="{9CBD38F4-BD5E-3BFA-440A-26D4304D9CEE}"/>
              </a:ext>
            </a:extLst>
          </p:cNvPr>
          <p:cNvSpPr>
            <a:spLocks noGrp="1"/>
          </p:cNvSpPr>
          <p:nvPr>
            <p:ph sz="half" idx="2"/>
          </p:nvPr>
        </p:nvSpPr>
        <p:spPr/>
        <p:txBody>
          <a:bodyPr>
            <a:normAutofit fontScale="92500" lnSpcReduction="20000"/>
          </a:bodyPr>
          <a:lstStyle/>
          <a:p>
            <a:r>
              <a:rPr lang="en-US" dirty="0"/>
              <a:t>This paper talks about Hybrid Filtering combines the advantages of both CF and CBF and can avoid their individual limitations. Emotion-Based Model. Emotion-based methods use two </a:t>
            </a:r>
            <a:r>
              <a:rPr lang="en-US" dirty="0" err="1"/>
              <a:t>factorsto</a:t>
            </a:r>
            <a:r>
              <a:rPr lang="en-US" dirty="0"/>
              <a:t> perceive emotions: how positive or negative, the emotion is and how exciting or calming the emotion is. One challenge is data collection since in order to accurately model the system, a large amount of data is needed. Ambiguity and granularity is a significant issue since emotion itself is hard to define and describe.</a:t>
            </a:r>
            <a:endParaRPr lang="en-IN" dirty="0"/>
          </a:p>
        </p:txBody>
      </p:sp>
    </p:spTree>
    <p:extLst>
      <p:ext uri="{BB962C8B-B14F-4D97-AF65-F5344CB8AC3E}">
        <p14:creationId xmlns:p14="http://schemas.microsoft.com/office/powerpoint/2010/main" val="218744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8EC94-D430-A690-FD62-DF1747D67FE0}"/>
              </a:ext>
            </a:extLst>
          </p:cNvPr>
          <p:cNvSpPr>
            <a:spLocks noGrp="1"/>
          </p:cNvSpPr>
          <p:nvPr>
            <p:ph type="title"/>
          </p:nvPr>
        </p:nvSpPr>
        <p:spPr/>
        <p:txBody>
          <a:bodyPr>
            <a:normAutofit fontScale="90000"/>
          </a:bodyPr>
          <a:lstStyle/>
          <a:p>
            <a:r>
              <a:rPr lang="en-IN" dirty="0"/>
              <a:t>Critical analysis of MRS   Exploring MRS</a:t>
            </a:r>
            <a:br>
              <a:rPr lang="en-IN" dirty="0"/>
            </a:br>
            <a:r>
              <a:rPr lang="en-IN" dirty="0"/>
              <a:t>T Bharadwaj(2021)           M Jitendra(2021)</a:t>
            </a:r>
          </a:p>
        </p:txBody>
      </p:sp>
      <p:sp>
        <p:nvSpPr>
          <p:cNvPr id="5" name="Content Placeholder 4">
            <a:extLst>
              <a:ext uri="{FF2B5EF4-FFF2-40B4-BE49-F238E27FC236}">
                <a16:creationId xmlns:a16="http://schemas.microsoft.com/office/drawing/2014/main" id="{75FF6BB4-5CBF-CD1D-A70C-289687329567}"/>
              </a:ext>
            </a:extLst>
          </p:cNvPr>
          <p:cNvSpPr>
            <a:spLocks noGrp="1"/>
          </p:cNvSpPr>
          <p:nvPr>
            <p:ph sz="half" idx="1"/>
          </p:nvPr>
        </p:nvSpPr>
        <p:spPr/>
        <p:txBody>
          <a:bodyPr>
            <a:normAutofit fontScale="85000" lnSpcReduction="10000"/>
          </a:bodyPr>
          <a:lstStyle/>
          <a:p>
            <a:r>
              <a:rPr lang="en-US" dirty="0"/>
              <a:t>The author says that when you try to choose a song to listen on your streaming platform of choice, it could be depending on who else is in the room, whether you're going to go for a long run, or whether you've just had a rough day. One of several major drawbacks of both content-based and collaborative filtering methods is that none takes the listener's "background" into consideration. Context can allude to a lot of things in this case, including the emotion of the listener, the time of day, and the climate outdoors. </a:t>
            </a:r>
            <a:endParaRPr lang="en-IN" dirty="0"/>
          </a:p>
        </p:txBody>
      </p:sp>
      <p:sp>
        <p:nvSpPr>
          <p:cNvPr id="6" name="Content Placeholder 5">
            <a:extLst>
              <a:ext uri="{FF2B5EF4-FFF2-40B4-BE49-F238E27FC236}">
                <a16:creationId xmlns:a16="http://schemas.microsoft.com/office/drawing/2014/main" id="{03F18648-16BB-C995-A4AF-5FC5F354DE99}"/>
              </a:ext>
            </a:extLst>
          </p:cNvPr>
          <p:cNvSpPr>
            <a:spLocks noGrp="1"/>
          </p:cNvSpPr>
          <p:nvPr>
            <p:ph sz="half" idx="2"/>
          </p:nvPr>
        </p:nvSpPr>
        <p:spPr/>
        <p:txBody>
          <a:bodyPr>
            <a:normAutofit fontScale="85000" lnSpcReduction="10000"/>
          </a:bodyPr>
          <a:lstStyle/>
          <a:p>
            <a:r>
              <a:rPr lang="en-US" dirty="0"/>
              <a:t>The author exemplifies that recommendations are classified into two types based on the number of users the system suggests to. When the interest of a single user is noted to provide him the suggestion, it is known as a personal recommender system. Since a personal taste cannot be the same for different users, this type of recommenders is used based on the user’s taste or preference. Another type of recommender system is called public recommendations or impersonal recommendations. When a system grabs the interests of users on a large scale, basically to make recommendations based on the popularity of item</a:t>
            </a:r>
            <a:endParaRPr lang="en-IN" dirty="0"/>
          </a:p>
        </p:txBody>
      </p:sp>
    </p:spTree>
    <p:extLst>
      <p:ext uri="{BB962C8B-B14F-4D97-AF65-F5344CB8AC3E}">
        <p14:creationId xmlns:p14="http://schemas.microsoft.com/office/powerpoint/2010/main" val="1305163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TotalTime>
  <Words>948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LITERATURE SURVEY MUSIC RECOMMENDATION SYSTEM</vt:lpstr>
      <vt:lpstr>1.MUSIC RECOMMENDATION SYSTEM -SJ NAMITHA(2019)</vt:lpstr>
      <vt:lpstr>2.Learning in Music Recommendation systems.Marcus Schedl (2019)</vt:lpstr>
      <vt:lpstr>3. Current Visions in Music Recommendation systems-Hamed Zamani 2018</vt:lpstr>
      <vt:lpstr>4.Content based MRS       5.Survey of MRS Niyazov(2021)                    Yading Song(2020)</vt:lpstr>
      <vt:lpstr>Music system preference    Music system using  -Varsha Verma(2021)            neural networks-                                                   Dushan perera(2020)</vt:lpstr>
      <vt:lpstr>Critical analysis of MRS   Exploring MRS T Bharadwaj(2021)           M Jitendra(2021)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MUSIC RECOMMENDATION SYSTEM</dc:title>
  <dc:creator>sreveedya@gmail.com</dc:creator>
  <cp:lastModifiedBy>sreveedya@gmail.com</cp:lastModifiedBy>
  <cp:revision>2</cp:revision>
  <dcterms:created xsi:type="dcterms:W3CDTF">2022-10-21T10:31:10Z</dcterms:created>
  <dcterms:modified xsi:type="dcterms:W3CDTF">2022-10-21T11:25:13Z</dcterms:modified>
</cp:coreProperties>
</file>