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7" r:id="rId5"/>
    <p:sldId id="268" r:id="rId6"/>
    <p:sldId id="259" r:id="rId7"/>
    <p:sldId id="272" r:id="rId8"/>
    <p:sldId id="260" r:id="rId9"/>
    <p:sldId id="261" r:id="rId10"/>
    <p:sldId id="269" r:id="rId11"/>
    <p:sldId id="271" r:id="rId12"/>
    <p:sldId id="265" r:id="rId13"/>
  </p:sldIdLst>
  <p:sldSz cx="18288000" cy="10287000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Arcade Gamer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B307A-E56E-4FBA-9A3E-849E8F8F277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69974-9A39-4D86-8116-394D9F8A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88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69974-9A39-4D86-8116-394D9F8AF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9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1.gif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15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1.gif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15.sv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5.svg"/><Relationship Id="rId4" Type="http://schemas.openxmlformats.org/officeDocument/2006/relationships/image" Target="../media/image25.svg"/><Relationship Id="rId9" Type="http://schemas.openxmlformats.org/officeDocument/2006/relationships/image" Target="../media/image4.png"/><Relationship Id="rId1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2.png"/><Relationship Id="rId3" Type="http://schemas.openxmlformats.org/officeDocument/2006/relationships/image" Target="../media/image18.gif"/><Relationship Id="rId7" Type="http://schemas.openxmlformats.org/officeDocument/2006/relationships/image" Target="../media/image14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gif"/><Relationship Id="rId11" Type="http://schemas.openxmlformats.org/officeDocument/2006/relationships/image" Target="../media/image4.png"/><Relationship Id="rId5" Type="http://schemas.openxmlformats.org/officeDocument/2006/relationships/image" Target="../media/image20.gif"/><Relationship Id="rId10" Type="http://schemas.openxmlformats.org/officeDocument/2006/relationships/image" Target="../media/image17.svg"/><Relationship Id="rId4" Type="http://schemas.openxmlformats.org/officeDocument/2006/relationships/image" Target="../media/image19.gif"/><Relationship Id="rId9" Type="http://schemas.openxmlformats.org/officeDocument/2006/relationships/image" Target="../media/image16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15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5.svg"/><Relationship Id="rId5" Type="http://schemas.openxmlformats.org/officeDocument/2006/relationships/image" Target="../media/image23.sv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17.svg"/><Relationship Id="rId14" Type="http://schemas.openxmlformats.org/officeDocument/2006/relationships/image" Target="../media/image21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6.gif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12.png"/><Relationship Id="rId5" Type="http://schemas.openxmlformats.org/officeDocument/2006/relationships/image" Target="../media/image24.png"/><Relationship Id="rId10" Type="http://schemas.openxmlformats.org/officeDocument/2006/relationships/image" Target="../media/image5.svg"/><Relationship Id="rId4" Type="http://schemas.openxmlformats.org/officeDocument/2006/relationships/image" Target="../media/image15.svg"/><Relationship Id="rId9" Type="http://schemas.openxmlformats.org/officeDocument/2006/relationships/image" Target="../media/image4.png"/><Relationship Id="rId1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12.png"/><Relationship Id="rId5" Type="http://schemas.openxmlformats.org/officeDocument/2006/relationships/image" Target="../media/image24.png"/><Relationship Id="rId10" Type="http://schemas.openxmlformats.org/officeDocument/2006/relationships/image" Target="../media/image5.svg"/><Relationship Id="rId4" Type="http://schemas.openxmlformats.org/officeDocument/2006/relationships/image" Target="../media/image15.sv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5.svg"/><Relationship Id="rId4" Type="http://schemas.openxmlformats.org/officeDocument/2006/relationships/image" Target="../media/image25.sv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30.gif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5.svg"/><Relationship Id="rId4" Type="http://schemas.openxmlformats.org/officeDocument/2006/relationships/image" Target="../media/image25.svg"/><Relationship Id="rId9" Type="http://schemas.openxmlformats.org/officeDocument/2006/relationships/image" Target="../media/image4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5.svg"/><Relationship Id="rId4" Type="http://schemas.openxmlformats.org/officeDocument/2006/relationships/image" Target="../media/image25.sv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387022" y="1724475"/>
            <a:ext cx="13513955" cy="6838049"/>
            <a:chOff x="0" y="0"/>
            <a:chExt cx="3559231" cy="18009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59231" cy="1800968"/>
            </a:xfrm>
            <a:custGeom>
              <a:avLst/>
              <a:gdLst/>
              <a:ahLst/>
              <a:cxnLst/>
              <a:rect l="l" t="t" r="r" b="b"/>
              <a:pathLst>
                <a:path w="3559231" h="1800968">
                  <a:moveTo>
                    <a:pt x="29217" y="0"/>
                  </a:moveTo>
                  <a:lnTo>
                    <a:pt x="3530014" y="0"/>
                  </a:lnTo>
                  <a:cubicBezTo>
                    <a:pt x="3537763" y="0"/>
                    <a:pt x="3545194" y="3078"/>
                    <a:pt x="3550673" y="8557"/>
                  </a:cubicBezTo>
                  <a:cubicBezTo>
                    <a:pt x="3556153" y="14037"/>
                    <a:pt x="3559231" y="21468"/>
                    <a:pt x="3559231" y="29217"/>
                  </a:cubicBezTo>
                  <a:lnTo>
                    <a:pt x="3559231" y="1771751"/>
                  </a:lnTo>
                  <a:cubicBezTo>
                    <a:pt x="3559231" y="1779499"/>
                    <a:pt x="3556153" y="1786931"/>
                    <a:pt x="3550673" y="1792410"/>
                  </a:cubicBezTo>
                  <a:cubicBezTo>
                    <a:pt x="3545194" y="1797889"/>
                    <a:pt x="3537763" y="1800968"/>
                    <a:pt x="3530014" y="1800968"/>
                  </a:cubicBezTo>
                  <a:lnTo>
                    <a:pt x="29217" y="1800968"/>
                  </a:lnTo>
                  <a:cubicBezTo>
                    <a:pt x="21468" y="1800968"/>
                    <a:pt x="14037" y="1797889"/>
                    <a:pt x="8557" y="1792410"/>
                  </a:cubicBezTo>
                  <a:cubicBezTo>
                    <a:pt x="3078" y="1786931"/>
                    <a:pt x="0" y="1779499"/>
                    <a:pt x="0" y="1771751"/>
                  </a:cubicBezTo>
                  <a:lnTo>
                    <a:pt x="0" y="29217"/>
                  </a:lnTo>
                  <a:cubicBezTo>
                    <a:pt x="0" y="21468"/>
                    <a:pt x="3078" y="14037"/>
                    <a:pt x="8557" y="8557"/>
                  </a:cubicBezTo>
                  <a:cubicBezTo>
                    <a:pt x="14037" y="3078"/>
                    <a:pt x="21468" y="0"/>
                    <a:pt x="292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174213" y="7174554"/>
            <a:ext cx="1757056" cy="744353"/>
          </a:xfrm>
          <a:custGeom>
            <a:avLst/>
            <a:gdLst/>
            <a:ahLst/>
            <a:cxnLst/>
            <a:rect l="l" t="t" r="r" b="b"/>
            <a:pathLst>
              <a:path w="1757056" h="744353">
                <a:moveTo>
                  <a:pt x="0" y="0"/>
                </a:moveTo>
                <a:lnTo>
                  <a:pt x="1757056" y="0"/>
                </a:lnTo>
                <a:lnTo>
                  <a:pt x="1757056" y="744353"/>
                </a:lnTo>
                <a:lnTo>
                  <a:pt x="0" y="7443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1355326" y="7174554"/>
            <a:ext cx="1757056" cy="744353"/>
          </a:xfrm>
          <a:custGeom>
            <a:avLst/>
            <a:gdLst/>
            <a:ahLst/>
            <a:cxnLst/>
            <a:rect l="l" t="t" r="r" b="b"/>
            <a:pathLst>
              <a:path w="1757056" h="744353">
                <a:moveTo>
                  <a:pt x="0" y="0"/>
                </a:moveTo>
                <a:lnTo>
                  <a:pt x="1757056" y="0"/>
                </a:lnTo>
                <a:lnTo>
                  <a:pt x="1757056" y="744353"/>
                </a:lnTo>
                <a:lnTo>
                  <a:pt x="0" y="7443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8748191" y="2669945"/>
            <a:ext cx="791618" cy="884939"/>
          </a:xfrm>
          <a:custGeom>
            <a:avLst/>
            <a:gdLst/>
            <a:ahLst/>
            <a:cxnLst/>
            <a:rect l="l" t="t" r="r" b="b"/>
            <a:pathLst>
              <a:path w="791618" h="884939">
                <a:moveTo>
                  <a:pt x="0" y="0"/>
                </a:moveTo>
                <a:lnTo>
                  <a:pt x="791618" y="0"/>
                </a:lnTo>
                <a:lnTo>
                  <a:pt x="791618" y="884939"/>
                </a:lnTo>
                <a:lnTo>
                  <a:pt x="0" y="8849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8264769" y="7098354"/>
            <a:ext cx="1757056" cy="744353"/>
          </a:xfrm>
          <a:custGeom>
            <a:avLst/>
            <a:gdLst/>
            <a:ahLst/>
            <a:cxnLst/>
            <a:rect l="l" t="t" r="r" b="b"/>
            <a:pathLst>
              <a:path w="1757056" h="744353">
                <a:moveTo>
                  <a:pt x="0" y="0"/>
                </a:moveTo>
                <a:lnTo>
                  <a:pt x="1757057" y="0"/>
                </a:lnTo>
                <a:lnTo>
                  <a:pt x="1757057" y="744353"/>
                </a:lnTo>
                <a:lnTo>
                  <a:pt x="0" y="7443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5390137" y="5888870"/>
            <a:ext cx="7507727" cy="464114"/>
          </a:xfrm>
          <a:custGeom>
            <a:avLst/>
            <a:gdLst/>
            <a:ahLst/>
            <a:cxnLst/>
            <a:rect l="l" t="t" r="r" b="b"/>
            <a:pathLst>
              <a:path w="7507727" h="464114">
                <a:moveTo>
                  <a:pt x="0" y="0"/>
                </a:moveTo>
                <a:lnTo>
                  <a:pt x="7507726" y="0"/>
                </a:lnTo>
                <a:lnTo>
                  <a:pt x="7507726" y="464114"/>
                </a:lnTo>
                <a:lnTo>
                  <a:pt x="0" y="4641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041535" y="3824120"/>
            <a:ext cx="14204931" cy="165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16"/>
              </a:lnSpc>
            </a:pPr>
            <a:r>
              <a:rPr lang="en-US" sz="11853" spc="-545">
                <a:solidFill>
                  <a:srgbClr val="FFFFFF"/>
                </a:solidFill>
                <a:latin typeface="Arcade Gamer Bold"/>
              </a:rPr>
              <a:t>GAME START</a:t>
            </a:r>
          </a:p>
        </p:txBody>
      </p:sp>
      <p:sp>
        <p:nvSpPr>
          <p:cNvPr id="17" name="Freeform 17"/>
          <p:cNvSpPr/>
          <p:nvPr/>
        </p:nvSpPr>
        <p:spPr>
          <a:xfrm>
            <a:off x="-648991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73609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455616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217418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2892748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3611314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4864394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5599900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6335405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7070911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4128888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0021826" y="2669945"/>
            <a:ext cx="791618" cy="884939"/>
          </a:xfrm>
          <a:custGeom>
            <a:avLst/>
            <a:gdLst/>
            <a:ahLst/>
            <a:cxnLst/>
            <a:rect l="l" t="t" r="r" b="b"/>
            <a:pathLst>
              <a:path w="791618" h="884939">
                <a:moveTo>
                  <a:pt x="0" y="0"/>
                </a:moveTo>
                <a:lnTo>
                  <a:pt x="791618" y="0"/>
                </a:lnTo>
                <a:lnTo>
                  <a:pt x="791618" y="884939"/>
                </a:lnTo>
                <a:lnTo>
                  <a:pt x="0" y="8849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7470798" y="2669945"/>
            <a:ext cx="791618" cy="884939"/>
          </a:xfrm>
          <a:custGeom>
            <a:avLst/>
            <a:gdLst/>
            <a:ahLst/>
            <a:cxnLst/>
            <a:rect l="l" t="t" r="r" b="b"/>
            <a:pathLst>
              <a:path w="791618" h="884939">
                <a:moveTo>
                  <a:pt x="0" y="0"/>
                </a:moveTo>
                <a:lnTo>
                  <a:pt x="791618" y="0"/>
                </a:lnTo>
                <a:lnTo>
                  <a:pt x="791618" y="884939"/>
                </a:lnTo>
                <a:lnTo>
                  <a:pt x="0" y="8849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9143297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430633" cy="17524965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Freeform 7"/>
          <p:cNvSpPr/>
          <p:nvPr/>
        </p:nvSpPr>
        <p:spPr>
          <a:xfrm>
            <a:off x="73609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55616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17418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892748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611314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864394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5599900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335405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7070911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4128888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8469373" y="9227234"/>
            <a:ext cx="1349253" cy="571593"/>
          </a:xfrm>
          <a:custGeom>
            <a:avLst/>
            <a:gdLst/>
            <a:ahLst/>
            <a:cxnLst/>
            <a:rect l="l" t="t" r="r" b="b"/>
            <a:pathLst>
              <a:path w="1349253" h="57159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-648991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9143297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313618" y="8702340"/>
            <a:ext cx="1533186" cy="1139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8469CC-3506-EEF2-C494-7516E53C41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7070" y="305791"/>
            <a:ext cx="16264919" cy="91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0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90500"/>
            <a:ext cx="18287650" cy="16268823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Freeform 7"/>
          <p:cNvSpPr/>
          <p:nvPr/>
        </p:nvSpPr>
        <p:spPr>
          <a:xfrm>
            <a:off x="73609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55616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17418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892748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611314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864394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5599900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335405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7070911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4128888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8469373" y="9227234"/>
            <a:ext cx="1349253" cy="571593"/>
          </a:xfrm>
          <a:custGeom>
            <a:avLst/>
            <a:gdLst/>
            <a:ahLst/>
            <a:cxnLst/>
            <a:rect l="l" t="t" r="r" b="b"/>
            <a:pathLst>
              <a:path w="1349253" h="57159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-648991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9143297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313618" y="8702340"/>
            <a:ext cx="1533186" cy="1139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F7067A-662F-9354-D058-F217315D5E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6783" y="997137"/>
            <a:ext cx="14737949" cy="79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8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564169" y="6870641"/>
            <a:ext cx="3456917" cy="3663399"/>
          </a:xfrm>
          <a:custGeom>
            <a:avLst/>
            <a:gdLst/>
            <a:ahLst/>
            <a:cxnLst/>
            <a:rect l="l" t="t" r="r" b="b"/>
            <a:pathLst>
              <a:path w="3456917" h="3663399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3609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55616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17418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892748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611314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231337" y="6917765"/>
            <a:ext cx="3412449" cy="3616276"/>
          </a:xfrm>
          <a:custGeom>
            <a:avLst/>
            <a:gdLst/>
            <a:ahLst/>
            <a:cxnLst/>
            <a:rect l="l" t="t" r="r" b="b"/>
            <a:pathLst>
              <a:path w="3412449" h="3616276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4864394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5599900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6335405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070911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4128888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8469373" y="9227234"/>
            <a:ext cx="1349253" cy="571593"/>
          </a:xfrm>
          <a:custGeom>
            <a:avLst/>
            <a:gdLst/>
            <a:ahLst/>
            <a:cxnLst/>
            <a:rect l="l" t="t" r="r" b="b"/>
            <a:pathLst>
              <a:path w="1349253" h="57159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-648991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9143297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465444" y="1480409"/>
            <a:ext cx="1427304" cy="498259"/>
          </a:xfrm>
          <a:custGeom>
            <a:avLst/>
            <a:gdLst/>
            <a:ahLst/>
            <a:cxnLst/>
            <a:rect l="l" t="t" r="r" b="b"/>
            <a:pathLst>
              <a:path w="1427304" h="498259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5231033" y="982150"/>
            <a:ext cx="1427304" cy="498259"/>
          </a:xfrm>
          <a:custGeom>
            <a:avLst/>
            <a:gdLst/>
            <a:ahLst/>
            <a:cxnLst/>
            <a:rect l="l" t="t" r="r" b="b"/>
            <a:pathLst>
              <a:path w="1427304" h="498259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3437090" y="6372382"/>
            <a:ext cx="1427304" cy="498259"/>
          </a:xfrm>
          <a:custGeom>
            <a:avLst/>
            <a:gdLst/>
            <a:ahLst/>
            <a:cxnLst/>
            <a:rect l="l" t="t" r="r" b="b"/>
            <a:pathLst>
              <a:path w="1427304" h="498259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4850910" y="3228564"/>
            <a:ext cx="8586179" cy="3086100"/>
            <a:chOff x="0" y="0"/>
            <a:chExt cx="226138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261381" cy="812800"/>
            </a:xfrm>
            <a:custGeom>
              <a:avLst/>
              <a:gdLst/>
              <a:ahLst/>
              <a:cxnLst/>
              <a:rect l="l" t="t" r="r" b="b"/>
              <a:pathLst>
                <a:path w="2261381" h="812800">
                  <a:moveTo>
                    <a:pt x="44182" y="0"/>
                  </a:moveTo>
                  <a:lnTo>
                    <a:pt x="2217199" y="0"/>
                  </a:lnTo>
                  <a:cubicBezTo>
                    <a:pt x="2241600" y="0"/>
                    <a:pt x="2261381" y="19781"/>
                    <a:pt x="2261381" y="44182"/>
                  </a:cubicBezTo>
                  <a:lnTo>
                    <a:pt x="2261381" y="768618"/>
                  </a:lnTo>
                  <a:cubicBezTo>
                    <a:pt x="2261381" y="793019"/>
                    <a:pt x="2241600" y="812800"/>
                    <a:pt x="2217199" y="812800"/>
                  </a:cubicBezTo>
                  <a:lnTo>
                    <a:pt x="44182" y="812800"/>
                  </a:lnTo>
                  <a:cubicBezTo>
                    <a:pt x="19781" y="812800"/>
                    <a:pt x="0" y="793019"/>
                    <a:pt x="0" y="768618"/>
                  </a:cubicBezTo>
                  <a:lnTo>
                    <a:pt x="0" y="44182"/>
                  </a:lnTo>
                  <a:cubicBezTo>
                    <a:pt x="0" y="19781"/>
                    <a:pt x="19781" y="0"/>
                    <a:pt x="441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24795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752514" y="3980276"/>
            <a:ext cx="8684575" cy="156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5200" spc="-239">
                <a:solidFill>
                  <a:srgbClr val="FFFFFF"/>
                </a:solidFill>
                <a:latin typeface="Arcade Gamer Bold"/>
              </a:rPr>
              <a:t>THANK YOU FOR PLAYING WITH 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387022" y="1724475"/>
            <a:ext cx="13513955" cy="6838049"/>
            <a:chOff x="0" y="0"/>
            <a:chExt cx="3559231" cy="18009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59231" cy="1800968"/>
            </a:xfrm>
            <a:custGeom>
              <a:avLst/>
              <a:gdLst/>
              <a:ahLst/>
              <a:cxnLst/>
              <a:rect l="l" t="t" r="r" b="b"/>
              <a:pathLst>
                <a:path w="3559231" h="1800968">
                  <a:moveTo>
                    <a:pt x="29217" y="0"/>
                  </a:moveTo>
                  <a:lnTo>
                    <a:pt x="3530014" y="0"/>
                  </a:lnTo>
                  <a:cubicBezTo>
                    <a:pt x="3537763" y="0"/>
                    <a:pt x="3545194" y="3078"/>
                    <a:pt x="3550673" y="8557"/>
                  </a:cubicBezTo>
                  <a:cubicBezTo>
                    <a:pt x="3556153" y="14037"/>
                    <a:pt x="3559231" y="21468"/>
                    <a:pt x="3559231" y="29217"/>
                  </a:cubicBezTo>
                  <a:lnTo>
                    <a:pt x="3559231" y="1771751"/>
                  </a:lnTo>
                  <a:cubicBezTo>
                    <a:pt x="3559231" y="1779499"/>
                    <a:pt x="3556153" y="1786931"/>
                    <a:pt x="3550673" y="1792410"/>
                  </a:cubicBezTo>
                  <a:cubicBezTo>
                    <a:pt x="3545194" y="1797889"/>
                    <a:pt x="3537763" y="1800968"/>
                    <a:pt x="3530014" y="1800968"/>
                  </a:cubicBezTo>
                  <a:lnTo>
                    <a:pt x="29217" y="1800968"/>
                  </a:lnTo>
                  <a:cubicBezTo>
                    <a:pt x="21468" y="1800968"/>
                    <a:pt x="14037" y="1797889"/>
                    <a:pt x="8557" y="1792410"/>
                  </a:cubicBezTo>
                  <a:cubicBezTo>
                    <a:pt x="3078" y="1786931"/>
                    <a:pt x="0" y="1779499"/>
                    <a:pt x="0" y="1771751"/>
                  </a:cubicBezTo>
                  <a:lnTo>
                    <a:pt x="0" y="29217"/>
                  </a:lnTo>
                  <a:cubicBezTo>
                    <a:pt x="0" y="21468"/>
                    <a:pt x="3078" y="14037"/>
                    <a:pt x="8557" y="8557"/>
                  </a:cubicBezTo>
                  <a:cubicBezTo>
                    <a:pt x="14037" y="3078"/>
                    <a:pt x="21468" y="0"/>
                    <a:pt x="292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30980" y="5578449"/>
            <a:ext cx="1539496" cy="153949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1B5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37617" y="5843583"/>
            <a:ext cx="888122" cy="100922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7405446" y="5627077"/>
            <a:ext cx="1539496" cy="153949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1B5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885970" y="5627077"/>
            <a:ext cx="612867" cy="1225735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9419438" y="5627077"/>
            <a:ext cx="1539496" cy="153949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1B5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860912" y="5843583"/>
            <a:ext cx="713698" cy="1009229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11523786" y="5627077"/>
            <a:ext cx="1539496" cy="153949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1B5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936685" y="6083064"/>
            <a:ext cx="713698" cy="530267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076071" y="2799608"/>
            <a:ext cx="14135857" cy="2026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2"/>
              </a:lnSpc>
            </a:pPr>
            <a:r>
              <a:rPr lang="en-US" sz="7200" spc="-371" dirty="0">
                <a:solidFill>
                  <a:srgbClr val="FFFFFF"/>
                </a:solidFill>
                <a:latin typeface="Arcade Gamer Bold"/>
              </a:rPr>
              <a:t>Video Game Global Sales Analysis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142011" y="7489420"/>
            <a:ext cx="1879334" cy="35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Arcade Gamer"/>
              </a:rPr>
              <a:t>arcade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235527" y="7489420"/>
            <a:ext cx="1879334" cy="35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Arcade Gamer"/>
              </a:rPr>
              <a:t>mystery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249519" y="7489420"/>
            <a:ext cx="1879334" cy="35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Arcade Gamer"/>
              </a:rPr>
              <a:t>science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243324" y="7489420"/>
            <a:ext cx="2100421" cy="35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Arcade Gamer"/>
              </a:rPr>
              <a:t>adventure</a:t>
            </a:r>
          </a:p>
        </p:txBody>
      </p:sp>
      <p:sp>
        <p:nvSpPr>
          <p:cNvPr id="32" name="Freeform 32"/>
          <p:cNvSpPr/>
          <p:nvPr/>
        </p:nvSpPr>
        <p:spPr>
          <a:xfrm>
            <a:off x="73609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455616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217418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2892748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3611314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14864394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15599900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16335405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17070911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14128888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2" name="Freeform 42"/>
          <p:cNvSpPr/>
          <p:nvPr/>
        </p:nvSpPr>
        <p:spPr>
          <a:xfrm>
            <a:off x="8469373" y="9227234"/>
            <a:ext cx="1349253" cy="571593"/>
          </a:xfrm>
          <a:custGeom>
            <a:avLst/>
            <a:gdLst/>
            <a:ahLst/>
            <a:cxnLst/>
            <a:rect l="l" t="t" r="r" b="b"/>
            <a:pathLst>
              <a:path w="1349253" h="57159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3" name="Freeform 43"/>
          <p:cNvSpPr/>
          <p:nvPr/>
        </p:nvSpPr>
        <p:spPr>
          <a:xfrm>
            <a:off x="-648991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4" name="Freeform 44"/>
          <p:cNvSpPr/>
          <p:nvPr/>
        </p:nvSpPr>
        <p:spPr>
          <a:xfrm>
            <a:off x="9143297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20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73609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55616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17418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892748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611314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4864394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5599900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6335405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070911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4128888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8469373" y="9227234"/>
            <a:ext cx="1349253" cy="571593"/>
          </a:xfrm>
          <a:custGeom>
            <a:avLst/>
            <a:gdLst/>
            <a:ahLst/>
            <a:cxnLst/>
            <a:rect l="l" t="t" r="r" b="b"/>
            <a:pathLst>
              <a:path w="1349253" h="57159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-648991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9143297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067054" y="912558"/>
            <a:ext cx="3384688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5200" spc="-239" dirty="0">
                <a:solidFill>
                  <a:srgbClr val="FFFFFF"/>
                </a:solidFill>
                <a:latin typeface="Arcade Gamer Bold"/>
              </a:rPr>
              <a:t>Goal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DCFC1A54-A6F8-845D-19DF-753F98940549}"/>
              </a:ext>
            </a:extLst>
          </p:cNvPr>
          <p:cNvSpPr txBox="1"/>
          <p:nvPr/>
        </p:nvSpPr>
        <p:spPr>
          <a:xfrm>
            <a:off x="6858000" y="739655"/>
            <a:ext cx="4055247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5200" spc="-239" dirty="0">
                <a:solidFill>
                  <a:srgbClr val="FFFFFF"/>
                </a:solidFill>
                <a:latin typeface="Arcade Gamer Bold"/>
              </a:rPr>
              <a:t>Audience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7DD16A9-5E2B-FAE0-3DDE-612CCFB59E5A}"/>
              </a:ext>
            </a:extLst>
          </p:cNvPr>
          <p:cNvSpPr txBox="1"/>
          <p:nvPr/>
        </p:nvSpPr>
        <p:spPr>
          <a:xfrm>
            <a:off x="12894985" y="739655"/>
            <a:ext cx="4042576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5200" spc="-239" dirty="0">
                <a:solidFill>
                  <a:srgbClr val="FFFFFF"/>
                </a:solidFill>
                <a:latin typeface="Arcade Gamer Bold"/>
              </a:rPr>
              <a:t>Use Case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6F36AB30-6432-8153-3731-67694B111258}"/>
              </a:ext>
            </a:extLst>
          </p:cNvPr>
          <p:cNvSpPr txBox="1"/>
          <p:nvPr/>
        </p:nvSpPr>
        <p:spPr>
          <a:xfrm>
            <a:off x="1222934" y="1814448"/>
            <a:ext cx="3958666" cy="4437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ts val="5928"/>
              </a:lnSpc>
              <a:buFont typeface="Arial" panose="020B0604020202020204" pitchFamily="34" charset="0"/>
              <a:buChar char="•"/>
            </a:pPr>
            <a:r>
              <a:rPr lang="en-US" sz="2800" spc="-239" dirty="0">
                <a:solidFill>
                  <a:srgbClr val="FFFFFF"/>
                </a:solidFill>
                <a:latin typeface="Algerian" panose="04020705040A02060702" pitchFamily="82" charset="0"/>
              </a:rPr>
              <a:t>Understanding Market Trends.</a:t>
            </a:r>
          </a:p>
          <a:p>
            <a:pPr marL="171450" indent="-171450">
              <a:lnSpc>
                <a:spcPts val="5928"/>
              </a:lnSpc>
              <a:buFont typeface="Arial" panose="020B0604020202020204" pitchFamily="34" charset="0"/>
              <a:buChar char="•"/>
            </a:pPr>
            <a:r>
              <a:rPr lang="en-US" sz="2800" spc="-239" dirty="0">
                <a:solidFill>
                  <a:srgbClr val="FFFFFF"/>
                </a:solidFill>
                <a:latin typeface="Algerian" panose="04020705040A02060702" pitchFamily="82" charset="0"/>
              </a:rPr>
              <a:t>Optimizing Business Strategies</a:t>
            </a:r>
          </a:p>
          <a:p>
            <a:pPr marL="171450" indent="-171450">
              <a:lnSpc>
                <a:spcPts val="5928"/>
              </a:lnSpc>
              <a:buFont typeface="Arial" panose="020B0604020202020204" pitchFamily="34" charset="0"/>
              <a:buChar char="•"/>
            </a:pPr>
            <a:r>
              <a:rPr lang="en-US" sz="2800" spc="-239" dirty="0">
                <a:solidFill>
                  <a:srgbClr val="FFFFFF"/>
                </a:solidFill>
                <a:latin typeface="Algerian" panose="04020705040A02060702" pitchFamily="82" charset="0"/>
              </a:rPr>
              <a:t>Enhancing User Experience</a:t>
            </a: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2C391F31-9819-9138-2E83-D4779840A4FF}"/>
              </a:ext>
            </a:extLst>
          </p:cNvPr>
          <p:cNvSpPr txBox="1"/>
          <p:nvPr/>
        </p:nvSpPr>
        <p:spPr>
          <a:xfrm>
            <a:off x="7402458" y="1766907"/>
            <a:ext cx="3384688" cy="4449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5928"/>
              </a:lnSpc>
              <a:buFont typeface="Arial" panose="020B0604020202020204" pitchFamily="34" charset="0"/>
              <a:buChar char="•"/>
            </a:pPr>
            <a:r>
              <a:rPr lang="en-US" sz="3200" spc="-239" dirty="0">
                <a:solidFill>
                  <a:srgbClr val="FFFFFF"/>
                </a:solidFill>
                <a:latin typeface="Algerian" panose="04020705040A02060702" pitchFamily="82" charset="0"/>
              </a:rPr>
              <a:t>Marketing Professionals:</a:t>
            </a:r>
          </a:p>
          <a:p>
            <a:pPr marL="342900" indent="-342900">
              <a:lnSpc>
                <a:spcPts val="5928"/>
              </a:lnSpc>
              <a:buFont typeface="Arial" panose="020B0604020202020204" pitchFamily="34" charset="0"/>
              <a:buChar char="•"/>
            </a:pPr>
            <a:r>
              <a:rPr lang="en-US" sz="3200" spc="-239" dirty="0">
                <a:solidFill>
                  <a:srgbClr val="FFFFFF"/>
                </a:solidFill>
                <a:latin typeface="Algerian" panose="04020705040A02060702" pitchFamily="82" charset="0"/>
              </a:rPr>
              <a:t>Game Developers</a:t>
            </a:r>
          </a:p>
          <a:p>
            <a:pPr marL="342900" indent="-342900">
              <a:lnSpc>
                <a:spcPts val="5928"/>
              </a:lnSpc>
              <a:buFont typeface="Arial" panose="020B0604020202020204" pitchFamily="34" charset="0"/>
              <a:buChar char="•"/>
            </a:pPr>
            <a:r>
              <a:rPr lang="en-US" sz="3200" spc="-239" dirty="0">
                <a:solidFill>
                  <a:srgbClr val="FFFFFF"/>
                </a:solidFill>
                <a:latin typeface="Algerian" panose="04020705040A02060702" pitchFamily="82" charset="0"/>
              </a:rPr>
              <a:t>Investors and Publishers: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F1C3A8DC-2579-FE4B-C4DC-F9A91F59FB84}"/>
              </a:ext>
            </a:extLst>
          </p:cNvPr>
          <p:cNvSpPr txBox="1"/>
          <p:nvPr/>
        </p:nvSpPr>
        <p:spPr>
          <a:xfrm>
            <a:off x="12556974" y="1516004"/>
            <a:ext cx="4664226" cy="5193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5928"/>
              </a:lnSpc>
              <a:buFont typeface="Arial" panose="020B0604020202020204" pitchFamily="34" charset="0"/>
              <a:buChar char="•"/>
            </a:pPr>
            <a:r>
              <a:rPr lang="en-US" sz="2800" spc="-239" dirty="0">
                <a:solidFill>
                  <a:srgbClr val="FFFFFF"/>
                </a:solidFill>
                <a:latin typeface="Algerian" panose="04020705040A02060702" pitchFamily="82" charset="0"/>
              </a:rPr>
              <a:t>Analyze sales patterns for Marketing</a:t>
            </a:r>
          </a:p>
          <a:p>
            <a:pPr marL="342900" indent="-342900">
              <a:lnSpc>
                <a:spcPts val="5928"/>
              </a:lnSpc>
              <a:buFont typeface="Arial" panose="020B0604020202020204" pitchFamily="34" charset="0"/>
              <a:buChar char="•"/>
            </a:pPr>
            <a:r>
              <a:rPr lang="en-US" sz="2800" spc="-239" dirty="0">
                <a:solidFill>
                  <a:srgbClr val="FFFFFF"/>
                </a:solidFill>
                <a:latin typeface="Algerian" panose="04020705040A02060702" pitchFamily="82" charset="0"/>
              </a:rPr>
              <a:t>Analyze Top genres and platforms to develop strategies</a:t>
            </a:r>
          </a:p>
          <a:p>
            <a:pPr marL="342900" indent="-342900">
              <a:lnSpc>
                <a:spcPts val="5928"/>
              </a:lnSpc>
              <a:buFont typeface="Arial" panose="020B0604020202020204" pitchFamily="34" charset="0"/>
              <a:buChar char="•"/>
            </a:pPr>
            <a:r>
              <a:rPr lang="en-US" sz="2800" spc="-239" dirty="0">
                <a:solidFill>
                  <a:srgbClr val="FFFFFF"/>
                </a:solidFill>
                <a:latin typeface="Algerian" panose="04020705040A02060702" pitchFamily="82" charset="0"/>
              </a:rPr>
              <a:t>strategic investment decisions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777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4908101" y="488173"/>
            <a:ext cx="1427304" cy="498259"/>
          </a:xfrm>
          <a:custGeom>
            <a:avLst/>
            <a:gdLst/>
            <a:ahLst/>
            <a:cxnLst/>
            <a:rect l="l" t="t" r="r" b="b"/>
            <a:pathLst>
              <a:path w="1427304" h="498259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30597" y="1961117"/>
            <a:ext cx="1427304" cy="498259"/>
          </a:xfrm>
          <a:custGeom>
            <a:avLst/>
            <a:gdLst/>
            <a:ahLst/>
            <a:cxnLst/>
            <a:rect l="l" t="t" r="r" b="b"/>
            <a:pathLst>
              <a:path w="1427304" h="498259">
                <a:moveTo>
                  <a:pt x="0" y="0"/>
                </a:moveTo>
                <a:lnTo>
                  <a:pt x="1427305" y="0"/>
                </a:lnTo>
                <a:lnTo>
                  <a:pt x="1427305" y="498258"/>
                </a:lnTo>
                <a:lnTo>
                  <a:pt x="0" y="498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245763" y="3271670"/>
            <a:ext cx="1427304" cy="498259"/>
          </a:xfrm>
          <a:custGeom>
            <a:avLst/>
            <a:gdLst/>
            <a:ahLst/>
            <a:cxnLst/>
            <a:rect l="l" t="t" r="r" b="b"/>
            <a:pathLst>
              <a:path w="1427304" h="498259">
                <a:moveTo>
                  <a:pt x="0" y="0"/>
                </a:moveTo>
                <a:lnTo>
                  <a:pt x="1427304" y="0"/>
                </a:lnTo>
                <a:lnTo>
                  <a:pt x="1427304" y="498259"/>
                </a:lnTo>
                <a:lnTo>
                  <a:pt x="0" y="4982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3609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55616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17418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892748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611314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864394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5599900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335405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7070911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4128888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8469373" y="9227234"/>
            <a:ext cx="1349253" cy="571593"/>
          </a:xfrm>
          <a:custGeom>
            <a:avLst/>
            <a:gdLst/>
            <a:ahLst/>
            <a:cxnLst/>
            <a:rect l="l" t="t" r="r" b="b"/>
            <a:pathLst>
              <a:path w="1349253" h="57159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-648991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9143297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16391767" y="5290457"/>
            <a:ext cx="1533186" cy="1139135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-864312" y="399456"/>
            <a:ext cx="13513955" cy="89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2"/>
              </a:lnSpc>
            </a:pPr>
            <a:r>
              <a:rPr lang="en-US" sz="4800" spc="-371" dirty="0">
                <a:solidFill>
                  <a:srgbClr val="FFFFFF"/>
                </a:solidFill>
                <a:latin typeface="Arcade Gamer Bold"/>
              </a:rPr>
              <a:t>Analysis - Regression</a:t>
            </a: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id="{D834173E-E294-6336-F095-B3BE396A8207}"/>
              </a:ext>
            </a:extLst>
          </p:cNvPr>
          <p:cNvSpPr txBox="1"/>
          <p:nvPr/>
        </p:nvSpPr>
        <p:spPr>
          <a:xfrm>
            <a:off x="1763464" y="1597541"/>
            <a:ext cx="13513955" cy="7939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2"/>
              </a:lnSpc>
            </a:pPr>
            <a:r>
              <a:rPr lang="en-US" sz="3200" spc="-371" dirty="0">
                <a:solidFill>
                  <a:srgbClr val="FFFFFF"/>
                </a:solidFill>
                <a:latin typeface="Algerian" panose="04020705040A02060702" pitchFamily="82" charset="0"/>
              </a:rPr>
              <a:t>Dependent (y) – Global Sales</a:t>
            </a:r>
          </a:p>
          <a:p>
            <a:pPr>
              <a:lnSpc>
                <a:spcPts val="7922"/>
              </a:lnSpc>
            </a:pPr>
            <a:r>
              <a:rPr lang="en-US" sz="3200" spc="-371" dirty="0">
                <a:solidFill>
                  <a:srgbClr val="FFFFFF"/>
                </a:solidFill>
                <a:latin typeface="Algerian" panose="04020705040A02060702" pitchFamily="82" charset="0"/>
              </a:rPr>
              <a:t>Independent (x)- other regional Sales</a:t>
            </a:r>
          </a:p>
          <a:p>
            <a:pPr lvl="1">
              <a:lnSpc>
                <a:spcPts val="7922"/>
              </a:lnSpc>
            </a:pPr>
            <a:r>
              <a:rPr lang="en-US" sz="3200" spc="-371" dirty="0">
                <a:solidFill>
                  <a:srgbClr val="FFFFFF"/>
                </a:solidFill>
                <a:latin typeface="Algerian" panose="04020705040A02060702" pitchFamily="82" charset="0"/>
              </a:rPr>
              <a:t>-r- Square = 91.58% </a:t>
            </a:r>
          </a:p>
          <a:p>
            <a:pPr lvl="4">
              <a:lnSpc>
                <a:spcPts val="7922"/>
              </a:lnSpc>
            </a:pPr>
            <a:r>
              <a:rPr lang="en-US" sz="3200" spc="-371" dirty="0">
                <a:solidFill>
                  <a:srgbClr val="FFFFFF"/>
                </a:solidFill>
                <a:latin typeface="Algerian" panose="04020705040A02060702" pitchFamily="82" charset="0"/>
              </a:rPr>
              <a:t>•	</a:t>
            </a:r>
            <a:r>
              <a:rPr lang="en-US" sz="3200" spc="-371" dirty="0" err="1">
                <a:solidFill>
                  <a:srgbClr val="FFFFFF"/>
                </a:solidFill>
                <a:latin typeface="Algerian" panose="04020705040A02060702" pitchFamily="82" charset="0"/>
              </a:rPr>
              <a:t>NA_Sales</a:t>
            </a:r>
            <a:r>
              <a:rPr lang="en-US" sz="3200" spc="-371" dirty="0">
                <a:solidFill>
                  <a:srgbClr val="FFFFFF"/>
                </a:solidFill>
                <a:latin typeface="Algerian" panose="04020705040A02060702" pitchFamily="82" charset="0"/>
              </a:rPr>
              <a:t> coefficient (0.8384)</a:t>
            </a:r>
          </a:p>
          <a:p>
            <a:pPr lvl="4">
              <a:lnSpc>
                <a:spcPts val="7922"/>
              </a:lnSpc>
            </a:pPr>
            <a:r>
              <a:rPr lang="en-US" sz="3200" spc="-371" dirty="0">
                <a:solidFill>
                  <a:srgbClr val="FFFFFF"/>
                </a:solidFill>
                <a:latin typeface="Algerian" panose="04020705040A02060702" pitchFamily="82" charset="0"/>
              </a:rPr>
              <a:t>•	</a:t>
            </a:r>
            <a:r>
              <a:rPr lang="en-US" sz="3200" spc="-371" dirty="0" err="1">
                <a:solidFill>
                  <a:srgbClr val="FFFFFF"/>
                </a:solidFill>
                <a:latin typeface="Algerian" panose="04020705040A02060702" pitchFamily="82" charset="0"/>
              </a:rPr>
              <a:t>EU_Sales</a:t>
            </a:r>
            <a:r>
              <a:rPr lang="en-US" sz="3200" spc="-371" dirty="0">
                <a:solidFill>
                  <a:srgbClr val="FFFFFF"/>
                </a:solidFill>
                <a:latin typeface="Algerian" panose="04020705040A02060702" pitchFamily="82" charset="0"/>
              </a:rPr>
              <a:t> coefficient (1.1834)</a:t>
            </a:r>
          </a:p>
          <a:p>
            <a:pPr lvl="4">
              <a:lnSpc>
                <a:spcPts val="7922"/>
              </a:lnSpc>
            </a:pPr>
            <a:r>
              <a:rPr lang="en-US" sz="3200" spc="-371" dirty="0">
                <a:solidFill>
                  <a:srgbClr val="FFFFFF"/>
                </a:solidFill>
                <a:latin typeface="Algerian" panose="04020705040A02060702" pitchFamily="82" charset="0"/>
              </a:rPr>
              <a:t>•	</a:t>
            </a:r>
            <a:r>
              <a:rPr lang="en-US" sz="3200" spc="-371" dirty="0" err="1">
                <a:solidFill>
                  <a:srgbClr val="FFFFFF"/>
                </a:solidFill>
                <a:latin typeface="Algerian" panose="04020705040A02060702" pitchFamily="82" charset="0"/>
              </a:rPr>
              <a:t>Japan_Sales</a:t>
            </a:r>
            <a:r>
              <a:rPr lang="en-US" sz="3200" spc="-371" dirty="0">
                <a:solidFill>
                  <a:srgbClr val="FFFFFF"/>
                </a:solidFill>
                <a:latin typeface="Algerian" panose="04020705040A02060702" pitchFamily="82" charset="0"/>
              </a:rPr>
              <a:t> coefficient (0.9324)</a:t>
            </a:r>
          </a:p>
          <a:p>
            <a:pPr lvl="4">
              <a:lnSpc>
                <a:spcPts val="7922"/>
              </a:lnSpc>
            </a:pPr>
            <a:r>
              <a:rPr lang="en-US" sz="3200" spc="-371" dirty="0">
                <a:solidFill>
                  <a:srgbClr val="FFFFFF"/>
                </a:solidFill>
                <a:latin typeface="Algerian" panose="04020705040A02060702" pitchFamily="82" charset="0"/>
              </a:rPr>
              <a:t>•	</a:t>
            </a:r>
            <a:r>
              <a:rPr lang="en-US" sz="3200" spc="-371" dirty="0" err="1">
                <a:solidFill>
                  <a:srgbClr val="FFFFFF"/>
                </a:solidFill>
                <a:latin typeface="Algerian" panose="04020705040A02060702" pitchFamily="82" charset="0"/>
              </a:rPr>
              <a:t>Other_Sales</a:t>
            </a:r>
            <a:r>
              <a:rPr lang="en-US" sz="3200" spc="-371" dirty="0">
                <a:solidFill>
                  <a:srgbClr val="FFFFFF"/>
                </a:solidFill>
                <a:latin typeface="Algerian" panose="04020705040A02060702" pitchFamily="82" charset="0"/>
              </a:rPr>
              <a:t> coefficient (0.416957)</a:t>
            </a:r>
          </a:p>
          <a:p>
            <a:pPr lvl="1">
              <a:lnSpc>
                <a:spcPts val="7922"/>
              </a:lnSpc>
            </a:pPr>
            <a:endParaRPr lang="en-US" sz="3200" spc="-371" dirty="0">
              <a:solidFill>
                <a:srgbClr val="FFFFFF"/>
              </a:solidFill>
              <a:latin typeface="Arcade Gamer Bold"/>
            </a:endParaRPr>
          </a:p>
        </p:txBody>
      </p:sp>
    </p:spTree>
    <p:extLst>
      <p:ext uri="{BB962C8B-B14F-4D97-AF65-F5344CB8AC3E}">
        <p14:creationId xmlns:p14="http://schemas.microsoft.com/office/powerpoint/2010/main" val="263126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9610326" cy="15456677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Freeform 7"/>
          <p:cNvSpPr/>
          <p:nvPr/>
        </p:nvSpPr>
        <p:spPr>
          <a:xfrm>
            <a:off x="73609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55616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17418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892748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611314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231337" y="6917765"/>
            <a:ext cx="3412449" cy="3616276"/>
          </a:xfrm>
          <a:custGeom>
            <a:avLst/>
            <a:gdLst/>
            <a:ahLst/>
            <a:cxnLst/>
            <a:rect l="l" t="t" r="r" b="b"/>
            <a:pathLst>
              <a:path w="3412449" h="3616276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864394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5599900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335405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7070911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4128888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8469373" y="9227234"/>
            <a:ext cx="1349253" cy="571593"/>
          </a:xfrm>
          <a:custGeom>
            <a:avLst/>
            <a:gdLst/>
            <a:ahLst/>
            <a:cxnLst/>
            <a:rect l="l" t="t" r="r" b="b"/>
            <a:pathLst>
              <a:path w="1349253" h="57159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-648991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9143297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2934953" y="8598819"/>
            <a:ext cx="1206205" cy="12371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DE703D2-CAD2-B7F6-C379-490036667A8D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40" y="381576"/>
            <a:ext cx="10162319" cy="82172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65783FDD-3328-5009-A903-814A34276AD4}"/>
              </a:ext>
            </a:extLst>
          </p:cNvPr>
          <p:cNvSpPr/>
          <p:nvPr/>
        </p:nvSpPr>
        <p:spPr>
          <a:xfrm>
            <a:off x="4572000" y="1725306"/>
            <a:ext cx="1066800" cy="49825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1C9FE4-481D-AEE3-D75D-723D43A78854}"/>
              </a:ext>
            </a:extLst>
          </p:cNvPr>
          <p:cNvSpPr/>
          <p:nvPr/>
        </p:nvSpPr>
        <p:spPr>
          <a:xfrm>
            <a:off x="4419600" y="5753100"/>
            <a:ext cx="1309556" cy="18288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8C6615-E209-25B8-6749-9CE3169A6446}"/>
              </a:ext>
            </a:extLst>
          </p:cNvPr>
          <p:cNvSpPr/>
          <p:nvPr/>
        </p:nvSpPr>
        <p:spPr>
          <a:xfrm>
            <a:off x="7834758" y="5730593"/>
            <a:ext cx="1146030" cy="182880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1901" y="0"/>
            <a:ext cx="18344827" cy="1704578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Freeform 8"/>
          <p:cNvSpPr/>
          <p:nvPr/>
        </p:nvSpPr>
        <p:spPr>
          <a:xfrm>
            <a:off x="73609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455616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17418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892748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611314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5231337" y="6917765"/>
            <a:ext cx="3412449" cy="3616276"/>
          </a:xfrm>
          <a:custGeom>
            <a:avLst/>
            <a:gdLst/>
            <a:ahLst/>
            <a:cxnLst/>
            <a:rect l="l" t="t" r="r" b="b"/>
            <a:pathLst>
              <a:path w="3412449" h="3616276">
                <a:moveTo>
                  <a:pt x="0" y="0"/>
                </a:moveTo>
                <a:lnTo>
                  <a:pt x="3412449" y="0"/>
                </a:lnTo>
                <a:lnTo>
                  <a:pt x="3412449" y="3616275"/>
                </a:lnTo>
                <a:lnTo>
                  <a:pt x="0" y="36162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4864394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5599900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335405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7070911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4128888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8469373" y="9227234"/>
            <a:ext cx="1349253" cy="571593"/>
          </a:xfrm>
          <a:custGeom>
            <a:avLst/>
            <a:gdLst/>
            <a:ahLst/>
            <a:cxnLst/>
            <a:rect l="l" t="t" r="r" b="b"/>
            <a:pathLst>
              <a:path w="1349253" h="57159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-71901" y="410563"/>
            <a:ext cx="11174088" cy="908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2"/>
              </a:lnSpc>
            </a:pPr>
            <a:r>
              <a:rPr lang="en-US" sz="4800" spc="-371" dirty="0">
                <a:solidFill>
                  <a:srgbClr val="FFFFFF"/>
                </a:solidFill>
                <a:latin typeface="Arcade Gamer Bold"/>
              </a:rPr>
              <a:t>Sales trend over time</a:t>
            </a:r>
          </a:p>
        </p:txBody>
      </p:sp>
      <p:sp>
        <p:nvSpPr>
          <p:cNvPr id="24" name="Freeform 24"/>
          <p:cNvSpPr/>
          <p:nvPr/>
        </p:nvSpPr>
        <p:spPr>
          <a:xfrm>
            <a:off x="-648991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9143297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0EE33E-22A5-718A-66B5-49D6AF87A3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3978" y="1903220"/>
            <a:ext cx="11292291" cy="70232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1901" y="0"/>
            <a:ext cx="18344827" cy="1704578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Freeform 7"/>
          <p:cNvSpPr/>
          <p:nvPr/>
        </p:nvSpPr>
        <p:spPr>
          <a:xfrm>
            <a:off x="-564169" y="6870641"/>
            <a:ext cx="3456917" cy="3663399"/>
          </a:xfrm>
          <a:custGeom>
            <a:avLst/>
            <a:gdLst/>
            <a:ahLst/>
            <a:cxnLst/>
            <a:rect l="l" t="t" r="r" b="b"/>
            <a:pathLst>
              <a:path w="3456917" h="3663399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73609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455616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17418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892748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611314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4864394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5599900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335405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7070911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4128888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8469373" y="9227234"/>
            <a:ext cx="1349253" cy="571593"/>
          </a:xfrm>
          <a:custGeom>
            <a:avLst/>
            <a:gdLst/>
            <a:ahLst/>
            <a:cxnLst/>
            <a:rect l="l" t="t" r="r" b="b"/>
            <a:pathLst>
              <a:path w="1349253" h="57159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-71901" y="410563"/>
            <a:ext cx="11174088" cy="908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2"/>
              </a:lnSpc>
            </a:pPr>
            <a:r>
              <a:rPr lang="en-US" sz="4800" spc="-371" dirty="0">
                <a:solidFill>
                  <a:srgbClr val="FFFFFF"/>
                </a:solidFill>
                <a:latin typeface="Arcade Gamer Bold"/>
              </a:rPr>
              <a:t>Sales trend over time</a:t>
            </a:r>
          </a:p>
        </p:txBody>
      </p:sp>
      <p:sp>
        <p:nvSpPr>
          <p:cNvPr id="24" name="Freeform 24"/>
          <p:cNvSpPr/>
          <p:nvPr/>
        </p:nvSpPr>
        <p:spPr>
          <a:xfrm>
            <a:off x="-648991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9143297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041FDA-C67C-386F-F233-0FEAC1A184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63982" y="2266700"/>
            <a:ext cx="10039167" cy="6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2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624" y="0"/>
            <a:ext cx="18288000" cy="16324217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564169" y="6870641"/>
            <a:ext cx="3456917" cy="3663399"/>
          </a:xfrm>
          <a:custGeom>
            <a:avLst/>
            <a:gdLst/>
            <a:ahLst/>
            <a:cxnLst/>
            <a:rect l="l" t="t" r="r" b="b"/>
            <a:pathLst>
              <a:path w="3456917" h="3663399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3609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55616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17418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892748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611314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864394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5599900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335405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7070911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4128888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8469373" y="9227234"/>
            <a:ext cx="1349253" cy="571593"/>
          </a:xfrm>
          <a:custGeom>
            <a:avLst/>
            <a:gdLst/>
            <a:ahLst/>
            <a:cxnLst/>
            <a:rect l="l" t="t" r="r" b="b"/>
            <a:pathLst>
              <a:path w="1349253" h="57159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-648991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9143297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 rot="5400000">
            <a:off x="16553443" y="-429378"/>
            <a:ext cx="889847" cy="2579268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-1390514" y="329088"/>
            <a:ext cx="11174088" cy="89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2"/>
              </a:lnSpc>
            </a:pPr>
            <a:r>
              <a:rPr lang="en-US" sz="4800" spc="-371" dirty="0">
                <a:solidFill>
                  <a:srgbClr val="FFFFFF"/>
                </a:solidFill>
                <a:latin typeface="Arcade Gamer Bold"/>
              </a:rPr>
              <a:t>Correlation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57DCEA-891C-14A0-9605-96EB85ED49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20012" y="1973826"/>
            <a:ext cx="11253406" cy="68085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1"/>
            <a:ext cx="18246318" cy="1756203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564169" y="6870641"/>
            <a:ext cx="3456917" cy="3663399"/>
          </a:xfrm>
          <a:custGeom>
            <a:avLst/>
            <a:gdLst/>
            <a:ahLst/>
            <a:cxnLst/>
            <a:rect l="l" t="t" r="r" b="b"/>
            <a:pathLst>
              <a:path w="3456917" h="3663399">
                <a:moveTo>
                  <a:pt x="0" y="0"/>
                </a:moveTo>
                <a:lnTo>
                  <a:pt x="3456917" y="0"/>
                </a:lnTo>
                <a:lnTo>
                  <a:pt x="3456917" y="3663399"/>
                </a:lnTo>
                <a:lnTo>
                  <a:pt x="0" y="366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3609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55616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174182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892748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611314" y="9258300"/>
            <a:ext cx="585216" cy="540527"/>
          </a:xfrm>
          <a:custGeom>
            <a:avLst/>
            <a:gdLst/>
            <a:ahLst/>
            <a:cxnLst/>
            <a:rect l="l" t="t" r="r" b="b"/>
            <a:pathLst>
              <a:path w="585216" h="540527">
                <a:moveTo>
                  <a:pt x="0" y="0"/>
                </a:moveTo>
                <a:lnTo>
                  <a:pt x="585216" y="0"/>
                </a:lnTo>
                <a:lnTo>
                  <a:pt x="585216" y="540527"/>
                </a:lnTo>
                <a:lnTo>
                  <a:pt x="0" y="540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864394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5599900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5" y="0"/>
                </a:lnTo>
                <a:lnTo>
                  <a:pt x="602155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335405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7070911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4128888" y="9332430"/>
            <a:ext cx="602156" cy="466397"/>
          </a:xfrm>
          <a:custGeom>
            <a:avLst/>
            <a:gdLst/>
            <a:ahLst/>
            <a:cxnLst/>
            <a:rect l="l" t="t" r="r" b="b"/>
            <a:pathLst>
              <a:path w="602156" h="466397">
                <a:moveTo>
                  <a:pt x="0" y="0"/>
                </a:moveTo>
                <a:lnTo>
                  <a:pt x="602156" y="0"/>
                </a:lnTo>
                <a:lnTo>
                  <a:pt x="602156" y="466397"/>
                </a:lnTo>
                <a:lnTo>
                  <a:pt x="0" y="4663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8469373" y="9227234"/>
            <a:ext cx="1349253" cy="571593"/>
          </a:xfrm>
          <a:custGeom>
            <a:avLst/>
            <a:gdLst/>
            <a:ahLst/>
            <a:cxnLst/>
            <a:rect l="l" t="t" r="r" b="b"/>
            <a:pathLst>
              <a:path w="1349253" h="571593">
                <a:moveTo>
                  <a:pt x="0" y="0"/>
                </a:moveTo>
                <a:lnTo>
                  <a:pt x="1349254" y="0"/>
                </a:lnTo>
                <a:lnTo>
                  <a:pt x="1349254" y="571593"/>
                </a:lnTo>
                <a:lnTo>
                  <a:pt x="0" y="5715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-648991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3" y="0"/>
                </a:lnTo>
                <a:lnTo>
                  <a:pt x="9743793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9143297" y="9798827"/>
            <a:ext cx="9743793" cy="1470427"/>
          </a:xfrm>
          <a:custGeom>
            <a:avLst/>
            <a:gdLst/>
            <a:ahLst/>
            <a:cxnLst/>
            <a:rect l="l" t="t" r="r" b="b"/>
            <a:pathLst>
              <a:path w="9743793" h="1470427">
                <a:moveTo>
                  <a:pt x="0" y="0"/>
                </a:moveTo>
                <a:lnTo>
                  <a:pt x="9743794" y="0"/>
                </a:lnTo>
                <a:lnTo>
                  <a:pt x="9743794" y="1470427"/>
                </a:lnTo>
                <a:lnTo>
                  <a:pt x="0" y="1470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-1219200" y="93641"/>
            <a:ext cx="13513955" cy="92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2"/>
              </a:lnSpc>
            </a:pPr>
            <a:r>
              <a:rPr lang="en-US" sz="4800" spc="-371" dirty="0">
                <a:solidFill>
                  <a:srgbClr val="FFFFFF"/>
                </a:solidFill>
                <a:latin typeface="Arcade Gamer Bold"/>
              </a:rPr>
              <a:t>Top n &amp; bottom N by sales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61DF474-2B04-7F82-5F3D-7D2B2CDEDA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55050" y="1279347"/>
            <a:ext cx="9585872" cy="7872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12565</TotalTime>
  <Words>133</Words>
  <Application>Microsoft Office PowerPoint</Application>
  <PresentationFormat>Custom</PresentationFormat>
  <Paragraphs>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Arcade Gamer</vt:lpstr>
      <vt:lpstr>Algerian</vt:lpstr>
      <vt:lpstr>Arcade Gamer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Designer | Marketing | Video game Interfaces Designer Portfolio</dc:title>
  <cp:lastModifiedBy>Rukmani Kalyanaraman</cp:lastModifiedBy>
  <cp:revision>20</cp:revision>
  <dcterms:created xsi:type="dcterms:W3CDTF">2006-08-16T00:00:00Z</dcterms:created>
  <dcterms:modified xsi:type="dcterms:W3CDTF">2024-09-11T18:17:45Z</dcterms:modified>
  <dc:identifier>DAFwz-kvRfE</dc:identifier>
</cp:coreProperties>
</file>