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25" r:id="rId5"/>
    <p:sldId id="326" r:id="rId6"/>
    <p:sldId id="327" r:id="rId7"/>
    <p:sldId id="328" r:id="rId8"/>
    <p:sldId id="329" r:id="rId9"/>
    <p:sldId id="330" r:id="rId10"/>
    <p:sldId id="331" r:id="rId11"/>
    <p:sldId id="344" r:id="rId12"/>
    <p:sldId id="343" r:id="rId13"/>
    <p:sldId id="332" r:id="rId14"/>
    <p:sldId id="33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545"/>
    <a:srgbClr val="24192A"/>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05" autoAdjust="0"/>
  </p:normalViewPr>
  <p:slideViewPr>
    <p:cSldViewPr snapToGrid="0">
      <p:cViewPr>
        <p:scale>
          <a:sx n="33" d="100"/>
          <a:sy n="33" d="100"/>
        </p:scale>
        <p:origin x="1948" y="764"/>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9/25/2023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5T09:00:02.491"/>
    </inkml:context>
    <inkml:brush xml:id="br0">
      <inkml:brushProperty name="width" value="0.1" units="cm"/>
      <inkml:brushProperty name="height" value="0.2" units="cm"/>
      <inkml:brushProperty name="color" value="#E6E6E6"/>
      <inkml:brushProperty name="tip" value="rectangle"/>
      <inkml:brushProperty name="rasterOp" value="maskPen"/>
      <inkml:brushProperty name="ignorePressure" value="1"/>
    </inkml:brush>
  </inkml:definitions>
  <inkml:trace contextRef="#ctx0" brushRef="#br0">352 741,'104'-25,"132"-35,156-35,114-15,1648-250,-1791 322,-93 18,34 7,-273 12,-22 1,0 0,0 0,0-1,-1 0,17-5,-26 6,1 0,0 0,0 0,0 0,0 0,0 0,-1 0,1 0,0 0,0 0,0 0,0 0,0-1,0 1,-1 0,1 0,0 0,0 0,0 0,0 0,0 0,0-1,0 1,0 0,0 0,0 0,0 0,-1 0,1-1,0 1,0 0,0 0,0 0,0 0,0 0,0-1,0 1,0 0,1 0,-1 0,0 0,0 0,0-1,0 1,0 0,0 0,0 0,0 0,0 0,0 0,0-1,1 1,-1 0,0 0,0 0,0 0,0 0,0 0,-19-4,-21 4,0 1,-52 9,-110 18,-102 21,-117 28,-1128 268,1077-223,58-4,71-8,66-5,65-5,21 13,151-85,1 2,-47 45,82-71,0 0,1 0,-1 0,1 1,0-1,0 1,0 0,1 0,0 0,-3 8,5-11,-1 0,1 1,0-1,0 0,0 1,0-1,0 0,1 1,-1-1,1 0,-1 1,1-1,0 0,0 0,0 0,0 0,0 0,0 0,1 0,-1 0,1 0,-1 0,1-1,0 1,0-1,2 2,4 3,0 0,1-1,0 0,0-1,18 7,61 11,-78-20,204 32,157-12,163-23,112-22,1239-98,-1379 86,-150 9,-106 6,-203 16,13-1,74-15,-128 17,-18 3,-48 6,-156 28,-192 47,-183 49,-2356 651,2637-686,93-27,-13 12,210-73,9-3,0 0,0 1,0 0,0 1,-13 10,24-16,-1 0,1 0,-1 1,1-1,-1 0,1 1,-1-1,1 1,-1-1,1 1,0-1,-1 1,1-1,0 1,0-1,-1 1,1-1,0 1,0-1,0 1,0-1,-1 1,1 0,0-1,0 1,0-1,0 1,0 0,1 0,-1 0,1-1,0 1,0 0,-1 0,1-1,0 1,0-1,0 1,0-1,0 1,-1-1,1 0,0 1,0-1,0 0,0 0,0 1,0-1,2 0,19 1,0 0,-1-1,26-3,27-3,866-89,-820 80,822-109,821-141,2-22,-1225 198,133-24,-185 27,-166 28,-244 44,-34 6,-1-1,63-21,-94 24,-12 5,0 1,0 0,0 0,0 0,0 0,0-1,0 1,0 0,0 0,0 0,0 0,-1 0,1-1,0 1,0 0,0 0,0 0,0 0,0 0,0 0,-1-1,1 1,0 0,0 0,0 0,0 0,0 0,0 0,-1 0,1 0,0 0,0 0,0 0,0 0,-1 0,1 0,0 0,0 0,0 0,0 0,-1 0,1 0,0 0,0 0,0 0,-13 0,0 0,-23 3,-105 21,-92 25,-76 25,-58 23,-2482 661,1974-479,766-243,51-18,45-11,21-4,45-2,-49-1,199-7,211-31,245-49,208-34,67-14,-80 4,-159 16,-179 18,-171 23,-150 24,-186 47,0 0,0 0,0 0,0-1,10-7,-18 7,-10 2,-39 5,-149 33,-121 34,-82 20,-1896 376,2051-423,225-40,10-1,0-1,0 1,1-2,-1 1,0-2,-14-1,16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5T09:00:04.974"/>
    </inkml:context>
    <inkml:brush xml:id="br0">
      <inkml:brushProperty name="width" value="0.1" units="cm"/>
      <inkml:brushProperty name="height" value="0.2" units="cm"/>
      <inkml:brushProperty name="color" value="#E6E6E6"/>
      <inkml:brushProperty name="tip" value="rectangle"/>
      <inkml:brushProperty name="rasterOp" value="maskPen"/>
      <inkml:brushProperty name="ignorePressure" value="1"/>
    </inkml:brush>
  </inkml:definitions>
  <inkml:trace contextRef="#ctx0" brushRef="#br0">4669 1855,'-79'2,"-142"23,154-15,-267 43,-1611 313,1671-311,-43 14,177-37,130-30,2 0,1 0,-1-1,0 0,-11 0,10-3,11-5,2 3,0 1,0 0,1 0,-1 0,9-4,37-17,84-26,385-109,358-73,1500-352,-1038 260,-807 192,-188 44,-156 38,-113 26,-68 20,-16 4,-95 22,52-9,-113 25,-85 19,-112 24,-750 155,-19-39,861-160,-58-2,278-32,23-2,0 1,-35 8,60-9,11-1,29-5,112-23,199-58,184-59,1105-354,-1257 380,142-44,-144 41,-132 41,-108 31,-131 47,0 0,0-1,0 1,-1-2,8-4,-15 9,0 0,0-1,1 1,-1 0,0 0,0 0,0 0,0 0,0 0,0 0,0-1,1 1,-1 0,0 0,0 0,0 0,0-1,0 1,0 0,0 0,0 0,0 0,0-1,0 1,0 0,0 0,0 0,0 0,0-1,0 1,0 0,0 0,0 0,0 0,-1 0,1-1,0 1,0 0,0 0,0 0,0 0,0 0,0 0,-1-1,1 1,0 0,0 0,0 0,0 0,0 0,-1 0,-18-3,-13 3,-34 5,-157 32,-247 78,-248 83,-201 84,-947 357,18 110,1189-448,139-52,146-60,128-60,18-13,263-133,51-17,-64 26,215-71,141-34,134-33,669-173,-113 32,-750 199,-227 63,140-44,-178 47,-46 16,-11 3,-5 4,0-1,0 1,0 0,0 1,0 0,-11 4,-6 2,-308 85,-101 27,-385 40,-15-50,491-68,302-35,27-4,-1-1,1 0,-1-1,-28-2,39-2,13-5,12-4,43-17,187-69,225-70,215-68,2045-677,-2359 791,-4 2,-340 109,-26 7,-6 3,-57 6,-123 22,-126 25,-127 29,-142 38,-447 86,-406 88,993-192,110-16,102-20,215-62,-192 67,187-63,13-7,0 0,0 0,0 0,1 1,-1-1,0 0,0 0,0 0,0 0,0 1,0-1,1 0,-1 0,0 0,0 0,0 0,0 1,0-1,1 0,-1 0,0 0,0 0,0 0,1 0,-1 0,0 0,0 0,0 0,1 0,-1 0,0 0,0 0,0 0,1 0,-1 0,0 0,0 0,0 0,1 0,-1 0,0 0,0 0,0-1,89-6,125-27,185-46,261-60,160-41,759-217,-15-39,-1440 401,419-120,-163 44,-278 83,164-54,-228 67,-38 16,0 0,1 0,-1 0,0 0,0 0,0 0,0-1,1 1,-1 0,0 0,0 0,0 0,0 0,0 0,1 0,-1 0,0 0,0 0,0-1,0 1,0 0,0 0,1 0,-1 0,0 0,0-1,0 1,0 0,0 0,0 0,0 0,0-1,0 1,0 0,0 0,0 0,0 0,0-1,0 1,0 0,0 0,0 0,0 0,0-1,0 1,0 0,0 0,0 0,0 0,0-1,0 1,-1 0,1 0,0 0,0 0,0 0,0 0,0-1,0 1,-1 0,1 0,0 0,0 0,0 0,0 0,-1 0,1 0,0 0,0 0,-10-1,1 0,-1 1,1 0,-12 2,-200 35,161-24,-240 52,-130 35,-188 37,-2088 466,2303-515,127-27,10-2,252-56,-7 1,41-17,84-35,194-67,359-93,323-52,1064-164,36 161,-1484 228,-215 37,-327 1,100 18,-146-20,-1 1,1 0,-1 0,0 1,0 0,1 0,-2 0,1 1,0 0,7 6,-13-9,-1 0,1 0,0 0,0 0,0 0,-1 1,1-1,0 0,-1 0,1 1,-1-1,0 0,1 1,-1-1,0 1,0-1,0 0,0 1,0-1,0 0,0 1,0-1,-1 1,1-1,-1 0,1 0,-1 1,1-1,-1 0,0 0,1 1,-1-1,0 0,0 0,0 0,-2 2,-3 2,0 1,0-1,-1-1,-13 9,-7 0,0-2,-1 0,0-2,-33 6,40-10,-830 173,672-146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5T09:00:06.620"/>
    </inkml:context>
    <inkml:brush xml:id="br0">
      <inkml:brushProperty name="width" value="0.1" units="cm"/>
      <inkml:brushProperty name="height" value="0.2" units="cm"/>
      <inkml:brushProperty name="color" value="#E6E6E6"/>
      <inkml:brushProperty name="tip" value="rectangle"/>
      <inkml:brushProperty name="rasterOp" value="maskPen"/>
      <inkml:brushProperty name="ignorePressure" value="1"/>
    </inkml:brush>
  </inkml:definitions>
  <inkml:trace contextRef="#ctx0" brushRef="#br0">155 1,'-4'0,"-7"0,-5 0,-5 0,-4 0,-1 4,-2 2,5-1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5T09:00:08.586"/>
    </inkml:context>
    <inkml:brush xml:id="br0">
      <inkml:brushProperty name="width" value="0.1" units="cm"/>
      <inkml:brushProperty name="height" value="0.2" units="cm"/>
      <inkml:brushProperty name="color" value="#E6E6E6"/>
      <inkml:brushProperty name="tip" value="rectangle"/>
      <inkml:brushProperty name="rasterOp" value="maskPen"/>
      <inkml:brushProperty name="ignorePressure" value="1"/>
    </inkml:brush>
  </inkml:definitions>
  <inkml:trace contextRef="#ctx0" brushRef="#br0">2196 4681,'-1'-25,"-6"-44,-2 5,-10-141,-3-147,3-134,74-2142,-25 2318,1 87,17-12,-27 162,-21 72,0 1,0 0,1 0,-1 0,0-1,0 1,0 0,0 0,0 0,0-1,0 1,1 0,-1 0,0-1,0 1,0 0,0 0,0-1,0 1,0 0,0 0,0-1,0 1,-1 0,1 0,0-1,0 1,0 0,0 0,0-1,0 1,0 0,-1 0,1 0,0-1,0 1,0 0,0 0,-1 0,1 0,0-1,0 1,-1 0,1 0,0 0,0 0,0 0,-1 0,1 0,0 0,0 0,-1 0,1 0,0 0,0 0,-1 0,1 0,0 0,0 0,-1 0,1 0,0 0,0 0,-1 0,1 0,0 0,-1 1,-14 10,6 1,0 0,1 1,1 0,-10 22,0 0,-35 83,-65 206,7-27,-36 99,-38 121,-295 885,33 20,80 164,251-942,-29-12,109-517,35-113,-1-1,1 0,0 0,-1 1,1-1,-1 0,0 0,1 0,-1 1,0-1,1 0,-1 0,0 0,0 0,0 0,0-1,-2 2,3-2,-1-1,1 0,-1 0,1 0,-1 1,1-1,-1 0,1 0,-1 0,1 0,0 0,0 0,0 0,-1 0,1 1,0-1,0 0,0 0,0 0,1 0,-1 0,0-2,4-29,0-1,2 1,2 1,19-55,-11 39,78-257,85-260,207-744,-368 1243,-12 45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5T09:00:10.617"/>
    </inkml:context>
    <inkml:brush xml:id="br0">
      <inkml:brushProperty name="width" value="0.1" units="cm"/>
      <inkml:brushProperty name="height" value="0.2" units="cm"/>
      <inkml:brushProperty name="color" value="#E6E6E6"/>
      <inkml:brushProperty name="tip" value="rectangle"/>
      <inkml:brushProperty name="rasterOp" value="maskPen"/>
      <inkml:brushProperty name="ignorePressure" value="1"/>
    </inkml:brush>
  </inkml:definitions>
  <inkml:trace contextRef="#ctx0" brushRef="#br0">0 1,'165'20,"-94"-10,1134 126,13-99,-1218-37,139-3,138-21,-223 13,-53 11,-1 0,1-1,0 1,0 0,0 0,0-1,-1 1,1 0,0-1,0 1,-1 0,1-1,0 1,-1-1,1 0,0 1,-1-1,1 1,-1-1,1 0,-1 0,1-1,-1 2,-1-1,0 0,1 1,-1-1,0 1,1-1,-1 0,0 1,0 0,0-1,0 1,0-1,1 1,-1 0,0 0,0 0,0-1,0 1,0 0,-1 0,-22-1,1 0,0 2,-24 3,30-2,-321 45,1 22,106-21,-381 54,-6-56,605-45,-447-8,453 7,0-1,1 0,-1-1,1 0,-1 0,-6-3,12 5,0-1,0 1,0-1,1 1,-1-1,0 1,1-1,-1 1,0-1,1 0,-1 1,1-1,-1 0,1 1,-1-1,1 0,-1 0,1 0,0 1,-1-1,1-1,0 0,0 1,1 0,-1 0,1 0,-1-1,1 1,-1 0,1 0,0 0,-1 0,1 0,0 0,0 0,0 0,0 0,0 0,0 1,0-1,0 0,1 0,32-17,7 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9/25/2023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customXml" Target="../ink/ink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dirty="0"/>
              <a:t>Major project-I, IV CSE-Ds</a:t>
            </a:r>
          </a:p>
        </p:txBody>
      </p:sp>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736600" y="1206992"/>
            <a:ext cx="10515600" cy="2506472"/>
          </a:xfrm>
        </p:spPr>
        <p:txBody>
          <a:bodyPr/>
          <a:lstStyle/>
          <a:p>
            <a:r>
              <a:rPr lang="en-US" dirty="0"/>
              <a:t>Offensive image detection</a:t>
            </a:r>
          </a:p>
        </p:txBody>
      </p:sp>
      <p:sp>
        <p:nvSpPr>
          <p:cNvPr id="29" name="TextBox 28">
            <a:extLst>
              <a:ext uri="{FF2B5EF4-FFF2-40B4-BE49-F238E27FC236}">
                <a16:creationId xmlns:a16="http://schemas.microsoft.com/office/drawing/2014/main" id="{3D83FF84-F4EE-1E66-D171-0DE317B13507}"/>
              </a:ext>
            </a:extLst>
          </p:cNvPr>
          <p:cNvSpPr txBox="1"/>
          <p:nvPr/>
        </p:nvSpPr>
        <p:spPr>
          <a:xfrm>
            <a:off x="7581900" y="3997928"/>
            <a:ext cx="4064000" cy="1477328"/>
          </a:xfrm>
          <a:prstGeom prst="rect">
            <a:avLst/>
          </a:prstGeom>
          <a:noFill/>
        </p:spPr>
        <p:txBody>
          <a:bodyPr wrap="square" rtlCol="0">
            <a:spAutoFit/>
          </a:bodyPr>
          <a:lstStyle/>
          <a:p>
            <a:r>
              <a:rPr lang="en-US" u="sng" dirty="0">
                <a:latin typeface="Arial" panose="020B0604020202020204" pitchFamily="34" charset="0"/>
                <a:cs typeface="Arial" panose="020B0604020202020204" pitchFamily="34" charset="0"/>
              </a:rPr>
              <a:t>By:</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Bathini Rukmini (20RH1A6708)</a:t>
            </a:r>
          </a:p>
          <a:p>
            <a:r>
              <a:rPr lang="en-US" dirty="0">
                <a:latin typeface="Arial" panose="020B0604020202020204" pitchFamily="34" charset="0"/>
                <a:cs typeface="Arial" panose="020B0604020202020204" pitchFamily="34" charset="0"/>
              </a:rPr>
              <a:t>G. Meghana Reddy (20RH1A6723)</a:t>
            </a:r>
          </a:p>
          <a:p>
            <a:r>
              <a:rPr lang="en-US" dirty="0">
                <a:latin typeface="Arial" panose="020B0604020202020204" pitchFamily="34" charset="0"/>
                <a:cs typeface="Arial" panose="020B0604020202020204" pitchFamily="34" charset="0"/>
              </a:rPr>
              <a:t>Sukasi Dhatrija (20RH1A6753)</a:t>
            </a:r>
          </a:p>
          <a:p>
            <a:r>
              <a:rPr lang="en-US" dirty="0">
                <a:latin typeface="Arial" panose="020B0604020202020204" pitchFamily="34" charset="0"/>
                <a:cs typeface="Arial" panose="020B0604020202020204" pitchFamily="34" charset="0"/>
              </a:rPr>
              <a:t>T. Jahnavi Latha (20RH1A6755)</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A39D430-6FFC-66C6-AF3D-05E76D9D4BB4}"/>
              </a:ext>
            </a:extLst>
          </p:cNvPr>
          <p:cNvSpPr>
            <a:spLocks noGrp="1"/>
          </p:cNvSpPr>
          <p:nvPr>
            <p:ph type="ftr" sz="quarter" idx="11"/>
          </p:nvPr>
        </p:nvSpPr>
        <p:spPr>
          <a:xfrm rot="16200000">
            <a:off x="-192149" y="1464199"/>
            <a:ext cx="1784352" cy="189457"/>
          </a:xfrm>
        </p:spPr>
        <p:txBody>
          <a:bodyPr/>
          <a:lstStyle/>
          <a:p>
            <a:r>
              <a:rPr lang="en-US" dirty="0"/>
              <a:t>Offensive image detection </a:t>
            </a:r>
          </a:p>
        </p:txBody>
      </p:sp>
      <p:sp>
        <p:nvSpPr>
          <p:cNvPr id="9" name="Text Placeholder 8">
            <a:extLst>
              <a:ext uri="{FF2B5EF4-FFF2-40B4-BE49-F238E27FC236}">
                <a16:creationId xmlns:a16="http://schemas.microsoft.com/office/drawing/2014/main" id="{4555555B-2DC1-8FAB-836A-FF067294BAB7}"/>
              </a:ext>
            </a:extLst>
          </p:cNvPr>
          <p:cNvSpPr>
            <a:spLocks noGrp="1"/>
          </p:cNvSpPr>
          <p:nvPr>
            <p:ph type="body" sz="quarter" idx="12"/>
          </p:nvPr>
        </p:nvSpPr>
        <p:spPr>
          <a:xfrm>
            <a:off x="1447800" y="2120904"/>
            <a:ext cx="9296400" cy="4051300"/>
          </a:xfrm>
        </p:spPr>
        <p:txBody>
          <a:bodyPr/>
          <a:lstStyle/>
          <a:p>
            <a:pPr indent="-228600" algn="just"/>
            <a:r>
              <a:rPr lang="en-US" sz="1800" dirty="0">
                <a:latin typeface="Calibri" panose="020F0502020204030204" pitchFamily="34" charset="0"/>
                <a:ea typeface="Calibri" panose="020F0502020204030204" pitchFamily="34" charset="0"/>
                <a:cs typeface="Calibri" panose="020F0502020204030204" pitchFamily="34" charset="0"/>
              </a:rPr>
              <a:t>In summary, our offensive image detection project, employing CNNs with the VGG architecture, represents a significant leap in content moderation. It accurately identifies offensive images and offers precise safety percentages, addressing the shortcomings of traditional methods. Key advantages include improved accuracy, scalability, adaptability, granularity, and automation.</a:t>
            </a:r>
          </a:p>
          <a:p>
            <a:pPr indent="-228600" algn="just"/>
            <a:r>
              <a:rPr lang="en-US" sz="1800" dirty="0">
                <a:latin typeface="Calibri" panose="020F0502020204030204" pitchFamily="34" charset="0"/>
                <a:ea typeface="Calibri" panose="020F0502020204030204" pitchFamily="34" charset="0"/>
                <a:cs typeface="Calibri" panose="020F0502020204030204" pitchFamily="34" charset="0"/>
              </a:rPr>
              <a:t> By harnessing deep learning, we elevate content moderation, promoting a safer online environment. In a constantly evolving digital landscape, our project highlights the potential of AI-driven solutions to tackle complex challenges, emphasizing the importance of research and innovation in creating a secure online space for users globally.</a:t>
            </a:r>
          </a:p>
        </p:txBody>
      </p:sp>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a:xfrm>
            <a:off x="3236214" y="685796"/>
            <a:ext cx="5789676" cy="530352"/>
          </a:xfrm>
        </p:spPr>
        <p:txBody>
          <a:bodyPr/>
          <a:lstStyle/>
          <a:p>
            <a:r>
              <a:rPr lang="en-US" dirty="0">
                <a:cs typeface="Calibri Light"/>
              </a:rPr>
              <a:t>conclusion</a:t>
            </a:r>
            <a:endParaRPr lang="en-US" dirty="0"/>
          </a:p>
        </p:txBody>
      </p:sp>
    </p:spTree>
    <p:extLst>
      <p:ext uri="{BB962C8B-B14F-4D97-AF65-F5344CB8AC3E}">
        <p14:creationId xmlns:p14="http://schemas.microsoft.com/office/powerpoint/2010/main" val="4146645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contents</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a:xfrm rot="16200000">
            <a:off x="-415973" y="1296563"/>
            <a:ext cx="2130394" cy="204938"/>
          </a:xfrm>
        </p:spPr>
        <p:txBody>
          <a:bodyPr/>
          <a:lstStyle/>
          <a:p>
            <a:r>
              <a:rPr lang="en-US" dirty="0"/>
              <a:t>Offensive image detection</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400" y="2209960"/>
            <a:ext cx="3602736" cy="4090244"/>
          </a:xfrm>
        </p:spPr>
        <p:txBody>
          <a:bodyPr/>
          <a:lstStyle/>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abstract</a:t>
            </a:r>
          </a:p>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Existing system</a:t>
            </a:r>
          </a:p>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Proposed system</a:t>
            </a:r>
          </a:p>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Algorithms used</a:t>
            </a:r>
          </a:p>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UML diagrams</a:t>
            </a:r>
          </a:p>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Results</a:t>
            </a:r>
          </a:p>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conclusion</a:t>
            </a:r>
          </a:p>
          <a:p>
            <a:endParaRPr lang="en-US" dirty="0"/>
          </a:p>
          <a:p>
            <a:endParaRPr lang="en-US" dirty="0"/>
          </a:p>
          <a:p>
            <a:endParaRPr lang="en-US" dirty="0"/>
          </a:p>
        </p:txBody>
      </p:sp>
      <p:pic>
        <p:nvPicPr>
          <p:cNvPr id="2050" name="Picture 2" descr="Table of Contents: “Front matter” vs. “back matter” | ReviewEditing">
            <a:extLst>
              <a:ext uri="{FF2B5EF4-FFF2-40B4-BE49-F238E27FC236}">
                <a16:creationId xmlns:a16="http://schemas.microsoft.com/office/drawing/2014/main" id="{E268439C-0C93-2FD2-78A6-4FE6B2CDD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4900" y="15240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t>abstract</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a:xfrm rot="16200000">
            <a:off x="-242951" y="1451497"/>
            <a:ext cx="1784352" cy="189457"/>
          </a:xfrm>
        </p:spPr>
        <p:txBody>
          <a:bodyPr/>
          <a:lstStyle/>
          <a:p>
            <a:r>
              <a:rPr lang="en-US" dirty="0"/>
              <a:t>Offensive image detection</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4581625" y="2165684"/>
            <a:ext cx="7267074" cy="4043092"/>
          </a:xfrm>
        </p:spPr>
        <p:txBody>
          <a:bodyPr/>
          <a:lstStyle/>
          <a:p>
            <a:pPr marL="0" indent="0" algn="just">
              <a:lnSpc>
                <a:spcPts val="2400"/>
              </a:lnSpc>
              <a:buNone/>
            </a:pPr>
            <a:r>
              <a:rPr lang="en-US" sz="1600" spc="0" dirty="0">
                <a:latin typeface="Calibri" panose="020F0502020204030204" pitchFamily="34" charset="0"/>
                <a:ea typeface="Calibri" panose="020F0502020204030204" pitchFamily="34" charset="0"/>
                <a:cs typeface="Calibri" panose="020F0502020204030204" pitchFamily="34" charset="0"/>
              </a:rPr>
              <a:t>The widespread availability of offensive and semi-nude images on the internet has emerged as a significant societal challenge, necessitating effective content filtering and moderation solutions. This project addresses this pressing problem by proposing an advanced offensive image detection model based on Convolutional Neural Networks (CNN) employing the VGG architecture. </a:t>
            </a:r>
          </a:p>
          <a:p>
            <a:pPr marL="0" indent="0" algn="just">
              <a:lnSpc>
                <a:spcPts val="2400"/>
              </a:lnSpc>
              <a:buNone/>
            </a:pPr>
            <a:r>
              <a:rPr lang="en-US" sz="1600" spc="0" dirty="0">
                <a:latin typeface="Calibri" panose="020F0502020204030204" pitchFamily="34" charset="0"/>
                <a:ea typeface="Calibri" panose="020F0502020204030204" pitchFamily="34" charset="0"/>
                <a:cs typeface="Calibri" panose="020F0502020204030204" pitchFamily="34" charset="0"/>
              </a:rPr>
              <a:t>Our objective is to develop a robust system capable of accurately distinguishing between safe and unsafe images, providing users with precise safety percentages for uploaded content. This work builds upon and extends the findings of relevant IEEE papers, contributing to the ongoing research in content moderation.</a:t>
            </a:r>
          </a:p>
          <a:p>
            <a:pPr marL="0" indent="0" algn="just">
              <a:lnSpc>
                <a:spcPts val="2400"/>
              </a:lnSpc>
              <a:buNone/>
            </a:pPr>
            <a:r>
              <a:rPr lang="en-US" sz="1600" spc="0" dirty="0">
                <a:latin typeface="Calibri" panose="020F0502020204030204" pitchFamily="34" charset="0"/>
                <a:ea typeface="Calibri" panose="020F0502020204030204" pitchFamily="34" charset="0"/>
                <a:cs typeface="Calibri" panose="020F0502020204030204" pitchFamily="34" charset="0"/>
              </a:rPr>
              <a:t>The integration of this solution into online platforms and social media networks can significantly contribute to reducing the dissemination of harmful content, addressing an ongoing societal challenge while respecting ethical and privacy considerations. </a:t>
            </a:r>
          </a:p>
          <a:p>
            <a:pPr marL="0" indent="0">
              <a:lnSpc>
                <a:spcPts val="2400"/>
              </a:lnSpc>
              <a:buNone/>
            </a:pPr>
            <a:endParaRPr lang="en-US" sz="1600" spc="0"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Placeholder 9">
            <a:extLst>
              <a:ext uri="{FF2B5EF4-FFF2-40B4-BE49-F238E27FC236}">
                <a16:creationId xmlns:a16="http://schemas.microsoft.com/office/drawing/2014/main" id="{A46F29A2-C79D-F0A0-B3CC-F99BA49359B3}"/>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artisticGlowEdges/>
                    </a14:imgEffect>
                  </a14:imgLayer>
                </a14:imgProps>
              </a:ext>
            </a:extLst>
          </a:blip>
          <a:srcRect l="24021" r="20172"/>
          <a:stretch/>
        </p:blipFill>
        <p:spPr>
          <a:xfrm>
            <a:off x="1048703" y="803656"/>
            <a:ext cx="3362043" cy="2333243"/>
          </a:xfrm>
          <a:effectLst>
            <a:outerShdw dir="5400000" algn="ctr" rotWithShape="0">
              <a:srgbClr val="000000"/>
            </a:outerShdw>
          </a:effectLst>
        </p:spPr>
      </p:pic>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1298448" y="1409700"/>
            <a:ext cx="4160520" cy="4433316"/>
          </a:xfrm>
        </p:spPr>
        <p:txBody>
          <a:bodyPr/>
          <a:lstStyle/>
          <a:p>
            <a:r>
              <a:rPr lang="en-US" dirty="0"/>
              <a:t>Existing</a:t>
            </a:r>
            <a:br>
              <a:rPr lang="en-US" dirty="0"/>
            </a:br>
            <a:r>
              <a:rPr lang="en-US" dirty="0"/>
              <a:t>system</a:t>
            </a:r>
            <a:br>
              <a:rPr lang="en-US" dirty="0"/>
            </a:br>
            <a:br>
              <a:rPr lang="en-US" dirty="0"/>
            </a:br>
            <a:br>
              <a:rPr lang="en-US" dirty="0"/>
            </a:br>
            <a:br>
              <a:rPr lang="en-US" dirty="0"/>
            </a:br>
            <a:endParaRPr lang="en-US" dirty="0"/>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p:txBody>
          <a:bodyPr/>
          <a:lstStyle/>
          <a:p>
            <a:endParaRPr lang="en-US" dirty="0"/>
          </a:p>
          <a:p>
            <a:endParaRPr lang="en-US" dirty="0"/>
          </a:p>
        </p:txBody>
      </p:sp>
      <p:sp>
        <p:nvSpPr>
          <p:cNvPr id="2" name="Content Placeholder 1">
            <a:extLst>
              <a:ext uri="{FF2B5EF4-FFF2-40B4-BE49-F238E27FC236}">
                <a16:creationId xmlns:a16="http://schemas.microsoft.com/office/drawing/2014/main" id="{E70EF720-592C-BE7A-1465-5CFE638DA0A2}"/>
              </a:ext>
            </a:extLst>
          </p:cNvPr>
          <p:cNvSpPr>
            <a:spLocks noGrp="1"/>
          </p:cNvSpPr>
          <p:nvPr>
            <p:ph sz="half" idx="2"/>
          </p:nvPr>
        </p:nvSpPr>
        <p:spPr>
          <a:xfrm>
            <a:off x="6245352" y="1069848"/>
            <a:ext cx="5367528" cy="1527048"/>
          </a:xfrm>
        </p:spPr>
        <p:txBody>
          <a:bodyPr/>
          <a:lstStyle/>
          <a:p>
            <a:pPr algn="just"/>
            <a:r>
              <a:rPr lang="en-US" sz="1600" dirty="0">
                <a:latin typeface="Calibri" panose="020F0502020204030204" pitchFamily="34" charset="0"/>
                <a:ea typeface="Calibri" panose="020F0502020204030204" pitchFamily="34" charset="0"/>
                <a:cs typeface="Calibri" panose="020F0502020204030204" pitchFamily="34" charset="0"/>
              </a:rPr>
              <a:t>The current state of offensive image detection systems relies primarily on typical traditional computer vision techniques or shallow machine learning models, rule-based algorithms and basic image processing techniques, which often fall short in accurately identifying and classifying offensive and semi-nude images. These systems often employ keyword filtering, user reporting, and manual moderation, which have several </a:t>
            </a:r>
            <a:r>
              <a:rPr lang="en-US" sz="1600" b="1" dirty="0">
                <a:latin typeface="Calibri" panose="020F0502020204030204" pitchFamily="34" charset="0"/>
                <a:ea typeface="Calibri" panose="020F0502020204030204" pitchFamily="34" charset="0"/>
                <a:cs typeface="Calibri" panose="020F0502020204030204" pitchFamily="34" charset="0"/>
              </a:rPr>
              <a:t>significant disadvantages</a:t>
            </a:r>
            <a:r>
              <a:rPr lang="en-US" sz="1600" dirty="0">
                <a:latin typeface="Calibri" panose="020F0502020204030204" pitchFamily="34" charset="0"/>
                <a:ea typeface="Calibri" panose="020F0502020204030204" pitchFamily="34" charset="0"/>
                <a:cs typeface="Calibri" panose="020F0502020204030204" pitchFamily="34" charset="0"/>
              </a:rPr>
              <a:t>:</a:t>
            </a:r>
          </a:p>
        </p:txBody>
      </p:sp>
      <p:sp>
        <p:nvSpPr>
          <p:cNvPr id="5" name="Text Placeholder 4">
            <a:extLst>
              <a:ext uri="{FF2B5EF4-FFF2-40B4-BE49-F238E27FC236}">
                <a16:creationId xmlns:a16="http://schemas.microsoft.com/office/drawing/2014/main" id="{F6E785D4-53B2-CE43-7557-6D413F7BAD80}"/>
              </a:ext>
            </a:extLst>
          </p:cNvPr>
          <p:cNvSpPr>
            <a:spLocks noGrp="1"/>
          </p:cNvSpPr>
          <p:nvPr>
            <p:ph type="body" sz="quarter" idx="3"/>
          </p:nvPr>
        </p:nvSpPr>
        <p:spPr>
          <a:xfrm>
            <a:off x="6871716" y="3294728"/>
            <a:ext cx="4114800" cy="2548288"/>
          </a:xfrm>
        </p:spPr>
        <p:txBody>
          <a:bodyPr/>
          <a:lstStyle/>
          <a:p>
            <a:pPr marL="342900" indent="-34290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Limited Feature Extraction</a:t>
            </a:r>
          </a:p>
          <a:p>
            <a:pPr marL="342900" indent="-34290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Scalability Challenges</a:t>
            </a:r>
          </a:p>
          <a:p>
            <a:pPr marL="342900" indent="-34290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Subjectivity</a:t>
            </a:r>
          </a:p>
          <a:p>
            <a:pPr marL="342900" indent="-34290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Adaptability to Evolving Content</a:t>
            </a:r>
          </a:p>
          <a:p>
            <a:pPr marL="342900" indent="-342900">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dirty="0"/>
          </a:p>
        </p:txBody>
      </p:sp>
      <p:sp>
        <p:nvSpPr>
          <p:cNvPr id="13" name="Footer Placeholder 4">
            <a:extLst>
              <a:ext uri="{FF2B5EF4-FFF2-40B4-BE49-F238E27FC236}">
                <a16:creationId xmlns:a16="http://schemas.microsoft.com/office/drawing/2014/main" id="{37F3821D-008A-B5EB-55A4-133751EFB0AD}"/>
              </a:ext>
            </a:extLst>
          </p:cNvPr>
          <p:cNvSpPr>
            <a:spLocks noGrp="1"/>
          </p:cNvSpPr>
          <p:nvPr>
            <p:ph type="ftr" sz="quarter" idx="12"/>
          </p:nvPr>
        </p:nvSpPr>
        <p:spPr>
          <a:xfrm rot="16200000">
            <a:off x="-253098" y="1486269"/>
            <a:ext cx="1829272" cy="164831"/>
          </a:xfrm>
        </p:spPr>
        <p:txBody>
          <a:bodyPr/>
          <a:lstStyle/>
          <a:p>
            <a:pPr marL="0" algn="l" rtl="0" eaLnBrk="1" latinLnBrk="0" hangingPunct="1">
              <a:spcBef>
                <a:spcPts val="0"/>
              </a:spcBef>
              <a:spcAft>
                <a:spcPts val="0"/>
              </a:spcAft>
            </a:pPr>
            <a:r>
              <a:rPr lang="en-US" kern="1200" cap="all" spc="100" baseline="0" dirty="0">
                <a:solidFill>
                  <a:srgbClr val="96D3ED"/>
                </a:solidFill>
                <a:effectLst/>
                <a:latin typeface="Posterama" panose="020B0504020200020000" pitchFamily="34" charset="0"/>
                <a:ea typeface="+mn-ea"/>
                <a:cs typeface="+mn-cs"/>
              </a:rPr>
              <a:t>Offensive image detection</a:t>
            </a:r>
            <a:endParaRPr lang="en-US" dirty="0">
              <a:effectLst/>
            </a:endParaRPr>
          </a:p>
        </p:txBody>
      </p: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dirty="0"/>
              <a:t>Proposed </a:t>
            </a:r>
            <a:br>
              <a:rPr lang="en-US" dirty="0"/>
            </a:br>
            <a:r>
              <a:rPr lang="en-US" dirty="0"/>
              <a:t>system</a:t>
            </a:r>
          </a:p>
        </p:txBody>
      </p:sp>
      <p:sp>
        <p:nvSpPr>
          <p:cNvPr id="3" name="Text Placeholder 2">
            <a:extLst>
              <a:ext uri="{FF2B5EF4-FFF2-40B4-BE49-F238E27FC236}">
                <a16:creationId xmlns:a16="http://schemas.microsoft.com/office/drawing/2014/main" id="{0727310E-1276-0802-E3E0-F6F3A6B73444}"/>
              </a:ext>
            </a:extLst>
          </p:cNvPr>
          <p:cNvSpPr>
            <a:spLocks noGrp="1"/>
          </p:cNvSpPr>
          <p:nvPr>
            <p:ph type="body" idx="1"/>
          </p:nvPr>
        </p:nvSpPr>
        <p:spPr>
          <a:xfrm>
            <a:off x="6254496" y="612648"/>
            <a:ext cx="5516880" cy="5582159"/>
          </a:xfrm>
        </p:spPr>
        <p:txBody>
          <a:bodyPr/>
          <a:lstStyle/>
          <a:p>
            <a:endParaRPr lang="en-US" sz="1600" cap="none" spc="0" dirty="0">
              <a:latin typeface="Calibri" panose="020F0502020204030204" pitchFamily="34" charset="0"/>
              <a:ea typeface="Calibri" panose="020F0502020204030204" pitchFamily="34" charset="0"/>
              <a:cs typeface="Calibri" panose="020F0502020204030204" pitchFamily="34" charset="0"/>
            </a:endParaRPr>
          </a:p>
          <a:p>
            <a:endParaRPr lang="en-US" sz="1600" cap="none" spc="0" dirty="0">
              <a:latin typeface="Calibri" panose="020F0502020204030204" pitchFamily="34" charset="0"/>
              <a:ea typeface="Calibri" panose="020F0502020204030204" pitchFamily="34" charset="0"/>
              <a:cs typeface="Calibri" panose="020F0502020204030204" pitchFamily="34" charset="0"/>
            </a:endParaRPr>
          </a:p>
          <a:p>
            <a:endParaRPr lang="en-US" sz="1600" cap="none" spc="0" dirty="0">
              <a:latin typeface="Calibri" panose="020F0502020204030204" pitchFamily="34" charset="0"/>
              <a:ea typeface="Calibri" panose="020F0502020204030204" pitchFamily="34" charset="0"/>
              <a:cs typeface="Calibri" panose="020F0502020204030204" pitchFamily="34" charset="0"/>
            </a:endParaRPr>
          </a:p>
          <a:p>
            <a:endParaRPr lang="en-US" sz="1600" cap="none" spc="0" dirty="0">
              <a:latin typeface="Calibri" panose="020F0502020204030204" pitchFamily="34" charset="0"/>
              <a:ea typeface="Calibri" panose="020F0502020204030204" pitchFamily="34" charset="0"/>
              <a:cs typeface="Calibri" panose="020F0502020204030204" pitchFamily="34" charset="0"/>
            </a:endParaRPr>
          </a:p>
          <a:p>
            <a:endParaRPr lang="en-US" sz="1600" cap="none" spc="0" dirty="0">
              <a:latin typeface="Calibri" panose="020F0502020204030204" pitchFamily="34" charset="0"/>
              <a:ea typeface="Calibri" panose="020F0502020204030204" pitchFamily="34" charset="0"/>
              <a:cs typeface="Calibri" panose="020F0502020204030204" pitchFamily="34" charset="0"/>
            </a:endParaRPr>
          </a:p>
          <a:p>
            <a:endParaRPr lang="en-US" sz="1600" cap="none" spc="0" dirty="0">
              <a:latin typeface="Calibri" panose="020F0502020204030204" pitchFamily="34" charset="0"/>
              <a:ea typeface="Calibri" panose="020F0502020204030204" pitchFamily="34" charset="0"/>
              <a:cs typeface="Calibri" panose="020F0502020204030204" pitchFamily="34" charset="0"/>
            </a:endParaRPr>
          </a:p>
          <a:p>
            <a:r>
              <a:rPr lang="en-US" sz="1600" cap="none" spc="0" dirty="0">
                <a:latin typeface="Calibri" panose="020F0502020204030204" pitchFamily="34" charset="0"/>
                <a:ea typeface="Calibri" panose="020F0502020204030204" pitchFamily="34" charset="0"/>
                <a:cs typeface="Calibri" panose="020F0502020204030204" pitchFamily="34" charset="0"/>
              </a:rPr>
              <a:t>The proposed system is an advanced offensive image detection model based on Convolutional Neural Networks (CNN) utilizing the VGG architecture. This state-of-the-art system is designed to overcome the limitations of existing approaches.</a:t>
            </a:r>
          </a:p>
          <a:p>
            <a:r>
              <a:rPr lang="en-US" sz="1600" cap="none" spc="0" dirty="0">
                <a:latin typeface="Calibri" panose="020F0502020204030204" pitchFamily="34" charset="0"/>
                <a:ea typeface="Calibri" panose="020F0502020204030204" pitchFamily="34" charset="0"/>
                <a:cs typeface="Calibri" panose="020F0502020204030204" pitchFamily="34" charset="0"/>
              </a:rPr>
              <a:t>The use of deep CNNs, particularly the VGG architecture, allows our system to automatically extract intricate features from images, capturing subtle visual cues that are crucial for accurately detecting offensive content.</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242952" y="1451496"/>
            <a:ext cx="1784352" cy="189457"/>
          </a:xfrm>
        </p:spPr>
        <p:txBody>
          <a:bodyPr/>
          <a:lstStyle/>
          <a:p>
            <a:r>
              <a:rPr lang="en-US" dirty="0"/>
              <a:t>Offensive image detection</a:t>
            </a:r>
          </a:p>
        </p:txBody>
      </p:sp>
      <p:pic>
        <p:nvPicPr>
          <p:cNvPr id="28" name="Picture 27">
            <a:extLst>
              <a:ext uri="{FF2B5EF4-FFF2-40B4-BE49-F238E27FC236}">
                <a16:creationId xmlns:a16="http://schemas.microsoft.com/office/drawing/2014/main" id="{1453D6C2-EB28-6CE3-B5DC-68D5AD9E5016}"/>
              </a:ext>
            </a:extLst>
          </p:cNvPr>
          <p:cNvPicPr>
            <a:picLocks noChangeAspect="1"/>
          </p:cNvPicPr>
          <p:nvPr/>
        </p:nvPicPr>
        <p:blipFill>
          <a:blip r:embed="rId2"/>
          <a:stretch>
            <a:fillRect/>
          </a:stretch>
        </p:blipFill>
        <p:spPr>
          <a:xfrm>
            <a:off x="1082421" y="612648"/>
            <a:ext cx="10344150" cy="3200400"/>
          </a:xfrm>
          <a:prstGeom prst="rect">
            <a:avLst/>
          </a:prstGeom>
        </p:spPr>
      </p:pic>
    </p:spTree>
    <p:extLst>
      <p:ext uri="{BB962C8B-B14F-4D97-AF65-F5344CB8AC3E}">
        <p14:creationId xmlns:p14="http://schemas.microsoft.com/office/powerpoint/2010/main" val="126387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US" sz="4800" spc="300" dirty="0">
                <a:latin typeface="+mj-lt"/>
              </a:rPr>
              <a:t>ALGORITHMS USED</a:t>
            </a:r>
            <a:br>
              <a:rPr lang="en-US" sz="4800" spc="300" dirty="0">
                <a:latin typeface="+mj-lt"/>
              </a:rPr>
            </a:br>
            <a:br>
              <a:rPr lang="en-US" sz="4800" spc="300" dirty="0">
                <a:latin typeface="+mj-lt"/>
              </a:rPr>
            </a:br>
            <a:endParaRPr lang="en-US" sz="4800" spc="300" dirty="0">
              <a:latin typeface="+mj-lt"/>
            </a:endParaRPr>
          </a:p>
        </p:txBody>
      </p:sp>
      <p:sp>
        <p:nvSpPr>
          <p:cNvPr id="25" name="Subtitle 24">
            <a:extLst>
              <a:ext uri="{FF2B5EF4-FFF2-40B4-BE49-F238E27FC236}">
                <a16:creationId xmlns:a16="http://schemas.microsoft.com/office/drawing/2014/main" id="{D033D8DF-07F5-7E84-7F3E-9CD507751A79}"/>
              </a:ext>
            </a:extLst>
          </p:cNvPr>
          <p:cNvSpPr>
            <a:spLocks noGrp="1"/>
          </p:cNvSpPr>
          <p:nvPr>
            <p:ph idx="1"/>
          </p:nvPr>
        </p:nvSpPr>
        <p:spPr>
          <a:xfrm>
            <a:off x="1188720" y="1524000"/>
            <a:ext cx="9829800" cy="4352544"/>
          </a:xfrm>
        </p:spPr>
        <p:txBody>
          <a:bodyPr/>
          <a:lstStyle/>
          <a:p>
            <a:pPr marL="0" indent="0">
              <a:buNone/>
            </a:pPr>
            <a:r>
              <a:rPr lang="en-US" sz="1600" b="1" cap="none" spc="0" dirty="0">
                <a:latin typeface="Calibri" panose="020F0502020204030204" pitchFamily="34" charset="0"/>
                <a:ea typeface="Calibri" panose="020F0502020204030204" pitchFamily="34" charset="0"/>
                <a:cs typeface="Calibri" panose="020F0502020204030204" pitchFamily="34" charset="0"/>
              </a:rPr>
              <a:t>CONVOLUTIONAL</a:t>
            </a:r>
            <a:r>
              <a:rPr lang="en-US" b="1" dirty="0"/>
              <a:t> </a:t>
            </a:r>
            <a:r>
              <a:rPr lang="en-US" sz="1600" b="1" cap="none" spc="0" dirty="0">
                <a:latin typeface="Calibri" panose="020F0502020204030204" pitchFamily="34" charset="0"/>
                <a:ea typeface="Calibri" panose="020F0502020204030204" pitchFamily="34" charset="0"/>
                <a:cs typeface="Calibri" panose="020F0502020204030204" pitchFamily="34" charset="0"/>
              </a:rPr>
              <a:t>NEURAL NETWORKS (CNN) WITH VGG</a:t>
            </a:r>
          </a:p>
          <a:p>
            <a:pPr algn="just"/>
            <a:r>
              <a:rPr lang="en-US" sz="1600" cap="none" spc="0" dirty="0">
                <a:latin typeface="Calibri" panose="020F0502020204030204" pitchFamily="34" charset="0"/>
                <a:ea typeface="Calibri" panose="020F0502020204030204" pitchFamily="34" charset="0"/>
                <a:cs typeface="Calibri" panose="020F0502020204030204" pitchFamily="34" charset="0"/>
              </a:rPr>
              <a:t>Convolutional Neural Networks (CNNs) with the VGG architecture are a powerful class of deep learning models primarily used for image classification and feature extraction tasks</a:t>
            </a:r>
            <a:r>
              <a:rPr lang="en-US" sz="1600" dirty="0">
                <a:latin typeface="Calibri" panose="020F0502020204030204" pitchFamily="34" charset="0"/>
                <a:ea typeface="Calibri" panose="020F0502020204030204" pitchFamily="34" charset="0"/>
                <a:cs typeface="Calibri" panose="020F0502020204030204" pitchFamily="34" charset="0"/>
              </a:rPr>
              <a:t>. Here’s an overview of how CNN with VGG works:</a:t>
            </a:r>
            <a:endParaRPr lang="en-US" sz="1600" b="1" cap="none" spc="0" dirty="0">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mj-lt"/>
              <a:buAutoNum type="arabicPeriod"/>
            </a:pPr>
            <a:r>
              <a:rPr lang="en-US" sz="1600" cap="none" spc="0" dirty="0">
                <a:latin typeface="Calibri" panose="020F0502020204030204" pitchFamily="34" charset="0"/>
                <a:ea typeface="Calibri" panose="020F0502020204030204" pitchFamily="34" charset="0"/>
                <a:cs typeface="Calibri" panose="020F0502020204030204" pitchFamily="34" charset="0"/>
              </a:rPr>
              <a:t>Input Layer</a:t>
            </a:r>
          </a:p>
          <a:p>
            <a:pPr marL="800100" lvl="1" indent="-342900">
              <a:buFont typeface="+mj-lt"/>
              <a:buAutoNum type="arabicPeriod"/>
            </a:pPr>
            <a:r>
              <a:rPr lang="en-US" sz="1600" cap="none" spc="0" dirty="0">
                <a:latin typeface="Calibri" panose="020F0502020204030204" pitchFamily="34" charset="0"/>
                <a:ea typeface="Calibri" panose="020F0502020204030204" pitchFamily="34" charset="0"/>
                <a:cs typeface="Calibri" panose="020F0502020204030204" pitchFamily="34" charset="0"/>
              </a:rPr>
              <a:t>Convolutional Layers</a:t>
            </a:r>
          </a:p>
          <a:p>
            <a:pPr marL="800100" lvl="1" indent="-342900">
              <a:buFont typeface="+mj-lt"/>
              <a:buAutoNum type="arabicPeriod"/>
            </a:pPr>
            <a:r>
              <a:rPr lang="en-US" sz="1600" cap="none" spc="0" dirty="0">
                <a:latin typeface="Calibri" panose="020F0502020204030204" pitchFamily="34" charset="0"/>
                <a:ea typeface="Calibri" panose="020F0502020204030204" pitchFamily="34" charset="0"/>
                <a:cs typeface="Calibri" panose="020F0502020204030204" pitchFamily="34" charset="0"/>
              </a:rPr>
              <a:t>Activation Functions</a:t>
            </a:r>
          </a:p>
          <a:p>
            <a:pPr marL="800100" lvl="1" indent="-342900">
              <a:buFont typeface="+mj-lt"/>
              <a:buAutoNum type="arabicPeriod"/>
            </a:pPr>
            <a:r>
              <a:rPr lang="en-US" sz="1600" cap="none" spc="0" dirty="0">
                <a:latin typeface="Calibri" panose="020F0502020204030204" pitchFamily="34" charset="0"/>
                <a:ea typeface="Calibri" panose="020F0502020204030204" pitchFamily="34" charset="0"/>
                <a:cs typeface="Calibri" panose="020F0502020204030204" pitchFamily="34" charset="0"/>
              </a:rPr>
              <a:t>Pooling Layers</a:t>
            </a:r>
          </a:p>
          <a:p>
            <a:pPr marL="800100" lvl="1" indent="-342900">
              <a:buFont typeface="+mj-lt"/>
              <a:buAutoNum type="arabicPeriod"/>
            </a:pPr>
            <a:r>
              <a:rPr lang="en-US" sz="1600" cap="none" spc="0" dirty="0">
                <a:latin typeface="Calibri" panose="020F0502020204030204" pitchFamily="34" charset="0"/>
                <a:ea typeface="Calibri" panose="020F0502020204030204" pitchFamily="34" charset="0"/>
                <a:cs typeface="Calibri" panose="020F0502020204030204" pitchFamily="34" charset="0"/>
              </a:rPr>
              <a:t>Fully Connected Layers</a:t>
            </a:r>
          </a:p>
          <a:p>
            <a:pPr marL="800100" lvl="1" indent="-342900">
              <a:buFont typeface="+mj-lt"/>
              <a:buAutoNum type="arabicPeriod"/>
            </a:pPr>
            <a:r>
              <a:rPr lang="en-US" sz="1600" cap="none" spc="0" dirty="0">
                <a:latin typeface="Calibri" panose="020F0502020204030204" pitchFamily="34" charset="0"/>
                <a:ea typeface="Calibri" panose="020F0502020204030204" pitchFamily="34" charset="0"/>
                <a:cs typeface="Calibri" panose="020F0502020204030204" pitchFamily="34" charset="0"/>
              </a:rPr>
              <a:t>Output Layer</a:t>
            </a:r>
          </a:p>
          <a:p>
            <a:pPr marL="800100" lvl="1" indent="-342900">
              <a:buFont typeface="+mj-lt"/>
              <a:buAutoNum type="arabicPeriod"/>
            </a:pPr>
            <a:r>
              <a:rPr lang="en-US" sz="1600" cap="none" spc="0" dirty="0">
                <a:latin typeface="Calibri" panose="020F0502020204030204" pitchFamily="34" charset="0"/>
                <a:ea typeface="Calibri" panose="020F0502020204030204" pitchFamily="34" charset="0"/>
                <a:cs typeface="Calibri" panose="020F0502020204030204" pitchFamily="34" charset="0"/>
              </a:rPr>
              <a:t>Loss Function and Optimization</a:t>
            </a:r>
          </a:p>
          <a:p>
            <a:pPr marL="800100" lvl="1" indent="-342900">
              <a:buFont typeface="+mj-lt"/>
              <a:buAutoNum type="arabicPeriod"/>
            </a:pPr>
            <a:r>
              <a:rPr lang="en-US" sz="1600" cap="none" spc="0" dirty="0">
                <a:latin typeface="Calibri" panose="020F0502020204030204" pitchFamily="34" charset="0"/>
                <a:ea typeface="Calibri" panose="020F0502020204030204" pitchFamily="34" charset="0"/>
                <a:cs typeface="Calibri" panose="020F0502020204030204" pitchFamily="34" charset="0"/>
              </a:rPr>
              <a:t>Backpropagation</a:t>
            </a:r>
          </a:p>
          <a:p>
            <a:pPr marL="800100" lvl="1" indent="-342900">
              <a:buFont typeface="+mj-lt"/>
              <a:buAutoNum type="arabicPeriod"/>
            </a:pPr>
            <a:r>
              <a:rPr lang="en-US" sz="1600" cap="none" spc="0" dirty="0">
                <a:latin typeface="Calibri" panose="020F0502020204030204" pitchFamily="34" charset="0"/>
                <a:ea typeface="Calibri" panose="020F0502020204030204" pitchFamily="34" charset="0"/>
                <a:cs typeface="Calibri" panose="020F0502020204030204" pitchFamily="34" charset="0"/>
              </a:rPr>
              <a:t>VGG Architecture</a:t>
            </a:r>
          </a:p>
          <a:p>
            <a:pPr marL="0" indent="0">
              <a:buNone/>
            </a:pPr>
            <a:r>
              <a:rPr lang="en-US" sz="1600" cap="none" spc="0" dirty="0">
                <a:latin typeface="Calibri" panose="020F0502020204030204" pitchFamily="34" charset="0"/>
                <a:ea typeface="Calibri" panose="020F0502020204030204" pitchFamily="34" charset="0"/>
                <a:cs typeface="Calibri" panose="020F0502020204030204" pitchFamily="34" charset="0"/>
              </a:rPr>
              <a:t>The hierarchical structure, convolutional layers, activation functions, and optimization techniques all work together to make CNNs highly effective at understanding and classifying visual data.</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Offensive image detection</a:t>
            </a:r>
          </a:p>
        </p:txBody>
      </p:sp>
    </p:spTree>
    <p:extLst>
      <p:ext uri="{BB962C8B-B14F-4D97-AF65-F5344CB8AC3E}">
        <p14:creationId xmlns:p14="http://schemas.microsoft.com/office/powerpoint/2010/main" val="1239358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p:txBody>
          <a:bodyPr/>
          <a:lstStyle/>
          <a:p>
            <a:r>
              <a:rPr lang="en-US" dirty="0"/>
              <a:t>results</a:t>
            </a:r>
          </a:p>
        </p:txBody>
      </p:sp>
      <p:pic>
        <p:nvPicPr>
          <p:cNvPr id="6" name="Content Placeholder 5">
            <a:extLst>
              <a:ext uri="{FF2B5EF4-FFF2-40B4-BE49-F238E27FC236}">
                <a16:creationId xmlns:a16="http://schemas.microsoft.com/office/drawing/2014/main" id="{84901440-714C-DA80-DE54-53542E6FD9F0}"/>
              </a:ext>
            </a:extLst>
          </p:cNvPr>
          <p:cNvPicPr>
            <a:picLocks noGrp="1" noChangeAspect="1"/>
          </p:cNvPicPr>
          <p:nvPr>
            <p:ph idx="1"/>
          </p:nvPr>
        </p:nvPicPr>
        <p:blipFill>
          <a:blip r:embed="rId2"/>
          <a:stretch>
            <a:fillRect/>
          </a:stretch>
        </p:blipFill>
        <p:spPr>
          <a:xfrm>
            <a:off x="1189038" y="1453415"/>
            <a:ext cx="9829800" cy="4408370"/>
          </a:xfrm>
        </p:spPr>
      </p:pic>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5" name="Footer Placeholder 4">
            <a:extLst>
              <a:ext uri="{FF2B5EF4-FFF2-40B4-BE49-F238E27FC236}">
                <a16:creationId xmlns:a16="http://schemas.microsoft.com/office/drawing/2014/main" id="{45BCE7B1-3B97-4105-BF50-FA40855DEBAB}"/>
              </a:ext>
            </a:extLst>
          </p:cNvPr>
          <p:cNvSpPr>
            <a:spLocks noGrp="1"/>
          </p:cNvSpPr>
          <p:nvPr>
            <p:ph type="ftr" sz="quarter" idx="12"/>
          </p:nvPr>
        </p:nvSpPr>
        <p:spPr>
          <a:xfrm rot="16200000">
            <a:off x="-242952" y="1451496"/>
            <a:ext cx="1784352" cy="189457"/>
          </a:xfrm>
        </p:spPr>
        <p:txBody>
          <a:bodyPr/>
          <a:lstStyle/>
          <a:p>
            <a:r>
              <a:rPr lang="en-US" dirty="0"/>
              <a:t>Offensive image detection</a:t>
            </a:r>
          </a:p>
        </p:txBody>
      </p:sp>
    </p:spTree>
    <p:extLst>
      <p:ext uri="{BB962C8B-B14F-4D97-AF65-F5344CB8AC3E}">
        <p14:creationId xmlns:p14="http://schemas.microsoft.com/office/powerpoint/2010/main" val="2590855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F47DCB5-F241-F6BD-663A-697CF8A95141}"/>
              </a:ext>
            </a:extLst>
          </p:cNvPr>
          <p:cNvPicPr>
            <a:picLocks noGrp="1" noChangeAspect="1"/>
          </p:cNvPicPr>
          <p:nvPr>
            <p:ph idx="1"/>
          </p:nvPr>
        </p:nvPicPr>
        <p:blipFill rotWithShape="1">
          <a:blip r:embed="rId2"/>
          <a:srcRect b="5111"/>
          <a:stretch/>
        </p:blipFill>
        <p:spPr>
          <a:xfrm>
            <a:off x="1322674" y="829144"/>
            <a:ext cx="9546652" cy="5190657"/>
          </a:xfrm>
        </p:spPr>
      </p:pic>
      <p:sp>
        <p:nvSpPr>
          <p:cNvPr id="4" name="Slide Number Placeholder 3">
            <a:extLst>
              <a:ext uri="{FF2B5EF4-FFF2-40B4-BE49-F238E27FC236}">
                <a16:creationId xmlns:a16="http://schemas.microsoft.com/office/drawing/2014/main" id="{93C13C9D-AEE1-FD63-36D7-386D1B3EC5A2}"/>
              </a:ext>
            </a:extLst>
          </p:cNvPr>
          <p:cNvSpPr>
            <a:spLocks noGrp="1"/>
          </p:cNvSpPr>
          <p:nvPr>
            <p:ph type="sldNum" sz="quarter" idx="11"/>
          </p:nvPr>
        </p:nvSpPr>
        <p:spPr/>
        <p:txBody>
          <a:bodyPr/>
          <a:lstStyle/>
          <a:p>
            <a:fld id="{75DF2D63-3FF5-D547-96B9-BE9CCD1ABA58}" type="slidenum">
              <a:rPr lang="en-US" smtClean="0"/>
              <a:t>8</a:t>
            </a:fld>
            <a:endParaRPr lang="en-US" dirty="0"/>
          </a:p>
        </p:txBody>
      </p:sp>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A59F6ECC-3AB5-C1AC-3377-7C6B365CADFF}"/>
                  </a:ext>
                </a:extLst>
              </p14:cNvPr>
              <p14:cNvContentPartPr/>
              <p14:nvPr/>
            </p14:nvContentPartPr>
            <p14:xfrm>
              <a:off x="1355381" y="2900122"/>
              <a:ext cx="3217680" cy="997560"/>
            </p14:xfrm>
          </p:contentPart>
        </mc:Choice>
        <mc:Fallback>
          <p:pic>
            <p:nvPicPr>
              <p:cNvPr id="8" name="Ink 7">
                <a:extLst>
                  <a:ext uri="{FF2B5EF4-FFF2-40B4-BE49-F238E27FC236}">
                    <a16:creationId xmlns:a16="http://schemas.microsoft.com/office/drawing/2014/main" id="{A59F6ECC-3AB5-C1AC-3377-7C6B365CADFF}"/>
                  </a:ext>
                </a:extLst>
              </p:cNvPr>
              <p:cNvPicPr/>
              <p:nvPr/>
            </p:nvPicPr>
            <p:blipFill>
              <a:blip r:embed="rId4"/>
              <a:stretch>
                <a:fillRect/>
              </a:stretch>
            </p:blipFill>
            <p:spPr>
              <a:xfrm>
                <a:off x="1337741" y="2864482"/>
                <a:ext cx="3253320" cy="1069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3FF290AF-4546-1079-0EFF-96F4C0A663BA}"/>
                  </a:ext>
                </a:extLst>
              </p14:cNvPr>
              <p14:cNvContentPartPr/>
              <p14:nvPr/>
            </p14:nvContentPartPr>
            <p14:xfrm>
              <a:off x="1591901" y="3163282"/>
              <a:ext cx="3561120" cy="1144800"/>
            </p14:xfrm>
          </p:contentPart>
        </mc:Choice>
        <mc:Fallback>
          <p:pic>
            <p:nvPicPr>
              <p:cNvPr id="9" name="Ink 8">
                <a:extLst>
                  <a:ext uri="{FF2B5EF4-FFF2-40B4-BE49-F238E27FC236}">
                    <a16:creationId xmlns:a16="http://schemas.microsoft.com/office/drawing/2014/main" id="{3FF290AF-4546-1079-0EFF-96F4C0A663BA}"/>
                  </a:ext>
                </a:extLst>
              </p:cNvPr>
              <p:cNvPicPr/>
              <p:nvPr/>
            </p:nvPicPr>
            <p:blipFill>
              <a:blip r:embed="rId6"/>
              <a:stretch>
                <a:fillRect/>
              </a:stretch>
            </p:blipFill>
            <p:spPr>
              <a:xfrm>
                <a:off x="1574261" y="3127642"/>
                <a:ext cx="3596760" cy="12164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C75106F1-DD90-5CE6-959C-1A6FFEEE9A49}"/>
                  </a:ext>
                </a:extLst>
              </p14:cNvPr>
              <p14:cNvContentPartPr/>
              <p14:nvPr/>
            </p14:nvContentPartPr>
            <p14:xfrm>
              <a:off x="4544981" y="3330322"/>
              <a:ext cx="55800" cy="6120"/>
            </p14:xfrm>
          </p:contentPart>
        </mc:Choice>
        <mc:Fallback>
          <p:pic>
            <p:nvPicPr>
              <p:cNvPr id="10" name="Ink 9">
                <a:extLst>
                  <a:ext uri="{FF2B5EF4-FFF2-40B4-BE49-F238E27FC236}">
                    <a16:creationId xmlns:a16="http://schemas.microsoft.com/office/drawing/2014/main" id="{C75106F1-DD90-5CE6-959C-1A6FFEEE9A49}"/>
                  </a:ext>
                </a:extLst>
              </p:cNvPr>
              <p:cNvPicPr/>
              <p:nvPr/>
            </p:nvPicPr>
            <p:blipFill>
              <a:blip r:embed="rId8"/>
              <a:stretch>
                <a:fillRect/>
              </a:stretch>
            </p:blipFill>
            <p:spPr>
              <a:xfrm>
                <a:off x="4527341" y="3294682"/>
                <a:ext cx="9144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1" name="Ink 10">
                <a:extLst>
                  <a:ext uri="{FF2B5EF4-FFF2-40B4-BE49-F238E27FC236}">
                    <a16:creationId xmlns:a16="http://schemas.microsoft.com/office/drawing/2014/main" id="{0850CD3B-1B67-6B54-78F7-2E5B0A5430E7}"/>
                  </a:ext>
                </a:extLst>
              </p14:cNvPr>
              <p14:cNvContentPartPr/>
              <p14:nvPr/>
            </p14:nvContentPartPr>
            <p14:xfrm>
              <a:off x="2238281" y="1684762"/>
              <a:ext cx="830160" cy="2738880"/>
            </p14:xfrm>
          </p:contentPart>
        </mc:Choice>
        <mc:Fallback>
          <p:pic>
            <p:nvPicPr>
              <p:cNvPr id="11" name="Ink 10">
                <a:extLst>
                  <a:ext uri="{FF2B5EF4-FFF2-40B4-BE49-F238E27FC236}">
                    <a16:creationId xmlns:a16="http://schemas.microsoft.com/office/drawing/2014/main" id="{0850CD3B-1B67-6B54-78F7-2E5B0A5430E7}"/>
                  </a:ext>
                </a:extLst>
              </p:cNvPr>
              <p:cNvPicPr/>
              <p:nvPr/>
            </p:nvPicPr>
            <p:blipFill>
              <a:blip r:embed="rId10"/>
              <a:stretch>
                <a:fillRect/>
              </a:stretch>
            </p:blipFill>
            <p:spPr>
              <a:xfrm>
                <a:off x="2220281" y="1649122"/>
                <a:ext cx="865800" cy="28105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2" name="Ink 11">
                <a:extLst>
                  <a:ext uri="{FF2B5EF4-FFF2-40B4-BE49-F238E27FC236}">
                    <a16:creationId xmlns:a16="http://schemas.microsoft.com/office/drawing/2014/main" id="{4310A647-EBC2-6313-5381-8A8A25E3ADBC}"/>
                  </a:ext>
                </a:extLst>
              </p14:cNvPr>
              <p14:cNvContentPartPr/>
              <p14:nvPr/>
            </p14:nvContentPartPr>
            <p14:xfrm>
              <a:off x="1944341" y="2887162"/>
              <a:ext cx="1132560" cy="167040"/>
            </p14:xfrm>
          </p:contentPart>
        </mc:Choice>
        <mc:Fallback>
          <p:pic>
            <p:nvPicPr>
              <p:cNvPr id="12" name="Ink 11">
                <a:extLst>
                  <a:ext uri="{FF2B5EF4-FFF2-40B4-BE49-F238E27FC236}">
                    <a16:creationId xmlns:a16="http://schemas.microsoft.com/office/drawing/2014/main" id="{4310A647-EBC2-6313-5381-8A8A25E3ADBC}"/>
                  </a:ext>
                </a:extLst>
              </p:cNvPr>
              <p:cNvPicPr/>
              <p:nvPr/>
            </p:nvPicPr>
            <p:blipFill>
              <a:blip r:embed="rId12"/>
              <a:stretch>
                <a:fillRect/>
              </a:stretch>
            </p:blipFill>
            <p:spPr>
              <a:xfrm>
                <a:off x="1926341" y="2851522"/>
                <a:ext cx="1168200" cy="238680"/>
              </a:xfrm>
              <a:prstGeom prst="rect">
                <a:avLst/>
              </a:prstGeom>
            </p:spPr>
          </p:pic>
        </mc:Fallback>
      </mc:AlternateContent>
      <p:sp>
        <p:nvSpPr>
          <p:cNvPr id="15" name="Rectangle 14">
            <a:extLst>
              <a:ext uri="{FF2B5EF4-FFF2-40B4-BE49-F238E27FC236}">
                <a16:creationId xmlns:a16="http://schemas.microsoft.com/office/drawing/2014/main" id="{CFA46891-FBCE-66C4-DCE2-A2DC1FC3AE8B}"/>
              </a:ext>
            </a:extLst>
          </p:cNvPr>
          <p:cNvSpPr/>
          <p:nvPr/>
        </p:nvSpPr>
        <p:spPr>
          <a:xfrm>
            <a:off x="1811867" y="3612022"/>
            <a:ext cx="2184400" cy="9207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ooter Placeholder 4">
            <a:extLst>
              <a:ext uri="{FF2B5EF4-FFF2-40B4-BE49-F238E27FC236}">
                <a16:creationId xmlns:a16="http://schemas.microsoft.com/office/drawing/2014/main" id="{9A0F97B7-E658-6839-E880-3A1818E6FE80}"/>
              </a:ext>
            </a:extLst>
          </p:cNvPr>
          <p:cNvSpPr>
            <a:spLocks noGrp="1"/>
          </p:cNvSpPr>
          <p:nvPr>
            <p:ph type="ftr" sz="quarter" idx="12"/>
          </p:nvPr>
        </p:nvSpPr>
        <p:spPr>
          <a:xfrm rot="16200000">
            <a:off x="-242952" y="1451496"/>
            <a:ext cx="1784352" cy="189457"/>
          </a:xfrm>
        </p:spPr>
        <p:txBody>
          <a:bodyPr/>
          <a:lstStyle/>
          <a:p>
            <a:r>
              <a:rPr lang="en-US" dirty="0"/>
              <a:t>Offensive image detection</a:t>
            </a:r>
          </a:p>
        </p:txBody>
      </p:sp>
    </p:spTree>
    <p:extLst>
      <p:ext uri="{BB962C8B-B14F-4D97-AF65-F5344CB8AC3E}">
        <p14:creationId xmlns:p14="http://schemas.microsoft.com/office/powerpoint/2010/main" val="2301077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CFEDCD-5D24-1045-258F-900DB67FDC91}"/>
              </a:ext>
            </a:extLst>
          </p:cNvPr>
          <p:cNvSpPr>
            <a:spLocks noGrp="1"/>
          </p:cNvSpPr>
          <p:nvPr>
            <p:ph type="title"/>
          </p:nvPr>
        </p:nvSpPr>
        <p:spPr/>
        <p:txBody>
          <a:bodyPr/>
          <a:lstStyle/>
          <a:p>
            <a:r>
              <a:rPr lang="en-US" dirty="0"/>
              <a:t>Future</a:t>
            </a:r>
            <a:br>
              <a:rPr lang="en-US" dirty="0"/>
            </a:br>
            <a:r>
              <a:rPr lang="en-US" dirty="0"/>
              <a:t>scope</a:t>
            </a:r>
          </a:p>
        </p:txBody>
      </p:sp>
      <p:sp>
        <p:nvSpPr>
          <p:cNvPr id="7" name="Text Placeholder 6">
            <a:extLst>
              <a:ext uri="{FF2B5EF4-FFF2-40B4-BE49-F238E27FC236}">
                <a16:creationId xmlns:a16="http://schemas.microsoft.com/office/drawing/2014/main" id="{4665A87B-15FA-36CF-3B69-A3F6B22378F4}"/>
              </a:ext>
            </a:extLst>
          </p:cNvPr>
          <p:cNvSpPr>
            <a:spLocks noGrp="1"/>
          </p:cNvSpPr>
          <p:nvPr>
            <p:ph type="body" idx="1"/>
          </p:nvPr>
        </p:nvSpPr>
        <p:spPr>
          <a:xfrm>
            <a:off x="6197600" y="621792"/>
            <a:ext cx="5415280" cy="5221224"/>
          </a:xfrm>
        </p:spPr>
        <p:txBody>
          <a:bodyPr/>
          <a:lstStyle/>
          <a:p>
            <a:pPr algn="just"/>
            <a:r>
              <a:rPr lang="en-US" sz="1800" cap="none" spc="0" dirty="0">
                <a:latin typeface="Calibri" panose="020F0502020204030204" pitchFamily="34" charset="0"/>
                <a:ea typeface="Calibri" panose="020F0502020204030204" pitchFamily="34" charset="0"/>
                <a:cs typeface="Calibri" panose="020F0502020204030204" pitchFamily="34" charset="0"/>
              </a:rPr>
              <a:t>The future scope of this project extends to several promising avenues. </a:t>
            </a:r>
          </a:p>
          <a:p>
            <a:pPr marL="285750" indent="-285750" algn="just">
              <a:buFont typeface="Arial" panose="020B0604020202020204" pitchFamily="34" charset="0"/>
              <a:buChar char="•"/>
            </a:pPr>
            <a:r>
              <a:rPr lang="en-US" sz="1800" cap="none" spc="0" dirty="0">
                <a:latin typeface="Calibri" panose="020F0502020204030204" pitchFamily="34" charset="0"/>
                <a:ea typeface="Calibri" panose="020F0502020204030204" pitchFamily="34" charset="0"/>
                <a:cs typeface="Calibri" panose="020F0502020204030204" pitchFamily="34" charset="0"/>
              </a:rPr>
              <a:t>Enhancing the model's interpretability to provide insights into why specific content is flagged as offensive can aid in transparency. </a:t>
            </a:r>
          </a:p>
          <a:p>
            <a:pPr marL="285750" indent="-285750" algn="just">
              <a:buFont typeface="Arial" panose="020B0604020202020204" pitchFamily="34" charset="0"/>
              <a:buChar char="•"/>
            </a:pPr>
            <a:r>
              <a:rPr lang="en-US" sz="1800" cap="none" spc="0" dirty="0">
                <a:latin typeface="Calibri" panose="020F0502020204030204" pitchFamily="34" charset="0"/>
                <a:ea typeface="Calibri" panose="020F0502020204030204" pitchFamily="34" charset="0"/>
                <a:cs typeface="Calibri" panose="020F0502020204030204" pitchFamily="34" charset="0"/>
              </a:rPr>
              <a:t>Refinements in the model's adaptability to recognize emerging content trends and evasion tactics will be crucial. </a:t>
            </a:r>
          </a:p>
          <a:p>
            <a:pPr marL="285750" indent="-285750" algn="just">
              <a:buFont typeface="Arial" panose="020B0604020202020204" pitchFamily="34" charset="0"/>
              <a:buChar char="•"/>
            </a:pPr>
            <a:r>
              <a:rPr lang="en-US" sz="1800" cap="none" spc="0" dirty="0">
                <a:latin typeface="Calibri" panose="020F0502020204030204" pitchFamily="34" charset="0"/>
                <a:ea typeface="Calibri" panose="020F0502020204030204" pitchFamily="34" charset="0"/>
                <a:cs typeface="Calibri" panose="020F0502020204030204" pitchFamily="34" charset="0"/>
              </a:rPr>
              <a:t>Integration with real-time reporting mechanisms and user feedback systems can also facilitate continuous model improvement. </a:t>
            </a:r>
          </a:p>
          <a:p>
            <a:pPr marL="285750" indent="-285750" algn="just">
              <a:buFont typeface="Arial" panose="020B0604020202020204" pitchFamily="34" charset="0"/>
              <a:buChar char="•"/>
            </a:pPr>
            <a:r>
              <a:rPr lang="en-US" sz="1800" cap="none" spc="0" dirty="0">
                <a:latin typeface="Calibri" panose="020F0502020204030204" pitchFamily="34" charset="0"/>
                <a:ea typeface="Calibri" panose="020F0502020204030204" pitchFamily="34" charset="0"/>
                <a:cs typeface="Calibri" panose="020F0502020204030204" pitchFamily="34" charset="0"/>
              </a:rPr>
              <a:t>Exploring multi-modal content analysis to detect offensive text in conjunction with images presents another opportunity. </a:t>
            </a:r>
          </a:p>
          <a:p>
            <a:pPr marL="285750" indent="-285750" algn="just">
              <a:buFont typeface="Arial" panose="020B0604020202020204" pitchFamily="34" charset="0"/>
              <a:buChar char="•"/>
            </a:pPr>
            <a:r>
              <a:rPr lang="en-US" sz="1800" cap="none" spc="0" dirty="0">
                <a:latin typeface="Calibri" panose="020F0502020204030204" pitchFamily="34" charset="0"/>
                <a:ea typeface="Calibri" panose="020F0502020204030204" pitchFamily="34" charset="0"/>
                <a:cs typeface="Calibri" panose="020F0502020204030204" pitchFamily="34" charset="0"/>
              </a:rPr>
              <a:t>Expanding its application to diverse content types beyond images, such as videos and audio, can enhance its utility in comprehensive content moderation across digital platforms.</a:t>
            </a:r>
          </a:p>
          <a:p>
            <a:pPr lvl="1" algn="just"/>
            <a:endParaRPr lang="en-US" sz="1600" b="0" dirty="0">
              <a:latin typeface="Calibri" panose="020F0502020204030204" pitchFamily="34" charset="0"/>
              <a:ea typeface="Calibri" panose="020F0502020204030204" pitchFamily="34" charset="0"/>
              <a:cs typeface="Calibri" panose="020F0502020204030204" pitchFamily="34" charset="0"/>
            </a:endParaRPr>
          </a:p>
          <a:p>
            <a:pPr lvl="1" algn="just"/>
            <a:endParaRPr lang="en-US" sz="1600" b="0" dirty="0">
              <a:latin typeface="Calibri" panose="020F0502020204030204" pitchFamily="34" charset="0"/>
              <a:ea typeface="Calibri" panose="020F0502020204030204" pitchFamily="34" charset="0"/>
              <a:cs typeface="Calibri" panose="020F0502020204030204" pitchFamily="34" charset="0"/>
            </a:endParaRPr>
          </a:p>
        </p:txBody>
      </p:sp>
      <p:pic>
        <p:nvPicPr>
          <p:cNvPr id="18" name="Picture Placeholder 17">
            <a:extLst>
              <a:ext uri="{FF2B5EF4-FFF2-40B4-BE49-F238E27FC236}">
                <a16:creationId xmlns:a16="http://schemas.microsoft.com/office/drawing/2014/main" id="{69B51AF5-8F55-1CA7-C108-317BBAE4A53E}"/>
              </a:ext>
            </a:extLst>
          </p:cNvPr>
          <p:cNvPicPr>
            <a:picLocks noGrp="1" noChangeAspect="1"/>
          </p:cNvPicPr>
          <p:nvPr>
            <p:ph type="pic" sz="quarter" idx="14"/>
          </p:nvPr>
        </p:nvPicPr>
        <p:blipFill rotWithShape="1">
          <a:blip r:embed="rId2"/>
          <a:srcRect l="6250" t="-12286" r="563" b="12286"/>
          <a:stretch/>
        </p:blipFill>
        <p:spPr>
          <a:xfrm>
            <a:off x="1298448" y="621792"/>
            <a:ext cx="3599180" cy="231190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9" name="Footer Placeholder 4">
            <a:extLst>
              <a:ext uri="{FF2B5EF4-FFF2-40B4-BE49-F238E27FC236}">
                <a16:creationId xmlns:a16="http://schemas.microsoft.com/office/drawing/2014/main" id="{D6F36EDD-CDA7-BA98-62C2-4FE8F834C3A2}"/>
              </a:ext>
            </a:extLst>
          </p:cNvPr>
          <p:cNvSpPr>
            <a:spLocks noGrp="1"/>
          </p:cNvSpPr>
          <p:nvPr>
            <p:ph type="ftr" sz="quarter" idx="12"/>
          </p:nvPr>
        </p:nvSpPr>
        <p:spPr>
          <a:xfrm rot="16200000">
            <a:off x="-242952" y="1451496"/>
            <a:ext cx="1784352" cy="189457"/>
          </a:xfrm>
        </p:spPr>
        <p:txBody>
          <a:bodyPr/>
          <a:lstStyle/>
          <a:p>
            <a:r>
              <a:rPr lang="en-US" dirty="0"/>
              <a:t>Offensive image detection</a:t>
            </a:r>
          </a:p>
        </p:txBody>
      </p:sp>
    </p:spTree>
    <p:extLst>
      <p:ext uri="{BB962C8B-B14F-4D97-AF65-F5344CB8AC3E}">
        <p14:creationId xmlns:p14="http://schemas.microsoft.com/office/powerpoint/2010/main" val="472351338"/>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{59383EB4-A223-469C-83AA-3DF22F42559C}tf67061901_win32</Template>
  <TotalTime>230</TotalTime>
  <Words>700</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Daytona Condensed Light</vt:lpstr>
      <vt:lpstr>Posterama</vt:lpstr>
      <vt:lpstr>Office Theme</vt:lpstr>
      <vt:lpstr>Offensive image detection</vt:lpstr>
      <vt:lpstr>contents</vt:lpstr>
      <vt:lpstr>abstract</vt:lpstr>
      <vt:lpstr>Existing system    </vt:lpstr>
      <vt:lpstr>Proposed  system</vt:lpstr>
      <vt:lpstr>ALGORITHMS USED  </vt:lpstr>
      <vt:lpstr>results</vt:lpstr>
      <vt:lpstr>PowerPoint Presentation</vt:lpstr>
      <vt:lpstr>Future scope</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Offensive image detection</dc:title>
  <dc:creator>Rukmini Bathini</dc:creator>
  <cp:lastModifiedBy>Rukmini Bathini</cp:lastModifiedBy>
  <cp:revision>7</cp:revision>
  <dcterms:created xsi:type="dcterms:W3CDTF">2023-09-25T04:30:33Z</dcterms:created>
  <dcterms:modified xsi:type="dcterms:W3CDTF">2023-09-25T09:26:26Z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