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8" r:id="rId1"/>
  </p:sldMasterIdLst>
  <p:sldIdLst>
    <p:sldId id="271" r:id="rId2"/>
    <p:sldId id="272" r:id="rId3"/>
    <p:sldId id="257" r:id="rId4"/>
    <p:sldId id="258" r:id="rId5"/>
    <p:sldId id="259" r:id="rId6"/>
    <p:sldId id="260" r:id="rId7"/>
    <p:sldId id="261" r:id="rId8"/>
    <p:sldId id="262" r:id="rId9"/>
    <p:sldId id="265" r:id="rId10"/>
    <p:sldId id="266" r:id="rId11"/>
    <p:sldId id="267" r:id="rId12"/>
    <p:sldId id="263" r:id="rId13"/>
    <p:sldId id="264" r:id="rId14"/>
    <p:sldId id="268" r:id="rId15"/>
    <p:sldId id="269" r:id="rId16"/>
    <p:sldId id="270" r:id="rId17"/>
    <p:sldId id="27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E87536B-3E39-443B-9BA7-C760F9A700AB}" v="37" dt="2023-03-28T10:04:27.27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4F6849F-258F-4A92-BC5B-9A6DE494FF17}" type="datetimeFigureOut">
              <a:rPr lang="en-IN" smtClean="0"/>
              <a:t>28-03-2023</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DC0F35B-55EE-4228-81EB-D118B98AF727}" type="slidenum">
              <a:rPr lang="en-IN" smtClean="0"/>
              <a:t>‹#›</a:t>
            </a:fld>
            <a:endParaRPr lang="en-IN"/>
          </a:p>
        </p:txBody>
      </p:sp>
    </p:spTree>
    <p:extLst>
      <p:ext uri="{BB962C8B-B14F-4D97-AF65-F5344CB8AC3E}">
        <p14:creationId xmlns:p14="http://schemas.microsoft.com/office/powerpoint/2010/main" val="16757241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F6849F-258F-4A92-BC5B-9A6DE494FF17}" type="datetimeFigureOut">
              <a:rPr lang="en-IN" smtClean="0"/>
              <a:t>28-03-2023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DC0F35B-55EE-4228-81EB-D118B98AF727}" type="slidenum">
              <a:rPr lang="en-IN" smtClean="0"/>
              <a:t>‹#›</a:t>
            </a:fld>
            <a:endParaRPr lang="en-IN"/>
          </a:p>
        </p:txBody>
      </p:sp>
    </p:spTree>
    <p:extLst>
      <p:ext uri="{BB962C8B-B14F-4D97-AF65-F5344CB8AC3E}">
        <p14:creationId xmlns:p14="http://schemas.microsoft.com/office/powerpoint/2010/main" val="25332311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F6849F-258F-4A92-BC5B-9A6DE494FF17}" type="datetimeFigureOut">
              <a:rPr lang="en-IN" smtClean="0"/>
              <a:t>28-03-2023</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DC0F35B-55EE-4228-81EB-D118B98AF727}"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2089844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4F6849F-258F-4A92-BC5B-9A6DE494FF17}" type="datetimeFigureOut">
              <a:rPr lang="en-IN" smtClean="0"/>
              <a:t>28-03-2023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DC0F35B-55EE-4228-81EB-D118B98AF727}" type="slidenum">
              <a:rPr lang="en-IN" smtClean="0"/>
              <a:t>‹#›</a:t>
            </a:fld>
            <a:endParaRPr lang="en-IN"/>
          </a:p>
        </p:txBody>
      </p:sp>
    </p:spTree>
    <p:extLst>
      <p:ext uri="{BB962C8B-B14F-4D97-AF65-F5344CB8AC3E}">
        <p14:creationId xmlns:p14="http://schemas.microsoft.com/office/powerpoint/2010/main" val="11192145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4F6849F-258F-4A92-BC5B-9A6DE494FF17}" type="datetimeFigureOut">
              <a:rPr lang="en-IN" smtClean="0"/>
              <a:t>28-03-2023</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DC0F35B-55EE-4228-81EB-D118B98AF727}"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648774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4F6849F-258F-4A92-BC5B-9A6DE494FF17}" type="datetimeFigureOut">
              <a:rPr lang="en-IN" smtClean="0"/>
              <a:t>28-03-2023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DC0F35B-55EE-4228-81EB-D118B98AF727}" type="slidenum">
              <a:rPr lang="en-IN" smtClean="0"/>
              <a:t>‹#›</a:t>
            </a:fld>
            <a:endParaRPr lang="en-IN"/>
          </a:p>
        </p:txBody>
      </p:sp>
    </p:spTree>
    <p:extLst>
      <p:ext uri="{BB962C8B-B14F-4D97-AF65-F5344CB8AC3E}">
        <p14:creationId xmlns:p14="http://schemas.microsoft.com/office/powerpoint/2010/main" val="22180326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F6849F-258F-4A92-BC5B-9A6DE494FF17}" type="datetimeFigureOut">
              <a:rPr lang="en-IN" smtClean="0"/>
              <a:t>28-03-2023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DC0F35B-55EE-4228-81EB-D118B98AF727}" type="slidenum">
              <a:rPr lang="en-IN" smtClean="0"/>
              <a:t>‹#›</a:t>
            </a:fld>
            <a:endParaRPr lang="en-IN"/>
          </a:p>
        </p:txBody>
      </p:sp>
    </p:spTree>
    <p:extLst>
      <p:ext uri="{BB962C8B-B14F-4D97-AF65-F5344CB8AC3E}">
        <p14:creationId xmlns:p14="http://schemas.microsoft.com/office/powerpoint/2010/main" val="10773306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F6849F-258F-4A92-BC5B-9A6DE494FF17}" type="datetimeFigureOut">
              <a:rPr lang="en-IN" smtClean="0"/>
              <a:t>28-03-2023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DC0F35B-55EE-4228-81EB-D118B98AF727}" type="slidenum">
              <a:rPr lang="en-IN" smtClean="0"/>
              <a:t>‹#›</a:t>
            </a:fld>
            <a:endParaRPr lang="en-IN"/>
          </a:p>
        </p:txBody>
      </p:sp>
    </p:spTree>
    <p:extLst>
      <p:ext uri="{BB962C8B-B14F-4D97-AF65-F5344CB8AC3E}">
        <p14:creationId xmlns:p14="http://schemas.microsoft.com/office/powerpoint/2010/main" val="7828343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F6849F-258F-4A92-BC5B-9A6DE494FF17}" type="datetimeFigureOut">
              <a:rPr lang="en-IN" smtClean="0"/>
              <a:t>28-03-2023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DC0F35B-55EE-4228-81EB-D118B98AF727}" type="slidenum">
              <a:rPr lang="en-IN" smtClean="0"/>
              <a:t>‹#›</a:t>
            </a:fld>
            <a:endParaRPr lang="en-IN"/>
          </a:p>
        </p:txBody>
      </p:sp>
    </p:spTree>
    <p:extLst>
      <p:ext uri="{BB962C8B-B14F-4D97-AF65-F5344CB8AC3E}">
        <p14:creationId xmlns:p14="http://schemas.microsoft.com/office/powerpoint/2010/main" val="34787353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F6849F-258F-4A92-BC5B-9A6DE494FF17}" type="datetimeFigureOut">
              <a:rPr lang="en-IN" smtClean="0"/>
              <a:t>28-03-2023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DC0F35B-55EE-4228-81EB-D118B98AF727}" type="slidenum">
              <a:rPr lang="en-IN" smtClean="0"/>
              <a:t>‹#›</a:t>
            </a:fld>
            <a:endParaRPr lang="en-IN"/>
          </a:p>
        </p:txBody>
      </p:sp>
    </p:spTree>
    <p:extLst>
      <p:ext uri="{BB962C8B-B14F-4D97-AF65-F5344CB8AC3E}">
        <p14:creationId xmlns:p14="http://schemas.microsoft.com/office/powerpoint/2010/main" val="13172521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4F6849F-258F-4A92-BC5B-9A6DE494FF17}" type="datetimeFigureOut">
              <a:rPr lang="en-IN" smtClean="0"/>
              <a:t>28-03-2023</a:t>
            </a:fld>
            <a:endParaRPr lang="en-IN"/>
          </a:p>
        </p:txBody>
      </p:sp>
      <p:sp>
        <p:nvSpPr>
          <p:cNvPr id="6" name="Footer Placeholder 5"/>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DC0F35B-55EE-4228-81EB-D118B98AF727}" type="slidenum">
              <a:rPr lang="en-IN" smtClean="0"/>
              <a:t>‹#›</a:t>
            </a:fld>
            <a:endParaRPr lang="en-IN"/>
          </a:p>
        </p:txBody>
      </p:sp>
    </p:spTree>
    <p:extLst>
      <p:ext uri="{BB962C8B-B14F-4D97-AF65-F5344CB8AC3E}">
        <p14:creationId xmlns:p14="http://schemas.microsoft.com/office/powerpoint/2010/main" val="42538437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4F6849F-258F-4A92-BC5B-9A6DE494FF17}" type="datetimeFigureOut">
              <a:rPr lang="en-IN" smtClean="0"/>
              <a:t>28-03-2023</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DC0F35B-55EE-4228-81EB-D118B98AF727}" type="slidenum">
              <a:rPr lang="en-IN" smtClean="0"/>
              <a:t>‹#›</a:t>
            </a:fld>
            <a:endParaRPr lang="en-IN"/>
          </a:p>
        </p:txBody>
      </p:sp>
    </p:spTree>
    <p:extLst>
      <p:ext uri="{BB962C8B-B14F-4D97-AF65-F5344CB8AC3E}">
        <p14:creationId xmlns:p14="http://schemas.microsoft.com/office/powerpoint/2010/main" val="26913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4F6849F-258F-4A92-BC5B-9A6DE494FF17}" type="datetimeFigureOut">
              <a:rPr lang="en-IN" smtClean="0"/>
              <a:t>28-03-2023</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DC0F35B-55EE-4228-81EB-D118B98AF727}" type="slidenum">
              <a:rPr lang="en-IN" smtClean="0"/>
              <a:t>‹#›</a:t>
            </a:fld>
            <a:endParaRPr lang="en-IN"/>
          </a:p>
        </p:txBody>
      </p:sp>
    </p:spTree>
    <p:extLst>
      <p:ext uri="{BB962C8B-B14F-4D97-AF65-F5344CB8AC3E}">
        <p14:creationId xmlns:p14="http://schemas.microsoft.com/office/powerpoint/2010/main" val="5755677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F6849F-258F-4A92-BC5B-9A6DE494FF17}" type="datetimeFigureOut">
              <a:rPr lang="en-IN" smtClean="0"/>
              <a:t>28-03-2023</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DC0F35B-55EE-4228-81EB-D118B98AF727}" type="slidenum">
              <a:rPr lang="en-IN" smtClean="0"/>
              <a:t>‹#›</a:t>
            </a:fld>
            <a:endParaRPr lang="en-IN"/>
          </a:p>
        </p:txBody>
      </p:sp>
    </p:spTree>
    <p:extLst>
      <p:ext uri="{BB962C8B-B14F-4D97-AF65-F5344CB8AC3E}">
        <p14:creationId xmlns:p14="http://schemas.microsoft.com/office/powerpoint/2010/main" val="7046119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4F6849F-258F-4A92-BC5B-9A6DE494FF17}" type="datetimeFigureOut">
              <a:rPr lang="en-IN" smtClean="0"/>
              <a:t>28-03-2023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DC0F35B-55EE-4228-81EB-D118B98AF727}" type="slidenum">
              <a:rPr lang="en-IN" smtClean="0"/>
              <a:t>‹#›</a:t>
            </a:fld>
            <a:endParaRPr lang="en-IN"/>
          </a:p>
        </p:txBody>
      </p:sp>
    </p:spTree>
    <p:extLst>
      <p:ext uri="{BB962C8B-B14F-4D97-AF65-F5344CB8AC3E}">
        <p14:creationId xmlns:p14="http://schemas.microsoft.com/office/powerpoint/2010/main" val="8528209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4F6849F-258F-4A92-BC5B-9A6DE494FF17}" type="datetimeFigureOut">
              <a:rPr lang="en-IN" smtClean="0"/>
              <a:t>28-03-2023</a:t>
            </a:fld>
            <a:endParaRPr lang="en-IN"/>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DC0F35B-55EE-4228-81EB-D118B98AF727}" type="slidenum">
              <a:rPr lang="en-IN" smtClean="0"/>
              <a:t>‹#›</a:t>
            </a:fld>
            <a:endParaRPr lang="en-IN"/>
          </a:p>
        </p:txBody>
      </p:sp>
    </p:spTree>
    <p:extLst>
      <p:ext uri="{BB962C8B-B14F-4D97-AF65-F5344CB8AC3E}">
        <p14:creationId xmlns:p14="http://schemas.microsoft.com/office/powerpoint/2010/main" val="10033232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4F6849F-258F-4A92-BC5B-9A6DE494FF17}" type="datetimeFigureOut">
              <a:rPr lang="en-IN" smtClean="0"/>
              <a:t>28-03-2023</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DC0F35B-55EE-4228-81EB-D118B98AF727}" type="slidenum">
              <a:rPr lang="en-IN" smtClean="0"/>
              <a:t>‹#›</a:t>
            </a:fld>
            <a:endParaRPr lang="en-IN"/>
          </a:p>
        </p:txBody>
      </p:sp>
    </p:spTree>
    <p:extLst>
      <p:ext uri="{BB962C8B-B14F-4D97-AF65-F5344CB8AC3E}">
        <p14:creationId xmlns:p14="http://schemas.microsoft.com/office/powerpoint/2010/main" val="2608585570"/>
      </p:ext>
    </p:extLst>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 id="2147483790" r:id="rId12"/>
    <p:sldLayoutId id="2147483791" r:id="rId13"/>
    <p:sldLayoutId id="2147483792" r:id="rId14"/>
    <p:sldLayoutId id="2147483793" r:id="rId15"/>
    <p:sldLayoutId id="2147483794"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8783806-C63F-8FDF-FA35-BDC17CDC51E4}"/>
              </a:ext>
            </a:extLst>
          </p:cNvPr>
          <p:cNvSpPr>
            <a:spLocks noChangeArrowheads="1"/>
          </p:cNvSpPr>
          <p:nvPr/>
        </p:nvSpPr>
        <p:spPr bwMode="auto">
          <a:xfrm>
            <a:off x="304801" y="2186040"/>
            <a:ext cx="11482388" cy="4184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5698" tIns="120612" rIns="138069" bIns="0" numCol="1" anchor="ctr" anchorCtr="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9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br>
            <a:endParaRPr kumimoji="0" lang="en-US" altLang="en-US" sz="13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By</a:t>
            </a:r>
            <a:endParaRPr kumimoji="0" lang="en-US" altLang="en-US" sz="16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Batch –C15</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K. SAI LIKITHA (21JG1A1230)                        	            V. MEGHANA (21JG1A1259)</a:t>
            </a:r>
            <a:endParaRPr kumimoji="0" lang="en-US" altLang="en-US" sz="16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CH. HEMALATHA (21JG1A1212)                                      	  R. RUKMINI (21JG1A1249)</a:t>
            </a:r>
            <a:endParaRPr kumimoji="0" lang="en-US" altLang="en-US" sz="16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Under the esteemed guidance of</a:t>
            </a:r>
            <a:endParaRPr kumimoji="0" lang="en-US" altLang="en-US" sz="16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R. SRIDEVI</a:t>
            </a:r>
            <a:endParaRPr kumimoji="0" lang="en-US" altLang="en-US" sz="16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Assistant Professor</a:t>
            </a:r>
            <a:endParaRPr kumimoji="0" lang="en-US" altLang="en-US" sz="16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IT Department</a:t>
            </a:r>
            <a:endParaRPr kumimoji="0" lang="en-US" altLang="en-US" sz="16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D</a:t>
            </a:r>
            <a:r>
              <a:rPr kumimoji="0" lang="en-US" altLang="en-US" sz="1600" b="1" i="0" u="none" strike="noStrike" cap="none" normalizeH="0" baseline="0" dirty="0" bmk="">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epartment Of Information Technology</a:t>
            </a:r>
            <a:endParaRPr kumimoji="0" lang="en-US" altLang="en-US" sz="1600" b="0" i="0" u="none" strike="noStrike" cap="none" normalizeH="0" baseline="0" dirty="0">
              <a:ln>
                <a:noFill/>
              </a:ln>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bmk="_Hlk105587375">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GAYATRIVIDYAPARISHADCOLLEGEOFENGINEERINGFORWOMEN</a:t>
            </a:r>
            <a:endParaRPr kumimoji="0" lang="en-US" altLang="en-US" sz="1600" b="0" i="0" u="none" strike="noStrike" cap="none" normalizeH="0" baseline="0" dirty="0" bmk="_Hlk105587375">
              <a:ln>
                <a:noFill/>
              </a:ln>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bmk="_Hlk105587375">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[Approved by AICTE NEW DELHI, Affiliated to JNTUK Kakinada]</a:t>
            </a:r>
            <a:endParaRPr kumimoji="0" lang="en-US" altLang="en-US" sz="1600" b="0" i="0" u="none" strike="noStrike" cap="none" normalizeH="0" baseline="0" dirty="0" bmk="_Hlk105587375">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bmk="_Hlk105587375">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[Accredited by National Board of Accreditation (NBA) for B.Tech. CSE, ECE &amp; IT – Valid from 2019-20 to 2021-22]</a:t>
            </a:r>
            <a:endParaRPr kumimoji="0" lang="en-US" altLang="en-US" sz="1600" b="0" i="0" u="none" strike="noStrike" cap="none" normalizeH="0" baseline="0" dirty="0" bmk="_Hlk105587375">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bmk="_Hlk105587375">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Kommadi</a:t>
            </a:r>
            <a:r>
              <a:rPr kumimoji="0" lang="en-US" altLang="en-US" sz="1600" b="0" i="0" u="none" strike="noStrike" cap="none" normalizeH="0" baseline="0" dirty="0" bmk="_Hlk105587375">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bmk="_Hlk105587375">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Madhurawada</a:t>
            </a:r>
            <a:r>
              <a:rPr kumimoji="0" lang="en-US" altLang="en-US" sz="1600" b="0" i="0" u="none" strike="noStrike" cap="none" normalizeH="0" baseline="0" dirty="0" bmk="_Hlk105587375">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Visakhapatnam–530048</a:t>
            </a:r>
            <a:endParaRPr kumimoji="0" lang="en-US" altLang="en-US" sz="1600" b="1" i="0" u="none" strike="noStrike" cap="none" normalizeH="0" baseline="0" dirty="0">
              <a:ln>
                <a:noFill/>
              </a:ln>
              <a:solidFill>
                <a:schemeClr val="tx1"/>
              </a:solidFill>
              <a:effectLst/>
              <a:ea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2022–2023</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TextBox 3">
            <a:extLst>
              <a:ext uri="{FF2B5EF4-FFF2-40B4-BE49-F238E27FC236}">
                <a16:creationId xmlns:a16="http://schemas.microsoft.com/office/drawing/2014/main" id="{7F19885F-BE0F-E8DF-FCC4-70AE91441536}"/>
              </a:ext>
            </a:extLst>
          </p:cNvPr>
          <p:cNvSpPr txBox="1"/>
          <p:nvPr/>
        </p:nvSpPr>
        <p:spPr>
          <a:xfrm>
            <a:off x="2590800" y="914400"/>
            <a:ext cx="7912100" cy="646331"/>
          </a:xfrm>
          <a:prstGeom prst="rect">
            <a:avLst/>
          </a:prstGeom>
          <a:noFill/>
        </p:spPr>
        <p:txBody>
          <a:bodyPr wrap="square" rtlCol="0">
            <a:spAutoFit/>
          </a:bodyPr>
          <a:lstStyle/>
          <a:p>
            <a:r>
              <a:rPr lang="en-IN" sz="3600" dirty="0">
                <a:solidFill>
                  <a:srgbClr val="000000"/>
                </a:solidFill>
                <a:latin typeface="Trebuchet MS" panose="020B0603020202020204" pitchFamily="34" charset="0"/>
              </a:rPr>
              <a:t>TUTORIAL OF MATRIX OPERATIONS</a:t>
            </a:r>
            <a:endParaRPr lang="en-IN" sz="3600" dirty="0"/>
          </a:p>
        </p:txBody>
      </p:sp>
      <p:pic>
        <p:nvPicPr>
          <p:cNvPr id="5" name="Picture 2">
            <a:extLst>
              <a:ext uri="{FF2B5EF4-FFF2-40B4-BE49-F238E27FC236}">
                <a16:creationId xmlns:a16="http://schemas.microsoft.com/office/drawing/2014/main" id="{C53595A7-5536-A110-8CC6-D228270975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26075" y="1560731"/>
            <a:ext cx="1000125" cy="981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89567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D9E05A8-555D-EBC7-5D27-310059D9732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84400" y="1511299"/>
            <a:ext cx="7858053" cy="4419601"/>
          </a:xfrm>
          <a:prstGeom prst="rect">
            <a:avLst/>
          </a:prstGeom>
        </p:spPr>
      </p:pic>
      <p:sp>
        <p:nvSpPr>
          <p:cNvPr id="3" name="TextBox 2">
            <a:extLst>
              <a:ext uri="{FF2B5EF4-FFF2-40B4-BE49-F238E27FC236}">
                <a16:creationId xmlns:a16="http://schemas.microsoft.com/office/drawing/2014/main" id="{650CBB32-6195-DAC5-2AAC-C2E738682480}"/>
              </a:ext>
            </a:extLst>
          </p:cNvPr>
          <p:cNvSpPr txBox="1"/>
          <p:nvPr/>
        </p:nvSpPr>
        <p:spPr>
          <a:xfrm>
            <a:off x="2184400" y="927100"/>
            <a:ext cx="8293100" cy="369332"/>
          </a:xfrm>
          <a:prstGeom prst="rect">
            <a:avLst/>
          </a:prstGeom>
          <a:noFill/>
        </p:spPr>
        <p:txBody>
          <a:bodyPr wrap="square" rtlCol="0">
            <a:spAutoFit/>
          </a:bodyPr>
          <a:lstStyle/>
          <a:p>
            <a:r>
              <a:rPr lang="en-IN" dirty="0"/>
              <a:t>Determinant:</a:t>
            </a:r>
          </a:p>
        </p:txBody>
      </p:sp>
    </p:spTree>
    <p:extLst>
      <p:ext uri="{BB962C8B-B14F-4D97-AF65-F5344CB8AC3E}">
        <p14:creationId xmlns:p14="http://schemas.microsoft.com/office/powerpoint/2010/main" val="41862653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E05C412-4F4B-8B02-B6D9-D507F5BBD86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56576" y="1324703"/>
            <a:ext cx="8278847" cy="4656997"/>
          </a:xfrm>
          <a:prstGeom prst="rect">
            <a:avLst/>
          </a:prstGeom>
        </p:spPr>
      </p:pic>
      <p:sp>
        <p:nvSpPr>
          <p:cNvPr id="4" name="TextBox 3">
            <a:extLst>
              <a:ext uri="{FF2B5EF4-FFF2-40B4-BE49-F238E27FC236}">
                <a16:creationId xmlns:a16="http://schemas.microsoft.com/office/drawing/2014/main" id="{24360C10-F3AE-72BE-5582-E56ABE211F57}"/>
              </a:ext>
            </a:extLst>
          </p:cNvPr>
          <p:cNvSpPr txBox="1"/>
          <p:nvPr/>
        </p:nvSpPr>
        <p:spPr>
          <a:xfrm>
            <a:off x="1790700" y="558800"/>
            <a:ext cx="10299700" cy="369332"/>
          </a:xfrm>
          <a:prstGeom prst="rect">
            <a:avLst/>
          </a:prstGeom>
          <a:noFill/>
        </p:spPr>
        <p:txBody>
          <a:bodyPr wrap="square" rtlCol="0">
            <a:spAutoFit/>
          </a:bodyPr>
          <a:lstStyle/>
          <a:p>
            <a:r>
              <a:rPr lang="en-IN" dirty="0"/>
              <a:t>Sparse:</a:t>
            </a:r>
          </a:p>
        </p:txBody>
      </p:sp>
    </p:spTree>
    <p:extLst>
      <p:ext uri="{BB962C8B-B14F-4D97-AF65-F5344CB8AC3E}">
        <p14:creationId xmlns:p14="http://schemas.microsoft.com/office/powerpoint/2010/main" val="17346445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061E7C3-3A71-E194-7C4D-6D49FDE25579}"/>
              </a:ext>
            </a:extLst>
          </p:cNvPr>
          <p:cNvSpPr txBox="1"/>
          <p:nvPr/>
        </p:nvSpPr>
        <p:spPr>
          <a:xfrm>
            <a:off x="2103120" y="1107440"/>
            <a:ext cx="8534400" cy="4985980"/>
          </a:xfrm>
          <a:prstGeom prst="rect">
            <a:avLst/>
          </a:prstGeom>
          <a:noFill/>
        </p:spPr>
        <p:txBody>
          <a:bodyPr wrap="square" rtlCol="0">
            <a:spAutoFit/>
          </a:bodyPr>
          <a:lstStyle/>
          <a:p>
            <a:r>
              <a:rPr lang="en-IN" sz="2400" dirty="0"/>
              <a:t>Related work (in Python):</a:t>
            </a:r>
          </a:p>
          <a:p>
            <a:r>
              <a:rPr lang="en-IN" sz="2400" dirty="0"/>
              <a:t>Output Screens:</a:t>
            </a:r>
          </a:p>
          <a:p>
            <a:r>
              <a:rPr lang="en-IN" dirty="0"/>
              <a:t>1.</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pic>
        <p:nvPicPr>
          <p:cNvPr id="5" name="Picture 4">
            <a:extLst>
              <a:ext uri="{FF2B5EF4-FFF2-40B4-BE49-F238E27FC236}">
                <a16:creationId xmlns:a16="http://schemas.microsoft.com/office/drawing/2014/main" id="{E8FC7C93-26A3-23F4-D167-C5B335B8D2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3120" y="1985681"/>
            <a:ext cx="8084404" cy="4279979"/>
          </a:xfrm>
          <a:prstGeom prst="rect">
            <a:avLst/>
          </a:prstGeom>
        </p:spPr>
      </p:pic>
    </p:spTree>
    <p:extLst>
      <p:ext uri="{BB962C8B-B14F-4D97-AF65-F5344CB8AC3E}">
        <p14:creationId xmlns:p14="http://schemas.microsoft.com/office/powerpoint/2010/main" val="29966386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B716A15-B9B5-D6AB-5DA4-21FB1F7288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0150" y="1165108"/>
            <a:ext cx="8731699" cy="4527783"/>
          </a:xfrm>
          <a:prstGeom prst="rect">
            <a:avLst/>
          </a:prstGeom>
        </p:spPr>
      </p:pic>
      <p:sp>
        <p:nvSpPr>
          <p:cNvPr id="7" name="TextBox 6">
            <a:extLst>
              <a:ext uri="{FF2B5EF4-FFF2-40B4-BE49-F238E27FC236}">
                <a16:creationId xmlns:a16="http://schemas.microsoft.com/office/drawing/2014/main" id="{9430EB10-C7B9-75A9-1986-28C1E43FBCF3}"/>
              </a:ext>
            </a:extLst>
          </p:cNvPr>
          <p:cNvSpPr txBox="1"/>
          <p:nvPr/>
        </p:nvSpPr>
        <p:spPr>
          <a:xfrm>
            <a:off x="1955800" y="215900"/>
            <a:ext cx="8089900" cy="923330"/>
          </a:xfrm>
          <a:prstGeom prst="rect">
            <a:avLst/>
          </a:prstGeom>
          <a:noFill/>
        </p:spPr>
        <p:txBody>
          <a:bodyPr wrap="square" rtlCol="0">
            <a:spAutoFit/>
          </a:bodyPr>
          <a:lstStyle/>
          <a:p>
            <a:endParaRPr lang="en-IN" dirty="0"/>
          </a:p>
          <a:p>
            <a:endParaRPr lang="en-IN" dirty="0"/>
          </a:p>
          <a:p>
            <a:r>
              <a:rPr lang="en-IN" dirty="0"/>
              <a:t>2.</a:t>
            </a:r>
          </a:p>
        </p:txBody>
      </p:sp>
    </p:spTree>
    <p:extLst>
      <p:ext uri="{BB962C8B-B14F-4D97-AF65-F5344CB8AC3E}">
        <p14:creationId xmlns:p14="http://schemas.microsoft.com/office/powerpoint/2010/main" val="2719630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5D688C6-3F86-A457-F9D4-9298C0F71A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4093" y="1076204"/>
            <a:ext cx="9023814" cy="4705592"/>
          </a:xfrm>
          <a:prstGeom prst="rect">
            <a:avLst/>
          </a:prstGeom>
        </p:spPr>
      </p:pic>
      <p:sp>
        <p:nvSpPr>
          <p:cNvPr id="4" name="TextBox 3">
            <a:extLst>
              <a:ext uri="{FF2B5EF4-FFF2-40B4-BE49-F238E27FC236}">
                <a16:creationId xmlns:a16="http://schemas.microsoft.com/office/drawing/2014/main" id="{5C5B3781-4814-C14D-90BB-EAF0A509D5DE}"/>
              </a:ext>
            </a:extLst>
          </p:cNvPr>
          <p:cNvSpPr txBox="1"/>
          <p:nvPr/>
        </p:nvSpPr>
        <p:spPr>
          <a:xfrm>
            <a:off x="1752600" y="292100"/>
            <a:ext cx="9563100" cy="646331"/>
          </a:xfrm>
          <a:prstGeom prst="rect">
            <a:avLst/>
          </a:prstGeom>
          <a:noFill/>
        </p:spPr>
        <p:txBody>
          <a:bodyPr wrap="square" rtlCol="0">
            <a:spAutoFit/>
          </a:bodyPr>
          <a:lstStyle/>
          <a:p>
            <a:endParaRPr lang="en-IN" dirty="0"/>
          </a:p>
          <a:p>
            <a:r>
              <a:rPr lang="en-IN" dirty="0"/>
              <a:t>3.</a:t>
            </a:r>
          </a:p>
        </p:txBody>
      </p:sp>
    </p:spTree>
    <p:extLst>
      <p:ext uri="{BB962C8B-B14F-4D97-AF65-F5344CB8AC3E}">
        <p14:creationId xmlns:p14="http://schemas.microsoft.com/office/powerpoint/2010/main" val="8368017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BCAA68E-C049-7ACD-A66A-48F8BDDDC67F}"/>
              </a:ext>
            </a:extLst>
          </p:cNvPr>
          <p:cNvSpPr txBox="1"/>
          <p:nvPr/>
        </p:nvSpPr>
        <p:spPr>
          <a:xfrm>
            <a:off x="2235200" y="698500"/>
            <a:ext cx="8775700" cy="4708981"/>
          </a:xfrm>
          <a:prstGeom prst="rect">
            <a:avLst/>
          </a:prstGeom>
          <a:noFill/>
        </p:spPr>
        <p:txBody>
          <a:bodyPr wrap="square" rtlCol="0">
            <a:spAutoFit/>
          </a:bodyPr>
          <a:lstStyle/>
          <a:p>
            <a:r>
              <a:rPr lang="en-US" sz="2400" dirty="0"/>
              <a:t>Conclusion: </a:t>
            </a:r>
          </a:p>
          <a:p>
            <a:endParaRPr lang="en-US" sz="2400" dirty="0"/>
          </a:p>
          <a:p>
            <a:r>
              <a:rPr lang="en-US" dirty="0"/>
              <a:t>By this we can concluded that we can perform Addition, Multiplication, Determinant, Inverse and along Sparse matrix in Matrix Operation. And this is done in both c and python. In this tutorial for matrix operations we can observe that matrix operations include the arithmetic operations of addition, determinant, multiplication of matrices. Also, we can find the transpose and inverse of a matrix, which can also be included as operations on matrices. The matrix operations help in combining two or more matrices into a single matrix. The matrix operations help us to combine two of more matrices, to form a single matrix. The arithmetic operations of addition, determinant, multiplication can also be performed on matrices. Further sometimes matrix operations can change a matrix itself Overall with proper testing and potential feature additions, the code can be a useful and reliable tool for performing matrix operations on </a:t>
            </a:r>
            <a:r>
              <a:rPr lang="en-US" dirty="0" err="1"/>
              <a:t>addition,multiplication,determinant,inverse</a:t>
            </a:r>
            <a:r>
              <a:rPr lang="en-US" dirty="0"/>
              <a:t> including sparse matrix. </a:t>
            </a:r>
            <a:endParaRPr lang="en-IN" dirty="0"/>
          </a:p>
        </p:txBody>
      </p:sp>
    </p:spTree>
    <p:extLst>
      <p:ext uri="{BB962C8B-B14F-4D97-AF65-F5344CB8AC3E}">
        <p14:creationId xmlns:p14="http://schemas.microsoft.com/office/powerpoint/2010/main" val="28058365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607A66D-F834-592D-C4C0-957DBDFEBC0D}"/>
              </a:ext>
            </a:extLst>
          </p:cNvPr>
          <p:cNvSpPr txBox="1"/>
          <p:nvPr/>
        </p:nvSpPr>
        <p:spPr>
          <a:xfrm>
            <a:off x="1879600" y="1282700"/>
            <a:ext cx="9410700" cy="3323987"/>
          </a:xfrm>
          <a:prstGeom prst="rect">
            <a:avLst/>
          </a:prstGeom>
          <a:noFill/>
        </p:spPr>
        <p:txBody>
          <a:bodyPr wrap="square" rtlCol="0">
            <a:spAutoFit/>
          </a:bodyPr>
          <a:lstStyle/>
          <a:p>
            <a:r>
              <a:rPr lang="en-US" sz="2400" dirty="0"/>
              <a:t>References:</a:t>
            </a:r>
          </a:p>
          <a:p>
            <a:endParaRPr lang="en-US" sz="2400" dirty="0"/>
          </a:p>
          <a:p>
            <a:r>
              <a:rPr lang="en-US" dirty="0"/>
              <a:t> Here are some useful references to learn about the concepts and techniques used in the code: Geeks for Geeks: https://www.geeksforgeeks.org/c-programming-language/ GFG (geeks for geeks): https://www.geeksforgeeks.org/java/ W3schools: https://www.w3schools.com/java/ Tutorials Point: https://www.tutorialspoint.com/cprogramming/index.htm </a:t>
            </a:r>
            <a:r>
              <a:rPr lang="en-US" dirty="0" err="1"/>
              <a:t>Codecademy</a:t>
            </a:r>
            <a:r>
              <a:rPr lang="en-US" dirty="0"/>
              <a:t>: https://www.codecademy.com/ https://www.python.org/ These resources can be helpful for further understanding of the code and the best practices for developing and testing in our projects. </a:t>
            </a:r>
            <a:endParaRPr lang="en-IN" dirty="0"/>
          </a:p>
        </p:txBody>
      </p:sp>
    </p:spTree>
    <p:extLst>
      <p:ext uri="{BB962C8B-B14F-4D97-AF65-F5344CB8AC3E}">
        <p14:creationId xmlns:p14="http://schemas.microsoft.com/office/powerpoint/2010/main" val="22535998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DEF3777-9D98-2776-0C4B-76177AC1E57A}"/>
              </a:ext>
            </a:extLst>
          </p:cNvPr>
          <p:cNvSpPr txBox="1"/>
          <p:nvPr/>
        </p:nvSpPr>
        <p:spPr>
          <a:xfrm>
            <a:off x="5499100" y="2908301"/>
            <a:ext cx="2857500" cy="861774"/>
          </a:xfrm>
          <a:prstGeom prst="rect">
            <a:avLst/>
          </a:prstGeom>
          <a:noFill/>
        </p:spPr>
        <p:txBody>
          <a:bodyPr wrap="square" rtlCol="0">
            <a:spAutoFit/>
          </a:bodyPr>
          <a:lstStyle/>
          <a:p>
            <a:r>
              <a:rPr lang="en-IN" sz="3200" dirty="0"/>
              <a:t>THANK YOU</a:t>
            </a:r>
          </a:p>
          <a:p>
            <a:endParaRPr lang="en-IN" dirty="0"/>
          </a:p>
        </p:txBody>
      </p:sp>
    </p:spTree>
    <p:extLst>
      <p:ext uri="{BB962C8B-B14F-4D97-AF65-F5344CB8AC3E}">
        <p14:creationId xmlns:p14="http://schemas.microsoft.com/office/powerpoint/2010/main" val="22786830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4E2F3D3-A505-E48A-B1A1-7A9D6BA305C3}"/>
              </a:ext>
            </a:extLst>
          </p:cNvPr>
          <p:cNvSpPr txBox="1"/>
          <p:nvPr/>
        </p:nvSpPr>
        <p:spPr>
          <a:xfrm>
            <a:off x="1714500" y="762000"/>
            <a:ext cx="9309100" cy="4555093"/>
          </a:xfrm>
          <a:prstGeom prst="rect">
            <a:avLst/>
          </a:prstGeom>
          <a:noFill/>
        </p:spPr>
        <p:txBody>
          <a:bodyPr wrap="square" rtlCol="0">
            <a:spAutoFit/>
          </a:bodyPr>
          <a:lstStyle/>
          <a:p>
            <a:r>
              <a:rPr lang="en-IN" sz="2800" dirty="0"/>
              <a:t>AIM:</a:t>
            </a:r>
          </a:p>
          <a:p>
            <a:endParaRPr lang="en-IN" sz="2800" dirty="0"/>
          </a:p>
          <a:p>
            <a:pPr algn="l" rtl="0" fontAlgn="base">
              <a:buFont typeface="Arial" panose="020B0604020202020204" pitchFamily="34" charset="0"/>
              <a:buChar char="•"/>
            </a:pPr>
            <a:r>
              <a:rPr lang="en-US" b="0" i="0" u="none" strike="noStrike" dirty="0">
                <a:solidFill>
                  <a:srgbClr val="000000"/>
                </a:solidFill>
                <a:effectLst/>
                <a:latin typeface="Times New Roman" panose="02020603050405020304" pitchFamily="18" charset="0"/>
              </a:rPr>
              <a:t>The purpose of this project is to develop a software system that provides a tutorial for matrix operations . The tutorial should cover the fundamental operations of matrix addition, multiplication, determinant, and inverse, as well as support for sparse matrices. The system should be user-friendly and accessible to users with a range of technical abilities, and should include interactive examples and exercises to reinforce understanding. The goal of the system is to provide an effective and engaging way for users to learn about matrix operations, with the potential to be used in educational settings or as a self-learning tool . The tutorial should cover the fundamental concepts of matrix operations and provide step-by-step instructions on how to perform these operations using appropriate algorithms. Additionally, the software should include features that allow users to check their answers and receive feedback on their performance. </a:t>
            </a:r>
            <a:r>
              <a:rPr lang="en-IN" b="0" i="0" dirty="0">
                <a:solidFill>
                  <a:srgbClr val="000000"/>
                </a:solidFill>
                <a:effectLst/>
                <a:latin typeface="Times New Roman" panose="02020603050405020304" pitchFamily="18" charset="0"/>
              </a:rPr>
              <a:t>​</a:t>
            </a:r>
            <a:endParaRPr lang="en-IN" b="0" i="0" dirty="0">
              <a:solidFill>
                <a:srgbClr val="000000"/>
              </a:solidFill>
              <a:effectLst/>
              <a:latin typeface="Arial" panose="020B0604020202020204" pitchFamily="34" charset="0"/>
            </a:endParaRPr>
          </a:p>
          <a:p>
            <a:pPr algn="l" rtl="0" fontAlgn="base"/>
            <a:r>
              <a:rPr lang="en-US" b="0" i="0" u="none" strike="noStrike" dirty="0">
                <a:solidFill>
                  <a:srgbClr val="000000"/>
                </a:solidFill>
                <a:effectLst/>
                <a:latin typeface="Times New Roman" panose="02020603050405020304" pitchFamily="18" charset="0"/>
              </a:rPr>
              <a:t>     The goal of this software is to provide an effective learning tool for individuals who are new to matrix operations or wish to improve their skills in this area.</a:t>
            </a:r>
            <a:r>
              <a:rPr lang="en-IN" b="0" i="0" dirty="0">
                <a:solidFill>
                  <a:srgbClr val="000000"/>
                </a:solidFill>
                <a:effectLst/>
                <a:latin typeface="Times New Roman" panose="02020603050405020304" pitchFamily="18" charset="0"/>
              </a:rPr>
              <a:t>​</a:t>
            </a:r>
            <a:endParaRPr lang="en-IN" b="0" i="0" dirty="0">
              <a:solidFill>
                <a:srgbClr val="000000"/>
              </a:solidFill>
              <a:effectLst/>
              <a:latin typeface="Segoe UI" panose="020B0502040204020203" pitchFamily="34" charset="0"/>
            </a:endParaRPr>
          </a:p>
          <a:p>
            <a:endParaRPr lang="en-IN" dirty="0"/>
          </a:p>
        </p:txBody>
      </p:sp>
    </p:spTree>
    <p:extLst>
      <p:ext uri="{BB962C8B-B14F-4D97-AF65-F5344CB8AC3E}">
        <p14:creationId xmlns:p14="http://schemas.microsoft.com/office/powerpoint/2010/main" val="5186493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DE35565-EF86-A548-3837-2083DFB95B35}"/>
              </a:ext>
            </a:extLst>
          </p:cNvPr>
          <p:cNvSpPr txBox="1"/>
          <p:nvPr/>
        </p:nvSpPr>
        <p:spPr>
          <a:xfrm>
            <a:off x="2123440" y="924560"/>
            <a:ext cx="8595360" cy="3170099"/>
          </a:xfrm>
          <a:prstGeom prst="rect">
            <a:avLst/>
          </a:prstGeom>
          <a:noFill/>
        </p:spPr>
        <p:txBody>
          <a:bodyPr wrap="square" rtlCol="0">
            <a:spAutoFit/>
          </a:bodyPr>
          <a:lstStyle/>
          <a:p>
            <a:r>
              <a:rPr lang="en-IN" sz="4000" dirty="0"/>
              <a:t>Types of Matrix Operations</a:t>
            </a:r>
            <a:r>
              <a:rPr lang="en-IN" sz="3200" dirty="0"/>
              <a:t>:</a:t>
            </a:r>
          </a:p>
          <a:p>
            <a:endParaRPr lang="en-IN" sz="3200" dirty="0"/>
          </a:p>
          <a:p>
            <a:pPr marL="342900" indent="-342900">
              <a:buFont typeface="+mj-lt"/>
              <a:buAutoNum type="arabicPeriod"/>
            </a:pPr>
            <a:r>
              <a:rPr lang="en-IN" sz="3200" dirty="0"/>
              <a:t>Addition of matrices</a:t>
            </a:r>
          </a:p>
          <a:p>
            <a:pPr marL="342900" indent="-342900">
              <a:buFont typeface="+mj-lt"/>
              <a:buAutoNum type="arabicPeriod"/>
            </a:pPr>
            <a:r>
              <a:rPr lang="en-IN" sz="3200" dirty="0"/>
              <a:t>Multiplication of matrices</a:t>
            </a:r>
          </a:p>
          <a:p>
            <a:pPr marL="342900" indent="-342900">
              <a:buFont typeface="+mj-lt"/>
              <a:buAutoNum type="arabicPeriod"/>
            </a:pPr>
            <a:r>
              <a:rPr lang="en-IN" sz="3200" dirty="0"/>
              <a:t>Determinant of matrices</a:t>
            </a:r>
          </a:p>
          <a:p>
            <a:pPr marL="342900" indent="-342900">
              <a:buFont typeface="+mj-lt"/>
              <a:buAutoNum type="arabicPeriod"/>
            </a:pPr>
            <a:r>
              <a:rPr lang="en-IN" sz="3200" dirty="0"/>
              <a:t>Inverse of matrices</a:t>
            </a:r>
          </a:p>
        </p:txBody>
      </p:sp>
    </p:spTree>
    <p:extLst>
      <p:ext uri="{BB962C8B-B14F-4D97-AF65-F5344CB8AC3E}">
        <p14:creationId xmlns:p14="http://schemas.microsoft.com/office/powerpoint/2010/main" val="20778182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655FFA4-CA74-30CB-56D0-E38881C8EB32}"/>
              </a:ext>
            </a:extLst>
          </p:cNvPr>
          <p:cNvSpPr txBox="1"/>
          <p:nvPr/>
        </p:nvSpPr>
        <p:spPr>
          <a:xfrm>
            <a:off x="1767840" y="579120"/>
            <a:ext cx="9347200" cy="3416320"/>
          </a:xfrm>
          <a:prstGeom prst="rect">
            <a:avLst/>
          </a:prstGeom>
          <a:noFill/>
        </p:spPr>
        <p:txBody>
          <a:bodyPr wrap="square" rtlCol="0">
            <a:spAutoFit/>
          </a:bodyPr>
          <a:lstStyle/>
          <a:p>
            <a:r>
              <a:rPr lang="en-IN" sz="3600" dirty="0"/>
              <a:t>Addition of matrices</a:t>
            </a:r>
          </a:p>
          <a:p>
            <a:pPr marL="342900" indent="-342900">
              <a:buAutoNum type="arabicPeriod"/>
            </a:pPr>
            <a:endParaRPr lang="en-IN" dirty="0"/>
          </a:p>
          <a:p>
            <a:pPr marL="342900" indent="-342900">
              <a:buAutoNum type="arabicPeriod"/>
            </a:pPr>
            <a:endParaRPr lang="en-IN" dirty="0"/>
          </a:p>
          <a:p>
            <a:r>
              <a:rPr lang="en-US" dirty="0"/>
              <a:t>Addition of matrix is the basic operation performed, to add two or more matrices. Matrix addition is possible only if the order of the given matrices are the same. By order we mean, the number of rows and columns are the same for the matrices. Hence, we can add the corresponding elements of the matrices. But if the order is different then matrix addition is not possible. Suppose A = [</a:t>
            </a:r>
            <a:r>
              <a:rPr lang="en-US" dirty="0" err="1"/>
              <a:t>aij</a:t>
            </a:r>
            <a:r>
              <a:rPr lang="en-US" dirty="0"/>
              <a:t>]</a:t>
            </a:r>
            <a:r>
              <a:rPr lang="en-US" dirty="0" err="1"/>
              <a:t>mxn</a:t>
            </a:r>
            <a:r>
              <a:rPr lang="en-US" dirty="0"/>
              <a:t> and B = [</a:t>
            </a:r>
            <a:r>
              <a:rPr lang="en-US" dirty="0" err="1"/>
              <a:t>bij</a:t>
            </a:r>
            <a:r>
              <a:rPr lang="en-US" dirty="0"/>
              <a:t>]</a:t>
            </a:r>
            <a:r>
              <a:rPr lang="en-US" dirty="0" err="1"/>
              <a:t>mxn</a:t>
            </a:r>
            <a:r>
              <a:rPr lang="en-US" dirty="0"/>
              <a:t> are two matrices of order m x n, then the addition of A and B is given by;</a:t>
            </a:r>
          </a:p>
          <a:p>
            <a:pPr marL="342900" indent="-342900">
              <a:buAutoNum type="arabicPeriod"/>
            </a:pPr>
            <a:endParaRPr lang="en-US" dirty="0"/>
          </a:p>
          <a:p>
            <a:r>
              <a:rPr lang="en-US" dirty="0"/>
              <a:t>A + B = [</a:t>
            </a:r>
            <a:r>
              <a:rPr lang="en-US" dirty="0" err="1"/>
              <a:t>aij</a:t>
            </a:r>
            <a:r>
              <a:rPr lang="en-US" dirty="0"/>
              <a:t>] + [</a:t>
            </a:r>
            <a:r>
              <a:rPr lang="en-US" dirty="0" err="1"/>
              <a:t>bij</a:t>
            </a:r>
            <a:r>
              <a:rPr lang="en-US" dirty="0"/>
              <a:t>] = [</a:t>
            </a:r>
            <a:r>
              <a:rPr lang="en-US" dirty="0" err="1"/>
              <a:t>aij</a:t>
            </a:r>
            <a:r>
              <a:rPr lang="en-US" dirty="0"/>
              <a:t> + </a:t>
            </a:r>
            <a:r>
              <a:rPr lang="en-US" dirty="0" err="1"/>
              <a:t>bij</a:t>
            </a:r>
            <a:r>
              <a:rPr lang="en-US" dirty="0"/>
              <a:t>]</a:t>
            </a:r>
            <a:endParaRPr lang="en-IN" dirty="0"/>
          </a:p>
        </p:txBody>
      </p:sp>
      <p:pic>
        <p:nvPicPr>
          <p:cNvPr id="6" name="Picture 5">
            <a:extLst>
              <a:ext uri="{FF2B5EF4-FFF2-40B4-BE49-F238E27FC236}">
                <a16:creationId xmlns:a16="http://schemas.microsoft.com/office/drawing/2014/main" id="{0E8AC510-5831-FBC5-BFBD-5AFEA11770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4228" y="3429000"/>
            <a:ext cx="5298008" cy="3271520"/>
          </a:xfrm>
          <a:prstGeom prst="rect">
            <a:avLst/>
          </a:prstGeom>
        </p:spPr>
      </p:pic>
    </p:spTree>
    <p:extLst>
      <p:ext uri="{BB962C8B-B14F-4D97-AF65-F5344CB8AC3E}">
        <p14:creationId xmlns:p14="http://schemas.microsoft.com/office/powerpoint/2010/main" val="34749260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3A080E8-D279-A2AD-C589-3AEA9E12296E}"/>
              </a:ext>
            </a:extLst>
          </p:cNvPr>
          <p:cNvSpPr txBox="1"/>
          <p:nvPr/>
        </p:nvSpPr>
        <p:spPr>
          <a:xfrm>
            <a:off x="1772920" y="1203444"/>
            <a:ext cx="6365240" cy="4124206"/>
          </a:xfrm>
          <a:prstGeom prst="rect">
            <a:avLst/>
          </a:prstGeom>
          <a:noFill/>
        </p:spPr>
        <p:txBody>
          <a:bodyPr wrap="square" rtlCol="0">
            <a:spAutoFit/>
          </a:bodyPr>
          <a:lstStyle/>
          <a:p>
            <a:r>
              <a:rPr lang="en-IN" sz="2800" dirty="0"/>
              <a:t>Multiplication of matrices</a:t>
            </a:r>
          </a:p>
          <a:p>
            <a:endParaRPr lang="en-IN" dirty="0"/>
          </a:p>
          <a:p>
            <a:endParaRPr lang="en-IN" dirty="0"/>
          </a:p>
          <a:p>
            <a:endParaRPr lang="en-IN" dirty="0"/>
          </a:p>
          <a:p>
            <a:r>
              <a:rPr lang="en-US" dirty="0"/>
              <a:t>To perform multiplication of two matrices, we should make sure that the number of columns in the 1st matrix is equal to the rows in the 2nd matrix. Therefore, the resulting matrix product will have a number of rows of the 1st matrix and a number of columns of the 2nd matrix.</a:t>
            </a:r>
            <a:endParaRPr lang="en-IN" dirty="0"/>
          </a:p>
          <a:p>
            <a:endParaRPr lang="en-IN" dirty="0"/>
          </a:p>
          <a:p>
            <a:endParaRPr lang="en-IN" dirty="0"/>
          </a:p>
          <a:p>
            <a:endParaRPr lang="en-IN" dirty="0"/>
          </a:p>
          <a:p>
            <a:endParaRPr lang="en-IN" dirty="0"/>
          </a:p>
        </p:txBody>
      </p:sp>
      <p:pic>
        <p:nvPicPr>
          <p:cNvPr id="4" name="Picture 3">
            <a:extLst>
              <a:ext uri="{FF2B5EF4-FFF2-40B4-BE49-F238E27FC236}">
                <a16:creationId xmlns:a16="http://schemas.microsoft.com/office/drawing/2014/main" id="{046539A1-6467-9106-0A77-D54133D3EB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04200" y="1183640"/>
            <a:ext cx="3580425" cy="4144010"/>
          </a:xfrm>
          <a:prstGeom prst="rect">
            <a:avLst/>
          </a:prstGeom>
        </p:spPr>
      </p:pic>
    </p:spTree>
    <p:extLst>
      <p:ext uri="{BB962C8B-B14F-4D97-AF65-F5344CB8AC3E}">
        <p14:creationId xmlns:p14="http://schemas.microsoft.com/office/powerpoint/2010/main" val="38643756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62C7F74-A1E2-A294-14BE-A3E541F52D7C}"/>
              </a:ext>
            </a:extLst>
          </p:cNvPr>
          <p:cNvSpPr txBox="1"/>
          <p:nvPr/>
        </p:nvSpPr>
        <p:spPr>
          <a:xfrm>
            <a:off x="2225040" y="843280"/>
            <a:ext cx="7447280" cy="2800767"/>
          </a:xfrm>
          <a:prstGeom prst="rect">
            <a:avLst/>
          </a:prstGeom>
          <a:noFill/>
        </p:spPr>
        <p:txBody>
          <a:bodyPr wrap="square" rtlCol="0">
            <a:spAutoFit/>
          </a:bodyPr>
          <a:lstStyle/>
          <a:p>
            <a:r>
              <a:rPr lang="en-IN" sz="3200" dirty="0"/>
              <a:t>Determinant of matrices</a:t>
            </a:r>
          </a:p>
          <a:p>
            <a:endParaRPr lang="en-IN" dirty="0"/>
          </a:p>
          <a:p>
            <a:r>
              <a:rPr lang="en-US" dirty="0"/>
              <a:t>The determinant of a matrix is the scalar value or number calculated using a square matrix. The square matrix could be 2×2, 3×3, 4×4, or any type, such as n × n, where the number of column and rows are equal. If S is the set of square matrices, R is the set of numbers (real or complex) and f : S → R is defined by f (A) = k, where A ∈ S and k ∈ R, then f (A) is called the determinant of A.</a:t>
            </a:r>
            <a:endParaRPr lang="en-IN" dirty="0"/>
          </a:p>
        </p:txBody>
      </p:sp>
      <p:pic>
        <p:nvPicPr>
          <p:cNvPr id="4" name="Picture 3">
            <a:extLst>
              <a:ext uri="{FF2B5EF4-FFF2-40B4-BE49-F238E27FC236}">
                <a16:creationId xmlns:a16="http://schemas.microsoft.com/office/drawing/2014/main" id="{27DD188A-41CF-CA3A-D52B-C295975601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40064" y="3429000"/>
            <a:ext cx="4226896" cy="3206115"/>
          </a:xfrm>
          <a:prstGeom prst="rect">
            <a:avLst/>
          </a:prstGeom>
        </p:spPr>
      </p:pic>
    </p:spTree>
    <p:extLst>
      <p:ext uri="{BB962C8B-B14F-4D97-AF65-F5344CB8AC3E}">
        <p14:creationId xmlns:p14="http://schemas.microsoft.com/office/powerpoint/2010/main" val="12630745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F4722FB-2C68-953C-C30C-9F4B9BEA1F28}"/>
              </a:ext>
            </a:extLst>
          </p:cNvPr>
          <p:cNvSpPr txBox="1"/>
          <p:nvPr/>
        </p:nvSpPr>
        <p:spPr>
          <a:xfrm>
            <a:off x="2245360" y="1137920"/>
            <a:ext cx="6786880" cy="2523768"/>
          </a:xfrm>
          <a:prstGeom prst="rect">
            <a:avLst/>
          </a:prstGeom>
          <a:noFill/>
        </p:spPr>
        <p:txBody>
          <a:bodyPr wrap="square" rtlCol="0">
            <a:spAutoFit/>
          </a:bodyPr>
          <a:lstStyle/>
          <a:p>
            <a:r>
              <a:rPr lang="en-IN" sz="3200" dirty="0"/>
              <a:t>Inverse of matrix</a:t>
            </a:r>
          </a:p>
          <a:p>
            <a:endParaRPr lang="en-IN" dirty="0"/>
          </a:p>
          <a:p>
            <a:endParaRPr lang="en-IN" dirty="0"/>
          </a:p>
          <a:p>
            <a:r>
              <a:rPr lang="en-US" dirty="0"/>
              <a:t>If A is a non-singular square matrix, there is an existence of n x n matrix A-1, which is called the inverse matrix of A such that it satisfies the property:AA-1 = A-1A = I, where I is  the Identity </a:t>
            </a:r>
            <a:r>
              <a:rPr lang="en-US" dirty="0" err="1"/>
              <a:t>matrixThe</a:t>
            </a:r>
            <a:r>
              <a:rPr lang="en-US" dirty="0"/>
              <a:t> identity matrix for the 2 x 2 matrix is given </a:t>
            </a:r>
            <a:r>
              <a:rPr lang="en-US" dirty="0" err="1"/>
              <a:t>byidentity</a:t>
            </a:r>
            <a:r>
              <a:rPr lang="en-US" dirty="0"/>
              <a:t> matrix 2 x 2</a:t>
            </a:r>
            <a:endParaRPr lang="en-IN" dirty="0"/>
          </a:p>
        </p:txBody>
      </p:sp>
      <p:pic>
        <p:nvPicPr>
          <p:cNvPr id="4" name="Picture 3">
            <a:extLst>
              <a:ext uri="{FF2B5EF4-FFF2-40B4-BE49-F238E27FC236}">
                <a16:creationId xmlns:a16="http://schemas.microsoft.com/office/drawing/2014/main" id="{1AAA2FCB-F3EC-362C-4538-EBF59DE369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5445" y="4240212"/>
            <a:ext cx="4552950" cy="1019175"/>
          </a:xfrm>
          <a:prstGeom prst="rect">
            <a:avLst/>
          </a:prstGeom>
        </p:spPr>
      </p:pic>
    </p:spTree>
    <p:extLst>
      <p:ext uri="{BB962C8B-B14F-4D97-AF65-F5344CB8AC3E}">
        <p14:creationId xmlns:p14="http://schemas.microsoft.com/office/powerpoint/2010/main" val="10795882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6A284C8-B0B5-F29D-4062-3DD89AB3B27D}"/>
              </a:ext>
            </a:extLst>
          </p:cNvPr>
          <p:cNvSpPr txBox="1"/>
          <p:nvPr/>
        </p:nvSpPr>
        <p:spPr>
          <a:xfrm>
            <a:off x="386080" y="273468"/>
            <a:ext cx="8707120" cy="1846659"/>
          </a:xfrm>
          <a:prstGeom prst="rect">
            <a:avLst/>
          </a:prstGeom>
          <a:noFill/>
        </p:spPr>
        <p:txBody>
          <a:bodyPr wrap="square" rtlCol="0">
            <a:spAutoFit/>
          </a:bodyPr>
          <a:lstStyle/>
          <a:p>
            <a:r>
              <a:rPr lang="en-IN" sz="3200" dirty="0"/>
              <a:t>                          RELATED WORK (in C):</a:t>
            </a:r>
          </a:p>
          <a:p>
            <a:endParaRPr lang="en-IN" sz="3200" dirty="0"/>
          </a:p>
          <a:p>
            <a:r>
              <a:rPr lang="en-IN" sz="3200" dirty="0"/>
              <a:t>Output Screens:</a:t>
            </a:r>
          </a:p>
          <a:p>
            <a:endParaRPr lang="en-IN" dirty="0"/>
          </a:p>
        </p:txBody>
      </p:sp>
      <p:pic>
        <p:nvPicPr>
          <p:cNvPr id="3" name="Picture 2">
            <a:extLst>
              <a:ext uri="{FF2B5EF4-FFF2-40B4-BE49-F238E27FC236}">
                <a16:creationId xmlns:a16="http://schemas.microsoft.com/office/drawing/2014/main" id="{6AB65C41-30D1-5A4F-B2F0-F24CFF54FAA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50720" y="2207657"/>
            <a:ext cx="6675120" cy="4376876"/>
          </a:xfrm>
          <a:prstGeom prst="rect">
            <a:avLst/>
          </a:prstGeom>
        </p:spPr>
      </p:pic>
    </p:spTree>
    <p:extLst>
      <p:ext uri="{BB962C8B-B14F-4D97-AF65-F5344CB8AC3E}">
        <p14:creationId xmlns:p14="http://schemas.microsoft.com/office/powerpoint/2010/main" val="1409086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64DC96A-7DA0-A1BC-5134-60DD71B77C3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06320" y="1156017"/>
            <a:ext cx="7332531" cy="4124376"/>
          </a:xfrm>
          <a:prstGeom prst="rect">
            <a:avLst/>
          </a:prstGeom>
        </p:spPr>
      </p:pic>
      <p:sp>
        <p:nvSpPr>
          <p:cNvPr id="4" name="TextBox 3">
            <a:extLst>
              <a:ext uri="{FF2B5EF4-FFF2-40B4-BE49-F238E27FC236}">
                <a16:creationId xmlns:a16="http://schemas.microsoft.com/office/drawing/2014/main" id="{BA8BC12C-14D2-E35E-BFEE-442BADF1AF95}"/>
              </a:ext>
            </a:extLst>
          </p:cNvPr>
          <p:cNvSpPr txBox="1"/>
          <p:nvPr/>
        </p:nvSpPr>
        <p:spPr>
          <a:xfrm flipH="1">
            <a:off x="2103118" y="317500"/>
            <a:ext cx="8704581" cy="369332"/>
          </a:xfrm>
          <a:prstGeom prst="rect">
            <a:avLst/>
          </a:prstGeom>
          <a:noFill/>
        </p:spPr>
        <p:txBody>
          <a:bodyPr wrap="square" rtlCol="0">
            <a:spAutoFit/>
          </a:bodyPr>
          <a:lstStyle/>
          <a:p>
            <a:r>
              <a:rPr lang="en-IN" dirty="0"/>
              <a:t>Addition and Multiplication:</a:t>
            </a:r>
          </a:p>
        </p:txBody>
      </p:sp>
    </p:spTree>
    <p:extLst>
      <p:ext uri="{BB962C8B-B14F-4D97-AF65-F5344CB8AC3E}">
        <p14:creationId xmlns:p14="http://schemas.microsoft.com/office/powerpoint/2010/main" val="4253480085"/>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263</TotalTime>
  <Words>997</Words>
  <Application>Microsoft Office PowerPoint</Application>
  <PresentationFormat>Widescreen</PresentationFormat>
  <Paragraphs>79</Paragraphs>
  <Slides>17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vt:lpstr>
      <vt:lpstr>Calibri</vt:lpstr>
      <vt:lpstr>Calibri Light</vt:lpstr>
      <vt:lpstr>Century Gothic</vt:lpstr>
      <vt:lpstr>Segoe UI</vt:lpstr>
      <vt:lpstr>Times New Roman</vt:lpstr>
      <vt:lpstr>Trebuchet MS</vt:lpstr>
      <vt:lpstr>Wingdings 3</vt:lpstr>
      <vt:lpstr>Wisp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TUTORIAL OF MATRIX OPERATIONS</dc:title>
  <dc:creator>RUKMINI RENDUCHINTALA</dc:creator>
  <cp:lastModifiedBy>RUKMINI RENDUCHINTALA</cp:lastModifiedBy>
  <cp:revision>2</cp:revision>
  <dcterms:created xsi:type="dcterms:W3CDTF">2023-03-28T05:57:54Z</dcterms:created>
  <dcterms:modified xsi:type="dcterms:W3CDTF">2023-03-28T12:00:03Z</dcterms:modified>
</cp:coreProperties>
</file>