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88" r:id="rId6"/>
    <p:sldId id="263" r:id="rId7"/>
    <p:sldId id="266" r:id="rId8"/>
    <p:sldId id="264" r:id="rId9"/>
    <p:sldId id="265" r:id="rId10"/>
    <p:sldId id="286" r:id="rId11"/>
    <p:sldId id="268" r:id="rId12"/>
    <p:sldId id="289" r:id="rId13"/>
    <p:sldId id="287" r:id="rId14"/>
    <p:sldId id="292" r:id="rId15"/>
    <p:sldId id="291" r:id="rId16"/>
    <p:sldId id="297" r:id="rId17"/>
    <p:sldId id="278" r:id="rId18"/>
    <p:sldId id="293" r:id="rId19"/>
    <p:sldId id="281" r:id="rId20"/>
    <p:sldId id="285" r:id="rId21"/>
    <p:sldId id="295" r:id="rId22"/>
    <p:sldId id="296" r:id="rId23"/>
    <p:sldId id="274" r:id="rId24"/>
    <p:sldId id="290" r:id="rId25"/>
    <p:sldId id="259" r:id="rId26"/>
  </p:sldIdLst>
  <p:sldSz cx="12192000" cy="6858000"/>
  <p:notesSz cx="6858000" cy="9144000"/>
  <p:embeddedFontLst>
    <p:embeddedFont>
      <p:font typeface="Algerian" panose="04020705040A02060702" pitchFamily="82" charset="0"/>
      <p:regular r:id="rId28"/>
    </p:embeddedFont>
    <p:embeddedFont>
      <p:font typeface="Lato Black" panose="020B0604020202020204" charset="0"/>
      <p:bold r:id="rId29"/>
      <p:boldItalic r:id="rId30"/>
    </p:embeddedFont>
    <p:embeddedFont>
      <p:font typeface="Agency FB" panose="020B0503020202020204" pitchFamily="34" charset="0"/>
      <p:regular r:id="rId31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Libre Baskerville" panose="020B0604020202020204" charset="0"/>
      <p:regular r:id="rId37"/>
      <p:bold r:id="rId38"/>
      <p:italic r:id="rId39"/>
    </p:embeddedFont>
    <p:embeddedFont>
      <p:font typeface="Verdana" panose="020B060403050404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algn="r"/>
            <a:fld id="{00000000-1234-1234-1234-123412341234}" type="slidenum">
              <a:rPr lang="en-IN" sz="120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pPr algn="r"/>
              <a:t>‹#›</a:t>
            </a:fld>
            <a:endParaRPr lang="en-IN" sz="1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20755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gency FB" panose="020B0503020202020204" pitchFamily="34" charset="0"/>
        <a:ea typeface="Agency FB" panose="020B0503020202020204" pitchFamily="34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5630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4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0974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314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 dirty="0"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 dirty="0"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 panose="020F0502020204030204" pitchFamily="34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 dirty="0"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 dirty="0"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 panose="020F0502020204030204" pitchFamily="34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 dirty="0"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 dirty="0"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latin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Calibri" panose="020F050202020403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 dirty="0"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 dirty="0"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 panose="020F0502020204030204" pitchFamily="34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 panose="020F0502020204030204" pitchFamily="34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 dirty="0"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 dirty="0"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Calibri" panose="020F050202020403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 panose="020F0502020204030204" pitchFamily="34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Calibri" panose="020F050202020403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 panose="020F0502020204030204" pitchFamily="34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latin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Calibri" panose="020F0502020204030204" pitchFamily="34" charset="0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 panose="020F050202020403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latin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 panose="020F050202020403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 panose="020F0502020204030204" pitchFamily="34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dirty="0"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dirty="0"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gency FB" panose="020B0503020202020204" pitchFamily="34" charset="0"/>
          <a:ea typeface="Agency FB" panose="020B0503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gency FB" panose="020B0503020202020204" pitchFamily="34" charset="0"/>
          <a:ea typeface="Agency FB" panose="020B0503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mbitionbox.com/list-of-companies?campaign=desktop_nav&amp;page=1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5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888640" y="4130110"/>
            <a:ext cx="108955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EDA on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Companies 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Listed in </a:t>
            </a:r>
            <a:r>
              <a:rPr lang="en-US" sz="3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AmbitionBox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EF4956F-7F0B-A433-4551-CFA284805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7355"/>
            <a:ext cx="10515600" cy="4989607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Verify for duplicated entries, null values, and assess the </a:t>
            </a:r>
            <a:r>
              <a:rPr lang="en-US" dirty="0" err="1"/>
              <a:t>DataFrame</a:t>
            </a:r>
            <a:r>
              <a:rPr lang="en-US" dirty="0"/>
              <a:t> shape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Utilize the info method to gather insights into column data types and missing values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Inspect unique values in columns, calculate mean and median for numerical data</a:t>
            </a:r>
            <a:r>
              <a:rPr lang="en-US" dirty="0" smtClean="0"/>
              <a:t>.</a:t>
            </a:r>
            <a:endParaRPr lang="en-IN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Apply </a:t>
            </a:r>
            <a:r>
              <a:rPr lang="en-US" dirty="0" err="1"/>
              <a:t>fillna</a:t>
            </a:r>
            <a:r>
              <a:rPr lang="en-US" dirty="0"/>
              <a:t> (</a:t>
            </a:r>
            <a:r>
              <a:rPr lang="en-US" dirty="0" err="1"/>
              <a:t>ffill</a:t>
            </a:r>
            <a:r>
              <a:rPr lang="en-US" dirty="0"/>
              <a:t>) to replace missing values and use </a:t>
            </a:r>
            <a:r>
              <a:rPr lang="en-US" dirty="0" err="1"/>
              <a:t>astype</a:t>
            </a:r>
            <a:r>
              <a:rPr lang="en-US" dirty="0"/>
              <a:t> to standardize data types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Transform integer values to object data types as needed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the drop method to remove three columns, setting </a:t>
            </a:r>
            <a:r>
              <a:rPr lang="en-US" dirty="0" err="1"/>
              <a:t>inplace</a:t>
            </a:r>
            <a:r>
              <a:rPr lang="en-US" dirty="0"/>
              <a:t>=True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Export the cleaned </a:t>
            </a:r>
            <a:r>
              <a:rPr lang="en-US" dirty="0" err="1"/>
              <a:t>DataFrame</a:t>
            </a:r>
            <a:r>
              <a:rPr lang="en-US" dirty="0"/>
              <a:t> to a CSV file and save it on the desktop</a:t>
            </a:r>
            <a:endParaRPr lang="en-US" dirty="0" smtClean="0"/>
          </a:p>
        </p:txBody>
      </p:sp>
      <p:sp>
        <p:nvSpPr>
          <p:cNvPr id="4" name="object 2"/>
          <p:cNvSpPr/>
          <p:nvPr/>
        </p:nvSpPr>
        <p:spPr>
          <a:xfrm>
            <a:off x="0" y="-63"/>
            <a:ext cx="12192000" cy="914463"/>
          </a:xfrm>
          <a:custGeom>
            <a:avLst/>
            <a:gdLst/>
            <a:ahLst/>
            <a:cxnLst/>
            <a:rect l="l" t="t" r="r" b="b"/>
            <a:pathLst>
              <a:path w="12070080" h="750570">
                <a:moveTo>
                  <a:pt x="12070080" y="0"/>
                </a:moveTo>
                <a:lnTo>
                  <a:pt x="0" y="0"/>
                </a:lnTo>
                <a:lnTo>
                  <a:pt x="0" y="749998"/>
                </a:lnTo>
                <a:lnTo>
                  <a:pt x="12070080" y="749998"/>
                </a:lnTo>
                <a:lnTo>
                  <a:pt x="1207008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/>
          <a:lstStyle/>
          <a:p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2663062" y="126570"/>
            <a:ext cx="7750179" cy="6418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3335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40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DATA</a:t>
            </a:r>
            <a:r>
              <a:rPr lang="en-IN" sz="4000" b="1" spc="-114" dirty="0" smtClean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r>
              <a:rPr lang="en-IN" sz="4000" b="1" spc="-10" dirty="0" smtClean="0">
                <a:solidFill>
                  <a:srgbClr val="FFFF00"/>
                </a:solidFill>
                <a:latin typeface="Calibri" panose="020F0502020204030204" pitchFamily="34" charset="0"/>
              </a:rPr>
              <a:t>CLEANING(PREPROCESSING)</a:t>
            </a:r>
            <a:endParaRPr lang="en-IN" sz="4000" b="1" spc="-10" dirty="0">
              <a:solidFill>
                <a:srgbClr val="FFFF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2332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3BE4A5-1D26-9411-51B4-7EC28BB6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41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</a:rPr>
              <a:t>Cleaned Data</a:t>
            </a:r>
            <a:r>
              <a:rPr lang="en-US" sz="3600" b="1" u="sng" dirty="0" smtClean="0">
                <a:solidFill>
                  <a:srgbClr val="FF0000"/>
                </a:solidFill>
              </a:rPr>
              <a:t>:</a:t>
            </a:r>
            <a:endParaRPr lang="en-IN" sz="36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79" y="1199535"/>
            <a:ext cx="10904561" cy="490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6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9182" y="0"/>
            <a:ext cx="11829198" cy="77792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LET’S START WITH VISUALISATION</a:t>
            </a:r>
            <a:r>
              <a:rPr lang="en-US" sz="4000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000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000" dirty="0" smtClean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008" y="998562"/>
            <a:ext cx="4800600" cy="464137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33234" y="998563"/>
            <a:ext cx="5671782" cy="464137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0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 VARIATE</a:t>
            </a:r>
            <a:br>
              <a:rPr lang="en-US" sz="4000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000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BIVARIATE</a:t>
            </a:r>
          </a:p>
          <a:p>
            <a:pPr algn="ctr"/>
            <a:endParaRPr lang="en-US" sz="40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4000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MUTIVARIATE</a:t>
            </a:r>
          </a:p>
          <a:p>
            <a:pPr algn="ctr"/>
            <a:endParaRPr lang="en-US" sz="4000" dirty="0" smtClean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2557ED1-65AE-D595-0667-659C361F2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104263"/>
            <a:ext cx="4778066" cy="10727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F2557ED1-65AE-D595-0667-659C361F2B15}"/>
              </a:ext>
            </a:extLst>
          </p:cNvPr>
          <p:cNvSpPr txBox="1">
            <a:spLocks/>
          </p:cNvSpPr>
          <p:nvPr/>
        </p:nvSpPr>
        <p:spPr>
          <a:xfrm>
            <a:off x="7683689" y="768361"/>
            <a:ext cx="4394579" cy="313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>
                <a:latin typeface="Calibri" panose="020F0502020204030204" pitchFamily="34" charset="0"/>
              </a:rPr>
              <a:t>The distribution of companies based on their total number of employees.</a:t>
            </a:r>
          </a:p>
          <a:p>
            <a:r>
              <a:rPr lang="en-US" sz="1800" dirty="0">
                <a:latin typeface="Calibri" panose="020F0502020204030204" pitchFamily="34" charset="0"/>
              </a:rPr>
              <a:t>It's indicating common employee size ranges(</a:t>
            </a:r>
            <a:r>
              <a:rPr lang="en-US" sz="1800" b="1" dirty="0">
                <a:latin typeface="Calibri" panose="020F0502020204030204" pitchFamily="34" charset="0"/>
              </a:rPr>
              <a:t>20 to 1lakh</a:t>
            </a:r>
            <a:r>
              <a:rPr lang="en-US" sz="1800" dirty="0">
                <a:latin typeface="Calibri" panose="020F0502020204030204" pitchFamily="34" charset="0"/>
              </a:rPr>
              <a:t> )among the companies</a:t>
            </a:r>
          </a:p>
          <a:p>
            <a:endParaRPr lang="en-IN" sz="1800" dirty="0" smtClean="0">
              <a:latin typeface="Calibri" panose="020F0502020204030204" pitchFamily="34" charset="0"/>
            </a:endParaRPr>
          </a:p>
          <a:p>
            <a:endParaRPr lang="en-IN" sz="1800" dirty="0" smtClean="0">
              <a:latin typeface="Calibri" panose="020F0502020204030204" pitchFamily="34" charset="0"/>
            </a:endParaRPr>
          </a:p>
          <a:p>
            <a:endParaRPr lang="en-IN" sz="1800" dirty="0" smtClean="0">
              <a:latin typeface="Calibri" panose="020F0502020204030204" pitchFamily="34" charset="0"/>
            </a:endParaRPr>
          </a:p>
          <a:p>
            <a:endParaRPr lang="en-IN" sz="18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8" y="212312"/>
            <a:ext cx="7443842" cy="596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3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52"/>
            <a:ext cx="9100065" cy="67180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544334" y="534832"/>
            <a:ext cx="26476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horizontal bar chart highlights the top 10 companies with the highest number of employees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1lakh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showcasing their respective employee counts in descending order.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3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="" xmlns:a16="http://schemas.microsoft.com/office/drawing/2014/main" id="{4BB660FF-E4F1-9D85-576B-82171762F4B2}"/>
              </a:ext>
            </a:extLst>
          </p:cNvPr>
          <p:cNvSpPr txBox="1">
            <a:spLocks/>
          </p:cNvSpPr>
          <p:nvPr/>
        </p:nvSpPr>
        <p:spPr>
          <a:xfrm>
            <a:off x="220712" y="5240739"/>
            <a:ext cx="11188816" cy="1419368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Utilizing a distribution plot, visualize the spread of company ages, highlighting the frequency of different age groups in the dataset. 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age ranges from a minimum of 2 years for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Kyndryl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to an impressive 333 years for Barclays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Represent the ages of the top 10 oldest companies through a bar chart based on their founding years. Remarkably, Barclays stands out as the most senior company at 333 years, while GlaxoSmithKline follows with a significant age of 193 years.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026" y="237556"/>
            <a:ext cx="5954973" cy="50031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47" y="237556"/>
            <a:ext cx="5996201" cy="485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2" y="291933"/>
            <a:ext cx="6755643" cy="575402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3810D53-65EC-9B2A-0376-D5C2577BAF52}"/>
              </a:ext>
            </a:extLst>
          </p:cNvPr>
          <p:cNvSpPr txBox="1">
            <a:spLocks/>
          </p:cNvSpPr>
          <p:nvPr/>
        </p:nvSpPr>
        <p:spPr>
          <a:xfrm>
            <a:off x="7165075" y="600502"/>
            <a:ext cx="4408227" cy="331640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distribution plot visually represents the frequency of total ratings given to companies, offering insights into the prevalence of specific rating values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plot highlight common rating ranges are between 3.75 to 4.25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3810D53-65EC-9B2A-0376-D5C2577BA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245" y="4926842"/>
            <a:ext cx="11376546" cy="1310185"/>
          </a:xfrm>
        </p:spPr>
        <p:txBody>
          <a:bodyPr>
            <a:normAutofit/>
          </a:bodyPr>
          <a:lstStyle/>
          <a:p>
            <a:r>
              <a:rPr lang="en-US" sz="1800" dirty="0"/>
              <a:t>The horizontal bar chart shows what areas companies excel in, highlighting the top 10 strengths they are rated for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Bharat, The, and Tata companies stand out for their high ratings in areas like Work-Life Balance, Company Culture, and Skill Development/Learning.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7" y="354842"/>
            <a:ext cx="1174162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1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02" y="0"/>
            <a:ext cx="10613694" cy="489961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29445A9-D548-FDF7-DC5B-7D12AF9B46F0}"/>
              </a:ext>
            </a:extLst>
          </p:cNvPr>
          <p:cNvSpPr txBox="1">
            <a:spLocks/>
          </p:cNvSpPr>
          <p:nvPr/>
        </p:nvSpPr>
        <p:spPr>
          <a:xfrm>
            <a:off x="386403" y="4899616"/>
            <a:ext cx="11446206" cy="131011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histogram shows the count of companies with high-rated aspects, stacked by company name, offering insights into how high ratings are distributed across various categories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Amazon stands out with high ratings in Company Culture, Salary &amp; Benefits, and Work-Life Balance.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29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BBA96B0-A690-BF48-C9D0-7F3ACC914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5576" y="473976"/>
            <a:ext cx="4175610" cy="3388340"/>
          </a:xfrm>
        </p:spPr>
        <p:txBody>
          <a:bodyPr>
            <a:noAutofit/>
          </a:bodyPr>
          <a:lstStyle/>
          <a:p>
            <a:r>
              <a:rPr lang="en-US" sz="1800" dirty="0"/>
              <a:t>R</a:t>
            </a:r>
            <a:r>
              <a:rPr lang="en-US" sz="1800" dirty="0" smtClean="0"/>
              <a:t>epresents </a:t>
            </a:r>
            <a:r>
              <a:rPr lang="en-US" sz="1800" dirty="0"/>
              <a:t>The plot of '</a:t>
            </a:r>
            <a:r>
              <a:rPr lang="en-US" sz="1800" dirty="0" err="1"/>
              <a:t>Total_Jobs</a:t>
            </a:r>
            <a:r>
              <a:rPr lang="en-US" sz="1800" dirty="0"/>
              <a:t>' illustrates a right-skewed distribution, indicating that a majority of observations cluster towards lower values, with a long tail extending towards higher values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majority of companies have job openings </a:t>
            </a:r>
            <a:r>
              <a:rPr lang="en-US" sz="1800" dirty="0" smtClean="0"/>
              <a:t>range under </a:t>
            </a:r>
            <a:r>
              <a:rPr lang="en-US" sz="1800" dirty="0"/>
              <a:t>1 to </a:t>
            </a:r>
            <a:r>
              <a:rPr lang="en-US" sz="1800" dirty="0" smtClean="0"/>
              <a:t>200</a:t>
            </a:r>
            <a:r>
              <a:rPr lang="en-US" sz="1800" dirty="0"/>
              <a:t>	</a:t>
            </a:r>
            <a:endParaRPr lang="en-IN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04" y="195547"/>
            <a:ext cx="6991138" cy="580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7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866600" y="1505234"/>
            <a:ext cx="7581941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Name: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Rukmini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Hatkar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Qualification: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B.Com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(Computers)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Experience: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5.10 years in the US Healthcare Domain as a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Senior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International Claims Examiner (Non-IT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0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I Want to Learn Data Science</a:t>
            </a:r>
            <a:r>
              <a:rPr lang="en-US" sz="2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 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days Data Science is having most demand and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 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 21</a:t>
            </a:r>
            <a:r>
              <a:rPr lang="en-US" sz="2000" b="1" i="1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Century Comparing to other fields Data science is </a:t>
            </a:r>
            <a:endParaRPr lang="en-US" sz="2000" b="1" i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giving 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opportunities.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Experts 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tells in future days  Data Science is Create nearby </a:t>
            </a:r>
            <a:endParaRPr lang="en-US" sz="2000" b="1" i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26 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million jobs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 smtClean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5" name="Content Placeholder 7" descr="4594dcf8-a8c5-4fa7-a6d4-bab2c908104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748" y="1233928"/>
            <a:ext cx="4097341" cy="3736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FAECE1D-C771-2CE5-7949-4530D2CF7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8723" y="464024"/>
            <a:ext cx="4531056" cy="4817660"/>
          </a:xfrm>
        </p:spPr>
        <p:txBody>
          <a:bodyPr>
            <a:normAutofit/>
          </a:bodyPr>
          <a:lstStyle/>
          <a:p>
            <a:r>
              <a:rPr lang="en-US" sz="1800" dirty="0"/>
              <a:t>The pie chart visually represents how </a:t>
            </a:r>
            <a:r>
              <a:rPr lang="en-US" sz="1800" dirty="0" err="1"/>
              <a:t>AmbitionBox</a:t>
            </a:r>
            <a:r>
              <a:rPr lang="en-US" sz="1800" dirty="0"/>
              <a:t> Awards are distributed among companies, illustrating the percentage breakdown of companies with different types of awards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Among 400 companies, only 14.2% are recognized as </a:t>
            </a:r>
            <a:r>
              <a:rPr lang="en-US" sz="1800" dirty="0" err="1"/>
              <a:t>AmbitionBox</a:t>
            </a:r>
            <a:r>
              <a:rPr lang="en-US" sz="1800" dirty="0"/>
              <a:t> Award Winners in 2022. Notably, Accenture, Cognizant, Wipro, ICICI, and HDFC emerge as the top 5 companies in this prestigious category</a:t>
            </a:r>
            <a:endParaRPr lang="en-US" sz="1800" dirty="0" smtClean="0"/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81" y="272600"/>
            <a:ext cx="6246767" cy="500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7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86" y="226111"/>
            <a:ext cx="7220021" cy="605185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FAECE1D-C771-2CE5-7949-4530D2CF77C0}"/>
              </a:ext>
            </a:extLst>
          </p:cNvPr>
          <p:cNvSpPr txBox="1">
            <a:spLocks/>
          </p:cNvSpPr>
          <p:nvPr/>
        </p:nvSpPr>
        <p:spPr>
          <a:xfrm>
            <a:off x="7178723" y="464024"/>
            <a:ext cx="4531056" cy="581394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count plot illustrates the distribution of companies that received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AmbitionBox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Awards, specifically focusing on those with a category related to Job Security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Accenture,Wipro,ICICI,HDFC,Infosys,Capgemini,Genpact,IBM,Reliance,HDB companies with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AmbitionBox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Awards has Job Security.</a:t>
            </a:r>
          </a:p>
        </p:txBody>
      </p:sp>
    </p:spTree>
    <p:extLst>
      <p:ext uri="{BB962C8B-B14F-4D97-AF65-F5344CB8AC3E}">
        <p14:creationId xmlns:p14="http://schemas.microsoft.com/office/powerpoint/2010/main" val="29838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30"/>
            <a:ext cx="7942997" cy="627797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FAECE1D-C771-2CE5-7949-4530D2CF77C0}"/>
              </a:ext>
            </a:extLst>
          </p:cNvPr>
          <p:cNvSpPr txBox="1">
            <a:spLocks/>
          </p:cNvSpPr>
          <p:nvPr/>
        </p:nvSpPr>
        <p:spPr>
          <a:xfrm>
            <a:off x="8188657" y="354842"/>
            <a:ext cx="3712190" cy="581394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Analyzing companies with age greater than 5 years, total employees reaching 100,000, and a stellar total rating of 4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Indian,Accenture,ICICI,Amazon,HDB,Deloitte,Mahindra,TATA,Quess,Capgemini,wipro,G45,Pepsico,life,Reliance,shahi are the companies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4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3C94E7-BB6E-02F0-71AD-9DC6C525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565"/>
          </a:xfrm>
        </p:spPr>
        <p:txBody>
          <a:bodyPr/>
          <a:lstStyle/>
          <a:p>
            <a:r>
              <a:rPr lang="en-US" dirty="0"/>
              <a:t>Conclusion: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3FCA540-AE57-2C20-17B8-73714E78F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7690"/>
            <a:ext cx="10515600" cy="4869273"/>
          </a:xfrm>
        </p:spPr>
        <p:txBody>
          <a:bodyPr>
            <a:normAutofit/>
          </a:bodyPr>
          <a:lstStyle/>
          <a:p>
            <a:r>
              <a:rPr lang="en-US" sz="1800" b="1" dirty="0"/>
              <a:t>Preferred Companies by Job </a:t>
            </a:r>
            <a:r>
              <a:rPr lang="en-US" sz="1800" b="1" dirty="0" smtClean="0"/>
              <a:t>Seekers:</a:t>
            </a:r>
            <a:r>
              <a:rPr lang="en-US" sz="1800" dirty="0"/>
              <a:t> </a:t>
            </a:r>
            <a:r>
              <a:rPr lang="en-US" sz="1800" dirty="0" smtClean="0"/>
              <a:t>   Accenture</a:t>
            </a:r>
            <a:r>
              <a:rPr lang="en-US" sz="1800" dirty="0"/>
              <a:t>, Wipro, ICICI, HDFC, Infosys, </a:t>
            </a:r>
            <a:r>
              <a:rPr lang="en-US" sz="1800" dirty="0" err="1"/>
              <a:t>Capgemini</a:t>
            </a:r>
            <a:r>
              <a:rPr lang="en-US" sz="1800" dirty="0"/>
              <a:t>, </a:t>
            </a:r>
            <a:r>
              <a:rPr lang="en-US" sz="1800" dirty="0" err="1"/>
              <a:t>Genpact</a:t>
            </a:r>
            <a:r>
              <a:rPr lang="en-US" sz="1800" dirty="0"/>
              <a:t>, IBM, Reliance, and HDB are the top choices</a:t>
            </a:r>
            <a:r>
              <a:rPr lang="en-US" sz="1800" dirty="0" smtClean="0"/>
              <a:t>.</a:t>
            </a:r>
          </a:p>
          <a:p>
            <a:r>
              <a:rPr lang="en-US" sz="1800" b="1" dirty="0"/>
              <a:t>Companies with High </a:t>
            </a:r>
            <a:r>
              <a:rPr lang="en-US" sz="1800" b="1" dirty="0" smtClean="0"/>
              <a:t>Ratings:</a:t>
            </a:r>
            <a:r>
              <a:rPr lang="en-US" sz="1800" dirty="0"/>
              <a:t> </a:t>
            </a:r>
            <a:r>
              <a:rPr lang="en-US" sz="1800" dirty="0" smtClean="0"/>
              <a:t>Accenture</a:t>
            </a:r>
            <a:r>
              <a:rPr lang="en-US" sz="1800" dirty="0"/>
              <a:t>, ICICI, Amazon, IBM, Larsen, HDB, Vodafone, Deloitte, Reliance, and Bharti are highly rated by job </a:t>
            </a:r>
            <a:r>
              <a:rPr lang="en-US" sz="1800" dirty="0" smtClean="0"/>
              <a:t>seekers</a:t>
            </a:r>
          </a:p>
          <a:p>
            <a:r>
              <a:rPr lang="en-US" sz="1800" b="1" dirty="0"/>
              <a:t>Company Culture, Job Security, Skill Development / </a:t>
            </a:r>
            <a:r>
              <a:rPr lang="en-US" sz="1800" b="1" dirty="0" smtClean="0"/>
              <a:t>Learning:</a:t>
            </a:r>
            <a:r>
              <a:rPr lang="en-US" sz="1800" dirty="0"/>
              <a:t> </a:t>
            </a:r>
            <a:r>
              <a:rPr lang="en-US" sz="1800" dirty="0" smtClean="0"/>
              <a:t>      Accenture </a:t>
            </a:r>
            <a:r>
              <a:rPr lang="en-US" sz="1800" dirty="0"/>
              <a:t>and Titan stand out as companies with a strong focus on company culture, job security, and skill development/learning</a:t>
            </a:r>
            <a:r>
              <a:rPr lang="en-US" sz="1800" dirty="0" smtClean="0"/>
              <a:t>.</a:t>
            </a:r>
          </a:p>
          <a:p>
            <a:r>
              <a:rPr lang="en-US" sz="1800" b="1" dirty="0"/>
              <a:t>Promotions / Appraisal, Salary &amp; </a:t>
            </a:r>
            <a:r>
              <a:rPr lang="en-US" sz="1800" b="1" dirty="0" smtClean="0"/>
              <a:t>Benefits:</a:t>
            </a: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Startek</a:t>
            </a:r>
            <a:r>
              <a:rPr lang="en-US" sz="1800" dirty="0" smtClean="0"/>
              <a:t> </a:t>
            </a:r>
            <a:r>
              <a:rPr lang="en-US" sz="1800" dirty="0"/>
              <a:t>and </a:t>
            </a:r>
            <a:r>
              <a:rPr lang="en-US" sz="1800" dirty="0" err="1"/>
              <a:t>eClerx</a:t>
            </a:r>
            <a:r>
              <a:rPr lang="en-US" sz="1800" dirty="0"/>
              <a:t> are recommended for those seeking opportunities for promotions, appraisal, and competitive salary &amp; benefits.</a:t>
            </a:r>
          </a:p>
          <a:p>
            <a:r>
              <a:rPr lang="en-US" sz="1800" b="1" dirty="0"/>
              <a:t>Companies with a Long </a:t>
            </a:r>
            <a:r>
              <a:rPr lang="en-US" sz="1800" b="1" dirty="0" smtClean="0"/>
              <a:t>History:</a:t>
            </a:r>
            <a:r>
              <a:rPr lang="en-US" sz="1800" dirty="0"/>
              <a:t> </a:t>
            </a:r>
            <a:r>
              <a:rPr lang="en-US" sz="1800" dirty="0" smtClean="0"/>
              <a:t>Barclays</a:t>
            </a:r>
            <a:r>
              <a:rPr lang="en-US" sz="1800" dirty="0"/>
              <a:t>, State, Deloitte, American, and BT are established companies with a significant number of years in operation</a:t>
            </a:r>
            <a:r>
              <a:rPr lang="en-US" sz="1800" dirty="0" smtClean="0"/>
              <a:t>.</a:t>
            </a:r>
          </a:p>
          <a:p>
            <a:r>
              <a:rPr lang="en-US" sz="1800" b="1" dirty="0"/>
              <a:t>Companies with a Large </a:t>
            </a:r>
            <a:r>
              <a:rPr lang="en-US" sz="1800" b="1" dirty="0" smtClean="0"/>
              <a:t>Workforce:</a:t>
            </a:r>
            <a:r>
              <a:rPr lang="en-US" sz="1800" dirty="0"/>
              <a:t> </a:t>
            </a:r>
            <a:r>
              <a:rPr lang="en-US" sz="1800" dirty="0" smtClean="0"/>
              <a:t>Mahindra</a:t>
            </a:r>
            <a:r>
              <a:rPr lang="en-US" sz="1800" dirty="0"/>
              <a:t>, TATA, Indian Reliance, Accenture, HCL, and TCS are among the companies with a substantial number of employees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These companies provide potential job opportunities for individuals seeking a large work environment.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  <a:cs typeface="Calibri" panose="020F050202020403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  <a:cs typeface="Calibri" panose="020F050202020403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6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0904" y="958977"/>
            <a:ext cx="6867144" cy="475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6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293558"/>
            <a:ext cx="11704486" cy="807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 algn="ctr">
              <a:buClr>
                <a:srgbClr val="FF0000"/>
              </a:buClr>
              <a:buSzPts val="4400"/>
            </a:pPr>
            <a:r>
              <a:rPr lang="en-US" b="1" dirty="0">
                <a:solidFill>
                  <a:srgbClr val="FF0000"/>
                </a:solidFill>
              </a:rPr>
              <a:t>Data Analysis on </a:t>
            </a:r>
            <a:r>
              <a:rPr lang="en-US" sz="4000" b="1" dirty="0">
                <a:solidFill>
                  <a:srgbClr val="FF0000"/>
                </a:solidFill>
              </a:rPr>
              <a:t>Companies</a:t>
            </a:r>
            <a:r>
              <a:rPr lang="en-US" b="1" dirty="0">
                <a:solidFill>
                  <a:srgbClr val="FF0000"/>
                </a:solidFill>
              </a:rPr>
              <a:t> Listed in </a:t>
            </a:r>
            <a:r>
              <a:rPr lang="en-US" b="1" dirty="0" err="1">
                <a:solidFill>
                  <a:srgbClr val="FF0000"/>
                </a:solidFill>
              </a:rPr>
              <a:t>AmbitionBox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2" name="AutoShape 2" descr="Top 10 Best Companies To Work In India 202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91" y="1423718"/>
            <a:ext cx="6044150" cy="4642231"/>
          </a:xfrm>
          <a:prstGeom prst="rect">
            <a:avLst/>
          </a:prstGeom>
        </p:spPr>
      </p:pic>
      <p:sp>
        <p:nvSpPr>
          <p:cNvPr id="11" name="Content Placeholder 6"/>
          <p:cNvSpPr txBox="1">
            <a:spLocks/>
          </p:cNvSpPr>
          <p:nvPr/>
        </p:nvSpPr>
        <p:spPr>
          <a:xfrm>
            <a:off x="6864439" y="5053885"/>
            <a:ext cx="3704823" cy="65145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Algerian" pitchFamily="82" charset="0"/>
                <a:cs typeface="Calibri" panose="020F0502020204030204" pitchFamily="34" charset="0"/>
              </a:rPr>
              <a:t>BY</a:t>
            </a:r>
          </a:p>
          <a:p>
            <a:r>
              <a:rPr lang="en-US" sz="3200" dirty="0" err="1" smtClean="0">
                <a:solidFill>
                  <a:schemeClr val="tx1"/>
                </a:solidFill>
                <a:latin typeface="Algerian" pitchFamily="82" charset="0"/>
                <a:cs typeface="Calibri" panose="020F0502020204030204" pitchFamily="34" charset="0"/>
              </a:rPr>
              <a:t>Rukmini</a:t>
            </a:r>
            <a:r>
              <a:rPr lang="en-US" sz="3200" dirty="0" smtClean="0">
                <a:solidFill>
                  <a:schemeClr val="tx1"/>
                </a:solidFill>
                <a:latin typeface="Algerian" pitchFamily="82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lgerian" pitchFamily="82" charset="0"/>
                <a:cs typeface="Calibri" panose="020F0502020204030204" pitchFamily="34" charset="0"/>
              </a:rPr>
              <a:t>Hatkar</a:t>
            </a:r>
            <a:endParaRPr lang="en-US" sz="3200" dirty="0" smtClean="0">
              <a:solidFill>
                <a:schemeClr val="tx1"/>
              </a:solidFill>
              <a:latin typeface="Algerian" pitchFamily="8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8D28E14-AF90-94B8-1D80-51278707A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16676"/>
            <a:ext cx="5253507" cy="4760287"/>
          </a:xfrm>
        </p:spPr>
        <p:txBody>
          <a:bodyPr>
            <a:normAutofit/>
          </a:bodyPr>
          <a:lstStyle/>
          <a:p>
            <a:r>
              <a:rPr lang="en-US" dirty="0"/>
              <a:t>Business Problem</a:t>
            </a:r>
          </a:p>
          <a:p>
            <a:r>
              <a:rPr lang="en-US" dirty="0"/>
              <a:t>Objective of the Project</a:t>
            </a:r>
          </a:p>
          <a:p>
            <a:r>
              <a:rPr lang="en-US" dirty="0"/>
              <a:t>Data Web Scraping (Collection)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 smtClean="0"/>
              <a:t>Data </a:t>
            </a:r>
            <a:r>
              <a:rPr lang="en-US" dirty="0"/>
              <a:t>Visualization</a:t>
            </a:r>
          </a:p>
          <a:p>
            <a:r>
              <a:rPr lang="en-US" dirty="0"/>
              <a:t>Conclusion (Key Findings Overall)</a:t>
            </a:r>
          </a:p>
          <a:p>
            <a:r>
              <a:rPr lang="en-US" dirty="0"/>
              <a:t>Q&amp;A Slide</a:t>
            </a:r>
          </a:p>
          <a:p>
            <a:endParaRPr lang="en-IN" dirty="0"/>
          </a:p>
        </p:txBody>
      </p:sp>
      <p:sp>
        <p:nvSpPr>
          <p:cNvPr id="4" name="object 4"/>
          <p:cNvSpPr/>
          <p:nvPr/>
        </p:nvSpPr>
        <p:spPr>
          <a:xfrm>
            <a:off x="4044633" y="212008"/>
            <a:ext cx="7836534" cy="859790"/>
          </a:xfrm>
          <a:custGeom>
            <a:avLst/>
            <a:gdLst/>
            <a:ahLst/>
            <a:cxnLst/>
            <a:rect l="l" t="t" r="r" b="b"/>
            <a:pathLst>
              <a:path w="7836534" h="859790">
                <a:moveTo>
                  <a:pt x="7836408" y="0"/>
                </a:moveTo>
                <a:lnTo>
                  <a:pt x="0" y="0"/>
                </a:lnTo>
                <a:lnTo>
                  <a:pt x="0" y="859751"/>
                </a:lnTo>
                <a:lnTo>
                  <a:pt x="7836408" y="859751"/>
                </a:lnTo>
                <a:lnTo>
                  <a:pt x="783640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 txBox="1">
            <a:spLocks/>
          </p:cNvSpPr>
          <p:nvPr/>
        </p:nvSpPr>
        <p:spPr>
          <a:xfrm>
            <a:off x="4267200" y="282870"/>
            <a:ext cx="7086600" cy="7027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700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000" b="1" spc="-10" dirty="0" smtClean="0">
                <a:solidFill>
                  <a:srgbClr val="FFFF00"/>
                </a:solidFill>
                <a:latin typeface="Calibri" panose="020F0502020204030204" pitchFamily="34" charset="0"/>
              </a:rPr>
              <a:t>MAIN</a:t>
            </a:r>
            <a:r>
              <a:rPr lang="en-US" spc="-10" dirty="0" smtClean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r>
              <a:rPr lang="en-US" b="1" spc="-10" dirty="0" smtClean="0">
                <a:solidFill>
                  <a:srgbClr val="FFFF00"/>
                </a:solidFill>
                <a:latin typeface="Calibri" panose="020F0502020204030204" pitchFamily="34" charset="0"/>
              </a:rPr>
              <a:t>CONTENT</a:t>
            </a:r>
            <a:endParaRPr lang="en-US" b="1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2552" y="1416676"/>
            <a:ext cx="5312663" cy="419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8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9143" y="-635"/>
            <a:ext cx="12179935" cy="686435"/>
          </a:xfrm>
          <a:custGeom>
            <a:avLst/>
            <a:gdLst/>
            <a:ahLst/>
            <a:cxnLst/>
            <a:rect l="l" t="t" r="r" b="b"/>
            <a:pathLst>
              <a:path w="12179935" h="686435">
                <a:moveTo>
                  <a:pt x="0" y="685926"/>
                </a:moveTo>
                <a:lnTo>
                  <a:pt x="12179808" y="685926"/>
                </a:lnTo>
                <a:lnTo>
                  <a:pt x="12179808" y="0"/>
                </a:lnTo>
                <a:lnTo>
                  <a:pt x="0" y="0"/>
                </a:lnTo>
                <a:lnTo>
                  <a:pt x="0" y="68592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5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endParaRPr b="1" dirty="0">
              <a:ln/>
              <a:solidFill>
                <a:schemeClr val="accent5">
                  <a:tint val="50000"/>
                  <a:satMod val="18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3" y="0"/>
            <a:ext cx="119939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  <a:r>
              <a:rPr lang="en-IN" sz="4000" spc="-55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4000" b="1" spc="-1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PROBLEMS</a:t>
            </a:r>
            <a:r>
              <a:rPr lang="en-IN" sz="4000" spc="-1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81000" y="982640"/>
            <a:ext cx="11430000" cy="536664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Limited Company </a:t>
            </a:r>
            <a:r>
              <a:rPr lang="en-IN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Insights: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Job seekers lack detailed info on potential employers, hindering assessment of company culture, employee experiences, and overall reputation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Difficulty in </a:t>
            </a:r>
            <a:r>
              <a:rPr lang="en-IN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Decision-Making: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Absence of comprehensive reviews makes it hard for job seekers to make informed decisions aligning with preferences and career goals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Time-Consuming </a:t>
            </a:r>
            <a:r>
              <a:rPr lang="en-IN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Research: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Manual efforts in researching multiple companies consume significant time, diverting focus from other job search aspects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Lack of Transparency</a:t>
            </a:r>
            <a:r>
              <a:rPr lang="en-IN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Job seekers face a lack of transparency in company practices, employee satisfaction, and growth opportunities, causing uncertainty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Risk of Uninformed Choices</a:t>
            </a:r>
            <a:r>
              <a:rPr lang="en-IN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Without a centralized review platform, job seekers risk uninformed choices, potentially leading to dissatisfaction or mismatched career paths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Limited Peer </a:t>
            </a:r>
            <a:r>
              <a:rPr lang="en-IN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Insights: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Absence of platforms like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AmbitionBox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means job seekers miss valuable insights from peers who have experienced specific companies.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7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66BB7A-F63D-2C2B-9032-BEBBAE418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3767" y="1113632"/>
            <a:ext cx="5453419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/>
              <a:t>Enhance Company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/>
              <a:t>Streamline Decision-Making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/>
              <a:t>Research </a:t>
            </a:r>
            <a:r>
              <a:rPr lang="en-IN" sz="2400" dirty="0" smtClean="0"/>
              <a:t>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/>
              <a:t>Improve Transparency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/>
              <a:t>Centralize Review Platform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/>
              <a:t>Facilitate Peer Insights</a:t>
            </a:r>
            <a:endParaRPr lang="en-IN" sz="2400" dirty="0"/>
          </a:p>
        </p:txBody>
      </p:sp>
      <p:sp>
        <p:nvSpPr>
          <p:cNvPr id="6" name="object 4"/>
          <p:cNvSpPr/>
          <p:nvPr/>
        </p:nvSpPr>
        <p:spPr>
          <a:xfrm>
            <a:off x="0" y="-63"/>
            <a:ext cx="12189460" cy="741045"/>
          </a:xfrm>
          <a:custGeom>
            <a:avLst/>
            <a:gdLst/>
            <a:ahLst/>
            <a:cxnLst/>
            <a:rect l="l" t="t" r="r" b="b"/>
            <a:pathLst>
              <a:path w="12189460" h="741045">
                <a:moveTo>
                  <a:pt x="12188952" y="0"/>
                </a:moveTo>
                <a:lnTo>
                  <a:pt x="0" y="0"/>
                </a:lnTo>
                <a:lnTo>
                  <a:pt x="0" y="740854"/>
                </a:lnTo>
                <a:lnTo>
                  <a:pt x="12188952" y="740854"/>
                </a:lnTo>
                <a:lnTo>
                  <a:pt x="1218895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/>
          <a:lstStyle/>
          <a:p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title"/>
          </p:nvPr>
        </p:nvSpPr>
        <p:spPr>
          <a:xfrm>
            <a:off x="783767" y="-44271"/>
            <a:ext cx="10624464" cy="828816"/>
          </a:xfrm>
          <a:prstGeom prst="rect">
            <a:avLst/>
          </a:prstGeom>
        </p:spPr>
        <p:txBody>
          <a:bodyPr vert="horz" wrap="square" lIns="0" tIns="137540" rIns="0" bIns="0" rtlCol="0">
            <a:spAutoFit/>
          </a:bodyPr>
          <a:lstStyle/>
          <a:p>
            <a:pPr marL="2107565" algn="l">
              <a:lnSpc>
                <a:spcPct val="100000"/>
              </a:lnSpc>
              <a:spcBef>
                <a:spcPts val="105"/>
              </a:spcBef>
            </a:pPr>
            <a:r>
              <a:rPr b="1" i="0" dirty="0" smtClean="0">
                <a:solidFill>
                  <a:srgbClr val="FFFF00"/>
                </a:solidFill>
              </a:rPr>
              <a:t>O</a:t>
            </a:r>
            <a:r>
              <a:rPr lang="en-US" sz="4000" b="1" i="0" dirty="0" smtClean="0">
                <a:solidFill>
                  <a:srgbClr val="FFFF00"/>
                </a:solidFill>
              </a:rPr>
              <a:t>BJECTIVE</a:t>
            </a:r>
            <a:r>
              <a:rPr b="1" i="0" spc="5" dirty="0" smtClean="0">
                <a:solidFill>
                  <a:srgbClr val="FFFF00"/>
                </a:solidFill>
              </a:rPr>
              <a:t> </a:t>
            </a:r>
            <a:r>
              <a:rPr lang="en-US" b="1" i="0" spc="5" dirty="0" smtClean="0">
                <a:solidFill>
                  <a:srgbClr val="FFFF00"/>
                </a:solidFill>
              </a:rPr>
              <a:t>OF</a:t>
            </a:r>
            <a:r>
              <a:rPr b="1" i="0" spc="-45" dirty="0" smtClean="0">
                <a:solidFill>
                  <a:srgbClr val="FFFF00"/>
                </a:solidFill>
              </a:rPr>
              <a:t> </a:t>
            </a:r>
            <a:r>
              <a:rPr lang="en-US" b="1" i="0" spc="-45" dirty="0" smtClean="0">
                <a:solidFill>
                  <a:srgbClr val="FFFF00"/>
                </a:solidFill>
              </a:rPr>
              <a:t>THE</a:t>
            </a:r>
            <a:r>
              <a:rPr b="1" i="0" spc="-40" dirty="0" smtClean="0">
                <a:solidFill>
                  <a:srgbClr val="FFFF00"/>
                </a:solidFill>
              </a:rPr>
              <a:t> </a:t>
            </a:r>
            <a:r>
              <a:rPr b="1" i="0" spc="-10" dirty="0" smtClean="0">
                <a:solidFill>
                  <a:srgbClr val="FFFF00"/>
                </a:solidFill>
              </a:rPr>
              <a:t>P</a:t>
            </a:r>
            <a:r>
              <a:rPr lang="en-US" b="1" i="0" spc="-10" dirty="0" smtClean="0">
                <a:solidFill>
                  <a:srgbClr val="FFFF00"/>
                </a:solidFill>
              </a:rPr>
              <a:t>ROJECT</a:t>
            </a:r>
            <a:endParaRPr b="1" i="0" spc="-10" dirty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433" y="1113632"/>
            <a:ext cx="4524375" cy="450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5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BEB5C5C-B1B0-6CDC-B727-11266C402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78174"/>
            <a:ext cx="10515600" cy="1610435"/>
          </a:xfrm>
        </p:spPr>
        <p:txBody>
          <a:bodyPr>
            <a:normAutofit/>
          </a:bodyPr>
          <a:lstStyle/>
          <a:p>
            <a:pPr marL="382270">
              <a:lnSpc>
                <a:spcPct val="100000"/>
              </a:lnSpc>
              <a:spcBef>
                <a:spcPts val="300"/>
              </a:spcBef>
              <a:buSzPct val="95744"/>
              <a:buFont typeface="Arial" panose="020B0604020202020204" pitchFamily="34" charset="0"/>
              <a:buChar char="•"/>
              <a:tabLst>
                <a:tab pos="333375" algn="l"/>
                <a:tab pos="1924050" algn="l"/>
              </a:tabLst>
            </a:pPr>
            <a:r>
              <a:rPr lang="en-US" sz="2000" i="1" dirty="0">
                <a:cs typeface="Calibri" panose="020F0502020204030204" pitchFamily="34" charset="0"/>
              </a:rPr>
              <a:t>Website For </a:t>
            </a:r>
            <a:r>
              <a:rPr lang="en-US" sz="2000" i="1" dirty="0" smtClean="0">
                <a:cs typeface="Calibri" panose="020F0502020204030204" pitchFamily="34" charset="0"/>
              </a:rPr>
              <a:t>Job </a:t>
            </a:r>
            <a:r>
              <a:rPr lang="en-US" sz="2000" i="1" dirty="0" err="1" smtClean="0">
                <a:cs typeface="Calibri" panose="020F0502020204030204" pitchFamily="34" charset="0"/>
              </a:rPr>
              <a:t>Seekars</a:t>
            </a:r>
            <a:r>
              <a:rPr lang="en-US" sz="2000" i="1" dirty="0" smtClean="0">
                <a:cs typeface="Calibri" panose="020F0502020204030204" pitchFamily="34" charset="0"/>
              </a:rPr>
              <a:t> </a:t>
            </a:r>
            <a:r>
              <a:rPr lang="en-US" sz="2000" i="1" dirty="0">
                <a:cs typeface="Calibri" panose="020F0502020204030204" pitchFamily="34" charset="0"/>
              </a:rPr>
              <a:t>Data </a:t>
            </a:r>
            <a:r>
              <a:rPr lang="en-US" sz="2000" i="1" dirty="0" smtClean="0">
                <a:cs typeface="Calibri" panose="020F0502020204030204" pitchFamily="34" charset="0"/>
              </a:rPr>
              <a:t>Collection</a:t>
            </a:r>
          </a:p>
          <a:p>
            <a:pPr marL="39370" indent="0">
              <a:lnSpc>
                <a:spcPct val="100000"/>
              </a:lnSpc>
              <a:spcBef>
                <a:spcPts val="300"/>
              </a:spcBef>
              <a:buSzPct val="95744"/>
              <a:buNone/>
              <a:tabLst>
                <a:tab pos="333375" algn="l"/>
                <a:tab pos="1924050" algn="l"/>
              </a:tabLst>
            </a:pPr>
            <a:r>
              <a:rPr lang="en-US" sz="2000" i="1" u="sng" dirty="0">
                <a:solidFill>
                  <a:srgbClr val="0070C0"/>
                </a:solidFill>
                <a:cs typeface="Calibri" panose="020F0502020204030204" pitchFamily="34" charset="0"/>
                <a:hlinkClick r:id="rId2"/>
              </a:rPr>
              <a:t>https://</a:t>
            </a:r>
            <a:r>
              <a:rPr lang="en-US" sz="2000" i="1" u="sng" dirty="0" smtClean="0">
                <a:solidFill>
                  <a:srgbClr val="0070C0"/>
                </a:solidFill>
                <a:cs typeface="Calibri" panose="020F0502020204030204" pitchFamily="34" charset="0"/>
                <a:hlinkClick r:id="rId2"/>
              </a:rPr>
              <a:t>www.ambitionbox.com/list-of-companies?campaign=desktop_nav&amp;page=1</a:t>
            </a:r>
            <a:endParaRPr lang="en-US" sz="2000" i="1" u="sng" dirty="0">
              <a:solidFill>
                <a:srgbClr val="0070C0"/>
              </a:solidFill>
              <a:cs typeface="Calibri" panose="020F0502020204030204" pitchFamily="34" charset="0"/>
            </a:endParaRPr>
          </a:p>
          <a:p>
            <a:pPr marL="382270">
              <a:lnSpc>
                <a:spcPct val="100000"/>
              </a:lnSpc>
              <a:spcBef>
                <a:spcPts val="300"/>
              </a:spcBef>
              <a:buSzPct val="95744"/>
              <a:buFont typeface="Arial" panose="020B0604020202020204" pitchFamily="34" charset="0"/>
              <a:buChar char="•"/>
              <a:tabLst>
                <a:tab pos="333375" algn="l"/>
                <a:tab pos="1924050" algn="l"/>
              </a:tabLst>
            </a:pPr>
            <a:r>
              <a:rPr lang="en-US" sz="2000" i="1" dirty="0">
                <a:cs typeface="Calibri" panose="020F0502020204030204" pitchFamily="34" charset="0"/>
              </a:rPr>
              <a:t>At The Place Of Page Number I Have Changed The next number For Multiple Companies </a:t>
            </a:r>
          </a:p>
          <a:p>
            <a:pPr marL="382270">
              <a:lnSpc>
                <a:spcPct val="100000"/>
              </a:lnSpc>
              <a:spcBef>
                <a:spcPts val="300"/>
              </a:spcBef>
              <a:buSzPct val="95744"/>
              <a:buFont typeface="Arial" panose="020B0604020202020204" pitchFamily="34" charset="0"/>
              <a:buChar char="•"/>
              <a:tabLst>
                <a:tab pos="333375" algn="l"/>
                <a:tab pos="1924050" algn="l"/>
              </a:tabLst>
            </a:pPr>
            <a:r>
              <a:rPr lang="en-US" sz="2000" i="1" dirty="0">
                <a:cs typeface="Calibri" panose="020F0502020204030204" pitchFamily="34" charset="0"/>
              </a:rPr>
              <a:t>For 20 Pages</a:t>
            </a:r>
          </a:p>
          <a:p>
            <a:pPr marL="39370" indent="0">
              <a:lnSpc>
                <a:spcPct val="100000"/>
              </a:lnSpc>
              <a:spcBef>
                <a:spcPts val="300"/>
              </a:spcBef>
              <a:buSzPct val="95744"/>
              <a:buNone/>
              <a:tabLst>
                <a:tab pos="333375" algn="l"/>
                <a:tab pos="1924050" algn="l"/>
              </a:tabLst>
            </a:pPr>
            <a:endParaRPr lang="en-US" sz="2000" i="1" u="sng" dirty="0">
              <a:solidFill>
                <a:srgbClr val="0070C0"/>
              </a:solidFill>
              <a:cs typeface="Calibri" panose="020F0502020204030204" pitchFamily="34" charset="0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0" y="-55245"/>
            <a:ext cx="12189460" cy="741045"/>
          </a:xfrm>
          <a:custGeom>
            <a:avLst/>
            <a:gdLst/>
            <a:ahLst/>
            <a:cxnLst/>
            <a:rect l="l" t="t" r="r" b="b"/>
            <a:pathLst>
              <a:path w="12189460" h="741045">
                <a:moveTo>
                  <a:pt x="12188952" y="0"/>
                </a:moveTo>
                <a:lnTo>
                  <a:pt x="0" y="0"/>
                </a:lnTo>
                <a:lnTo>
                  <a:pt x="0" y="740854"/>
                </a:lnTo>
                <a:lnTo>
                  <a:pt x="12188952" y="740854"/>
                </a:lnTo>
                <a:lnTo>
                  <a:pt x="1218895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/>
          <a:lstStyle/>
          <a:p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3"/>
          <p:cNvSpPr txBox="1">
            <a:spLocks noGrp="1"/>
          </p:cNvSpPr>
          <p:nvPr>
            <p:ph type="title"/>
          </p:nvPr>
        </p:nvSpPr>
        <p:spPr>
          <a:xfrm>
            <a:off x="783767" y="-82401"/>
            <a:ext cx="10624464" cy="7033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dirty="0" smtClean="0">
                <a:solidFill>
                  <a:srgbClr val="FFFF00"/>
                </a:solidFill>
              </a:rPr>
              <a:t>DATA </a:t>
            </a:r>
            <a:r>
              <a:rPr b="1" i="0" dirty="0" smtClean="0">
                <a:solidFill>
                  <a:srgbClr val="FFFF00"/>
                </a:solidFill>
              </a:rPr>
              <a:t>W</a:t>
            </a:r>
            <a:r>
              <a:rPr lang="en-US" b="1" i="0" dirty="0" smtClean="0">
                <a:solidFill>
                  <a:srgbClr val="FFFF00"/>
                </a:solidFill>
              </a:rPr>
              <a:t>EB</a:t>
            </a:r>
            <a:r>
              <a:rPr b="1" i="0" dirty="0" smtClean="0">
                <a:solidFill>
                  <a:srgbClr val="FFFF00"/>
                </a:solidFill>
              </a:rPr>
              <a:t> S</a:t>
            </a:r>
            <a:r>
              <a:rPr lang="en-US" b="1" i="0" dirty="0" smtClean="0">
                <a:solidFill>
                  <a:srgbClr val="FFFF00"/>
                </a:solidFill>
              </a:rPr>
              <a:t>CRAPPING</a:t>
            </a:r>
            <a:r>
              <a:rPr b="1" i="0" dirty="0" smtClean="0">
                <a:solidFill>
                  <a:srgbClr val="FFFF00"/>
                </a:solidFill>
              </a:rPr>
              <a:t> </a:t>
            </a:r>
            <a:r>
              <a:rPr lang="en-US" b="1" i="0" dirty="0" smtClean="0">
                <a:solidFill>
                  <a:srgbClr val="FFFF00"/>
                </a:solidFill>
              </a:rPr>
              <a:t>(COLLECTION)</a:t>
            </a:r>
            <a:endParaRPr b="1" i="0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119" y="2552132"/>
            <a:ext cx="10916433" cy="364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5AEA6C-EB64-8ABB-3ECD-4AA8317BA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3767" y="1815153"/>
            <a:ext cx="3433549" cy="2736889"/>
          </a:xfrm>
        </p:spPr>
        <p:txBody>
          <a:bodyPr>
            <a:normAutofit/>
          </a:bodyPr>
          <a:lstStyle/>
          <a:p>
            <a:pPr marL="354965">
              <a:lnSpc>
                <a:spcPct val="100000"/>
              </a:lnSpc>
              <a:spcBef>
                <a:spcPts val="125"/>
              </a:spcBef>
              <a:buSzPct val="95744"/>
              <a:buFont typeface="Arial" panose="020B0604020202020204" pitchFamily="34" charset="0"/>
              <a:buChar char="•"/>
              <a:tabLst>
                <a:tab pos="306070" algn="l"/>
              </a:tabLst>
            </a:pPr>
            <a:r>
              <a:rPr lang="en-IN" sz="2400" i="1" spc="-10" dirty="0" err="1">
                <a:solidFill>
                  <a:srgbClr val="0C0C0C"/>
                </a:solidFill>
                <a:cs typeface="Calibri" panose="020F0502020204030204" pitchFamily="34" charset="0"/>
              </a:rPr>
              <a:t>BeautifulSoup</a:t>
            </a:r>
            <a:endParaRPr lang="en-IN" sz="2400" i="1" spc="-10" dirty="0">
              <a:solidFill>
                <a:srgbClr val="0C0C0C"/>
              </a:solidFill>
              <a:cs typeface="Calibri" panose="020F0502020204030204" pitchFamily="34" charset="0"/>
            </a:endParaRPr>
          </a:p>
          <a:p>
            <a:pPr marL="354965">
              <a:lnSpc>
                <a:spcPct val="100000"/>
              </a:lnSpc>
              <a:spcBef>
                <a:spcPts val="125"/>
              </a:spcBef>
              <a:buSzPct val="95744"/>
              <a:buFont typeface="Arial" panose="020B0604020202020204" pitchFamily="34" charset="0"/>
              <a:buChar char="•"/>
              <a:tabLst>
                <a:tab pos="306070" algn="l"/>
              </a:tabLst>
            </a:pPr>
            <a:r>
              <a:rPr lang="en-IN" sz="2400" i="1" dirty="0" err="1">
                <a:cs typeface="Calibri" panose="020F0502020204030204" pitchFamily="34" charset="0"/>
              </a:rPr>
              <a:t>Numpy</a:t>
            </a:r>
            <a:endParaRPr lang="en-IN" sz="2400" i="1" dirty="0">
              <a:cs typeface="Calibri" panose="020F0502020204030204" pitchFamily="34" charset="0"/>
            </a:endParaRPr>
          </a:p>
          <a:p>
            <a:pPr marL="354965">
              <a:lnSpc>
                <a:spcPct val="100000"/>
              </a:lnSpc>
              <a:spcBef>
                <a:spcPts val="125"/>
              </a:spcBef>
              <a:buSzPct val="95744"/>
              <a:buFont typeface="Arial" panose="020B0604020202020204" pitchFamily="34" charset="0"/>
              <a:buChar char="•"/>
              <a:tabLst>
                <a:tab pos="306070" algn="l"/>
              </a:tabLst>
            </a:pPr>
            <a:r>
              <a:rPr lang="en-IN" sz="2400" i="1" dirty="0">
                <a:cs typeface="Calibri" panose="020F0502020204030204" pitchFamily="34" charset="0"/>
              </a:rPr>
              <a:t>Pandas</a:t>
            </a:r>
          </a:p>
          <a:p>
            <a:pPr marL="354965">
              <a:lnSpc>
                <a:spcPct val="100000"/>
              </a:lnSpc>
              <a:spcBef>
                <a:spcPts val="125"/>
              </a:spcBef>
              <a:buSzPct val="95744"/>
              <a:buFont typeface="Arial" panose="020B0604020202020204" pitchFamily="34" charset="0"/>
              <a:buChar char="•"/>
              <a:tabLst>
                <a:tab pos="306070" algn="l"/>
              </a:tabLst>
            </a:pPr>
            <a:r>
              <a:rPr lang="en-IN" sz="2400" i="1" dirty="0" err="1">
                <a:cs typeface="Calibri" panose="020F0502020204030204" pitchFamily="34" charset="0"/>
              </a:rPr>
              <a:t>Matplotlib</a:t>
            </a:r>
            <a:endParaRPr lang="en-IN" sz="2400" i="1" dirty="0">
              <a:cs typeface="Calibri" panose="020F0502020204030204" pitchFamily="34" charset="0"/>
            </a:endParaRPr>
          </a:p>
          <a:p>
            <a:pPr marL="354965">
              <a:lnSpc>
                <a:spcPct val="100000"/>
              </a:lnSpc>
              <a:spcBef>
                <a:spcPts val="125"/>
              </a:spcBef>
              <a:buSzPct val="95744"/>
              <a:buFont typeface="Arial" panose="020B0604020202020204" pitchFamily="34" charset="0"/>
              <a:buChar char="•"/>
              <a:tabLst>
                <a:tab pos="306070" algn="l"/>
              </a:tabLst>
            </a:pPr>
            <a:r>
              <a:rPr lang="en-IN" sz="2400" i="1" dirty="0" err="1">
                <a:cs typeface="Calibri" panose="020F0502020204030204" pitchFamily="34" charset="0"/>
              </a:rPr>
              <a:t>Seaborn</a:t>
            </a:r>
            <a:endParaRPr lang="en-IN" sz="2400" i="1" dirty="0">
              <a:cs typeface="Calibri" panose="020F0502020204030204" pitchFamily="34" charset="0"/>
            </a:endParaRPr>
          </a:p>
          <a:p>
            <a:pPr marL="354965">
              <a:lnSpc>
                <a:spcPct val="100000"/>
              </a:lnSpc>
              <a:spcBef>
                <a:spcPts val="125"/>
              </a:spcBef>
              <a:buSzPct val="95744"/>
              <a:buFont typeface="Arial" panose="020B0604020202020204" pitchFamily="34" charset="0"/>
              <a:buChar char="•"/>
              <a:tabLst>
                <a:tab pos="306070" algn="l"/>
              </a:tabLst>
            </a:pPr>
            <a:r>
              <a:rPr lang="en-IN" sz="2400" i="1" dirty="0">
                <a:cs typeface="Calibri" panose="020F0502020204030204" pitchFamily="34" charset="0"/>
              </a:rPr>
              <a:t>regex</a:t>
            </a:r>
          </a:p>
        </p:txBody>
      </p:sp>
      <p:sp>
        <p:nvSpPr>
          <p:cNvPr id="6" name="object 2"/>
          <p:cNvSpPr/>
          <p:nvPr/>
        </p:nvSpPr>
        <p:spPr>
          <a:xfrm>
            <a:off x="0" y="5715"/>
            <a:ext cx="12189460" cy="832485"/>
          </a:xfrm>
          <a:custGeom>
            <a:avLst/>
            <a:gdLst/>
            <a:ahLst/>
            <a:cxnLst/>
            <a:rect l="l" t="t" r="r" b="b"/>
            <a:pathLst>
              <a:path w="12189460" h="832485">
                <a:moveTo>
                  <a:pt x="12188952" y="0"/>
                </a:moveTo>
                <a:lnTo>
                  <a:pt x="0" y="0"/>
                </a:lnTo>
                <a:lnTo>
                  <a:pt x="0" y="832307"/>
                </a:lnTo>
                <a:lnTo>
                  <a:pt x="12188952" y="832307"/>
                </a:lnTo>
                <a:lnTo>
                  <a:pt x="1218895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0" tIns="0" rIns="0" bIns="0" rtlCol="0"/>
          <a:lstStyle/>
          <a:p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783767" y="-51623"/>
            <a:ext cx="10624464" cy="780084"/>
          </a:xfrm>
          <a:prstGeom prst="rect">
            <a:avLst/>
          </a:prstGeom>
        </p:spPr>
        <p:txBody>
          <a:bodyPr vert="horz" wrap="square" lIns="0" tIns="150240" rIns="0" bIns="0" rtlCol="0">
            <a:spAutoFit/>
          </a:bodyPr>
          <a:lstStyle/>
          <a:p>
            <a:pPr marL="1055370">
              <a:lnSpc>
                <a:spcPct val="100000"/>
              </a:lnSpc>
              <a:spcBef>
                <a:spcPts val="105"/>
              </a:spcBef>
            </a:pPr>
            <a:r>
              <a:rPr lang="en-US" sz="4000" b="1" i="0" spc="-10" dirty="0" smtClean="0">
                <a:solidFill>
                  <a:srgbClr val="FFFF00"/>
                </a:solidFill>
              </a:rPr>
              <a:t>LIBRARIES USED FOR PROJECT</a:t>
            </a:r>
            <a:r>
              <a:rPr sz="4000" b="1" i="0" spc="-10" dirty="0" smtClean="0">
                <a:solidFill>
                  <a:srgbClr val="FFFF00"/>
                </a:solidFill>
              </a:rPr>
              <a:t>:</a:t>
            </a:r>
            <a:endParaRPr sz="4000" b="1" i="0" spc="-10" dirty="0">
              <a:solidFill>
                <a:srgbClr val="FFFF00"/>
              </a:solidFill>
            </a:endParaRPr>
          </a:p>
        </p:txBody>
      </p:sp>
      <p:pic>
        <p:nvPicPr>
          <p:cNvPr id="8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9008" y="1733266"/>
            <a:ext cx="5230368" cy="26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2FA353-774B-2821-D515-EAC1E08D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8204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</a:rPr>
              <a:t>Data Collected:</a:t>
            </a:r>
            <a:endParaRPr lang="en-IN" sz="3600" b="1" u="sng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4827E8-28F7-4A93-C07A-43C5509FD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5619" y="1413204"/>
            <a:ext cx="2137013" cy="55207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Raw Data: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5277"/>
            <a:ext cx="10912522" cy="423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4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1079</Words>
  <Application>Microsoft Office PowerPoint</Application>
  <PresentationFormat>Widescreen</PresentationFormat>
  <Paragraphs>111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Algerian</vt:lpstr>
      <vt:lpstr>Söhne</vt:lpstr>
      <vt:lpstr>Lato Black</vt:lpstr>
      <vt:lpstr>Agency FB</vt:lpstr>
      <vt:lpstr>Calibri</vt:lpstr>
      <vt:lpstr>Libre Baskerville</vt:lpstr>
      <vt:lpstr>Verdana</vt:lpstr>
      <vt:lpstr>Office Theme</vt:lpstr>
      <vt:lpstr>PowerPoint Presentation</vt:lpstr>
      <vt:lpstr>PowerPoint Presentation</vt:lpstr>
      <vt:lpstr>Data Analysis on Companies Listed in AmbitionBox</vt:lpstr>
      <vt:lpstr>PowerPoint Presentation</vt:lpstr>
      <vt:lpstr>PowerPoint Presentation</vt:lpstr>
      <vt:lpstr>OBJECTIVE OF THE PROJECT</vt:lpstr>
      <vt:lpstr>DATA WEB SCRAPPING (COLLECTION)</vt:lpstr>
      <vt:lpstr>LIBRARIES USED FOR PROJECT:</vt:lpstr>
      <vt:lpstr>Data Collected:</vt:lpstr>
      <vt:lpstr>PowerPoint Presentation</vt:lpstr>
      <vt:lpstr>Cleaned Data: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Lenovo</cp:lastModifiedBy>
  <cp:revision>81</cp:revision>
  <dcterms:created xsi:type="dcterms:W3CDTF">2021-02-16T05:19:01Z</dcterms:created>
  <dcterms:modified xsi:type="dcterms:W3CDTF">2023-12-23T07:14:38Z</dcterms:modified>
</cp:coreProperties>
</file>