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xlsx" ContentType="application/vnd.openxmlformats-officedocument.spreadsheetml.sheet"/>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 id="270"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horzBarState="maximized">
    <p:restoredLeft sz="16029" autoAdjust="0"/>
    <p:restoredTop sz="94662" autoAdjust="0"/>
  </p:normalViewPr>
  <p:slideViewPr>
    <p:cSldViewPr>
      <p:cViewPr>
        <p:scale>
          <a:sx n="75" d="100"/>
          <a:sy n="75" d="100"/>
        </p:scale>
        <p:origin x="-6" y="-72"/>
      </p:cViewPr>
      <p:guideLst>
        <p:guide orient="horz" pos="2880"/>
        <p:guide pos="216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charts/_rels/chart1.xml.rels><?xml version="1.0" encoding="UTF-8" standalone="yes"?>
<Relationships xmlns="http://schemas.openxmlformats.org/package/2006/relationships"><Relationship Id="rId1" Type="http://schemas.openxmlformats.org/officeDocument/2006/relationships/oleObject" Target="file:///C:\Users\abc\Downloads\angel%20ak%20exl.xlsx" TargetMode="External"/></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[angel ak exl.xlsx]Sheet1!PivotTable2</c:name>
    <c:fmtId val="13"/>
  </c:pivotSource>
  <c:chart>
    <c:title>
      <c:tx>
        <c:rich>
          <a:bodyPr/>
          <a:lstStyle/>
          <a:p>
            <a:pPr>
              <a:defRPr/>
            </a:pPr>
            <a:r>
              <a:rPr lang="en-US"/>
              <a:t>Employee</a:t>
            </a:r>
            <a:r>
              <a:rPr lang="en-US" baseline="0"/>
              <a:t>  salary  analysis</a:t>
            </a:r>
            <a:endParaRPr lang="en-US"/>
          </a:p>
        </c:rich>
      </c:tx>
      <c:layout/>
      <c:overlay val="0"/>
    </c:title>
    <c:autoTitleDeleted val="0"/>
    <c:pivotFmts>
      <c:pivotFmt>
        <c:idx val="0"/>
        <c:marker>
          <c:symbol val="none"/>
        </c:marker>
      </c:pivotFmt>
      <c:pivotFmt>
        <c:idx val="1"/>
        <c:marker>
          <c:symbol val="none"/>
        </c:marker>
      </c:pivotFmt>
      <c:pivotFmt>
        <c:idx val="2"/>
        <c:marker>
          <c:symbol val="none"/>
        </c:marker>
      </c:pivotFmt>
      <c:pivotFmt>
        <c:idx val="3"/>
        <c:marker>
          <c:symbol val="none"/>
        </c:marker>
      </c:pivotFmt>
      <c:pivotFmt>
        <c:idx val="4"/>
        <c:marker>
          <c:symbol val="none"/>
        </c:marker>
      </c:pivotFmt>
      <c:pivotFmt>
        <c:idx val="5"/>
        <c:marker>
          <c:symbol val="none"/>
        </c:marker>
      </c:pivotFmt>
      <c:pivotFmt>
        <c:idx val="6"/>
        <c:marker>
          <c:symbol val="none"/>
        </c:marker>
      </c:pivotFmt>
      <c:pivotFmt>
        <c:idx val="7"/>
        <c:marker>
          <c:symbol val="none"/>
        </c:marker>
      </c:pivotFmt>
      <c:pivotFmt>
        <c:idx val="8"/>
        <c:marker>
          <c:symbol val="none"/>
        </c:marker>
      </c:pivotFmt>
      <c:pivotFmt>
        <c:idx val="9"/>
        <c:marker>
          <c:symbol val="none"/>
        </c:marker>
      </c:pivotFmt>
      <c:pivotFmt>
        <c:idx val="10"/>
        <c:marker>
          <c:symbol val="none"/>
        </c:marker>
      </c:pivotFmt>
      <c:pivotFmt>
        <c:idx val="11"/>
        <c:marker>
          <c:symbol val="none"/>
        </c:marker>
      </c:pivotFmt>
      <c:pivotFmt>
        <c:idx val="12"/>
        <c:marker>
          <c:symbol val="none"/>
        </c:marker>
      </c:pivotFmt>
      <c:pivotFmt>
        <c:idx val="13"/>
        <c:marker>
          <c:symbol val="none"/>
        </c:marker>
      </c:pivotFmt>
      <c:pivotFmt>
        <c:idx val="14"/>
        <c:marker>
          <c:symbol val="none"/>
        </c:marker>
      </c:pivotFmt>
      <c:pivotFmt>
        <c:idx val="15"/>
        <c:marker>
          <c:symbol val="none"/>
        </c:marker>
      </c:pivotFmt>
      <c:pivotFmt>
        <c:idx val="16"/>
        <c:marker>
          <c:symbol val="none"/>
        </c:marker>
      </c:pivotFmt>
      <c:pivotFmt>
        <c:idx val="17"/>
        <c:marker>
          <c:symbol val="none"/>
        </c:marker>
      </c:pivotFmt>
      <c:pivotFmt>
        <c:idx val="18"/>
        <c:marker>
          <c:symbol val="none"/>
        </c:marker>
      </c:pivotFmt>
    </c:pivotFmts>
    <c:plotArea>
      <c:layout/>
      <c:barChart>
        <c:barDir val="col"/>
        <c:grouping val="clustered"/>
        <c:varyColors val="0"/>
        <c:ser>
          <c:idx val="0"/>
          <c:order val="0"/>
          <c:tx>
            <c:strRef>
              <c:f>Sheet1!$B$3:$B$4</c:f>
              <c:strCache>
                <c:ptCount val="1"/>
                <c:pt idx="0">
                  <c:v>Zone A</c:v>
                </c:pt>
              </c:strCache>
            </c:strRef>
          </c:tx>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2</c:v>
                </c:pt>
                <c:pt idx="1">
                  <c:v>2</c:v>
                </c:pt>
                <c:pt idx="2">
                  <c:v>1</c:v>
                </c:pt>
                <c:pt idx="3">
                  <c:v>1</c:v>
                </c:pt>
                <c:pt idx="4">
                  <c:v>2</c:v>
                </c:pt>
                <c:pt idx="6">
                  <c:v>3</c:v>
                </c:pt>
                <c:pt idx="8">
                  <c:v>1</c:v>
                </c:pt>
                <c:pt idx="9">
                  <c:v>1</c:v>
                </c:pt>
              </c:numCache>
            </c:numRef>
          </c:val>
        </c:ser>
        <c:ser>
          <c:idx val="1"/>
          <c:order val="1"/>
          <c:tx>
            <c:strRef>
              <c:f>Sheet1!$C$3:$C$4</c:f>
              <c:strCache>
                <c:ptCount val="1"/>
                <c:pt idx="0">
                  <c:v>Zone B</c:v>
                </c:pt>
              </c:strCache>
            </c:strRef>
          </c:tx>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1</c:v>
                </c:pt>
                <c:pt idx="1">
                  <c:v>1</c:v>
                </c:pt>
                <c:pt idx="3">
                  <c:v>1</c:v>
                </c:pt>
                <c:pt idx="4">
                  <c:v>2</c:v>
                </c:pt>
                <c:pt idx="5">
                  <c:v>2</c:v>
                </c:pt>
                <c:pt idx="7">
                  <c:v>1</c:v>
                </c:pt>
                <c:pt idx="9">
                  <c:v>2</c:v>
                </c:pt>
              </c:numCache>
            </c:numRef>
          </c:val>
        </c:ser>
        <c:ser>
          <c:idx val="2"/>
          <c:order val="2"/>
          <c:tx>
            <c:strRef>
              <c:f>Sheet1!$D$3:$D$4</c:f>
              <c:strCache>
                <c:ptCount val="1"/>
                <c:pt idx="0">
                  <c:v>Zone C</c:v>
                </c:pt>
              </c:strCache>
            </c:strRef>
          </c:tx>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3</c:v>
                </c:pt>
                <c:pt idx="1">
                  <c:v>3</c:v>
                </c:pt>
                <c:pt idx="3">
                  <c:v>1</c:v>
                </c:pt>
                <c:pt idx="4">
                  <c:v>1</c:v>
                </c:pt>
                <c:pt idx="5">
                  <c:v>2</c:v>
                </c:pt>
                <c:pt idx="8">
                  <c:v>2</c:v>
                </c:pt>
                <c:pt idx="9">
                  <c:v>3</c:v>
                </c:pt>
              </c:numCache>
            </c:numRef>
          </c:val>
        </c:ser>
        <c:dLbls>
          <c:showLegendKey val="0"/>
          <c:showVal val="0"/>
          <c:showCatName val="0"/>
          <c:showSerName val="0"/>
          <c:showPercent val="0"/>
          <c:showBubbleSize val="0"/>
        </c:dLbls>
        <c:gapWidth val="150"/>
        <c:axId val="398362496"/>
        <c:axId val="398364032"/>
      </c:barChart>
      <c:catAx>
        <c:axId val="398362496"/>
        <c:scaling>
          <c:orientation val="minMax"/>
        </c:scaling>
        <c:delete val="0"/>
        <c:axPos val="b"/>
        <c:majorTickMark val="none"/>
        <c:minorTickMark val="none"/>
        <c:tickLblPos val="nextTo"/>
        <c:crossAx val="398364032"/>
        <c:crosses val="autoZero"/>
        <c:auto val="1"/>
        <c:lblAlgn val="ctr"/>
        <c:lblOffset val="100"/>
        <c:noMultiLvlLbl val="0"/>
      </c:catAx>
      <c:valAx>
        <c:axId val="398364032"/>
        <c:scaling>
          <c:orientation val="minMax"/>
        </c:scaling>
        <c:delete val="0"/>
        <c:axPos val="l"/>
        <c:majorGridlines/>
        <c:numFmt formatCode="General" sourceLinked="1"/>
        <c:majorTickMark val="none"/>
        <c:minorTickMark val="none"/>
        <c:tickLblPos val="nextTo"/>
        <c:crossAx val="398362496"/>
        <c:crosses val="autoZero"/>
        <c:crossBetween val="between"/>
      </c:valAx>
    </c:plotArea>
    <c:legend>
      <c:legendPos val="r"/>
      <c:layout/>
      <c:overlay val="0"/>
    </c:legend>
    <c:plotVisOnly val="1"/>
    <c:dispBlanksAs val="gap"/>
    <c:showDLblsOverMax val="0"/>
  </c:chart>
  <c:externalData r:id="rId1">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[angel ak exl.xlsx]Sheet1!PivotTable2</c:name>
    <c:fmtId val="29"/>
  </c:pivotSource>
  <c:chart>
    <c:title>
      <c:tx>
        <c:rich>
          <a:bodyPr/>
          <a:lstStyle/>
          <a:p>
            <a:pPr>
              <a:defRPr sz="2400"/>
            </a:pPr>
            <a:r>
              <a:rPr lang="en-US" sz="2400"/>
              <a:t>Female</a:t>
            </a:r>
            <a:r>
              <a:rPr lang="en-US" sz="2400" baseline="0"/>
              <a:t> employee salary</a:t>
            </a:r>
          </a:p>
          <a:p>
            <a:pPr>
              <a:defRPr sz="2400"/>
            </a:pPr>
            <a:endParaRPr lang="en-US" sz="2400"/>
          </a:p>
        </c:rich>
      </c:tx>
      <c:layout/>
      <c:overlay val="0"/>
    </c:title>
    <c:autoTitleDeleted val="0"/>
    <c:pivotFmts>
      <c:pivotFmt>
        <c:idx val="0"/>
        <c:marker>
          <c:symbol val="none"/>
        </c:marker>
      </c:pivotFmt>
      <c:pivotFmt>
        <c:idx val="1"/>
        <c:marker>
          <c:symbol val="none"/>
        </c:marker>
      </c:pivotFmt>
      <c:pivotFmt>
        <c:idx val="2"/>
        <c:marker>
          <c:symbol val="none"/>
        </c:marker>
      </c:pivotFmt>
      <c:pivotFmt>
        <c:idx val="3"/>
        <c:marker>
          <c:symbol val="none"/>
        </c:marker>
      </c:pivotFmt>
      <c:pivotFmt>
        <c:idx val="4"/>
        <c:marker>
          <c:symbol val="none"/>
        </c:marker>
      </c:pivotFmt>
      <c:pivotFmt>
        <c:idx val="5"/>
        <c:marker>
          <c:symbol val="none"/>
        </c:marker>
      </c:pivotFmt>
      <c:pivotFmt>
        <c:idx val="6"/>
        <c:marker>
          <c:symbol val="none"/>
        </c:marker>
      </c:pivotFmt>
      <c:pivotFmt>
        <c:idx val="7"/>
        <c:marker>
          <c:symbol val="none"/>
        </c:marker>
      </c:pivotFmt>
      <c:pivotFmt>
        <c:idx val="8"/>
        <c:marker>
          <c:symbol val="none"/>
        </c:marker>
      </c:pivotFmt>
    </c:pivotFmts>
    <c:plotArea>
      <c:layout>
        <c:manualLayout>
          <c:layoutTarget val="inner"/>
          <c:xMode val="edge"/>
          <c:yMode val="edge"/>
          <c:x val="2.7777777777777776E-2"/>
          <c:y val="0.46531969962088071"/>
          <c:w val="0.74305555555555558"/>
          <c:h val="0.37829359871682705"/>
        </c:manualLayout>
      </c:layout>
      <c:ofPieChart>
        <c:ofPieType val="bar"/>
        <c:varyColors val="1"/>
        <c:ser>
          <c:idx val="0"/>
          <c:order val="0"/>
          <c:tx>
            <c:strRef>
              <c:f>Sheet1!$B$3:$B$4</c:f>
              <c:strCache>
                <c:ptCount val="1"/>
                <c:pt idx="0">
                  <c:v>Zone A</c:v>
                </c:pt>
              </c:strCache>
            </c:strRef>
          </c:tx>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2</c:v>
                </c:pt>
                <c:pt idx="1">
                  <c:v>2</c:v>
                </c:pt>
                <c:pt idx="2">
                  <c:v>1</c:v>
                </c:pt>
                <c:pt idx="3">
                  <c:v>1</c:v>
                </c:pt>
                <c:pt idx="4">
                  <c:v>2</c:v>
                </c:pt>
                <c:pt idx="6">
                  <c:v>3</c:v>
                </c:pt>
                <c:pt idx="8">
                  <c:v>1</c:v>
                </c:pt>
                <c:pt idx="9">
                  <c:v>1</c:v>
                </c:pt>
              </c:numCache>
            </c:numRef>
          </c:val>
        </c:ser>
        <c:ser>
          <c:idx val="1"/>
          <c:order val="1"/>
          <c:tx>
            <c:strRef>
              <c:f>Sheet1!$C$3:$C$4</c:f>
              <c:strCache>
                <c:ptCount val="1"/>
                <c:pt idx="0">
                  <c:v>Zone B</c:v>
                </c:pt>
              </c:strCache>
            </c:strRef>
          </c:tx>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1</c:v>
                </c:pt>
                <c:pt idx="1">
                  <c:v>1</c:v>
                </c:pt>
                <c:pt idx="3">
                  <c:v>1</c:v>
                </c:pt>
                <c:pt idx="4">
                  <c:v>2</c:v>
                </c:pt>
                <c:pt idx="5">
                  <c:v>2</c:v>
                </c:pt>
                <c:pt idx="7">
                  <c:v>1</c:v>
                </c:pt>
                <c:pt idx="9">
                  <c:v>2</c:v>
                </c:pt>
              </c:numCache>
            </c:numRef>
          </c:val>
        </c:ser>
        <c:ser>
          <c:idx val="2"/>
          <c:order val="2"/>
          <c:tx>
            <c:strRef>
              <c:f>Sheet1!$D$3:$D$4</c:f>
              <c:strCache>
                <c:ptCount val="1"/>
                <c:pt idx="0">
                  <c:v>Zone C</c:v>
                </c:pt>
              </c:strCache>
            </c:strRef>
          </c:tx>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3</c:v>
                </c:pt>
                <c:pt idx="1">
                  <c:v>3</c:v>
                </c:pt>
                <c:pt idx="3">
                  <c:v>1</c:v>
                </c:pt>
                <c:pt idx="4">
                  <c:v>1</c:v>
                </c:pt>
                <c:pt idx="5">
                  <c:v>2</c:v>
                </c:pt>
                <c:pt idx="8">
                  <c:v>2</c:v>
                </c:pt>
                <c:pt idx="9">
                  <c:v>3</c:v>
                </c:pt>
              </c:numCache>
            </c:numRef>
          </c:val>
        </c:ser>
        <c:dLbls>
          <c:showLegendKey val="0"/>
          <c:showVal val="0"/>
          <c:showCatName val="0"/>
          <c:showSerName val="0"/>
          <c:showPercent val="0"/>
          <c:showBubbleSize val="0"/>
          <c:showLeaderLines val="1"/>
        </c:dLbls>
        <c:gapWidth val="100"/>
        <c:secondPieSize val="75"/>
        <c:serLines/>
      </c:ofPieChart>
    </c:plotArea>
    <c:legend>
      <c:legendPos val="r"/>
      <c:layout/>
      <c:overlay val="0"/>
    </c:legend>
    <c:plotVisOnly val="1"/>
    <c:dispBlanksAs val="gap"/>
    <c:showDLblsOverMax val="0"/>
  </c:chart>
  <c:externalData r:id="rId1">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29-08-2024</a:t>
            </a:fld>
            <a:endParaRPr lang="en-IN" dirty="0"/>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dirty="0"/>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dirty="0"/>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dirty="0"/>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dirty="0"/>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dirty="0"/>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dirty="0"/>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dirty="0"/>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dirty="0"/>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dirty="0"/>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dirty="0"/>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dirty="0"/>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dirty="0"/>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dirty="0"/>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dirty="0"/>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dirty="0"/>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dirty="0"/>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dirty="0"/>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8/29/2024</a:t>
            </a:fld>
            <a:endParaRPr lang="en-US" dirty="0"/>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dirty="0"/>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dirty="0"/>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dirty="0"/>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dirty="0"/>
          </a:p>
        </p:txBody>
      </p:sp>
      <p:sp>
        <p:nvSpPr>
          <p:cNvPr id="7" name="object 7"/>
          <p:cNvSpPr txBox="1">
            <a:spLocks noGrp="1"/>
          </p:cNvSpPr>
          <p:nvPr>
            <p:ph type="ctrTitle"/>
          </p:nvPr>
        </p:nvSpPr>
        <p:spPr>
          <a:xfrm>
            <a:off x="0" y="557282"/>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 xmlns:a16="http://schemas.microsoft.com/office/drawing/2014/main" id="{D55ADE35-C35B-07C1-F5AA-C33B3DDB802E}"/>
              </a:ext>
            </a:extLst>
          </p:cNvPr>
          <p:cNvSpPr txBox="1"/>
          <p:nvPr/>
        </p:nvSpPr>
        <p:spPr>
          <a:xfrm>
            <a:off x="1490661" y="2895600"/>
            <a:ext cx="8610600" cy="2000548"/>
          </a:xfrm>
          <a:prstGeom prst="rect">
            <a:avLst/>
          </a:prstGeom>
          <a:noFill/>
        </p:spPr>
        <p:txBody>
          <a:bodyPr wrap="square" rtlCol="0">
            <a:spAutoFit/>
          </a:bodyPr>
          <a:lstStyle/>
          <a:p>
            <a:r>
              <a:rPr lang="en-US" sz="2400" dirty="0"/>
              <a:t>STUDENT NAME</a:t>
            </a:r>
            <a:r>
              <a:rPr lang="en-US" sz="2400" dirty="0" smtClean="0"/>
              <a:t>: KURINCHI A</a:t>
            </a:r>
            <a:endParaRPr lang="en-US" sz="2400" dirty="0"/>
          </a:p>
          <a:p>
            <a:r>
              <a:rPr lang="en-US" sz="2400" dirty="0"/>
              <a:t>REGISTER </a:t>
            </a:r>
            <a:r>
              <a:rPr lang="en-US" sz="2400" dirty="0" smtClean="0"/>
              <a:t>NO  : 312217239 8421B22191B3542899D49EB8153C81A2</a:t>
            </a:r>
            <a:endParaRPr lang="en-US" sz="2400" dirty="0"/>
          </a:p>
          <a:p>
            <a:r>
              <a:rPr lang="en-US" sz="2400" dirty="0" smtClean="0"/>
              <a:t>DEPARTMENT  :B.COM(GENERNAL)</a:t>
            </a:r>
            <a:endParaRPr lang="en-US" sz="2400" dirty="0"/>
          </a:p>
          <a:p>
            <a:r>
              <a:rPr lang="en-US" sz="2400" dirty="0" smtClean="0"/>
              <a:t>COLLEGE           :        SHRI KRISHNASWAMY COLLEGE FOR WOMEN</a:t>
            </a:r>
            <a:endParaRPr lang="en-US" sz="2400" dirty="0"/>
          </a:p>
          <a:p>
            <a:r>
              <a:rPr lang="en-US" sz="2400" dirty="0"/>
              <a:t>           </a:t>
            </a:r>
            <a:endParaRPr lang="en-IN" sz="24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p:cNvSpPr txBox="1"/>
          <p:nvPr/>
        </p:nvSpPr>
        <p:spPr>
          <a:xfrm>
            <a:off x="381000" y="1356407"/>
            <a:ext cx="9153525" cy="1077218"/>
          </a:xfrm>
          <a:prstGeom prst="rect">
            <a:avLst/>
          </a:prstGeom>
          <a:noFill/>
        </p:spPr>
        <p:txBody>
          <a:bodyPr wrap="square" rtlCol="0">
            <a:spAutoFit/>
          </a:bodyPr>
          <a:lstStyle/>
          <a:p>
            <a:r>
              <a:rPr lang="en-US" sz="2000" dirty="0"/>
              <a:t>To develop a comprehensive and interactive Excel model that facilitates the analysis of salary </a:t>
            </a:r>
            <a:r>
              <a:rPr lang="en-US" sz="2400" dirty="0"/>
              <a:t>and</a:t>
            </a:r>
            <a:r>
              <a:rPr lang="en-US" sz="2000" dirty="0" smtClean="0"/>
              <a:t> </a:t>
            </a:r>
            <a:r>
              <a:rPr lang="en-US" sz="2000" dirty="0"/>
              <a:t>compensation data, allowing for insights into compensation trends, fairness, and alignment with industry benchmarks.</a:t>
            </a:r>
          </a:p>
        </p:txBody>
      </p:sp>
      <p:sp>
        <p:nvSpPr>
          <p:cNvPr id="3" name="TextBox 2"/>
          <p:cNvSpPr txBox="1"/>
          <p:nvPr/>
        </p:nvSpPr>
        <p:spPr>
          <a:xfrm>
            <a:off x="1295400" y="2810005"/>
            <a:ext cx="9334118" cy="2554545"/>
          </a:xfrm>
          <a:prstGeom prst="rect">
            <a:avLst/>
          </a:prstGeom>
          <a:noFill/>
        </p:spPr>
        <p:txBody>
          <a:bodyPr wrap="square" rtlCol="0">
            <a:spAutoFit/>
          </a:bodyPr>
          <a:lstStyle/>
          <a:p>
            <a:pPr marL="342900" indent="-342900">
              <a:buFont typeface="+mj-lt"/>
              <a:buAutoNum type="arabicPeriod"/>
            </a:pPr>
            <a:r>
              <a:rPr lang="en-US" sz="2000" dirty="0">
                <a:latin typeface="Arial Unicode MS" pitchFamily="34" charset="-128"/>
                <a:ea typeface="Arial Unicode MS" pitchFamily="34" charset="-128"/>
                <a:cs typeface="Arial Unicode MS" pitchFamily="34" charset="-128"/>
              </a:rPr>
              <a:t>Clean </a:t>
            </a:r>
            <a:r>
              <a:rPr lang="en-US" sz="2000" dirty="0" smtClean="0">
                <a:latin typeface="Arial Unicode MS" pitchFamily="34" charset="-128"/>
                <a:ea typeface="Arial Unicode MS" pitchFamily="34" charset="-128"/>
                <a:cs typeface="Arial Unicode MS" pitchFamily="34" charset="-128"/>
              </a:rPr>
              <a:t>Data</a:t>
            </a:r>
          </a:p>
          <a:p>
            <a:pPr marL="342900" indent="-342900">
              <a:buFont typeface="+mj-lt"/>
              <a:buAutoNum type="arabicPeriod"/>
            </a:pPr>
            <a:r>
              <a:rPr lang="en-US" sz="2000" dirty="0">
                <a:latin typeface="Arial Unicode MS" pitchFamily="34" charset="-128"/>
                <a:ea typeface="Arial Unicode MS" pitchFamily="34" charset="-128"/>
                <a:cs typeface="Arial Unicode MS" pitchFamily="34" charset="-128"/>
              </a:rPr>
              <a:t>Create </a:t>
            </a:r>
            <a:r>
              <a:rPr lang="en-US" sz="2000" dirty="0" smtClean="0">
                <a:latin typeface="Arial Unicode MS" pitchFamily="34" charset="-128"/>
                <a:ea typeface="Arial Unicode MS" pitchFamily="34" charset="-128"/>
                <a:cs typeface="Arial Unicode MS" pitchFamily="34" charset="-128"/>
              </a:rPr>
              <a:t>Tables</a:t>
            </a:r>
          </a:p>
          <a:p>
            <a:pPr marL="342900" indent="-342900">
              <a:buFont typeface="+mj-lt"/>
              <a:buAutoNum type="arabicPeriod"/>
            </a:pPr>
            <a:r>
              <a:rPr lang="en-US" sz="2000" dirty="0">
                <a:latin typeface="Arial Unicode MS" pitchFamily="34" charset="-128"/>
                <a:ea typeface="Arial Unicode MS" pitchFamily="34" charset="-128"/>
                <a:cs typeface="Arial Unicode MS" pitchFamily="34" charset="-128"/>
              </a:rPr>
              <a:t>Data </a:t>
            </a:r>
            <a:r>
              <a:rPr lang="en-US" sz="2000" dirty="0" smtClean="0">
                <a:latin typeface="Arial Unicode MS" pitchFamily="34" charset="-128"/>
                <a:ea typeface="Arial Unicode MS" pitchFamily="34" charset="-128"/>
                <a:cs typeface="Arial Unicode MS" pitchFamily="34" charset="-128"/>
              </a:rPr>
              <a:t>Validation</a:t>
            </a:r>
          </a:p>
          <a:p>
            <a:pPr marL="342900" indent="-342900">
              <a:buFont typeface="+mj-lt"/>
              <a:buAutoNum type="arabicPeriod"/>
            </a:pPr>
            <a:r>
              <a:rPr lang="en-US" sz="2000" dirty="0">
                <a:latin typeface="Arial Unicode MS" pitchFamily="34" charset="-128"/>
                <a:ea typeface="Arial Unicode MS" pitchFamily="34" charset="-128"/>
                <a:cs typeface="Arial Unicode MS" pitchFamily="34" charset="-128"/>
              </a:rPr>
              <a:t>Create </a:t>
            </a:r>
            <a:r>
              <a:rPr lang="en-US" sz="2000" dirty="0" smtClean="0">
                <a:latin typeface="Arial Unicode MS" pitchFamily="34" charset="-128"/>
                <a:ea typeface="Arial Unicode MS" pitchFamily="34" charset="-128"/>
                <a:cs typeface="Arial Unicode MS" pitchFamily="34" charset="-128"/>
              </a:rPr>
              <a:t>PivotTables</a:t>
            </a:r>
          </a:p>
          <a:p>
            <a:pPr marL="342900" indent="-342900">
              <a:buFont typeface="+mj-lt"/>
              <a:buAutoNum type="arabicPeriod"/>
            </a:pPr>
            <a:r>
              <a:rPr lang="en-US" sz="2000" b="1" dirty="0">
                <a:latin typeface="Arial Unicode MS" pitchFamily="34" charset="-128"/>
                <a:ea typeface="Arial Unicode MS" pitchFamily="34" charset="-128"/>
                <a:cs typeface="Arial Unicode MS" pitchFamily="34" charset="-128"/>
              </a:rPr>
              <a:t>Average Salary:</a:t>
            </a:r>
            <a:r>
              <a:rPr lang="en-US" sz="2000" dirty="0">
                <a:latin typeface="Arial Unicode MS" pitchFamily="34" charset="-128"/>
                <a:ea typeface="Arial Unicode MS" pitchFamily="34" charset="-128"/>
                <a:cs typeface="Arial Unicode MS" pitchFamily="34" charset="-128"/>
              </a:rPr>
              <a:t> =AVERAGE(range)</a:t>
            </a:r>
            <a:r>
              <a:rPr lang="en-US" sz="2000" b="1" dirty="0">
                <a:latin typeface="Arial Unicode MS" pitchFamily="34" charset="-128"/>
                <a:ea typeface="Arial Unicode MS" pitchFamily="34" charset="-128"/>
                <a:cs typeface="Arial Unicode MS" pitchFamily="34" charset="-128"/>
              </a:rPr>
              <a:t>Median Salary:</a:t>
            </a:r>
            <a:r>
              <a:rPr lang="en-US" sz="2000" dirty="0">
                <a:latin typeface="Arial Unicode MS" pitchFamily="34" charset="-128"/>
                <a:ea typeface="Arial Unicode MS" pitchFamily="34" charset="-128"/>
                <a:cs typeface="Arial Unicode MS" pitchFamily="34" charset="-128"/>
              </a:rPr>
              <a:t> =MEDIAN(range)</a:t>
            </a:r>
            <a:r>
              <a:rPr lang="en-US" sz="2000" b="1" dirty="0">
                <a:latin typeface="Arial Unicode MS" pitchFamily="34" charset="-128"/>
                <a:ea typeface="Arial Unicode MS" pitchFamily="34" charset="-128"/>
                <a:cs typeface="Arial Unicode MS" pitchFamily="34" charset="-128"/>
              </a:rPr>
              <a:t>Salary Range:</a:t>
            </a:r>
            <a:r>
              <a:rPr lang="en-US" sz="2000" dirty="0">
                <a:latin typeface="Arial Unicode MS" pitchFamily="34" charset="-128"/>
                <a:ea typeface="Arial Unicode MS" pitchFamily="34" charset="-128"/>
                <a:cs typeface="Arial Unicode MS" pitchFamily="34" charset="-128"/>
              </a:rPr>
              <a:t> =MAX(range) - MIN(range</a:t>
            </a:r>
            <a:r>
              <a:rPr lang="en-US" sz="2000" dirty="0" smtClean="0">
                <a:latin typeface="Arial Unicode MS" pitchFamily="34" charset="-128"/>
                <a:ea typeface="Arial Unicode MS" pitchFamily="34" charset="-128"/>
                <a:cs typeface="Arial Unicode MS" pitchFamily="34" charset="-128"/>
              </a:rPr>
              <a:t>)</a:t>
            </a:r>
          </a:p>
          <a:p>
            <a:pPr marL="342900" indent="-342900">
              <a:buFont typeface="+mj-lt"/>
              <a:buAutoNum type="arabicPeriod"/>
            </a:pPr>
            <a:r>
              <a:rPr lang="en-US" sz="2000" dirty="0">
                <a:latin typeface="Arial Unicode MS" pitchFamily="34" charset="-128"/>
                <a:ea typeface="Arial Unicode MS" pitchFamily="34" charset="-128"/>
                <a:cs typeface="Arial Unicode MS" pitchFamily="34" charset="-128"/>
              </a:rPr>
              <a:t>Protect </a:t>
            </a:r>
            <a:r>
              <a:rPr lang="en-US" sz="2000" dirty="0" smtClean="0">
                <a:latin typeface="Arial Unicode MS" pitchFamily="34" charset="-128"/>
                <a:ea typeface="Arial Unicode MS" pitchFamily="34" charset="-128"/>
                <a:cs typeface="Arial Unicode MS" pitchFamily="34" charset="-128"/>
              </a:rPr>
              <a:t>Data</a:t>
            </a:r>
          </a:p>
          <a:p>
            <a:pPr marL="342900" indent="-342900">
              <a:buFont typeface="+mj-lt"/>
              <a:buAutoNum type="arabicPeriod"/>
            </a:pPr>
            <a:r>
              <a:rPr lang="en-US" sz="2000" dirty="0">
                <a:latin typeface="Arial Unicode MS" pitchFamily="34" charset="-128"/>
                <a:ea typeface="Arial Unicode MS" pitchFamily="34" charset="-128"/>
                <a:cs typeface="Arial Unicode MS" pitchFamily="34" charset="-128"/>
              </a:rPr>
              <a:t>Implementation Steps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dirty="0">
              <a:latin typeface="Trebuchet MS"/>
              <a:cs typeface="Trebuchet MS"/>
            </a:endParaRPr>
          </a:p>
        </p:txBody>
      </p:sp>
      <p:graphicFrame>
        <p:nvGraphicFramePr>
          <p:cNvPr id="8" name="Table 7"/>
          <p:cNvGraphicFramePr>
            <a:graphicFrameLocks noGrp="1"/>
          </p:cNvGraphicFramePr>
          <p:nvPr>
            <p:extLst>
              <p:ext uri="{D42A27DB-BD31-4B8C-83A1-F6EECF244321}">
                <p14:modId xmlns:p14="http://schemas.microsoft.com/office/powerpoint/2010/main" val="748029174"/>
              </p:ext>
            </p:extLst>
          </p:nvPr>
        </p:nvGraphicFramePr>
        <p:xfrm>
          <a:off x="838200" y="1695450"/>
          <a:ext cx="4305300" cy="3429000"/>
        </p:xfrm>
        <a:graphic>
          <a:graphicData uri="http://schemas.openxmlformats.org/drawingml/2006/table">
            <a:tbl>
              <a:tblPr>
                <a:tableStyleId>{5C22544A-7EE6-4342-B048-85BDC9FD1C3A}</a:tableStyleId>
              </a:tblPr>
              <a:tblGrid>
                <a:gridCol w="1230992"/>
                <a:gridCol w="1091395"/>
                <a:gridCol w="469554"/>
                <a:gridCol w="469554"/>
                <a:gridCol w="751920"/>
                <a:gridCol w="291885"/>
              </a:tblGrid>
              <a:tr h="190500">
                <a:tc>
                  <a:txBody>
                    <a:bodyPr/>
                    <a:lstStyle/>
                    <a:p>
                      <a:pPr algn="l" fontAlgn="b"/>
                      <a:r>
                        <a:rPr lang="en-US" sz="1100" u="none" strike="noStrike">
                          <a:effectLst/>
                        </a:rPr>
                        <a:t>GenderCode</a:t>
                      </a:r>
                      <a:endParaRPr lang="en-US" sz="1100" b="0" i="0" u="none" strike="noStrike">
                        <a:solidFill>
                          <a:srgbClr val="000000"/>
                        </a:solidFill>
                        <a:effectLst/>
                        <a:latin typeface="Calibri"/>
                      </a:endParaRPr>
                    </a:p>
                  </a:txBody>
                  <a:tcPr marL="0" marR="0" marT="0" marB="0" anchor="b"/>
                </a:tc>
                <a:tc>
                  <a:txBody>
                    <a:bodyPr/>
                    <a:lstStyle/>
                    <a:p>
                      <a:pPr algn="l" fontAlgn="b"/>
                      <a:r>
                        <a:rPr lang="en-US" sz="1100" u="none" strike="noStrike">
                          <a:effectLst/>
                        </a:rPr>
                        <a:t>(All)</a:t>
                      </a:r>
                      <a:endParaRPr lang="en-US" sz="1100" b="0" i="0" u="none" strike="noStrike">
                        <a:solidFill>
                          <a:srgbClr val="000000"/>
                        </a:solidFill>
                        <a:effectLst/>
                        <a:latin typeface="Calibri"/>
                      </a:endParaRPr>
                    </a:p>
                  </a:txBody>
                  <a:tcPr marL="0" marR="0" marT="0" marB="0" anchor="b"/>
                </a:tc>
                <a:tc>
                  <a:txBody>
                    <a:bodyPr/>
                    <a:lstStyle/>
                    <a:p>
                      <a:pPr algn="l" fontAlgn="b"/>
                      <a:endParaRPr lang="en-US" sz="1100" b="0" i="0" u="none" strike="noStrike">
                        <a:solidFill>
                          <a:srgbClr val="000000"/>
                        </a:solidFill>
                        <a:effectLst/>
                        <a:latin typeface="Calibri"/>
                      </a:endParaRPr>
                    </a:p>
                  </a:txBody>
                  <a:tcPr marL="0" marR="0" marT="0" marB="0" anchor="b"/>
                </a:tc>
                <a:tc>
                  <a:txBody>
                    <a:bodyPr/>
                    <a:lstStyle/>
                    <a:p>
                      <a:pPr algn="l" fontAlgn="b"/>
                      <a:endParaRPr lang="en-US" sz="1100" b="0" i="0" u="none" strike="noStrike">
                        <a:solidFill>
                          <a:srgbClr val="000000"/>
                        </a:solidFill>
                        <a:effectLst/>
                        <a:latin typeface="Calibri"/>
                      </a:endParaRPr>
                    </a:p>
                  </a:txBody>
                  <a:tcPr marL="0" marR="0" marT="0" marB="0" anchor="b"/>
                </a:tc>
                <a:tc>
                  <a:txBody>
                    <a:bodyPr/>
                    <a:lstStyle/>
                    <a:p>
                      <a:pPr algn="l" fontAlgn="b"/>
                      <a:endParaRPr lang="en-US" sz="1100" b="0" i="0" u="none" strike="noStrike">
                        <a:solidFill>
                          <a:srgbClr val="000000"/>
                        </a:solidFill>
                        <a:effectLst/>
                        <a:latin typeface="Calibri"/>
                      </a:endParaRPr>
                    </a:p>
                  </a:txBody>
                  <a:tcPr marL="0" marR="0" marT="0" marB="0" anchor="b"/>
                </a:tc>
                <a:tc>
                  <a:txBody>
                    <a:bodyPr/>
                    <a:lstStyle/>
                    <a:p>
                      <a:pPr algn="l" fontAlgn="b"/>
                      <a:endParaRPr lang="en-US" sz="1100" b="0" i="0" u="none" strike="noStrike">
                        <a:solidFill>
                          <a:srgbClr val="000000"/>
                        </a:solidFill>
                        <a:effectLst/>
                        <a:latin typeface="Calibri"/>
                      </a:endParaRPr>
                    </a:p>
                  </a:txBody>
                  <a:tcPr marL="0" marR="0" marT="0" marB="0" anchor="b"/>
                </a:tc>
              </a:tr>
              <a:tr h="190500">
                <a:tc>
                  <a:txBody>
                    <a:bodyPr/>
                    <a:lstStyle/>
                    <a:p>
                      <a:pPr algn="l" fontAlgn="b"/>
                      <a:endParaRPr lang="en-US" sz="1100" b="0" i="0" u="none" strike="noStrike">
                        <a:solidFill>
                          <a:srgbClr val="000000"/>
                        </a:solidFill>
                        <a:effectLst/>
                        <a:latin typeface="Calibri"/>
                      </a:endParaRPr>
                    </a:p>
                  </a:txBody>
                  <a:tcPr marL="0" marR="0" marT="0" marB="0" anchor="b"/>
                </a:tc>
                <a:tc>
                  <a:txBody>
                    <a:bodyPr/>
                    <a:lstStyle/>
                    <a:p>
                      <a:pPr algn="l" fontAlgn="b"/>
                      <a:endParaRPr lang="en-US" sz="1100" b="0" i="0" u="none" strike="noStrike">
                        <a:solidFill>
                          <a:srgbClr val="000000"/>
                        </a:solidFill>
                        <a:effectLst/>
                        <a:latin typeface="Calibri"/>
                      </a:endParaRPr>
                    </a:p>
                  </a:txBody>
                  <a:tcPr marL="0" marR="0" marT="0" marB="0" anchor="b"/>
                </a:tc>
                <a:tc>
                  <a:txBody>
                    <a:bodyPr/>
                    <a:lstStyle/>
                    <a:p>
                      <a:pPr algn="l" fontAlgn="b"/>
                      <a:endParaRPr lang="en-US" sz="1100" b="0" i="0" u="none" strike="noStrike">
                        <a:solidFill>
                          <a:srgbClr val="000000"/>
                        </a:solidFill>
                        <a:effectLst/>
                        <a:latin typeface="Calibri"/>
                      </a:endParaRPr>
                    </a:p>
                  </a:txBody>
                  <a:tcPr marL="0" marR="0" marT="0" marB="0" anchor="b"/>
                </a:tc>
                <a:tc>
                  <a:txBody>
                    <a:bodyPr/>
                    <a:lstStyle/>
                    <a:p>
                      <a:pPr algn="l" fontAlgn="b"/>
                      <a:endParaRPr lang="en-US" sz="1100" b="0" i="0" u="none" strike="noStrike">
                        <a:solidFill>
                          <a:srgbClr val="000000"/>
                        </a:solidFill>
                        <a:effectLst/>
                        <a:latin typeface="Calibri"/>
                      </a:endParaRPr>
                    </a:p>
                  </a:txBody>
                  <a:tcPr marL="0" marR="0" marT="0" marB="0" anchor="b"/>
                </a:tc>
                <a:tc>
                  <a:txBody>
                    <a:bodyPr/>
                    <a:lstStyle/>
                    <a:p>
                      <a:pPr algn="l" fontAlgn="b"/>
                      <a:endParaRPr lang="en-US" sz="1100" b="0" i="0" u="none" strike="noStrike">
                        <a:solidFill>
                          <a:srgbClr val="000000"/>
                        </a:solidFill>
                        <a:effectLst/>
                        <a:latin typeface="Calibri"/>
                      </a:endParaRPr>
                    </a:p>
                  </a:txBody>
                  <a:tcPr marL="0" marR="0" marT="0" marB="0" anchor="b"/>
                </a:tc>
                <a:tc>
                  <a:txBody>
                    <a:bodyPr/>
                    <a:lstStyle/>
                    <a:p>
                      <a:pPr algn="l" fontAlgn="b"/>
                      <a:endParaRPr lang="en-US" sz="1100" b="0" i="0" u="none" strike="noStrike">
                        <a:solidFill>
                          <a:srgbClr val="000000"/>
                        </a:solidFill>
                        <a:effectLst/>
                        <a:latin typeface="Calibri"/>
                      </a:endParaRPr>
                    </a:p>
                  </a:txBody>
                  <a:tcPr marL="0" marR="0" marT="0" marB="0" anchor="b"/>
                </a:tc>
              </a:tr>
              <a:tr h="190500">
                <a:tc>
                  <a:txBody>
                    <a:bodyPr/>
                    <a:lstStyle/>
                    <a:p>
                      <a:pPr algn="l" fontAlgn="b"/>
                      <a:r>
                        <a:rPr lang="en-US" sz="1100" u="none" strike="noStrike">
                          <a:effectLst/>
                        </a:rPr>
                        <a:t>Count of FirstName</a:t>
                      </a:r>
                      <a:endParaRPr lang="en-US" sz="1100" b="1" i="0" u="none" strike="noStrike">
                        <a:solidFill>
                          <a:srgbClr val="000000"/>
                        </a:solidFill>
                        <a:effectLst/>
                        <a:latin typeface="Calibri"/>
                      </a:endParaRPr>
                    </a:p>
                  </a:txBody>
                  <a:tcPr marL="0" marR="0" marT="0" marB="0" anchor="b"/>
                </a:tc>
                <a:tc>
                  <a:txBody>
                    <a:bodyPr/>
                    <a:lstStyle/>
                    <a:p>
                      <a:pPr algn="l" fontAlgn="b"/>
                      <a:r>
                        <a:rPr lang="en-US" sz="1100" u="none" strike="noStrike">
                          <a:effectLst/>
                        </a:rPr>
                        <a:t>Column Labels</a:t>
                      </a:r>
                      <a:endParaRPr lang="en-US" sz="1100" b="1" i="0" u="none" strike="noStrike">
                        <a:solidFill>
                          <a:srgbClr val="000000"/>
                        </a:solidFill>
                        <a:effectLst/>
                        <a:latin typeface="Calibri"/>
                      </a:endParaRPr>
                    </a:p>
                  </a:txBody>
                  <a:tcPr marL="0" marR="0" marT="0" marB="0" anchor="b"/>
                </a:tc>
                <a:tc>
                  <a:txBody>
                    <a:bodyPr/>
                    <a:lstStyle/>
                    <a:p>
                      <a:pPr algn="l" fontAlgn="b"/>
                      <a:endParaRPr lang="en-US" sz="1100" b="1" i="0" u="none" strike="noStrike">
                        <a:solidFill>
                          <a:srgbClr val="000000"/>
                        </a:solidFill>
                        <a:effectLst/>
                        <a:latin typeface="Calibri"/>
                      </a:endParaRPr>
                    </a:p>
                  </a:txBody>
                  <a:tcPr marL="0" marR="0" marT="0" marB="0" anchor="b"/>
                </a:tc>
                <a:tc>
                  <a:txBody>
                    <a:bodyPr/>
                    <a:lstStyle/>
                    <a:p>
                      <a:pPr algn="l" fontAlgn="b"/>
                      <a:endParaRPr lang="en-US" sz="1100" b="1" i="0" u="none" strike="noStrike">
                        <a:solidFill>
                          <a:srgbClr val="000000"/>
                        </a:solidFill>
                        <a:effectLst/>
                        <a:latin typeface="Calibri"/>
                      </a:endParaRPr>
                    </a:p>
                  </a:txBody>
                  <a:tcPr marL="0" marR="0" marT="0" marB="0" anchor="b"/>
                </a:tc>
                <a:tc>
                  <a:txBody>
                    <a:bodyPr/>
                    <a:lstStyle/>
                    <a:p>
                      <a:pPr algn="l" fontAlgn="b"/>
                      <a:endParaRPr lang="en-US" sz="1100" b="1" i="0" u="none" strike="noStrike">
                        <a:solidFill>
                          <a:srgbClr val="000000"/>
                        </a:solidFill>
                        <a:effectLst/>
                        <a:latin typeface="Calibri"/>
                      </a:endParaRPr>
                    </a:p>
                  </a:txBody>
                  <a:tcPr marL="0" marR="0" marT="0" marB="0" anchor="b"/>
                </a:tc>
                <a:tc>
                  <a:txBody>
                    <a:bodyPr/>
                    <a:lstStyle/>
                    <a:p>
                      <a:pPr algn="l" fontAlgn="b"/>
                      <a:endParaRPr lang="en-US" sz="1100" b="0" i="0" u="none" strike="noStrike">
                        <a:solidFill>
                          <a:srgbClr val="000000"/>
                        </a:solidFill>
                        <a:effectLst/>
                        <a:latin typeface="Calibri"/>
                      </a:endParaRPr>
                    </a:p>
                  </a:txBody>
                  <a:tcPr marL="0" marR="0" marT="0" marB="0" anchor="b"/>
                </a:tc>
              </a:tr>
              <a:tr h="190500">
                <a:tc>
                  <a:txBody>
                    <a:bodyPr/>
                    <a:lstStyle/>
                    <a:p>
                      <a:pPr algn="l" fontAlgn="b"/>
                      <a:r>
                        <a:rPr lang="en-US" sz="1100" u="none" strike="noStrike">
                          <a:effectLst/>
                        </a:rPr>
                        <a:t>Row Labels</a:t>
                      </a:r>
                      <a:endParaRPr lang="en-US" sz="1100" b="1" i="0" u="none" strike="noStrike">
                        <a:solidFill>
                          <a:srgbClr val="000000"/>
                        </a:solidFill>
                        <a:effectLst/>
                        <a:latin typeface="Calibri"/>
                      </a:endParaRPr>
                    </a:p>
                  </a:txBody>
                  <a:tcPr marL="0" marR="0" marT="0" marB="0" anchor="b"/>
                </a:tc>
                <a:tc>
                  <a:txBody>
                    <a:bodyPr/>
                    <a:lstStyle/>
                    <a:p>
                      <a:pPr algn="l" fontAlgn="b"/>
                      <a:r>
                        <a:rPr lang="en-US" sz="1100" u="none" strike="noStrike">
                          <a:effectLst/>
                        </a:rPr>
                        <a:t>Zone A</a:t>
                      </a:r>
                      <a:endParaRPr lang="en-US" sz="1100" b="1" i="0" u="none" strike="noStrike">
                        <a:solidFill>
                          <a:srgbClr val="000000"/>
                        </a:solidFill>
                        <a:effectLst/>
                        <a:latin typeface="Calibri"/>
                      </a:endParaRPr>
                    </a:p>
                  </a:txBody>
                  <a:tcPr marL="0" marR="0" marT="0" marB="0" anchor="b"/>
                </a:tc>
                <a:tc>
                  <a:txBody>
                    <a:bodyPr/>
                    <a:lstStyle/>
                    <a:p>
                      <a:pPr algn="l" fontAlgn="b"/>
                      <a:r>
                        <a:rPr lang="en-US" sz="1100" u="none" strike="noStrike">
                          <a:effectLst/>
                        </a:rPr>
                        <a:t>Zone B</a:t>
                      </a:r>
                      <a:endParaRPr lang="en-US" sz="1100" b="1" i="0" u="none" strike="noStrike">
                        <a:solidFill>
                          <a:srgbClr val="000000"/>
                        </a:solidFill>
                        <a:effectLst/>
                        <a:latin typeface="Calibri"/>
                      </a:endParaRPr>
                    </a:p>
                  </a:txBody>
                  <a:tcPr marL="0" marR="0" marT="0" marB="0" anchor="b"/>
                </a:tc>
                <a:tc>
                  <a:txBody>
                    <a:bodyPr/>
                    <a:lstStyle/>
                    <a:p>
                      <a:pPr algn="l" fontAlgn="b"/>
                      <a:r>
                        <a:rPr lang="en-US" sz="1100" u="none" strike="noStrike">
                          <a:effectLst/>
                        </a:rPr>
                        <a:t>Zone C</a:t>
                      </a:r>
                      <a:endParaRPr lang="en-US" sz="1100" b="1" i="0" u="none" strike="noStrike">
                        <a:solidFill>
                          <a:srgbClr val="000000"/>
                        </a:solidFill>
                        <a:effectLst/>
                        <a:latin typeface="Calibri"/>
                      </a:endParaRPr>
                    </a:p>
                  </a:txBody>
                  <a:tcPr marL="0" marR="0" marT="0" marB="0" anchor="b"/>
                </a:tc>
                <a:tc>
                  <a:txBody>
                    <a:bodyPr/>
                    <a:lstStyle/>
                    <a:p>
                      <a:pPr algn="l" fontAlgn="b"/>
                      <a:r>
                        <a:rPr lang="en-US" sz="1100" u="none" strike="noStrike">
                          <a:effectLst/>
                        </a:rPr>
                        <a:t>Grand Total</a:t>
                      </a:r>
                      <a:endParaRPr lang="en-US" sz="1100" b="1" i="0" u="none" strike="noStrike">
                        <a:solidFill>
                          <a:srgbClr val="000000"/>
                        </a:solidFill>
                        <a:effectLst/>
                        <a:latin typeface="Calibri"/>
                      </a:endParaRPr>
                    </a:p>
                  </a:txBody>
                  <a:tcPr marL="0" marR="0" marT="0" marB="0" anchor="b"/>
                </a:tc>
                <a:tc>
                  <a:txBody>
                    <a:bodyPr/>
                    <a:lstStyle/>
                    <a:p>
                      <a:pPr algn="l" fontAlgn="b"/>
                      <a:endParaRPr lang="en-US" sz="1100" b="0" i="0" u="none" strike="noStrike">
                        <a:solidFill>
                          <a:srgbClr val="000000"/>
                        </a:solidFill>
                        <a:effectLst/>
                        <a:latin typeface="Calibri"/>
                      </a:endParaRPr>
                    </a:p>
                  </a:txBody>
                  <a:tcPr marL="0" marR="0" marT="0" marB="0" anchor="b"/>
                </a:tc>
              </a:tr>
              <a:tr h="190500">
                <a:tc>
                  <a:txBody>
                    <a:bodyPr/>
                    <a:lstStyle/>
                    <a:p>
                      <a:pPr algn="l" fontAlgn="b"/>
                      <a:r>
                        <a:rPr lang="en-US" sz="1100" u="none" strike="noStrike">
                          <a:effectLst/>
                        </a:rPr>
                        <a:t>BPC</a:t>
                      </a:r>
                      <a:endParaRPr lang="en-US" sz="1100" b="0" i="0" u="none" strike="noStrike">
                        <a:solidFill>
                          <a:srgbClr val="000000"/>
                        </a:solidFill>
                        <a:effectLst/>
                        <a:latin typeface="Calibri"/>
                      </a:endParaRPr>
                    </a:p>
                  </a:txBody>
                  <a:tcPr marL="0" marR="0" marT="0" marB="0" anchor="b"/>
                </a:tc>
                <a:tc>
                  <a:txBody>
                    <a:bodyPr/>
                    <a:lstStyle/>
                    <a:p>
                      <a:pPr algn="r" fontAlgn="b"/>
                      <a:r>
                        <a:rPr lang="en-US" sz="1100" u="none" strike="noStrike">
                          <a:effectLst/>
                        </a:rPr>
                        <a:t>3</a:t>
                      </a:r>
                      <a:endParaRPr lang="en-US" sz="1100" b="0" i="0" u="none" strike="noStrike">
                        <a:solidFill>
                          <a:srgbClr val="000000"/>
                        </a:solidFill>
                        <a:effectLst/>
                        <a:latin typeface="Calibri"/>
                      </a:endParaRPr>
                    </a:p>
                  </a:txBody>
                  <a:tcPr marL="0" marR="0" marT="0" marB="0" anchor="b"/>
                </a:tc>
                <a:tc>
                  <a:txBody>
                    <a:bodyPr/>
                    <a:lstStyle/>
                    <a:p>
                      <a:pPr algn="r" fontAlgn="b"/>
                      <a:r>
                        <a:rPr lang="en-US" sz="1100" u="none" strike="noStrike">
                          <a:effectLst/>
                        </a:rPr>
                        <a:t>4</a:t>
                      </a:r>
                      <a:endParaRPr lang="en-US" sz="1100" b="0" i="0" u="none" strike="noStrike">
                        <a:solidFill>
                          <a:srgbClr val="000000"/>
                        </a:solidFill>
                        <a:effectLst/>
                        <a:latin typeface="Calibri"/>
                      </a:endParaRPr>
                    </a:p>
                  </a:txBody>
                  <a:tcPr marL="0" marR="0" marT="0" marB="0" anchor="b"/>
                </a:tc>
                <a:tc>
                  <a:txBody>
                    <a:bodyPr/>
                    <a:lstStyle/>
                    <a:p>
                      <a:pPr algn="r" fontAlgn="b"/>
                      <a:r>
                        <a:rPr lang="en-US" sz="1100" u="none" strike="noStrike">
                          <a:effectLst/>
                        </a:rPr>
                        <a:t>5</a:t>
                      </a:r>
                      <a:endParaRPr lang="en-US" sz="1100" b="0" i="0" u="none" strike="noStrike">
                        <a:solidFill>
                          <a:srgbClr val="000000"/>
                        </a:solidFill>
                        <a:effectLst/>
                        <a:latin typeface="Calibri"/>
                      </a:endParaRPr>
                    </a:p>
                  </a:txBody>
                  <a:tcPr marL="0" marR="0" marT="0" marB="0" anchor="b"/>
                </a:tc>
                <a:tc>
                  <a:txBody>
                    <a:bodyPr/>
                    <a:lstStyle/>
                    <a:p>
                      <a:pPr algn="r" fontAlgn="b"/>
                      <a:r>
                        <a:rPr lang="en-US" sz="1100" u="none" strike="noStrike">
                          <a:effectLst/>
                        </a:rPr>
                        <a:t>12</a:t>
                      </a:r>
                      <a:endParaRPr lang="en-US" sz="1100" b="0" i="0" u="none" strike="noStrike">
                        <a:solidFill>
                          <a:srgbClr val="000000"/>
                        </a:solidFill>
                        <a:effectLst/>
                        <a:latin typeface="Calibri"/>
                      </a:endParaRPr>
                    </a:p>
                  </a:txBody>
                  <a:tcPr marL="0" marR="0" marT="0" marB="0" anchor="b"/>
                </a:tc>
                <a:tc>
                  <a:txBody>
                    <a:bodyPr/>
                    <a:lstStyle/>
                    <a:p>
                      <a:pPr algn="l" fontAlgn="b"/>
                      <a:endParaRPr lang="en-US" sz="1100" b="0" i="0" u="none" strike="noStrike">
                        <a:solidFill>
                          <a:srgbClr val="000000"/>
                        </a:solidFill>
                        <a:effectLst/>
                        <a:latin typeface="Calibri"/>
                      </a:endParaRPr>
                    </a:p>
                  </a:txBody>
                  <a:tcPr marL="0" marR="0" marT="0" marB="0" anchor="b"/>
                </a:tc>
              </a:tr>
              <a:tr h="190500">
                <a:tc>
                  <a:txBody>
                    <a:bodyPr/>
                    <a:lstStyle/>
                    <a:p>
                      <a:pPr algn="l" fontAlgn="b"/>
                      <a:r>
                        <a:rPr lang="en-US" sz="1100" u="none" strike="noStrike">
                          <a:effectLst/>
                        </a:rPr>
                        <a:t>CCDR</a:t>
                      </a:r>
                      <a:endParaRPr lang="en-US" sz="1100" b="0" i="0" u="none" strike="noStrike">
                        <a:solidFill>
                          <a:srgbClr val="000000"/>
                        </a:solidFill>
                        <a:effectLst/>
                        <a:latin typeface="Calibri"/>
                      </a:endParaRPr>
                    </a:p>
                  </a:txBody>
                  <a:tcPr marL="0" marR="0" marT="0" marB="0" anchor="b"/>
                </a:tc>
                <a:tc>
                  <a:txBody>
                    <a:bodyPr/>
                    <a:lstStyle/>
                    <a:p>
                      <a:pPr algn="r" fontAlgn="b"/>
                      <a:r>
                        <a:rPr lang="en-US" sz="1100" u="none" strike="noStrike">
                          <a:effectLst/>
                        </a:rPr>
                        <a:t>7</a:t>
                      </a:r>
                      <a:endParaRPr lang="en-US" sz="1100" b="0" i="0" u="none" strike="noStrike">
                        <a:solidFill>
                          <a:srgbClr val="000000"/>
                        </a:solidFill>
                        <a:effectLst/>
                        <a:latin typeface="Calibri"/>
                      </a:endParaRPr>
                    </a:p>
                  </a:txBody>
                  <a:tcPr marL="0" marR="0" marT="0" marB="0" anchor="b"/>
                </a:tc>
                <a:tc>
                  <a:txBody>
                    <a:bodyPr/>
                    <a:lstStyle/>
                    <a:p>
                      <a:pPr algn="r" fontAlgn="b"/>
                      <a:r>
                        <a:rPr lang="en-US" sz="1100" u="none" strike="noStrike">
                          <a:effectLst/>
                        </a:rPr>
                        <a:t>2</a:t>
                      </a:r>
                      <a:endParaRPr lang="en-US" sz="1100" b="0" i="0" u="none" strike="noStrike">
                        <a:solidFill>
                          <a:srgbClr val="000000"/>
                        </a:solidFill>
                        <a:effectLst/>
                        <a:latin typeface="Calibri"/>
                      </a:endParaRPr>
                    </a:p>
                  </a:txBody>
                  <a:tcPr marL="0" marR="0" marT="0" marB="0" anchor="b"/>
                </a:tc>
                <a:tc>
                  <a:txBody>
                    <a:bodyPr/>
                    <a:lstStyle/>
                    <a:p>
                      <a:pPr algn="r" fontAlgn="b"/>
                      <a:r>
                        <a:rPr lang="en-US" sz="1100" u="none" strike="noStrike">
                          <a:effectLst/>
                        </a:rPr>
                        <a:t>4</a:t>
                      </a:r>
                      <a:endParaRPr lang="en-US" sz="1100" b="0" i="0" u="none" strike="noStrike">
                        <a:solidFill>
                          <a:srgbClr val="000000"/>
                        </a:solidFill>
                        <a:effectLst/>
                        <a:latin typeface="Calibri"/>
                      </a:endParaRPr>
                    </a:p>
                  </a:txBody>
                  <a:tcPr marL="0" marR="0" marT="0" marB="0" anchor="b"/>
                </a:tc>
                <a:tc>
                  <a:txBody>
                    <a:bodyPr/>
                    <a:lstStyle/>
                    <a:p>
                      <a:pPr algn="r" fontAlgn="b"/>
                      <a:r>
                        <a:rPr lang="en-US" sz="1100" u="none" strike="noStrike">
                          <a:effectLst/>
                        </a:rPr>
                        <a:t>13</a:t>
                      </a:r>
                      <a:endParaRPr lang="en-US" sz="1100" b="0" i="0" u="none" strike="noStrike">
                        <a:solidFill>
                          <a:srgbClr val="000000"/>
                        </a:solidFill>
                        <a:effectLst/>
                        <a:latin typeface="Calibri"/>
                      </a:endParaRPr>
                    </a:p>
                  </a:txBody>
                  <a:tcPr marL="0" marR="0" marT="0" marB="0" anchor="b"/>
                </a:tc>
                <a:tc>
                  <a:txBody>
                    <a:bodyPr/>
                    <a:lstStyle/>
                    <a:p>
                      <a:pPr algn="l" fontAlgn="b"/>
                      <a:endParaRPr lang="en-US" sz="1100" b="0" i="0" u="none" strike="noStrike">
                        <a:solidFill>
                          <a:srgbClr val="000000"/>
                        </a:solidFill>
                        <a:effectLst/>
                        <a:latin typeface="Calibri"/>
                      </a:endParaRPr>
                    </a:p>
                  </a:txBody>
                  <a:tcPr marL="0" marR="0" marT="0" marB="0" anchor="b"/>
                </a:tc>
              </a:tr>
              <a:tr h="190500">
                <a:tc>
                  <a:txBody>
                    <a:bodyPr/>
                    <a:lstStyle/>
                    <a:p>
                      <a:pPr algn="l" fontAlgn="b"/>
                      <a:r>
                        <a:rPr lang="en-US" sz="1100" u="none" strike="noStrike">
                          <a:effectLst/>
                        </a:rPr>
                        <a:t>EW</a:t>
                      </a:r>
                      <a:endParaRPr lang="en-US" sz="1100" b="0" i="0" u="none" strike="noStrike">
                        <a:solidFill>
                          <a:srgbClr val="000000"/>
                        </a:solidFill>
                        <a:effectLst/>
                        <a:latin typeface="Calibri"/>
                      </a:endParaRPr>
                    </a:p>
                  </a:txBody>
                  <a:tcPr marL="0" marR="0" marT="0" marB="0" anchor="b"/>
                </a:tc>
                <a:tc>
                  <a:txBody>
                    <a:bodyPr/>
                    <a:lstStyle/>
                    <a:p>
                      <a:pPr algn="r" fontAlgn="b"/>
                      <a:r>
                        <a:rPr lang="en-US" sz="1100" u="none" strike="noStrike">
                          <a:effectLst/>
                        </a:rPr>
                        <a:t>5</a:t>
                      </a:r>
                      <a:endParaRPr lang="en-US" sz="1100" b="0" i="0" u="none" strike="noStrike">
                        <a:solidFill>
                          <a:srgbClr val="000000"/>
                        </a:solidFill>
                        <a:effectLst/>
                        <a:latin typeface="Calibri"/>
                      </a:endParaRPr>
                    </a:p>
                  </a:txBody>
                  <a:tcPr marL="0" marR="0" marT="0" marB="0" anchor="b"/>
                </a:tc>
                <a:tc>
                  <a:txBody>
                    <a:bodyPr/>
                    <a:lstStyle/>
                    <a:p>
                      <a:pPr algn="r" fontAlgn="b"/>
                      <a:r>
                        <a:rPr lang="en-US" sz="1100" u="none" strike="noStrike">
                          <a:effectLst/>
                        </a:rPr>
                        <a:t>4</a:t>
                      </a:r>
                      <a:endParaRPr lang="en-US" sz="1100" b="0" i="0" u="none" strike="noStrike">
                        <a:solidFill>
                          <a:srgbClr val="000000"/>
                        </a:solidFill>
                        <a:effectLst/>
                        <a:latin typeface="Calibri"/>
                      </a:endParaRPr>
                    </a:p>
                  </a:txBody>
                  <a:tcPr marL="0" marR="0" marT="0" marB="0" anchor="b"/>
                </a:tc>
                <a:tc>
                  <a:txBody>
                    <a:bodyPr/>
                    <a:lstStyle/>
                    <a:p>
                      <a:pPr algn="r" fontAlgn="b"/>
                      <a:r>
                        <a:rPr lang="en-US" sz="1100" u="none" strike="noStrike">
                          <a:effectLst/>
                        </a:rPr>
                        <a:t>1</a:t>
                      </a:r>
                      <a:endParaRPr lang="en-US" sz="1100" b="0" i="0" u="none" strike="noStrike">
                        <a:solidFill>
                          <a:srgbClr val="000000"/>
                        </a:solidFill>
                        <a:effectLst/>
                        <a:latin typeface="Calibri"/>
                      </a:endParaRPr>
                    </a:p>
                  </a:txBody>
                  <a:tcPr marL="0" marR="0" marT="0" marB="0" anchor="b"/>
                </a:tc>
                <a:tc>
                  <a:txBody>
                    <a:bodyPr/>
                    <a:lstStyle/>
                    <a:p>
                      <a:pPr algn="r" fontAlgn="b"/>
                      <a:r>
                        <a:rPr lang="en-US" sz="1100" u="none" strike="noStrike">
                          <a:effectLst/>
                        </a:rPr>
                        <a:t>10</a:t>
                      </a:r>
                      <a:endParaRPr lang="en-US" sz="1100" b="0" i="0" u="none" strike="noStrike">
                        <a:solidFill>
                          <a:srgbClr val="000000"/>
                        </a:solidFill>
                        <a:effectLst/>
                        <a:latin typeface="Calibri"/>
                      </a:endParaRPr>
                    </a:p>
                  </a:txBody>
                  <a:tcPr marL="0" marR="0" marT="0" marB="0" anchor="b"/>
                </a:tc>
                <a:tc>
                  <a:txBody>
                    <a:bodyPr/>
                    <a:lstStyle/>
                    <a:p>
                      <a:pPr algn="l" fontAlgn="b"/>
                      <a:endParaRPr lang="en-US" sz="1100" b="0" i="0" u="none" strike="noStrike">
                        <a:solidFill>
                          <a:srgbClr val="000000"/>
                        </a:solidFill>
                        <a:effectLst/>
                        <a:latin typeface="Calibri"/>
                      </a:endParaRPr>
                    </a:p>
                  </a:txBody>
                  <a:tcPr marL="0" marR="0" marT="0" marB="0" anchor="b"/>
                </a:tc>
              </a:tr>
              <a:tr h="190500">
                <a:tc>
                  <a:txBody>
                    <a:bodyPr/>
                    <a:lstStyle/>
                    <a:p>
                      <a:pPr algn="l" fontAlgn="b"/>
                      <a:r>
                        <a:rPr lang="en-US" sz="1100" u="none" strike="noStrike">
                          <a:effectLst/>
                        </a:rPr>
                        <a:t>MSC</a:t>
                      </a:r>
                      <a:endParaRPr lang="en-US" sz="1100" b="0" i="0" u="none" strike="noStrike">
                        <a:solidFill>
                          <a:srgbClr val="000000"/>
                        </a:solidFill>
                        <a:effectLst/>
                        <a:latin typeface="Calibri"/>
                      </a:endParaRPr>
                    </a:p>
                  </a:txBody>
                  <a:tcPr marL="0" marR="0" marT="0" marB="0" anchor="b"/>
                </a:tc>
                <a:tc>
                  <a:txBody>
                    <a:bodyPr/>
                    <a:lstStyle/>
                    <a:p>
                      <a:pPr algn="r" fontAlgn="b"/>
                      <a:r>
                        <a:rPr lang="en-US" sz="1100" u="none" strike="noStrike">
                          <a:effectLst/>
                        </a:rPr>
                        <a:t>3</a:t>
                      </a:r>
                      <a:endParaRPr lang="en-US" sz="1100" b="0" i="0" u="none" strike="noStrike">
                        <a:solidFill>
                          <a:srgbClr val="000000"/>
                        </a:solidFill>
                        <a:effectLst/>
                        <a:latin typeface="Calibri"/>
                      </a:endParaRPr>
                    </a:p>
                  </a:txBody>
                  <a:tcPr marL="0" marR="0" marT="0" marB="0" anchor="b"/>
                </a:tc>
                <a:tc>
                  <a:txBody>
                    <a:bodyPr/>
                    <a:lstStyle/>
                    <a:p>
                      <a:pPr algn="r" fontAlgn="b"/>
                      <a:r>
                        <a:rPr lang="en-US" sz="1100" u="none" strike="noStrike">
                          <a:effectLst/>
                        </a:rPr>
                        <a:t>3</a:t>
                      </a:r>
                      <a:endParaRPr lang="en-US" sz="1100" b="0" i="0" u="none" strike="noStrike">
                        <a:solidFill>
                          <a:srgbClr val="000000"/>
                        </a:solidFill>
                        <a:effectLst/>
                        <a:latin typeface="Calibri"/>
                      </a:endParaRPr>
                    </a:p>
                  </a:txBody>
                  <a:tcPr marL="0" marR="0" marT="0" marB="0" anchor="b"/>
                </a:tc>
                <a:tc>
                  <a:txBody>
                    <a:bodyPr/>
                    <a:lstStyle/>
                    <a:p>
                      <a:pPr algn="r" fontAlgn="b"/>
                      <a:r>
                        <a:rPr lang="en-US" sz="1100" u="none" strike="noStrike">
                          <a:effectLst/>
                        </a:rPr>
                        <a:t>3</a:t>
                      </a:r>
                      <a:endParaRPr lang="en-US" sz="1100" b="0" i="0" u="none" strike="noStrike">
                        <a:solidFill>
                          <a:srgbClr val="000000"/>
                        </a:solidFill>
                        <a:effectLst/>
                        <a:latin typeface="Calibri"/>
                      </a:endParaRPr>
                    </a:p>
                  </a:txBody>
                  <a:tcPr marL="0" marR="0" marT="0" marB="0" anchor="b"/>
                </a:tc>
                <a:tc>
                  <a:txBody>
                    <a:bodyPr/>
                    <a:lstStyle/>
                    <a:p>
                      <a:pPr algn="r" fontAlgn="b"/>
                      <a:r>
                        <a:rPr lang="en-US" sz="1100" u="none" strike="noStrike">
                          <a:effectLst/>
                        </a:rPr>
                        <a:t>9</a:t>
                      </a:r>
                      <a:endParaRPr lang="en-US" sz="1100" b="0" i="0" u="none" strike="noStrike">
                        <a:solidFill>
                          <a:srgbClr val="000000"/>
                        </a:solidFill>
                        <a:effectLst/>
                        <a:latin typeface="Calibri"/>
                      </a:endParaRPr>
                    </a:p>
                  </a:txBody>
                  <a:tcPr marL="0" marR="0" marT="0" marB="0" anchor="b"/>
                </a:tc>
                <a:tc>
                  <a:txBody>
                    <a:bodyPr/>
                    <a:lstStyle/>
                    <a:p>
                      <a:pPr algn="l" fontAlgn="b"/>
                      <a:endParaRPr lang="en-US" sz="1100" b="0" i="0" u="none" strike="noStrike">
                        <a:solidFill>
                          <a:srgbClr val="000000"/>
                        </a:solidFill>
                        <a:effectLst/>
                        <a:latin typeface="Calibri"/>
                      </a:endParaRPr>
                    </a:p>
                  </a:txBody>
                  <a:tcPr marL="0" marR="0" marT="0" marB="0" anchor="b"/>
                </a:tc>
              </a:tr>
              <a:tr h="190500">
                <a:tc>
                  <a:txBody>
                    <a:bodyPr/>
                    <a:lstStyle/>
                    <a:p>
                      <a:pPr algn="l" fontAlgn="b"/>
                      <a:r>
                        <a:rPr lang="en-US" sz="1100" u="none" strike="noStrike">
                          <a:effectLst/>
                        </a:rPr>
                        <a:t>NEL</a:t>
                      </a:r>
                      <a:endParaRPr lang="en-US" sz="1100" b="0" i="0" u="none" strike="noStrike">
                        <a:solidFill>
                          <a:srgbClr val="000000"/>
                        </a:solidFill>
                        <a:effectLst/>
                        <a:latin typeface="Calibri"/>
                      </a:endParaRPr>
                    </a:p>
                  </a:txBody>
                  <a:tcPr marL="0" marR="0" marT="0" marB="0" anchor="b"/>
                </a:tc>
                <a:tc>
                  <a:txBody>
                    <a:bodyPr/>
                    <a:lstStyle/>
                    <a:p>
                      <a:pPr algn="r" fontAlgn="b"/>
                      <a:r>
                        <a:rPr lang="en-US" sz="1100" u="none" strike="noStrike">
                          <a:effectLst/>
                        </a:rPr>
                        <a:t>3</a:t>
                      </a:r>
                      <a:endParaRPr lang="en-US" sz="1100" b="0" i="0" u="none" strike="noStrike">
                        <a:solidFill>
                          <a:srgbClr val="000000"/>
                        </a:solidFill>
                        <a:effectLst/>
                        <a:latin typeface="Calibri"/>
                      </a:endParaRPr>
                    </a:p>
                  </a:txBody>
                  <a:tcPr marL="0" marR="0" marT="0" marB="0" anchor="b"/>
                </a:tc>
                <a:tc>
                  <a:txBody>
                    <a:bodyPr/>
                    <a:lstStyle/>
                    <a:p>
                      <a:pPr algn="r" fontAlgn="b"/>
                      <a:r>
                        <a:rPr lang="en-US" sz="1100" u="none" strike="noStrike">
                          <a:effectLst/>
                        </a:rPr>
                        <a:t>4</a:t>
                      </a:r>
                      <a:endParaRPr lang="en-US" sz="1100" b="0" i="0" u="none" strike="noStrike">
                        <a:solidFill>
                          <a:srgbClr val="000000"/>
                        </a:solidFill>
                        <a:effectLst/>
                        <a:latin typeface="Calibri"/>
                      </a:endParaRPr>
                    </a:p>
                  </a:txBody>
                  <a:tcPr marL="0" marR="0" marT="0" marB="0" anchor="b"/>
                </a:tc>
                <a:tc>
                  <a:txBody>
                    <a:bodyPr/>
                    <a:lstStyle/>
                    <a:p>
                      <a:pPr algn="r" fontAlgn="b"/>
                      <a:r>
                        <a:rPr lang="en-US" sz="1100" u="none" strike="noStrike">
                          <a:effectLst/>
                        </a:rPr>
                        <a:t>1</a:t>
                      </a:r>
                      <a:endParaRPr lang="en-US" sz="1100" b="0" i="0" u="none" strike="noStrike">
                        <a:solidFill>
                          <a:srgbClr val="000000"/>
                        </a:solidFill>
                        <a:effectLst/>
                        <a:latin typeface="Calibri"/>
                      </a:endParaRPr>
                    </a:p>
                  </a:txBody>
                  <a:tcPr marL="0" marR="0" marT="0" marB="0" anchor="b"/>
                </a:tc>
                <a:tc>
                  <a:txBody>
                    <a:bodyPr/>
                    <a:lstStyle/>
                    <a:p>
                      <a:pPr algn="r" fontAlgn="b"/>
                      <a:r>
                        <a:rPr lang="en-US" sz="1100" u="none" strike="noStrike">
                          <a:effectLst/>
                        </a:rPr>
                        <a:t>8</a:t>
                      </a:r>
                      <a:endParaRPr lang="en-US" sz="1100" b="0" i="0" u="none" strike="noStrike">
                        <a:solidFill>
                          <a:srgbClr val="000000"/>
                        </a:solidFill>
                        <a:effectLst/>
                        <a:latin typeface="Calibri"/>
                      </a:endParaRPr>
                    </a:p>
                  </a:txBody>
                  <a:tcPr marL="0" marR="0" marT="0" marB="0" anchor="b"/>
                </a:tc>
                <a:tc>
                  <a:txBody>
                    <a:bodyPr/>
                    <a:lstStyle/>
                    <a:p>
                      <a:pPr algn="l" fontAlgn="b"/>
                      <a:endParaRPr lang="en-US" sz="1100" b="0" i="0" u="none" strike="noStrike">
                        <a:solidFill>
                          <a:srgbClr val="000000"/>
                        </a:solidFill>
                        <a:effectLst/>
                        <a:latin typeface="Calibri"/>
                      </a:endParaRPr>
                    </a:p>
                  </a:txBody>
                  <a:tcPr marL="0" marR="0" marT="0" marB="0" anchor="b"/>
                </a:tc>
              </a:tr>
              <a:tr h="190500">
                <a:tc>
                  <a:txBody>
                    <a:bodyPr/>
                    <a:lstStyle/>
                    <a:p>
                      <a:pPr algn="l" fontAlgn="b"/>
                      <a:r>
                        <a:rPr lang="en-US" sz="1100" u="none" strike="noStrike">
                          <a:effectLst/>
                        </a:rPr>
                        <a:t>PL</a:t>
                      </a:r>
                      <a:endParaRPr lang="en-US" sz="1100" b="0" i="0" u="none" strike="noStrike">
                        <a:solidFill>
                          <a:srgbClr val="000000"/>
                        </a:solidFill>
                        <a:effectLst/>
                        <a:latin typeface="Calibri"/>
                      </a:endParaRPr>
                    </a:p>
                  </a:txBody>
                  <a:tcPr marL="0" marR="0" marT="0" marB="0" anchor="b"/>
                </a:tc>
                <a:tc>
                  <a:txBody>
                    <a:bodyPr/>
                    <a:lstStyle/>
                    <a:p>
                      <a:pPr algn="r" fontAlgn="b"/>
                      <a:r>
                        <a:rPr lang="en-US" sz="1100" u="none" strike="noStrike">
                          <a:effectLst/>
                        </a:rPr>
                        <a:t>1</a:t>
                      </a:r>
                      <a:endParaRPr lang="en-US" sz="1100" b="0" i="0" u="none" strike="noStrike">
                        <a:solidFill>
                          <a:srgbClr val="000000"/>
                        </a:solidFill>
                        <a:effectLst/>
                        <a:latin typeface="Calibri"/>
                      </a:endParaRPr>
                    </a:p>
                  </a:txBody>
                  <a:tcPr marL="0" marR="0" marT="0" marB="0" anchor="b"/>
                </a:tc>
                <a:tc>
                  <a:txBody>
                    <a:bodyPr/>
                    <a:lstStyle/>
                    <a:p>
                      <a:pPr algn="r" fontAlgn="b"/>
                      <a:r>
                        <a:rPr lang="en-US" sz="1100" u="none" strike="noStrike">
                          <a:effectLst/>
                        </a:rPr>
                        <a:t>3</a:t>
                      </a:r>
                      <a:endParaRPr lang="en-US" sz="1100" b="0" i="0" u="none" strike="noStrike">
                        <a:solidFill>
                          <a:srgbClr val="000000"/>
                        </a:solidFill>
                        <a:effectLst/>
                        <a:latin typeface="Calibri"/>
                      </a:endParaRPr>
                    </a:p>
                  </a:txBody>
                  <a:tcPr marL="0" marR="0" marT="0" marB="0" anchor="b"/>
                </a:tc>
                <a:tc>
                  <a:txBody>
                    <a:bodyPr/>
                    <a:lstStyle/>
                    <a:p>
                      <a:pPr algn="r" fontAlgn="b"/>
                      <a:r>
                        <a:rPr lang="en-US" sz="1100" u="none" strike="noStrike">
                          <a:effectLst/>
                        </a:rPr>
                        <a:t>4</a:t>
                      </a:r>
                      <a:endParaRPr lang="en-US" sz="1100" b="0" i="0" u="none" strike="noStrike">
                        <a:solidFill>
                          <a:srgbClr val="000000"/>
                        </a:solidFill>
                        <a:effectLst/>
                        <a:latin typeface="Calibri"/>
                      </a:endParaRPr>
                    </a:p>
                  </a:txBody>
                  <a:tcPr marL="0" marR="0" marT="0" marB="0" anchor="b"/>
                </a:tc>
                <a:tc>
                  <a:txBody>
                    <a:bodyPr/>
                    <a:lstStyle/>
                    <a:p>
                      <a:pPr algn="r" fontAlgn="b"/>
                      <a:r>
                        <a:rPr lang="en-US" sz="1100" u="none" strike="noStrike">
                          <a:effectLst/>
                        </a:rPr>
                        <a:t>8</a:t>
                      </a:r>
                      <a:endParaRPr lang="en-US" sz="1100" b="0" i="0" u="none" strike="noStrike">
                        <a:solidFill>
                          <a:srgbClr val="000000"/>
                        </a:solidFill>
                        <a:effectLst/>
                        <a:latin typeface="Calibri"/>
                      </a:endParaRPr>
                    </a:p>
                  </a:txBody>
                  <a:tcPr marL="0" marR="0" marT="0" marB="0" anchor="b"/>
                </a:tc>
                <a:tc>
                  <a:txBody>
                    <a:bodyPr/>
                    <a:lstStyle/>
                    <a:p>
                      <a:pPr algn="l" fontAlgn="b"/>
                      <a:endParaRPr lang="en-US" sz="1100" b="0" i="0" u="none" strike="noStrike">
                        <a:solidFill>
                          <a:srgbClr val="000000"/>
                        </a:solidFill>
                        <a:effectLst/>
                        <a:latin typeface="Calibri"/>
                      </a:endParaRPr>
                    </a:p>
                  </a:txBody>
                  <a:tcPr marL="0" marR="0" marT="0" marB="0" anchor="b"/>
                </a:tc>
              </a:tr>
              <a:tr h="190500">
                <a:tc>
                  <a:txBody>
                    <a:bodyPr/>
                    <a:lstStyle/>
                    <a:p>
                      <a:pPr algn="l" fontAlgn="b"/>
                      <a:r>
                        <a:rPr lang="en-US" sz="1100" u="none" strike="noStrike">
                          <a:effectLst/>
                        </a:rPr>
                        <a:t>PYZ</a:t>
                      </a:r>
                      <a:endParaRPr lang="en-US" sz="1100" b="0" i="0" u="none" strike="noStrike">
                        <a:solidFill>
                          <a:srgbClr val="000000"/>
                        </a:solidFill>
                        <a:effectLst/>
                        <a:latin typeface="Calibri"/>
                      </a:endParaRPr>
                    </a:p>
                  </a:txBody>
                  <a:tcPr marL="0" marR="0" marT="0" marB="0" anchor="b"/>
                </a:tc>
                <a:tc>
                  <a:txBody>
                    <a:bodyPr/>
                    <a:lstStyle/>
                    <a:p>
                      <a:pPr algn="r" fontAlgn="b"/>
                      <a:r>
                        <a:rPr lang="en-US" sz="1100" u="none" strike="noStrike">
                          <a:effectLst/>
                        </a:rPr>
                        <a:t>6</a:t>
                      </a:r>
                      <a:endParaRPr lang="en-US" sz="1100" b="0" i="0" u="none" strike="noStrike">
                        <a:solidFill>
                          <a:srgbClr val="000000"/>
                        </a:solidFill>
                        <a:effectLst/>
                        <a:latin typeface="Calibri"/>
                      </a:endParaRPr>
                    </a:p>
                  </a:txBody>
                  <a:tcPr marL="0" marR="0" marT="0" marB="0" anchor="b"/>
                </a:tc>
                <a:tc>
                  <a:txBody>
                    <a:bodyPr/>
                    <a:lstStyle/>
                    <a:p>
                      <a:pPr algn="r" fontAlgn="b"/>
                      <a:r>
                        <a:rPr lang="en-US" sz="1100" u="none" strike="noStrike">
                          <a:effectLst/>
                        </a:rPr>
                        <a:t>1</a:t>
                      </a:r>
                      <a:endParaRPr lang="en-US" sz="1100" b="0" i="0" u="none" strike="noStrike">
                        <a:solidFill>
                          <a:srgbClr val="000000"/>
                        </a:solidFill>
                        <a:effectLst/>
                        <a:latin typeface="Calibri"/>
                      </a:endParaRPr>
                    </a:p>
                  </a:txBody>
                  <a:tcPr marL="0" marR="0" marT="0" marB="0" anchor="b"/>
                </a:tc>
                <a:tc>
                  <a:txBody>
                    <a:bodyPr/>
                    <a:lstStyle/>
                    <a:p>
                      <a:pPr algn="r" fontAlgn="b"/>
                      <a:r>
                        <a:rPr lang="en-US" sz="1100" u="none" strike="noStrike">
                          <a:effectLst/>
                        </a:rPr>
                        <a:t>3</a:t>
                      </a:r>
                      <a:endParaRPr lang="en-US" sz="1100" b="0" i="0" u="none" strike="noStrike">
                        <a:solidFill>
                          <a:srgbClr val="000000"/>
                        </a:solidFill>
                        <a:effectLst/>
                        <a:latin typeface="Calibri"/>
                      </a:endParaRPr>
                    </a:p>
                  </a:txBody>
                  <a:tcPr marL="0" marR="0" marT="0" marB="0" anchor="b"/>
                </a:tc>
                <a:tc>
                  <a:txBody>
                    <a:bodyPr/>
                    <a:lstStyle/>
                    <a:p>
                      <a:pPr algn="r" fontAlgn="b"/>
                      <a:r>
                        <a:rPr lang="en-US" sz="1100" u="none" strike="noStrike">
                          <a:effectLst/>
                        </a:rPr>
                        <a:t>10</a:t>
                      </a:r>
                      <a:endParaRPr lang="en-US" sz="1100" b="0" i="0" u="none" strike="noStrike">
                        <a:solidFill>
                          <a:srgbClr val="000000"/>
                        </a:solidFill>
                        <a:effectLst/>
                        <a:latin typeface="Calibri"/>
                      </a:endParaRPr>
                    </a:p>
                  </a:txBody>
                  <a:tcPr marL="0" marR="0" marT="0" marB="0" anchor="b"/>
                </a:tc>
                <a:tc>
                  <a:txBody>
                    <a:bodyPr/>
                    <a:lstStyle/>
                    <a:p>
                      <a:pPr algn="l" fontAlgn="b"/>
                      <a:endParaRPr lang="en-US" sz="1100" b="0" i="0" u="none" strike="noStrike">
                        <a:solidFill>
                          <a:srgbClr val="000000"/>
                        </a:solidFill>
                        <a:effectLst/>
                        <a:latin typeface="Calibri"/>
                      </a:endParaRPr>
                    </a:p>
                  </a:txBody>
                  <a:tcPr marL="0" marR="0" marT="0" marB="0" anchor="b"/>
                </a:tc>
              </a:tr>
              <a:tr h="190500">
                <a:tc>
                  <a:txBody>
                    <a:bodyPr/>
                    <a:lstStyle/>
                    <a:p>
                      <a:pPr algn="l" fontAlgn="b"/>
                      <a:r>
                        <a:rPr lang="en-US" sz="1100" u="none" strike="noStrike">
                          <a:effectLst/>
                        </a:rPr>
                        <a:t>SVG</a:t>
                      </a:r>
                      <a:endParaRPr lang="en-US" sz="1100" b="0" i="0" u="none" strike="noStrike">
                        <a:solidFill>
                          <a:srgbClr val="000000"/>
                        </a:solidFill>
                        <a:effectLst/>
                        <a:latin typeface="Calibri"/>
                      </a:endParaRPr>
                    </a:p>
                  </a:txBody>
                  <a:tcPr marL="0" marR="0" marT="0" marB="0" anchor="b"/>
                </a:tc>
                <a:tc>
                  <a:txBody>
                    <a:bodyPr/>
                    <a:lstStyle/>
                    <a:p>
                      <a:pPr algn="r" fontAlgn="b"/>
                      <a:r>
                        <a:rPr lang="en-US" sz="1100" u="none" strike="noStrike">
                          <a:effectLst/>
                        </a:rPr>
                        <a:t>2</a:t>
                      </a:r>
                      <a:endParaRPr lang="en-US" sz="1100" b="0" i="0" u="none" strike="noStrike">
                        <a:solidFill>
                          <a:srgbClr val="000000"/>
                        </a:solidFill>
                        <a:effectLst/>
                        <a:latin typeface="Calibri"/>
                      </a:endParaRPr>
                    </a:p>
                  </a:txBody>
                  <a:tcPr marL="0" marR="0" marT="0" marB="0" anchor="b"/>
                </a:tc>
                <a:tc>
                  <a:txBody>
                    <a:bodyPr/>
                    <a:lstStyle/>
                    <a:p>
                      <a:pPr algn="r" fontAlgn="b"/>
                      <a:r>
                        <a:rPr lang="en-US" sz="1100" u="none" strike="noStrike">
                          <a:effectLst/>
                        </a:rPr>
                        <a:t>5</a:t>
                      </a:r>
                      <a:endParaRPr lang="en-US" sz="1100" b="0" i="0" u="none" strike="noStrike">
                        <a:solidFill>
                          <a:srgbClr val="000000"/>
                        </a:solidFill>
                        <a:effectLst/>
                        <a:latin typeface="Calibri"/>
                      </a:endParaRPr>
                    </a:p>
                  </a:txBody>
                  <a:tcPr marL="0" marR="0" marT="0" marB="0" anchor="b"/>
                </a:tc>
                <a:tc>
                  <a:txBody>
                    <a:bodyPr/>
                    <a:lstStyle/>
                    <a:p>
                      <a:pPr algn="r" fontAlgn="b"/>
                      <a:r>
                        <a:rPr lang="en-US" sz="1100" u="none" strike="noStrike">
                          <a:effectLst/>
                        </a:rPr>
                        <a:t>1</a:t>
                      </a:r>
                      <a:endParaRPr lang="en-US" sz="1100" b="0" i="0" u="none" strike="noStrike">
                        <a:solidFill>
                          <a:srgbClr val="000000"/>
                        </a:solidFill>
                        <a:effectLst/>
                        <a:latin typeface="Calibri"/>
                      </a:endParaRPr>
                    </a:p>
                  </a:txBody>
                  <a:tcPr marL="0" marR="0" marT="0" marB="0" anchor="b"/>
                </a:tc>
                <a:tc>
                  <a:txBody>
                    <a:bodyPr/>
                    <a:lstStyle/>
                    <a:p>
                      <a:pPr algn="r" fontAlgn="b"/>
                      <a:r>
                        <a:rPr lang="en-US" sz="1100" u="none" strike="noStrike">
                          <a:effectLst/>
                        </a:rPr>
                        <a:t>8</a:t>
                      </a:r>
                      <a:endParaRPr lang="en-US" sz="1100" b="0" i="0" u="none" strike="noStrike">
                        <a:solidFill>
                          <a:srgbClr val="000000"/>
                        </a:solidFill>
                        <a:effectLst/>
                        <a:latin typeface="Calibri"/>
                      </a:endParaRPr>
                    </a:p>
                  </a:txBody>
                  <a:tcPr marL="0" marR="0" marT="0" marB="0" anchor="b"/>
                </a:tc>
                <a:tc>
                  <a:txBody>
                    <a:bodyPr/>
                    <a:lstStyle/>
                    <a:p>
                      <a:pPr algn="l" fontAlgn="b"/>
                      <a:endParaRPr lang="en-US" sz="1100" b="0" i="0" u="none" strike="noStrike">
                        <a:solidFill>
                          <a:srgbClr val="000000"/>
                        </a:solidFill>
                        <a:effectLst/>
                        <a:latin typeface="Calibri"/>
                      </a:endParaRPr>
                    </a:p>
                  </a:txBody>
                  <a:tcPr marL="0" marR="0" marT="0" marB="0" anchor="b"/>
                </a:tc>
              </a:tr>
              <a:tr h="190500">
                <a:tc>
                  <a:txBody>
                    <a:bodyPr/>
                    <a:lstStyle/>
                    <a:p>
                      <a:pPr algn="l" fontAlgn="b"/>
                      <a:r>
                        <a:rPr lang="en-US" sz="1100" u="none" strike="noStrike">
                          <a:effectLst/>
                        </a:rPr>
                        <a:t>TNS</a:t>
                      </a:r>
                      <a:endParaRPr lang="en-US" sz="1100" b="0" i="0" u="none" strike="noStrike">
                        <a:solidFill>
                          <a:srgbClr val="000000"/>
                        </a:solidFill>
                        <a:effectLst/>
                        <a:latin typeface="Calibri"/>
                      </a:endParaRPr>
                    </a:p>
                  </a:txBody>
                  <a:tcPr marL="0" marR="0" marT="0" marB="0" anchor="b"/>
                </a:tc>
                <a:tc>
                  <a:txBody>
                    <a:bodyPr/>
                    <a:lstStyle/>
                    <a:p>
                      <a:pPr algn="r" fontAlgn="b"/>
                      <a:r>
                        <a:rPr lang="en-US" sz="1100" u="none" strike="noStrike">
                          <a:effectLst/>
                        </a:rPr>
                        <a:t>3</a:t>
                      </a:r>
                      <a:endParaRPr lang="en-US" sz="1100" b="0" i="0" u="none" strike="noStrike">
                        <a:solidFill>
                          <a:srgbClr val="000000"/>
                        </a:solidFill>
                        <a:effectLst/>
                        <a:latin typeface="Calibri"/>
                      </a:endParaRPr>
                    </a:p>
                  </a:txBody>
                  <a:tcPr marL="0" marR="0" marT="0" marB="0" anchor="b"/>
                </a:tc>
                <a:tc>
                  <a:txBody>
                    <a:bodyPr/>
                    <a:lstStyle/>
                    <a:p>
                      <a:pPr algn="r" fontAlgn="b"/>
                      <a:r>
                        <a:rPr lang="en-US" sz="1100" u="none" strike="noStrike">
                          <a:effectLst/>
                        </a:rPr>
                        <a:t>1</a:t>
                      </a:r>
                      <a:endParaRPr lang="en-US" sz="1100" b="0" i="0" u="none" strike="noStrike">
                        <a:solidFill>
                          <a:srgbClr val="000000"/>
                        </a:solidFill>
                        <a:effectLst/>
                        <a:latin typeface="Calibri"/>
                      </a:endParaRPr>
                    </a:p>
                  </a:txBody>
                  <a:tcPr marL="0" marR="0" marT="0" marB="0" anchor="b"/>
                </a:tc>
                <a:tc>
                  <a:txBody>
                    <a:bodyPr/>
                    <a:lstStyle/>
                    <a:p>
                      <a:pPr algn="r" fontAlgn="b"/>
                      <a:r>
                        <a:rPr lang="en-US" sz="1100" u="none" strike="noStrike">
                          <a:effectLst/>
                        </a:rPr>
                        <a:t>6</a:t>
                      </a:r>
                      <a:endParaRPr lang="en-US" sz="1100" b="0" i="0" u="none" strike="noStrike">
                        <a:solidFill>
                          <a:srgbClr val="000000"/>
                        </a:solidFill>
                        <a:effectLst/>
                        <a:latin typeface="Calibri"/>
                      </a:endParaRPr>
                    </a:p>
                  </a:txBody>
                  <a:tcPr marL="0" marR="0" marT="0" marB="0" anchor="b"/>
                </a:tc>
                <a:tc>
                  <a:txBody>
                    <a:bodyPr/>
                    <a:lstStyle/>
                    <a:p>
                      <a:pPr algn="r" fontAlgn="b"/>
                      <a:r>
                        <a:rPr lang="en-US" sz="1100" u="none" strike="noStrike">
                          <a:effectLst/>
                        </a:rPr>
                        <a:t>10</a:t>
                      </a:r>
                      <a:endParaRPr lang="en-US" sz="1100" b="0" i="0" u="none" strike="noStrike">
                        <a:solidFill>
                          <a:srgbClr val="000000"/>
                        </a:solidFill>
                        <a:effectLst/>
                        <a:latin typeface="Calibri"/>
                      </a:endParaRPr>
                    </a:p>
                  </a:txBody>
                  <a:tcPr marL="0" marR="0" marT="0" marB="0" anchor="b"/>
                </a:tc>
                <a:tc>
                  <a:txBody>
                    <a:bodyPr/>
                    <a:lstStyle/>
                    <a:p>
                      <a:pPr algn="l" fontAlgn="b"/>
                      <a:endParaRPr lang="en-US" sz="1100" b="0" i="0" u="none" strike="noStrike">
                        <a:solidFill>
                          <a:srgbClr val="000000"/>
                        </a:solidFill>
                        <a:effectLst/>
                        <a:latin typeface="Calibri"/>
                      </a:endParaRPr>
                    </a:p>
                  </a:txBody>
                  <a:tcPr marL="0" marR="0" marT="0" marB="0" anchor="b"/>
                </a:tc>
              </a:tr>
              <a:tr h="190500">
                <a:tc>
                  <a:txBody>
                    <a:bodyPr/>
                    <a:lstStyle/>
                    <a:p>
                      <a:pPr algn="l" fontAlgn="b"/>
                      <a:r>
                        <a:rPr lang="en-US" sz="1100" u="none" strike="noStrike">
                          <a:effectLst/>
                        </a:rPr>
                        <a:t>WBL</a:t>
                      </a:r>
                      <a:endParaRPr lang="en-US" sz="1100" b="0" i="0" u="none" strike="noStrike">
                        <a:solidFill>
                          <a:srgbClr val="000000"/>
                        </a:solidFill>
                        <a:effectLst/>
                        <a:latin typeface="Calibri"/>
                      </a:endParaRPr>
                    </a:p>
                  </a:txBody>
                  <a:tcPr marL="0" marR="0" marT="0" marB="0" anchor="b"/>
                </a:tc>
                <a:tc>
                  <a:txBody>
                    <a:bodyPr/>
                    <a:lstStyle/>
                    <a:p>
                      <a:pPr algn="r" fontAlgn="b"/>
                      <a:r>
                        <a:rPr lang="en-US" sz="1100" u="none" strike="noStrike">
                          <a:effectLst/>
                        </a:rPr>
                        <a:t>2</a:t>
                      </a:r>
                      <a:endParaRPr lang="en-US" sz="1100" b="0" i="0" u="none" strike="noStrike">
                        <a:solidFill>
                          <a:srgbClr val="000000"/>
                        </a:solidFill>
                        <a:effectLst/>
                        <a:latin typeface="Calibri"/>
                      </a:endParaRPr>
                    </a:p>
                  </a:txBody>
                  <a:tcPr marL="0" marR="0" marT="0" marB="0" anchor="b"/>
                </a:tc>
                <a:tc>
                  <a:txBody>
                    <a:bodyPr/>
                    <a:lstStyle/>
                    <a:p>
                      <a:pPr algn="r" fontAlgn="b"/>
                      <a:r>
                        <a:rPr lang="en-US" sz="1100" u="none" strike="noStrike">
                          <a:effectLst/>
                        </a:rPr>
                        <a:t>3</a:t>
                      </a:r>
                      <a:endParaRPr lang="en-US" sz="1100" b="0" i="0" u="none" strike="noStrike">
                        <a:solidFill>
                          <a:srgbClr val="000000"/>
                        </a:solidFill>
                        <a:effectLst/>
                        <a:latin typeface="Calibri"/>
                      </a:endParaRPr>
                    </a:p>
                  </a:txBody>
                  <a:tcPr marL="0" marR="0" marT="0" marB="0" anchor="b"/>
                </a:tc>
                <a:tc>
                  <a:txBody>
                    <a:bodyPr/>
                    <a:lstStyle/>
                    <a:p>
                      <a:pPr algn="r" fontAlgn="b"/>
                      <a:r>
                        <a:rPr lang="en-US" sz="1100" u="none" strike="noStrike">
                          <a:effectLst/>
                        </a:rPr>
                        <a:t>6</a:t>
                      </a:r>
                      <a:endParaRPr lang="en-US" sz="1100" b="0" i="0" u="none" strike="noStrike">
                        <a:solidFill>
                          <a:srgbClr val="000000"/>
                        </a:solidFill>
                        <a:effectLst/>
                        <a:latin typeface="Calibri"/>
                      </a:endParaRPr>
                    </a:p>
                  </a:txBody>
                  <a:tcPr marL="0" marR="0" marT="0" marB="0" anchor="b"/>
                </a:tc>
                <a:tc>
                  <a:txBody>
                    <a:bodyPr/>
                    <a:lstStyle/>
                    <a:p>
                      <a:pPr algn="r" fontAlgn="b"/>
                      <a:r>
                        <a:rPr lang="en-US" sz="1100" u="none" strike="noStrike">
                          <a:effectLst/>
                        </a:rPr>
                        <a:t>11</a:t>
                      </a:r>
                      <a:endParaRPr lang="en-US" sz="1100" b="0" i="0" u="none" strike="noStrike">
                        <a:solidFill>
                          <a:srgbClr val="000000"/>
                        </a:solidFill>
                        <a:effectLst/>
                        <a:latin typeface="Calibri"/>
                      </a:endParaRPr>
                    </a:p>
                  </a:txBody>
                  <a:tcPr marL="0" marR="0" marT="0" marB="0" anchor="b"/>
                </a:tc>
                <a:tc>
                  <a:txBody>
                    <a:bodyPr/>
                    <a:lstStyle/>
                    <a:p>
                      <a:pPr algn="l" fontAlgn="b"/>
                      <a:endParaRPr lang="en-US" sz="1100" b="0" i="0" u="none" strike="noStrike">
                        <a:solidFill>
                          <a:srgbClr val="000000"/>
                        </a:solidFill>
                        <a:effectLst/>
                        <a:latin typeface="Calibri"/>
                      </a:endParaRPr>
                    </a:p>
                  </a:txBody>
                  <a:tcPr marL="0" marR="0" marT="0" marB="0" anchor="b"/>
                </a:tc>
              </a:tr>
              <a:tr h="190500">
                <a:tc>
                  <a:txBody>
                    <a:bodyPr/>
                    <a:lstStyle/>
                    <a:p>
                      <a:pPr algn="l" fontAlgn="b"/>
                      <a:r>
                        <a:rPr lang="en-US" sz="1100" u="none" strike="noStrike">
                          <a:effectLst/>
                        </a:rPr>
                        <a:t>Grand Total</a:t>
                      </a:r>
                      <a:endParaRPr lang="en-US" sz="1100" b="1" i="0" u="none" strike="noStrike">
                        <a:solidFill>
                          <a:srgbClr val="000000"/>
                        </a:solidFill>
                        <a:effectLst/>
                        <a:latin typeface="Calibri"/>
                      </a:endParaRPr>
                    </a:p>
                  </a:txBody>
                  <a:tcPr marL="0" marR="0" marT="0" marB="0" anchor="b"/>
                </a:tc>
                <a:tc>
                  <a:txBody>
                    <a:bodyPr/>
                    <a:lstStyle/>
                    <a:p>
                      <a:pPr algn="r" fontAlgn="b"/>
                      <a:r>
                        <a:rPr lang="en-US" sz="1100" u="none" strike="noStrike">
                          <a:effectLst/>
                        </a:rPr>
                        <a:t>35</a:t>
                      </a:r>
                      <a:endParaRPr lang="en-US" sz="1100" b="1" i="0" u="none" strike="noStrike">
                        <a:solidFill>
                          <a:srgbClr val="000000"/>
                        </a:solidFill>
                        <a:effectLst/>
                        <a:latin typeface="Calibri"/>
                      </a:endParaRPr>
                    </a:p>
                  </a:txBody>
                  <a:tcPr marL="0" marR="0" marT="0" marB="0" anchor="b"/>
                </a:tc>
                <a:tc>
                  <a:txBody>
                    <a:bodyPr/>
                    <a:lstStyle/>
                    <a:p>
                      <a:pPr algn="r" fontAlgn="b"/>
                      <a:r>
                        <a:rPr lang="en-US" sz="1100" u="none" strike="noStrike">
                          <a:effectLst/>
                        </a:rPr>
                        <a:t>30</a:t>
                      </a:r>
                      <a:endParaRPr lang="en-US" sz="1100" b="1" i="0" u="none" strike="noStrike">
                        <a:solidFill>
                          <a:srgbClr val="000000"/>
                        </a:solidFill>
                        <a:effectLst/>
                        <a:latin typeface="Calibri"/>
                      </a:endParaRPr>
                    </a:p>
                  </a:txBody>
                  <a:tcPr marL="0" marR="0" marT="0" marB="0" anchor="b"/>
                </a:tc>
                <a:tc>
                  <a:txBody>
                    <a:bodyPr/>
                    <a:lstStyle/>
                    <a:p>
                      <a:pPr algn="r" fontAlgn="b"/>
                      <a:r>
                        <a:rPr lang="en-US" sz="1100" u="none" strike="noStrike">
                          <a:effectLst/>
                        </a:rPr>
                        <a:t>34</a:t>
                      </a:r>
                      <a:endParaRPr lang="en-US" sz="1100" b="1" i="0" u="none" strike="noStrike">
                        <a:solidFill>
                          <a:srgbClr val="000000"/>
                        </a:solidFill>
                        <a:effectLst/>
                        <a:latin typeface="Calibri"/>
                      </a:endParaRPr>
                    </a:p>
                  </a:txBody>
                  <a:tcPr marL="0" marR="0" marT="0" marB="0" anchor="b"/>
                </a:tc>
                <a:tc>
                  <a:txBody>
                    <a:bodyPr/>
                    <a:lstStyle/>
                    <a:p>
                      <a:pPr algn="r" fontAlgn="b"/>
                      <a:r>
                        <a:rPr lang="en-US" sz="1100" u="none" strike="noStrike">
                          <a:effectLst/>
                        </a:rPr>
                        <a:t>99</a:t>
                      </a:r>
                      <a:endParaRPr lang="en-US" sz="1100" b="1" i="0" u="none" strike="noStrike">
                        <a:solidFill>
                          <a:srgbClr val="000000"/>
                        </a:solidFill>
                        <a:effectLst/>
                        <a:latin typeface="Calibri"/>
                      </a:endParaRPr>
                    </a:p>
                  </a:txBody>
                  <a:tcPr marL="0" marR="0" marT="0" marB="0" anchor="b"/>
                </a:tc>
                <a:tc>
                  <a:txBody>
                    <a:bodyPr/>
                    <a:lstStyle/>
                    <a:p>
                      <a:pPr algn="l" fontAlgn="b"/>
                      <a:endParaRPr lang="en-US" sz="1100" b="0" i="0" u="none" strike="noStrike">
                        <a:solidFill>
                          <a:srgbClr val="000000"/>
                        </a:solidFill>
                        <a:effectLst/>
                        <a:latin typeface="Calibri"/>
                      </a:endParaRPr>
                    </a:p>
                  </a:txBody>
                  <a:tcPr marL="0" marR="0" marT="0" marB="0" anchor="b"/>
                </a:tc>
              </a:tr>
              <a:tr h="190500">
                <a:tc>
                  <a:txBody>
                    <a:bodyPr/>
                    <a:lstStyle/>
                    <a:p>
                      <a:pPr algn="l" fontAlgn="b"/>
                      <a:endParaRPr lang="en-US" sz="1100" b="0" i="0" u="none" strike="noStrike">
                        <a:solidFill>
                          <a:srgbClr val="000000"/>
                        </a:solidFill>
                        <a:effectLst/>
                        <a:latin typeface="Calibri"/>
                      </a:endParaRPr>
                    </a:p>
                  </a:txBody>
                  <a:tcPr marL="0" marR="0" marT="0" marB="0" anchor="b"/>
                </a:tc>
                <a:tc>
                  <a:txBody>
                    <a:bodyPr/>
                    <a:lstStyle/>
                    <a:p>
                      <a:pPr algn="l" fontAlgn="b"/>
                      <a:endParaRPr lang="en-US" sz="1100" b="0" i="0" u="none" strike="noStrike">
                        <a:solidFill>
                          <a:srgbClr val="000000"/>
                        </a:solidFill>
                        <a:effectLst/>
                        <a:latin typeface="Calibri"/>
                      </a:endParaRPr>
                    </a:p>
                  </a:txBody>
                  <a:tcPr marL="0" marR="0" marT="0" marB="0" anchor="b"/>
                </a:tc>
                <a:tc>
                  <a:txBody>
                    <a:bodyPr/>
                    <a:lstStyle/>
                    <a:p>
                      <a:pPr algn="l" fontAlgn="b"/>
                      <a:endParaRPr lang="en-US" sz="1100" b="0" i="0" u="none" strike="noStrike">
                        <a:solidFill>
                          <a:srgbClr val="000000"/>
                        </a:solidFill>
                        <a:effectLst/>
                        <a:latin typeface="Calibri"/>
                      </a:endParaRPr>
                    </a:p>
                  </a:txBody>
                  <a:tcPr marL="0" marR="0" marT="0" marB="0" anchor="b"/>
                </a:tc>
                <a:tc>
                  <a:txBody>
                    <a:bodyPr/>
                    <a:lstStyle/>
                    <a:p>
                      <a:pPr algn="l" fontAlgn="b"/>
                      <a:endParaRPr lang="en-US" sz="1100" b="0" i="0" u="none" strike="noStrike">
                        <a:solidFill>
                          <a:srgbClr val="000000"/>
                        </a:solidFill>
                        <a:effectLst/>
                        <a:latin typeface="Calibri"/>
                      </a:endParaRPr>
                    </a:p>
                  </a:txBody>
                  <a:tcPr marL="0" marR="0" marT="0" marB="0" anchor="b"/>
                </a:tc>
                <a:tc>
                  <a:txBody>
                    <a:bodyPr/>
                    <a:lstStyle/>
                    <a:p>
                      <a:pPr algn="l" fontAlgn="b"/>
                      <a:endParaRPr lang="en-US" sz="1100" b="0" i="0" u="none" strike="noStrike">
                        <a:solidFill>
                          <a:srgbClr val="000000"/>
                        </a:solidFill>
                        <a:effectLst/>
                        <a:latin typeface="Calibri"/>
                      </a:endParaRPr>
                    </a:p>
                  </a:txBody>
                  <a:tcPr marL="0" marR="0" marT="0" marB="0" anchor="b"/>
                </a:tc>
                <a:tc>
                  <a:txBody>
                    <a:bodyPr/>
                    <a:lstStyle/>
                    <a:p>
                      <a:pPr algn="l" fontAlgn="b"/>
                      <a:endParaRPr lang="en-US" sz="1100" b="0" i="0" u="none" strike="noStrike">
                        <a:solidFill>
                          <a:srgbClr val="000000"/>
                        </a:solidFill>
                        <a:effectLst/>
                        <a:latin typeface="Calibri"/>
                      </a:endParaRPr>
                    </a:p>
                  </a:txBody>
                  <a:tcPr marL="0" marR="0" marT="0" marB="0" anchor="b"/>
                </a:tc>
              </a:tr>
              <a:tr h="190500">
                <a:tc>
                  <a:txBody>
                    <a:bodyPr/>
                    <a:lstStyle/>
                    <a:p>
                      <a:pPr algn="l" fontAlgn="b"/>
                      <a:endParaRPr lang="en-US" sz="1100" b="0" i="0" u="none" strike="noStrike">
                        <a:solidFill>
                          <a:srgbClr val="000000"/>
                        </a:solidFill>
                        <a:effectLst/>
                        <a:latin typeface="Calibri"/>
                      </a:endParaRPr>
                    </a:p>
                  </a:txBody>
                  <a:tcPr marL="0" marR="0" marT="0" marB="0" anchor="b"/>
                </a:tc>
                <a:tc>
                  <a:txBody>
                    <a:bodyPr/>
                    <a:lstStyle/>
                    <a:p>
                      <a:pPr algn="l" fontAlgn="b"/>
                      <a:endParaRPr lang="en-US" sz="1100" b="0" i="0" u="none" strike="noStrike">
                        <a:solidFill>
                          <a:srgbClr val="000000"/>
                        </a:solidFill>
                        <a:effectLst/>
                        <a:latin typeface="Calibri"/>
                      </a:endParaRPr>
                    </a:p>
                  </a:txBody>
                  <a:tcPr marL="0" marR="0" marT="0" marB="0" anchor="b"/>
                </a:tc>
                <a:tc>
                  <a:txBody>
                    <a:bodyPr/>
                    <a:lstStyle/>
                    <a:p>
                      <a:pPr algn="l" fontAlgn="b"/>
                      <a:endParaRPr lang="en-US" sz="1100" b="0" i="0" u="none" strike="noStrike">
                        <a:solidFill>
                          <a:srgbClr val="000000"/>
                        </a:solidFill>
                        <a:effectLst/>
                        <a:latin typeface="Calibri"/>
                      </a:endParaRPr>
                    </a:p>
                  </a:txBody>
                  <a:tcPr marL="0" marR="0" marT="0" marB="0" anchor="b"/>
                </a:tc>
                <a:tc>
                  <a:txBody>
                    <a:bodyPr/>
                    <a:lstStyle/>
                    <a:p>
                      <a:pPr algn="l" fontAlgn="b"/>
                      <a:endParaRPr lang="en-US" sz="1100" b="0" i="0" u="none" strike="noStrike">
                        <a:solidFill>
                          <a:srgbClr val="000000"/>
                        </a:solidFill>
                        <a:effectLst/>
                        <a:latin typeface="Calibri"/>
                      </a:endParaRPr>
                    </a:p>
                  </a:txBody>
                  <a:tcPr marL="0" marR="0" marT="0" marB="0" anchor="b"/>
                </a:tc>
                <a:tc>
                  <a:txBody>
                    <a:bodyPr/>
                    <a:lstStyle/>
                    <a:p>
                      <a:pPr algn="l" fontAlgn="b"/>
                      <a:endParaRPr lang="en-US" sz="1100" b="0" i="0" u="none" strike="noStrike">
                        <a:solidFill>
                          <a:srgbClr val="000000"/>
                        </a:solidFill>
                        <a:effectLst/>
                        <a:latin typeface="Calibri"/>
                      </a:endParaRPr>
                    </a:p>
                  </a:txBody>
                  <a:tcPr marL="0" marR="0" marT="0" marB="0" anchor="b"/>
                </a:tc>
                <a:tc>
                  <a:txBody>
                    <a:bodyPr/>
                    <a:lstStyle/>
                    <a:p>
                      <a:pPr algn="l" fontAlgn="b"/>
                      <a:endParaRPr lang="en-US" sz="1100" b="0" i="0" u="none" strike="noStrike">
                        <a:solidFill>
                          <a:srgbClr val="000000"/>
                        </a:solidFill>
                        <a:effectLst/>
                        <a:latin typeface="Calibri"/>
                      </a:endParaRPr>
                    </a:p>
                  </a:txBody>
                  <a:tcPr marL="0" marR="0" marT="0" marB="0" anchor="b"/>
                </a:tc>
              </a:tr>
              <a:tr h="190500">
                <a:tc>
                  <a:txBody>
                    <a:bodyPr/>
                    <a:lstStyle/>
                    <a:p>
                      <a:pPr algn="l" fontAlgn="b"/>
                      <a:endParaRPr lang="en-US" sz="1100" b="0" i="0" u="none" strike="noStrike">
                        <a:solidFill>
                          <a:srgbClr val="000000"/>
                        </a:solidFill>
                        <a:effectLst/>
                        <a:latin typeface="Calibri"/>
                      </a:endParaRPr>
                    </a:p>
                  </a:txBody>
                  <a:tcPr marL="0" marR="0" marT="0" marB="0" anchor="b"/>
                </a:tc>
                <a:tc>
                  <a:txBody>
                    <a:bodyPr/>
                    <a:lstStyle/>
                    <a:p>
                      <a:pPr algn="l" fontAlgn="b"/>
                      <a:endParaRPr lang="en-US" sz="1100" b="0" i="0" u="none" strike="noStrike">
                        <a:solidFill>
                          <a:srgbClr val="000000"/>
                        </a:solidFill>
                        <a:effectLst/>
                        <a:latin typeface="Calibri"/>
                      </a:endParaRPr>
                    </a:p>
                  </a:txBody>
                  <a:tcPr marL="0" marR="0" marT="0" marB="0" anchor="b"/>
                </a:tc>
                <a:tc>
                  <a:txBody>
                    <a:bodyPr/>
                    <a:lstStyle/>
                    <a:p>
                      <a:pPr algn="l" fontAlgn="b"/>
                      <a:endParaRPr lang="en-US" sz="1100" b="0" i="0" u="none" strike="noStrike">
                        <a:solidFill>
                          <a:srgbClr val="000000"/>
                        </a:solidFill>
                        <a:effectLst/>
                        <a:latin typeface="Calibri"/>
                      </a:endParaRPr>
                    </a:p>
                  </a:txBody>
                  <a:tcPr marL="0" marR="0" marT="0" marB="0" anchor="b"/>
                </a:tc>
                <a:tc>
                  <a:txBody>
                    <a:bodyPr/>
                    <a:lstStyle/>
                    <a:p>
                      <a:pPr algn="l" fontAlgn="b"/>
                      <a:endParaRPr lang="en-US" sz="1100" b="0" i="0" u="none" strike="noStrike">
                        <a:solidFill>
                          <a:srgbClr val="000000"/>
                        </a:solidFill>
                        <a:effectLst/>
                        <a:latin typeface="Calibri"/>
                      </a:endParaRPr>
                    </a:p>
                  </a:txBody>
                  <a:tcPr marL="0" marR="0" marT="0" marB="0" anchor="b"/>
                </a:tc>
                <a:tc>
                  <a:txBody>
                    <a:bodyPr/>
                    <a:lstStyle/>
                    <a:p>
                      <a:pPr algn="l" fontAlgn="b"/>
                      <a:endParaRPr lang="en-US" sz="1100" b="0" i="0" u="none" strike="noStrike">
                        <a:solidFill>
                          <a:srgbClr val="000000"/>
                        </a:solidFill>
                        <a:effectLst/>
                        <a:latin typeface="Calibri"/>
                      </a:endParaRPr>
                    </a:p>
                  </a:txBody>
                  <a:tcPr marL="0" marR="0" marT="0" marB="0" anchor="b"/>
                </a:tc>
                <a:tc>
                  <a:txBody>
                    <a:bodyPr/>
                    <a:lstStyle/>
                    <a:p>
                      <a:pPr algn="l" fontAlgn="b"/>
                      <a:endParaRPr lang="en-US" sz="1100" b="0" i="0" u="none" strike="noStrike" dirty="0">
                        <a:solidFill>
                          <a:srgbClr val="000000"/>
                        </a:solidFill>
                        <a:effectLst/>
                        <a:latin typeface="Calibri"/>
                      </a:endParaRPr>
                    </a:p>
                  </a:txBody>
                  <a:tcPr marL="0" marR="0" marT="0" marB="0" anchor="b"/>
                </a:tc>
              </a:tr>
            </a:tbl>
          </a:graphicData>
        </a:graphic>
      </p:graphicFrame>
      <p:graphicFrame>
        <p:nvGraphicFramePr>
          <p:cNvPr id="11" name="Chart 10"/>
          <p:cNvGraphicFramePr>
            <a:graphicFrameLocks/>
          </p:cNvGraphicFramePr>
          <p:nvPr>
            <p:extLst>
              <p:ext uri="{D42A27DB-BD31-4B8C-83A1-F6EECF244321}">
                <p14:modId xmlns:p14="http://schemas.microsoft.com/office/powerpoint/2010/main" val="2821331374"/>
              </p:ext>
            </p:extLst>
          </p:nvPr>
        </p:nvGraphicFramePr>
        <p:xfrm>
          <a:off x="5943600" y="1600200"/>
          <a:ext cx="4781550" cy="33147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9A5CB5B-BDD0-5A64-1A7C-37D3C88F8F9E}"/>
              </a:ext>
            </a:extLst>
          </p:cNvPr>
          <p:cNvSpPr>
            <a:spLocks noGrp="1"/>
          </p:cNvSpPr>
          <p:nvPr>
            <p:ph type="title"/>
          </p:nvPr>
        </p:nvSpPr>
        <p:spPr/>
        <p:txBody>
          <a:bodyPr/>
          <a:lstStyle/>
          <a:p>
            <a:endParaRPr lang="en-IN" dirty="0">
              <a:latin typeface="Times New Roman" panose="02020603050405020304" pitchFamily="18" charset="0"/>
              <a:cs typeface="Times New Roman" panose="02020603050405020304" pitchFamily="18" charset="0"/>
            </a:endParaRPr>
          </a:p>
        </p:txBody>
      </p:sp>
      <p:graphicFrame>
        <p:nvGraphicFramePr>
          <p:cNvPr id="3" name="Table 2"/>
          <p:cNvGraphicFramePr>
            <a:graphicFrameLocks noGrp="1"/>
          </p:cNvGraphicFramePr>
          <p:nvPr>
            <p:extLst>
              <p:ext uri="{D42A27DB-BD31-4B8C-83A1-F6EECF244321}">
                <p14:modId xmlns:p14="http://schemas.microsoft.com/office/powerpoint/2010/main" val="97354042"/>
              </p:ext>
            </p:extLst>
          </p:nvPr>
        </p:nvGraphicFramePr>
        <p:xfrm>
          <a:off x="1143000" y="1676400"/>
          <a:ext cx="4724401" cy="3962395"/>
        </p:xfrm>
        <a:graphic>
          <a:graphicData uri="http://schemas.openxmlformats.org/drawingml/2006/table">
            <a:tbl>
              <a:tblPr>
                <a:tableStyleId>{5C22544A-7EE6-4342-B048-85BDC9FD1C3A}</a:tableStyleId>
              </a:tblPr>
              <a:tblGrid>
                <a:gridCol w="1106347"/>
                <a:gridCol w="1627456"/>
                <a:gridCol w="552737"/>
                <a:gridCol w="552737"/>
                <a:gridCol w="885124"/>
              </a:tblGrid>
              <a:tr h="222948">
                <a:tc>
                  <a:txBody>
                    <a:bodyPr/>
                    <a:lstStyle/>
                    <a:p>
                      <a:pPr algn="l" fontAlgn="b"/>
                      <a:r>
                        <a:rPr lang="en-US" sz="1100" u="none" strike="noStrike">
                          <a:effectLst/>
                        </a:rPr>
                        <a:t>GenderCode</a:t>
                      </a:r>
                      <a:endParaRPr lang="en-US" sz="1100" b="0" i="0" u="none" strike="noStrike">
                        <a:solidFill>
                          <a:srgbClr val="000000"/>
                        </a:solidFill>
                        <a:effectLst/>
                        <a:latin typeface="Calibri"/>
                      </a:endParaRPr>
                    </a:p>
                  </a:txBody>
                  <a:tcPr marL="0" marR="0" marT="0" marB="0" anchor="b"/>
                </a:tc>
                <a:tc>
                  <a:txBody>
                    <a:bodyPr/>
                    <a:lstStyle/>
                    <a:p>
                      <a:pPr algn="l" fontAlgn="b"/>
                      <a:r>
                        <a:rPr lang="en-US" sz="1100" u="none" strike="noStrike">
                          <a:effectLst/>
                        </a:rPr>
                        <a:t>Female</a:t>
                      </a:r>
                      <a:endParaRPr lang="en-US" sz="1100" b="0" i="0" u="none" strike="noStrike">
                        <a:solidFill>
                          <a:srgbClr val="000000"/>
                        </a:solidFill>
                        <a:effectLst/>
                        <a:latin typeface="Calibri"/>
                      </a:endParaRPr>
                    </a:p>
                  </a:txBody>
                  <a:tcPr marL="0" marR="0" marT="0" marB="0" anchor="b"/>
                </a:tc>
                <a:tc>
                  <a:txBody>
                    <a:bodyPr/>
                    <a:lstStyle/>
                    <a:p>
                      <a:pPr algn="l" fontAlgn="b"/>
                      <a:endParaRPr lang="en-US" sz="1100" b="0" i="0" u="none" strike="noStrike">
                        <a:solidFill>
                          <a:srgbClr val="000000"/>
                        </a:solidFill>
                        <a:effectLst/>
                        <a:latin typeface="Calibri"/>
                      </a:endParaRPr>
                    </a:p>
                  </a:txBody>
                  <a:tcPr marL="0" marR="0" marT="0" marB="0" anchor="b"/>
                </a:tc>
                <a:tc>
                  <a:txBody>
                    <a:bodyPr/>
                    <a:lstStyle/>
                    <a:p>
                      <a:pPr algn="l" fontAlgn="b"/>
                      <a:endParaRPr lang="en-US" sz="1100" b="0" i="0" u="none" strike="noStrike">
                        <a:solidFill>
                          <a:srgbClr val="000000"/>
                        </a:solidFill>
                        <a:effectLst/>
                        <a:latin typeface="Calibri"/>
                      </a:endParaRPr>
                    </a:p>
                  </a:txBody>
                  <a:tcPr marL="0" marR="0" marT="0" marB="0" anchor="b"/>
                </a:tc>
                <a:tc>
                  <a:txBody>
                    <a:bodyPr/>
                    <a:lstStyle/>
                    <a:p>
                      <a:pPr algn="l" fontAlgn="b"/>
                      <a:endParaRPr lang="en-US" sz="1100" b="0" i="0" u="none" strike="noStrike">
                        <a:solidFill>
                          <a:srgbClr val="000000"/>
                        </a:solidFill>
                        <a:effectLst/>
                        <a:latin typeface="Calibri"/>
                      </a:endParaRPr>
                    </a:p>
                  </a:txBody>
                  <a:tcPr marL="0" marR="0" marT="0" marB="0" anchor="b"/>
                </a:tc>
              </a:tr>
              <a:tr h="253350">
                <a:tc>
                  <a:txBody>
                    <a:bodyPr/>
                    <a:lstStyle/>
                    <a:p>
                      <a:pPr algn="l" fontAlgn="b"/>
                      <a:endParaRPr lang="en-US" sz="1100" b="0" i="0" u="none" strike="noStrike">
                        <a:solidFill>
                          <a:srgbClr val="000000"/>
                        </a:solidFill>
                        <a:effectLst/>
                        <a:latin typeface="Calibri"/>
                      </a:endParaRPr>
                    </a:p>
                  </a:txBody>
                  <a:tcPr marL="0" marR="0" marT="0" marB="0" anchor="b"/>
                </a:tc>
                <a:tc>
                  <a:txBody>
                    <a:bodyPr/>
                    <a:lstStyle/>
                    <a:p>
                      <a:pPr algn="l" fontAlgn="b"/>
                      <a:endParaRPr lang="en-US" sz="1100" b="0" i="0" u="none" strike="noStrike">
                        <a:solidFill>
                          <a:srgbClr val="000000"/>
                        </a:solidFill>
                        <a:effectLst/>
                        <a:latin typeface="Calibri"/>
                      </a:endParaRPr>
                    </a:p>
                  </a:txBody>
                  <a:tcPr marL="0" marR="0" marT="0" marB="0" anchor="b"/>
                </a:tc>
                <a:tc>
                  <a:txBody>
                    <a:bodyPr/>
                    <a:lstStyle/>
                    <a:p>
                      <a:pPr algn="l" fontAlgn="b"/>
                      <a:endParaRPr lang="en-US" sz="1100" b="0" i="0" u="none" strike="noStrike">
                        <a:solidFill>
                          <a:srgbClr val="000000"/>
                        </a:solidFill>
                        <a:effectLst/>
                        <a:latin typeface="Calibri"/>
                      </a:endParaRPr>
                    </a:p>
                  </a:txBody>
                  <a:tcPr marL="0" marR="0" marT="0" marB="0" anchor="b"/>
                </a:tc>
                <a:tc>
                  <a:txBody>
                    <a:bodyPr/>
                    <a:lstStyle/>
                    <a:p>
                      <a:pPr algn="l" fontAlgn="b"/>
                      <a:endParaRPr lang="en-US" sz="1100" b="0" i="0" u="none" strike="noStrike">
                        <a:solidFill>
                          <a:srgbClr val="000000"/>
                        </a:solidFill>
                        <a:effectLst/>
                        <a:latin typeface="Calibri"/>
                      </a:endParaRPr>
                    </a:p>
                  </a:txBody>
                  <a:tcPr marL="0" marR="0" marT="0" marB="0" anchor="b"/>
                </a:tc>
                <a:tc>
                  <a:txBody>
                    <a:bodyPr/>
                    <a:lstStyle/>
                    <a:p>
                      <a:pPr algn="l" fontAlgn="b"/>
                      <a:endParaRPr lang="en-US" sz="1100" b="0" i="0" u="none" strike="noStrike">
                        <a:solidFill>
                          <a:srgbClr val="000000"/>
                        </a:solidFill>
                        <a:effectLst/>
                        <a:latin typeface="Calibri"/>
                      </a:endParaRPr>
                    </a:p>
                  </a:txBody>
                  <a:tcPr marL="0" marR="0" marT="0" marB="0" anchor="b"/>
                </a:tc>
              </a:tr>
              <a:tr h="445897">
                <a:tc>
                  <a:txBody>
                    <a:bodyPr/>
                    <a:lstStyle/>
                    <a:p>
                      <a:pPr algn="l" fontAlgn="b"/>
                      <a:r>
                        <a:rPr lang="en-US" sz="1100" u="none" strike="noStrike">
                          <a:effectLst/>
                        </a:rPr>
                        <a:t>Count of FirstName</a:t>
                      </a:r>
                      <a:endParaRPr lang="en-US" sz="1100" b="1" i="0" u="none" strike="noStrike">
                        <a:solidFill>
                          <a:srgbClr val="000000"/>
                        </a:solidFill>
                        <a:effectLst/>
                        <a:latin typeface="Calibri"/>
                      </a:endParaRPr>
                    </a:p>
                  </a:txBody>
                  <a:tcPr marL="0" marR="0" marT="0" marB="0" anchor="b"/>
                </a:tc>
                <a:tc>
                  <a:txBody>
                    <a:bodyPr/>
                    <a:lstStyle/>
                    <a:p>
                      <a:pPr algn="l" fontAlgn="b"/>
                      <a:r>
                        <a:rPr lang="en-US" sz="1100" u="none" strike="noStrike">
                          <a:effectLst/>
                        </a:rPr>
                        <a:t>Column Labels</a:t>
                      </a:r>
                      <a:endParaRPr lang="en-US" sz="1100" b="1" i="0" u="none" strike="noStrike">
                        <a:solidFill>
                          <a:srgbClr val="000000"/>
                        </a:solidFill>
                        <a:effectLst/>
                        <a:latin typeface="Calibri"/>
                      </a:endParaRPr>
                    </a:p>
                  </a:txBody>
                  <a:tcPr marL="0" marR="0" marT="0" marB="0" anchor="b"/>
                </a:tc>
                <a:tc>
                  <a:txBody>
                    <a:bodyPr/>
                    <a:lstStyle/>
                    <a:p>
                      <a:pPr algn="l" fontAlgn="b"/>
                      <a:endParaRPr lang="en-US" sz="1100" b="1" i="0" u="none" strike="noStrike">
                        <a:solidFill>
                          <a:srgbClr val="000000"/>
                        </a:solidFill>
                        <a:effectLst/>
                        <a:latin typeface="Calibri"/>
                      </a:endParaRPr>
                    </a:p>
                  </a:txBody>
                  <a:tcPr marL="0" marR="0" marT="0" marB="0" anchor="b"/>
                </a:tc>
                <a:tc>
                  <a:txBody>
                    <a:bodyPr/>
                    <a:lstStyle/>
                    <a:p>
                      <a:pPr algn="l" fontAlgn="b"/>
                      <a:endParaRPr lang="en-US" sz="1100" b="1" i="0" u="none" strike="noStrike">
                        <a:solidFill>
                          <a:srgbClr val="000000"/>
                        </a:solidFill>
                        <a:effectLst/>
                        <a:latin typeface="Calibri"/>
                      </a:endParaRPr>
                    </a:p>
                  </a:txBody>
                  <a:tcPr marL="0" marR="0" marT="0" marB="0" anchor="b"/>
                </a:tc>
                <a:tc>
                  <a:txBody>
                    <a:bodyPr/>
                    <a:lstStyle/>
                    <a:p>
                      <a:pPr algn="l" fontAlgn="b"/>
                      <a:endParaRPr lang="en-US" sz="1100" b="1" i="0" u="none" strike="noStrike">
                        <a:solidFill>
                          <a:srgbClr val="000000"/>
                        </a:solidFill>
                        <a:effectLst/>
                        <a:latin typeface="Calibri"/>
                      </a:endParaRPr>
                    </a:p>
                  </a:txBody>
                  <a:tcPr marL="0" marR="0" marT="0" marB="0" anchor="b"/>
                </a:tc>
              </a:tr>
              <a:tr h="253350">
                <a:tc>
                  <a:txBody>
                    <a:bodyPr/>
                    <a:lstStyle/>
                    <a:p>
                      <a:pPr algn="l" fontAlgn="b"/>
                      <a:r>
                        <a:rPr lang="en-US" sz="1100" u="none" strike="noStrike">
                          <a:effectLst/>
                        </a:rPr>
                        <a:t>Row Labels</a:t>
                      </a:r>
                      <a:endParaRPr lang="en-US" sz="1100" b="1" i="0" u="none" strike="noStrike">
                        <a:solidFill>
                          <a:srgbClr val="000000"/>
                        </a:solidFill>
                        <a:effectLst/>
                        <a:latin typeface="Calibri"/>
                      </a:endParaRPr>
                    </a:p>
                  </a:txBody>
                  <a:tcPr marL="0" marR="0" marT="0" marB="0" anchor="b"/>
                </a:tc>
                <a:tc>
                  <a:txBody>
                    <a:bodyPr/>
                    <a:lstStyle/>
                    <a:p>
                      <a:pPr algn="l" fontAlgn="b"/>
                      <a:r>
                        <a:rPr lang="en-US" sz="1100" u="none" strike="noStrike">
                          <a:effectLst/>
                        </a:rPr>
                        <a:t>Zone A</a:t>
                      </a:r>
                      <a:endParaRPr lang="en-US" sz="1100" b="1" i="0" u="none" strike="noStrike">
                        <a:solidFill>
                          <a:srgbClr val="000000"/>
                        </a:solidFill>
                        <a:effectLst/>
                        <a:latin typeface="Calibri"/>
                      </a:endParaRPr>
                    </a:p>
                  </a:txBody>
                  <a:tcPr marL="0" marR="0" marT="0" marB="0" anchor="b"/>
                </a:tc>
                <a:tc>
                  <a:txBody>
                    <a:bodyPr/>
                    <a:lstStyle/>
                    <a:p>
                      <a:pPr algn="l" fontAlgn="b"/>
                      <a:r>
                        <a:rPr lang="en-US" sz="1100" u="none" strike="noStrike">
                          <a:effectLst/>
                        </a:rPr>
                        <a:t>Zone B</a:t>
                      </a:r>
                      <a:endParaRPr lang="en-US" sz="1100" b="1" i="0" u="none" strike="noStrike">
                        <a:solidFill>
                          <a:srgbClr val="000000"/>
                        </a:solidFill>
                        <a:effectLst/>
                        <a:latin typeface="Calibri"/>
                      </a:endParaRPr>
                    </a:p>
                  </a:txBody>
                  <a:tcPr marL="0" marR="0" marT="0" marB="0" anchor="b"/>
                </a:tc>
                <a:tc>
                  <a:txBody>
                    <a:bodyPr/>
                    <a:lstStyle/>
                    <a:p>
                      <a:pPr algn="l" fontAlgn="b"/>
                      <a:r>
                        <a:rPr lang="en-US" sz="1100" u="none" strike="noStrike">
                          <a:effectLst/>
                        </a:rPr>
                        <a:t>Zone C</a:t>
                      </a:r>
                      <a:endParaRPr lang="en-US" sz="1100" b="1" i="0" u="none" strike="noStrike">
                        <a:solidFill>
                          <a:srgbClr val="000000"/>
                        </a:solidFill>
                        <a:effectLst/>
                        <a:latin typeface="Calibri"/>
                      </a:endParaRPr>
                    </a:p>
                  </a:txBody>
                  <a:tcPr marL="0" marR="0" marT="0" marB="0" anchor="b"/>
                </a:tc>
                <a:tc>
                  <a:txBody>
                    <a:bodyPr/>
                    <a:lstStyle/>
                    <a:p>
                      <a:pPr algn="l" fontAlgn="b"/>
                      <a:r>
                        <a:rPr lang="en-US" sz="1100" u="none" strike="noStrike">
                          <a:effectLst/>
                        </a:rPr>
                        <a:t>Grand Total</a:t>
                      </a:r>
                      <a:endParaRPr lang="en-US" sz="1100" b="1" i="0" u="none" strike="noStrike">
                        <a:solidFill>
                          <a:srgbClr val="000000"/>
                        </a:solidFill>
                        <a:effectLst/>
                        <a:latin typeface="Calibri"/>
                      </a:endParaRPr>
                    </a:p>
                  </a:txBody>
                  <a:tcPr marL="0" marR="0" marT="0" marB="0" anchor="b"/>
                </a:tc>
              </a:tr>
              <a:tr h="253350">
                <a:tc>
                  <a:txBody>
                    <a:bodyPr/>
                    <a:lstStyle/>
                    <a:p>
                      <a:pPr algn="l" fontAlgn="b"/>
                      <a:r>
                        <a:rPr lang="en-US" sz="1100" u="none" strike="noStrike">
                          <a:effectLst/>
                        </a:rPr>
                        <a:t>BPC</a:t>
                      </a:r>
                      <a:endParaRPr lang="en-US" sz="1100" b="0" i="0" u="none" strike="noStrike">
                        <a:solidFill>
                          <a:srgbClr val="000000"/>
                        </a:solidFill>
                        <a:effectLst/>
                        <a:latin typeface="Calibri"/>
                      </a:endParaRPr>
                    </a:p>
                  </a:txBody>
                  <a:tcPr marL="0" marR="0" marT="0" marB="0" anchor="b"/>
                </a:tc>
                <a:tc>
                  <a:txBody>
                    <a:bodyPr/>
                    <a:lstStyle/>
                    <a:p>
                      <a:pPr algn="r" fontAlgn="b"/>
                      <a:r>
                        <a:rPr lang="en-US" sz="1100" u="none" strike="noStrike">
                          <a:effectLst/>
                        </a:rPr>
                        <a:t>2</a:t>
                      </a:r>
                      <a:endParaRPr lang="en-US" sz="1100" b="0" i="0" u="none" strike="noStrike">
                        <a:solidFill>
                          <a:srgbClr val="000000"/>
                        </a:solidFill>
                        <a:effectLst/>
                        <a:latin typeface="Calibri"/>
                      </a:endParaRPr>
                    </a:p>
                  </a:txBody>
                  <a:tcPr marL="0" marR="0" marT="0" marB="0" anchor="b"/>
                </a:tc>
                <a:tc>
                  <a:txBody>
                    <a:bodyPr/>
                    <a:lstStyle/>
                    <a:p>
                      <a:pPr algn="r" fontAlgn="b"/>
                      <a:r>
                        <a:rPr lang="en-US" sz="1100" u="none" strike="noStrike">
                          <a:effectLst/>
                        </a:rPr>
                        <a:t>1</a:t>
                      </a:r>
                      <a:endParaRPr lang="en-US" sz="1100" b="0" i="0" u="none" strike="noStrike">
                        <a:solidFill>
                          <a:srgbClr val="000000"/>
                        </a:solidFill>
                        <a:effectLst/>
                        <a:latin typeface="Calibri"/>
                      </a:endParaRPr>
                    </a:p>
                  </a:txBody>
                  <a:tcPr marL="0" marR="0" marT="0" marB="0" anchor="b"/>
                </a:tc>
                <a:tc>
                  <a:txBody>
                    <a:bodyPr/>
                    <a:lstStyle/>
                    <a:p>
                      <a:pPr algn="r" fontAlgn="b"/>
                      <a:r>
                        <a:rPr lang="en-US" sz="1100" u="none" strike="noStrike">
                          <a:effectLst/>
                        </a:rPr>
                        <a:t>3</a:t>
                      </a:r>
                      <a:endParaRPr lang="en-US" sz="1100" b="0" i="0" u="none" strike="noStrike">
                        <a:solidFill>
                          <a:srgbClr val="000000"/>
                        </a:solidFill>
                        <a:effectLst/>
                        <a:latin typeface="Calibri"/>
                      </a:endParaRPr>
                    </a:p>
                  </a:txBody>
                  <a:tcPr marL="0" marR="0" marT="0" marB="0" anchor="b"/>
                </a:tc>
                <a:tc>
                  <a:txBody>
                    <a:bodyPr/>
                    <a:lstStyle/>
                    <a:p>
                      <a:pPr algn="r" fontAlgn="b"/>
                      <a:r>
                        <a:rPr lang="en-US" sz="1100" u="none" strike="noStrike">
                          <a:effectLst/>
                        </a:rPr>
                        <a:t>6</a:t>
                      </a:r>
                      <a:endParaRPr lang="en-US" sz="1100" b="0" i="0" u="none" strike="noStrike">
                        <a:solidFill>
                          <a:srgbClr val="000000"/>
                        </a:solidFill>
                        <a:effectLst/>
                        <a:latin typeface="Calibri"/>
                      </a:endParaRPr>
                    </a:p>
                  </a:txBody>
                  <a:tcPr marL="0" marR="0" marT="0" marB="0" anchor="b"/>
                </a:tc>
              </a:tr>
              <a:tr h="253350">
                <a:tc>
                  <a:txBody>
                    <a:bodyPr/>
                    <a:lstStyle/>
                    <a:p>
                      <a:pPr algn="l" fontAlgn="b"/>
                      <a:r>
                        <a:rPr lang="en-US" sz="1100" u="none" strike="noStrike">
                          <a:effectLst/>
                        </a:rPr>
                        <a:t>CCDR</a:t>
                      </a:r>
                      <a:endParaRPr lang="en-US" sz="1100" b="0" i="0" u="none" strike="noStrike">
                        <a:solidFill>
                          <a:srgbClr val="000000"/>
                        </a:solidFill>
                        <a:effectLst/>
                        <a:latin typeface="Calibri"/>
                      </a:endParaRPr>
                    </a:p>
                  </a:txBody>
                  <a:tcPr marL="0" marR="0" marT="0" marB="0" anchor="b"/>
                </a:tc>
                <a:tc>
                  <a:txBody>
                    <a:bodyPr/>
                    <a:lstStyle/>
                    <a:p>
                      <a:pPr algn="r" fontAlgn="b"/>
                      <a:r>
                        <a:rPr lang="en-US" sz="1100" u="none" strike="noStrike">
                          <a:effectLst/>
                        </a:rPr>
                        <a:t>2</a:t>
                      </a:r>
                      <a:endParaRPr lang="en-US" sz="1100" b="0" i="0" u="none" strike="noStrike">
                        <a:solidFill>
                          <a:srgbClr val="000000"/>
                        </a:solidFill>
                        <a:effectLst/>
                        <a:latin typeface="Calibri"/>
                      </a:endParaRPr>
                    </a:p>
                  </a:txBody>
                  <a:tcPr marL="0" marR="0" marT="0" marB="0" anchor="b"/>
                </a:tc>
                <a:tc>
                  <a:txBody>
                    <a:bodyPr/>
                    <a:lstStyle/>
                    <a:p>
                      <a:pPr algn="r" fontAlgn="b"/>
                      <a:r>
                        <a:rPr lang="en-US" sz="1100" u="none" strike="noStrike">
                          <a:effectLst/>
                        </a:rPr>
                        <a:t>1</a:t>
                      </a:r>
                      <a:endParaRPr lang="en-US" sz="1100" b="0" i="0" u="none" strike="noStrike">
                        <a:solidFill>
                          <a:srgbClr val="000000"/>
                        </a:solidFill>
                        <a:effectLst/>
                        <a:latin typeface="Calibri"/>
                      </a:endParaRPr>
                    </a:p>
                  </a:txBody>
                  <a:tcPr marL="0" marR="0" marT="0" marB="0" anchor="b"/>
                </a:tc>
                <a:tc>
                  <a:txBody>
                    <a:bodyPr/>
                    <a:lstStyle/>
                    <a:p>
                      <a:pPr algn="r" fontAlgn="b"/>
                      <a:r>
                        <a:rPr lang="en-US" sz="1100" u="none" strike="noStrike">
                          <a:effectLst/>
                        </a:rPr>
                        <a:t>3</a:t>
                      </a:r>
                      <a:endParaRPr lang="en-US" sz="1100" b="0" i="0" u="none" strike="noStrike">
                        <a:solidFill>
                          <a:srgbClr val="000000"/>
                        </a:solidFill>
                        <a:effectLst/>
                        <a:latin typeface="Calibri"/>
                      </a:endParaRPr>
                    </a:p>
                  </a:txBody>
                  <a:tcPr marL="0" marR="0" marT="0" marB="0" anchor="b"/>
                </a:tc>
                <a:tc>
                  <a:txBody>
                    <a:bodyPr/>
                    <a:lstStyle/>
                    <a:p>
                      <a:pPr algn="r" fontAlgn="b"/>
                      <a:r>
                        <a:rPr lang="en-US" sz="1100" u="none" strike="noStrike">
                          <a:effectLst/>
                        </a:rPr>
                        <a:t>6</a:t>
                      </a:r>
                      <a:endParaRPr lang="en-US" sz="1100" b="0" i="0" u="none" strike="noStrike">
                        <a:solidFill>
                          <a:srgbClr val="000000"/>
                        </a:solidFill>
                        <a:effectLst/>
                        <a:latin typeface="Calibri"/>
                      </a:endParaRPr>
                    </a:p>
                  </a:txBody>
                  <a:tcPr marL="0" marR="0" marT="0" marB="0" anchor="b"/>
                </a:tc>
              </a:tr>
              <a:tr h="253350">
                <a:tc>
                  <a:txBody>
                    <a:bodyPr/>
                    <a:lstStyle/>
                    <a:p>
                      <a:pPr algn="l" fontAlgn="b"/>
                      <a:r>
                        <a:rPr lang="en-US" sz="1100" u="none" strike="noStrike">
                          <a:effectLst/>
                        </a:rPr>
                        <a:t>EW</a:t>
                      </a:r>
                      <a:endParaRPr lang="en-US" sz="1100" b="0" i="0" u="none" strike="noStrike">
                        <a:solidFill>
                          <a:srgbClr val="000000"/>
                        </a:solidFill>
                        <a:effectLst/>
                        <a:latin typeface="Calibri"/>
                      </a:endParaRPr>
                    </a:p>
                  </a:txBody>
                  <a:tcPr marL="0" marR="0" marT="0" marB="0" anchor="b"/>
                </a:tc>
                <a:tc>
                  <a:txBody>
                    <a:bodyPr/>
                    <a:lstStyle/>
                    <a:p>
                      <a:pPr algn="r" fontAlgn="b"/>
                      <a:r>
                        <a:rPr lang="en-US" sz="1100" u="none" strike="noStrike">
                          <a:effectLst/>
                        </a:rPr>
                        <a:t>1</a:t>
                      </a:r>
                      <a:endParaRPr lang="en-US" sz="1100" b="0" i="0" u="none" strike="noStrike">
                        <a:solidFill>
                          <a:srgbClr val="000000"/>
                        </a:solidFill>
                        <a:effectLst/>
                        <a:latin typeface="Calibri"/>
                      </a:endParaRPr>
                    </a:p>
                  </a:txBody>
                  <a:tcPr marL="0" marR="0" marT="0" marB="0" anchor="b"/>
                </a:tc>
                <a:tc>
                  <a:txBody>
                    <a:bodyPr/>
                    <a:lstStyle/>
                    <a:p>
                      <a:pPr algn="l" fontAlgn="b"/>
                      <a:endParaRPr lang="en-US" sz="1100" b="0" i="0" u="none" strike="noStrike">
                        <a:solidFill>
                          <a:srgbClr val="000000"/>
                        </a:solidFill>
                        <a:effectLst/>
                        <a:latin typeface="Calibri"/>
                      </a:endParaRPr>
                    </a:p>
                  </a:txBody>
                  <a:tcPr marL="0" marR="0" marT="0" marB="0" anchor="b"/>
                </a:tc>
                <a:tc>
                  <a:txBody>
                    <a:bodyPr/>
                    <a:lstStyle/>
                    <a:p>
                      <a:pPr algn="l" fontAlgn="b"/>
                      <a:endParaRPr lang="en-US" sz="1100" b="0" i="0" u="none" strike="noStrike">
                        <a:solidFill>
                          <a:srgbClr val="000000"/>
                        </a:solidFill>
                        <a:effectLst/>
                        <a:latin typeface="Calibri"/>
                      </a:endParaRPr>
                    </a:p>
                  </a:txBody>
                  <a:tcPr marL="0" marR="0" marT="0" marB="0" anchor="b"/>
                </a:tc>
                <a:tc>
                  <a:txBody>
                    <a:bodyPr/>
                    <a:lstStyle/>
                    <a:p>
                      <a:pPr algn="r" fontAlgn="b"/>
                      <a:r>
                        <a:rPr lang="en-US" sz="1100" u="none" strike="noStrike">
                          <a:effectLst/>
                        </a:rPr>
                        <a:t>1</a:t>
                      </a:r>
                      <a:endParaRPr lang="en-US" sz="1100" b="0" i="0" u="none" strike="noStrike">
                        <a:solidFill>
                          <a:srgbClr val="000000"/>
                        </a:solidFill>
                        <a:effectLst/>
                        <a:latin typeface="Calibri"/>
                      </a:endParaRPr>
                    </a:p>
                  </a:txBody>
                  <a:tcPr marL="0" marR="0" marT="0" marB="0" anchor="b"/>
                </a:tc>
              </a:tr>
              <a:tr h="253350">
                <a:tc>
                  <a:txBody>
                    <a:bodyPr/>
                    <a:lstStyle/>
                    <a:p>
                      <a:pPr algn="l" fontAlgn="b"/>
                      <a:r>
                        <a:rPr lang="en-US" sz="1100" u="none" strike="noStrike">
                          <a:effectLst/>
                        </a:rPr>
                        <a:t>MSC</a:t>
                      </a:r>
                      <a:endParaRPr lang="en-US" sz="1100" b="0" i="0" u="none" strike="noStrike">
                        <a:solidFill>
                          <a:srgbClr val="000000"/>
                        </a:solidFill>
                        <a:effectLst/>
                        <a:latin typeface="Calibri"/>
                      </a:endParaRPr>
                    </a:p>
                  </a:txBody>
                  <a:tcPr marL="0" marR="0" marT="0" marB="0" anchor="b"/>
                </a:tc>
                <a:tc>
                  <a:txBody>
                    <a:bodyPr/>
                    <a:lstStyle/>
                    <a:p>
                      <a:pPr algn="r" fontAlgn="b"/>
                      <a:r>
                        <a:rPr lang="en-US" sz="1100" u="none" strike="noStrike">
                          <a:effectLst/>
                        </a:rPr>
                        <a:t>1</a:t>
                      </a:r>
                      <a:endParaRPr lang="en-US" sz="1100" b="0" i="0" u="none" strike="noStrike">
                        <a:solidFill>
                          <a:srgbClr val="000000"/>
                        </a:solidFill>
                        <a:effectLst/>
                        <a:latin typeface="Calibri"/>
                      </a:endParaRPr>
                    </a:p>
                  </a:txBody>
                  <a:tcPr marL="0" marR="0" marT="0" marB="0" anchor="b"/>
                </a:tc>
                <a:tc>
                  <a:txBody>
                    <a:bodyPr/>
                    <a:lstStyle/>
                    <a:p>
                      <a:pPr algn="r" fontAlgn="b"/>
                      <a:r>
                        <a:rPr lang="en-US" sz="1100" u="none" strike="noStrike">
                          <a:effectLst/>
                        </a:rPr>
                        <a:t>1</a:t>
                      </a:r>
                      <a:endParaRPr lang="en-US" sz="1100" b="0" i="0" u="none" strike="noStrike">
                        <a:solidFill>
                          <a:srgbClr val="000000"/>
                        </a:solidFill>
                        <a:effectLst/>
                        <a:latin typeface="Calibri"/>
                      </a:endParaRPr>
                    </a:p>
                  </a:txBody>
                  <a:tcPr marL="0" marR="0" marT="0" marB="0" anchor="b"/>
                </a:tc>
                <a:tc>
                  <a:txBody>
                    <a:bodyPr/>
                    <a:lstStyle/>
                    <a:p>
                      <a:pPr algn="r" fontAlgn="b"/>
                      <a:r>
                        <a:rPr lang="en-US" sz="1100" u="none" strike="noStrike">
                          <a:effectLst/>
                        </a:rPr>
                        <a:t>1</a:t>
                      </a:r>
                      <a:endParaRPr lang="en-US" sz="1100" b="0" i="0" u="none" strike="noStrike">
                        <a:solidFill>
                          <a:srgbClr val="000000"/>
                        </a:solidFill>
                        <a:effectLst/>
                        <a:latin typeface="Calibri"/>
                      </a:endParaRPr>
                    </a:p>
                  </a:txBody>
                  <a:tcPr marL="0" marR="0" marT="0" marB="0" anchor="b"/>
                </a:tc>
                <a:tc>
                  <a:txBody>
                    <a:bodyPr/>
                    <a:lstStyle/>
                    <a:p>
                      <a:pPr algn="r" fontAlgn="b"/>
                      <a:r>
                        <a:rPr lang="en-US" sz="1100" u="none" strike="noStrike">
                          <a:effectLst/>
                        </a:rPr>
                        <a:t>3</a:t>
                      </a:r>
                      <a:endParaRPr lang="en-US" sz="1100" b="0" i="0" u="none" strike="noStrike">
                        <a:solidFill>
                          <a:srgbClr val="000000"/>
                        </a:solidFill>
                        <a:effectLst/>
                        <a:latin typeface="Calibri"/>
                      </a:endParaRPr>
                    </a:p>
                  </a:txBody>
                  <a:tcPr marL="0" marR="0" marT="0" marB="0" anchor="b"/>
                </a:tc>
              </a:tr>
              <a:tr h="253350">
                <a:tc>
                  <a:txBody>
                    <a:bodyPr/>
                    <a:lstStyle/>
                    <a:p>
                      <a:pPr algn="l" fontAlgn="b"/>
                      <a:r>
                        <a:rPr lang="en-US" sz="1100" u="none" strike="noStrike">
                          <a:effectLst/>
                        </a:rPr>
                        <a:t>NEL</a:t>
                      </a:r>
                      <a:endParaRPr lang="en-US" sz="1100" b="0" i="0" u="none" strike="noStrike">
                        <a:solidFill>
                          <a:srgbClr val="000000"/>
                        </a:solidFill>
                        <a:effectLst/>
                        <a:latin typeface="Calibri"/>
                      </a:endParaRPr>
                    </a:p>
                  </a:txBody>
                  <a:tcPr marL="0" marR="0" marT="0" marB="0" anchor="b"/>
                </a:tc>
                <a:tc>
                  <a:txBody>
                    <a:bodyPr/>
                    <a:lstStyle/>
                    <a:p>
                      <a:pPr algn="r" fontAlgn="b"/>
                      <a:r>
                        <a:rPr lang="en-US" sz="1100" u="none" strike="noStrike">
                          <a:effectLst/>
                        </a:rPr>
                        <a:t>2</a:t>
                      </a:r>
                      <a:endParaRPr lang="en-US" sz="1100" b="0" i="0" u="none" strike="noStrike">
                        <a:solidFill>
                          <a:srgbClr val="000000"/>
                        </a:solidFill>
                        <a:effectLst/>
                        <a:latin typeface="Calibri"/>
                      </a:endParaRPr>
                    </a:p>
                  </a:txBody>
                  <a:tcPr marL="0" marR="0" marT="0" marB="0" anchor="b"/>
                </a:tc>
                <a:tc>
                  <a:txBody>
                    <a:bodyPr/>
                    <a:lstStyle/>
                    <a:p>
                      <a:pPr algn="r" fontAlgn="b"/>
                      <a:r>
                        <a:rPr lang="en-US" sz="1100" u="none" strike="noStrike">
                          <a:effectLst/>
                        </a:rPr>
                        <a:t>2</a:t>
                      </a:r>
                      <a:endParaRPr lang="en-US" sz="1100" b="0" i="0" u="none" strike="noStrike">
                        <a:solidFill>
                          <a:srgbClr val="000000"/>
                        </a:solidFill>
                        <a:effectLst/>
                        <a:latin typeface="Calibri"/>
                      </a:endParaRPr>
                    </a:p>
                  </a:txBody>
                  <a:tcPr marL="0" marR="0" marT="0" marB="0" anchor="b"/>
                </a:tc>
                <a:tc>
                  <a:txBody>
                    <a:bodyPr/>
                    <a:lstStyle/>
                    <a:p>
                      <a:pPr algn="r" fontAlgn="b"/>
                      <a:r>
                        <a:rPr lang="en-US" sz="1100" u="none" strike="noStrike">
                          <a:effectLst/>
                        </a:rPr>
                        <a:t>1</a:t>
                      </a:r>
                      <a:endParaRPr lang="en-US" sz="1100" b="0" i="0" u="none" strike="noStrike">
                        <a:solidFill>
                          <a:srgbClr val="000000"/>
                        </a:solidFill>
                        <a:effectLst/>
                        <a:latin typeface="Calibri"/>
                      </a:endParaRPr>
                    </a:p>
                  </a:txBody>
                  <a:tcPr marL="0" marR="0" marT="0" marB="0" anchor="b"/>
                </a:tc>
                <a:tc>
                  <a:txBody>
                    <a:bodyPr/>
                    <a:lstStyle/>
                    <a:p>
                      <a:pPr algn="r" fontAlgn="b"/>
                      <a:r>
                        <a:rPr lang="en-US" sz="1100" u="none" strike="noStrike">
                          <a:effectLst/>
                        </a:rPr>
                        <a:t>5</a:t>
                      </a:r>
                      <a:endParaRPr lang="en-US" sz="1100" b="0" i="0" u="none" strike="noStrike">
                        <a:solidFill>
                          <a:srgbClr val="000000"/>
                        </a:solidFill>
                        <a:effectLst/>
                        <a:latin typeface="Calibri"/>
                      </a:endParaRPr>
                    </a:p>
                  </a:txBody>
                  <a:tcPr marL="0" marR="0" marT="0" marB="0" anchor="b"/>
                </a:tc>
              </a:tr>
              <a:tr h="253350">
                <a:tc>
                  <a:txBody>
                    <a:bodyPr/>
                    <a:lstStyle/>
                    <a:p>
                      <a:pPr algn="l" fontAlgn="b"/>
                      <a:r>
                        <a:rPr lang="en-US" sz="1100" u="none" strike="noStrike">
                          <a:effectLst/>
                        </a:rPr>
                        <a:t>PL</a:t>
                      </a:r>
                      <a:endParaRPr lang="en-US" sz="1100" b="0" i="0" u="none" strike="noStrike">
                        <a:solidFill>
                          <a:srgbClr val="000000"/>
                        </a:solidFill>
                        <a:effectLst/>
                        <a:latin typeface="Calibri"/>
                      </a:endParaRPr>
                    </a:p>
                  </a:txBody>
                  <a:tcPr marL="0" marR="0" marT="0" marB="0" anchor="b"/>
                </a:tc>
                <a:tc>
                  <a:txBody>
                    <a:bodyPr/>
                    <a:lstStyle/>
                    <a:p>
                      <a:pPr algn="l" fontAlgn="b"/>
                      <a:endParaRPr lang="en-US" sz="1100" b="0" i="0" u="none" strike="noStrike">
                        <a:solidFill>
                          <a:srgbClr val="000000"/>
                        </a:solidFill>
                        <a:effectLst/>
                        <a:latin typeface="Calibri"/>
                      </a:endParaRPr>
                    </a:p>
                  </a:txBody>
                  <a:tcPr marL="0" marR="0" marT="0" marB="0" anchor="b"/>
                </a:tc>
                <a:tc>
                  <a:txBody>
                    <a:bodyPr/>
                    <a:lstStyle/>
                    <a:p>
                      <a:pPr algn="r" fontAlgn="b"/>
                      <a:r>
                        <a:rPr lang="en-US" sz="1100" u="none" strike="noStrike">
                          <a:effectLst/>
                        </a:rPr>
                        <a:t>2</a:t>
                      </a:r>
                      <a:endParaRPr lang="en-US" sz="1100" b="0" i="0" u="none" strike="noStrike">
                        <a:solidFill>
                          <a:srgbClr val="000000"/>
                        </a:solidFill>
                        <a:effectLst/>
                        <a:latin typeface="Calibri"/>
                      </a:endParaRPr>
                    </a:p>
                  </a:txBody>
                  <a:tcPr marL="0" marR="0" marT="0" marB="0" anchor="b"/>
                </a:tc>
                <a:tc>
                  <a:txBody>
                    <a:bodyPr/>
                    <a:lstStyle/>
                    <a:p>
                      <a:pPr algn="r" fontAlgn="b"/>
                      <a:r>
                        <a:rPr lang="en-US" sz="1100" u="none" strike="noStrike">
                          <a:effectLst/>
                        </a:rPr>
                        <a:t>2</a:t>
                      </a:r>
                      <a:endParaRPr lang="en-US" sz="1100" b="0" i="0" u="none" strike="noStrike">
                        <a:solidFill>
                          <a:srgbClr val="000000"/>
                        </a:solidFill>
                        <a:effectLst/>
                        <a:latin typeface="Calibri"/>
                      </a:endParaRPr>
                    </a:p>
                  </a:txBody>
                  <a:tcPr marL="0" marR="0" marT="0" marB="0" anchor="b"/>
                </a:tc>
                <a:tc>
                  <a:txBody>
                    <a:bodyPr/>
                    <a:lstStyle/>
                    <a:p>
                      <a:pPr algn="r" fontAlgn="b"/>
                      <a:r>
                        <a:rPr lang="en-US" sz="1100" u="none" strike="noStrike">
                          <a:effectLst/>
                        </a:rPr>
                        <a:t>4</a:t>
                      </a:r>
                      <a:endParaRPr lang="en-US" sz="1100" b="0" i="0" u="none" strike="noStrike">
                        <a:solidFill>
                          <a:srgbClr val="000000"/>
                        </a:solidFill>
                        <a:effectLst/>
                        <a:latin typeface="Calibri"/>
                      </a:endParaRPr>
                    </a:p>
                  </a:txBody>
                  <a:tcPr marL="0" marR="0" marT="0" marB="0" anchor="b"/>
                </a:tc>
              </a:tr>
              <a:tr h="253350">
                <a:tc>
                  <a:txBody>
                    <a:bodyPr/>
                    <a:lstStyle/>
                    <a:p>
                      <a:pPr algn="l" fontAlgn="b"/>
                      <a:r>
                        <a:rPr lang="en-US" sz="1100" u="none" strike="noStrike">
                          <a:effectLst/>
                        </a:rPr>
                        <a:t>PYZ</a:t>
                      </a:r>
                      <a:endParaRPr lang="en-US" sz="1100" b="0" i="0" u="none" strike="noStrike">
                        <a:solidFill>
                          <a:srgbClr val="000000"/>
                        </a:solidFill>
                        <a:effectLst/>
                        <a:latin typeface="Calibri"/>
                      </a:endParaRPr>
                    </a:p>
                  </a:txBody>
                  <a:tcPr marL="0" marR="0" marT="0" marB="0" anchor="b"/>
                </a:tc>
                <a:tc>
                  <a:txBody>
                    <a:bodyPr/>
                    <a:lstStyle/>
                    <a:p>
                      <a:pPr algn="r" fontAlgn="b"/>
                      <a:r>
                        <a:rPr lang="en-US" sz="1100" u="none" strike="noStrike">
                          <a:effectLst/>
                        </a:rPr>
                        <a:t>3</a:t>
                      </a:r>
                      <a:endParaRPr lang="en-US" sz="1100" b="0" i="0" u="none" strike="noStrike">
                        <a:solidFill>
                          <a:srgbClr val="000000"/>
                        </a:solidFill>
                        <a:effectLst/>
                        <a:latin typeface="Calibri"/>
                      </a:endParaRPr>
                    </a:p>
                  </a:txBody>
                  <a:tcPr marL="0" marR="0" marT="0" marB="0" anchor="b"/>
                </a:tc>
                <a:tc>
                  <a:txBody>
                    <a:bodyPr/>
                    <a:lstStyle/>
                    <a:p>
                      <a:pPr algn="l" fontAlgn="b"/>
                      <a:endParaRPr lang="en-US" sz="1100" b="0" i="0" u="none" strike="noStrike">
                        <a:solidFill>
                          <a:srgbClr val="000000"/>
                        </a:solidFill>
                        <a:effectLst/>
                        <a:latin typeface="Calibri"/>
                      </a:endParaRPr>
                    </a:p>
                  </a:txBody>
                  <a:tcPr marL="0" marR="0" marT="0" marB="0" anchor="b"/>
                </a:tc>
                <a:tc>
                  <a:txBody>
                    <a:bodyPr/>
                    <a:lstStyle/>
                    <a:p>
                      <a:pPr algn="l" fontAlgn="b"/>
                      <a:endParaRPr lang="en-US" sz="1100" b="0" i="0" u="none" strike="noStrike">
                        <a:solidFill>
                          <a:srgbClr val="000000"/>
                        </a:solidFill>
                        <a:effectLst/>
                        <a:latin typeface="Calibri"/>
                      </a:endParaRPr>
                    </a:p>
                  </a:txBody>
                  <a:tcPr marL="0" marR="0" marT="0" marB="0" anchor="b"/>
                </a:tc>
                <a:tc>
                  <a:txBody>
                    <a:bodyPr/>
                    <a:lstStyle/>
                    <a:p>
                      <a:pPr algn="r" fontAlgn="b"/>
                      <a:r>
                        <a:rPr lang="en-US" sz="1100" u="none" strike="noStrike">
                          <a:effectLst/>
                        </a:rPr>
                        <a:t>3</a:t>
                      </a:r>
                      <a:endParaRPr lang="en-US" sz="1100" b="0" i="0" u="none" strike="noStrike">
                        <a:solidFill>
                          <a:srgbClr val="000000"/>
                        </a:solidFill>
                        <a:effectLst/>
                        <a:latin typeface="Calibri"/>
                      </a:endParaRPr>
                    </a:p>
                  </a:txBody>
                  <a:tcPr marL="0" marR="0" marT="0" marB="0" anchor="b"/>
                </a:tc>
              </a:tr>
              <a:tr h="253350">
                <a:tc>
                  <a:txBody>
                    <a:bodyPr/>
                    <a:lstStyle/>
                    <a:p>
                      <a:pPr algn="l" fontAlgn="b"/>
                      <a:r>
                        <a:rPr lang="en-US" sz="1100" u="none" strike="noStrike">
                          <a:effectLst/>
                        </a:rPr>
                        <a:t>SVG</a:t>
                      </a:r>
                      <a:endParaRPr lang="en-US" sz="1100" b="0" i="0" u="none" strike="noStrike">
                        <a:solidFill>
                          <a:srgbClr val="000000"/>
                        </a:solidFill>
                        <a:effectLst/>
                        <a:latin typeface="Calibri"/>
                      </a:endParaRPr>
                    </a:p>
                  </a:txBody>
                  <a:tcPr marL="0" marR="0" marT="0" marB="0" anchor="b"/>
                </a:tc>
                <a:tc>
                  <a:txBody>
                    <a:bodyPr/>
                    <a:lstStyle/>
                    <a:p>
                      <a:pPr algn="l" fontAlgn="b"/>
                      <a:endParaRPr lang="en-US" sz="1100" b="0" i="0" u="none" strike="noStrike">
                        <a:solidFill>
                          <a:srgbClr val="000000"/>
                        </a:solidFill>
                        <a:effectLst/>
                        <a:latin typeface="Calibri"/>
                      </a:endParaRPr>
                    </a:p>
                  </a:txBody>
                  <a:tcPr marL="0" marR="0" marT="0" marB="0" anchor="b"/>
                </a:tc>
                <a:tc>
                  <a:txBody>
                    <a:bodyPr/>
                    <a:lstStyle/>
                    <a:p>
                      <a:pPr algn="r" fontAlgn="b"/>
                      <a:r>
                        <a:rPr lang="en-US" sz="1100" u="none" strike="noStrike">
                          <a:effectLst/>
                        </a:rPr>
                        <a:t>1</a:t>
                      </a:r>
                      <a:endParaRPr lang="en-US" sz="1100" b="0" i="0" u="none" strike="noStrike">
                        <a:solidFill>
                          <a:srgbClr val="000000"/>
                        </a:solidFill>
                        <a:effectLst/>
                        <a:latin typeface="Calibri"/>
                      </a:endParaRPr>
                    </a:p>
                  </a:txBody>
                  <a:tcPr marL="0" marR="0" marT="0" marB="0" anchor="b"/>
                </a:tc>
                <a:tc>
                  <a:txBody>
                    <a:bodyPr/>
                    <a:lstStyle/>
                    <a:p>
                      <a:pPr algn="l" fontAlgn="b"/>
                      <a:endParaRPr lang="en-US" sz="1100" b="0" i="0" u="none" strike="noStrike">
                        <a:solidFill>
                          <a:srgbClr val="000000"/>
                        </a:solidFill>
                        <a:effectLst/>
                        <a:latin typeface="Calibri"/>
                      </a:endParaRPr>
                    </a:p>
                  </a:txBody>
                  <a:tcPr marL="0" marR="0" marT="0" marB="0" anchor="b"/>
                </a:tc>
                <a:tc>
                  <a:txBody>
                    <a:bodyPr/>
                    <a:lstStyle/>
                    <a:p>
                      <a:pPr algn="r" fontAlgn="b"/>
                      <a:r>
                        <a:rPr lang="en-US" sz="1100" u="none" strike="noStrike">
                          <a:effectLst/>
                        </a:rPr>
                        <a:t>1</a:t>
                      </a:r>
                      <a:endParaRPr lang="en-US" sz="1100" b="0" i="0" u="none" strike="noStrike">
                        <a:solidFill>
                          <a:srgbClr val="000000"/>
                        </a:solidFill>
                        <a:effectLst/>
                        <a:latin typeface="Calibri"/>
                      </a:endParaRPr>
                    </a:p>
                  </a:txBody>
                  <a:tcPr marL="0" marR="0" marT="0" marB="0" anchor="b"/>
                </a:tc>
              </a:tr>
              <a:tr h="253350">
                <a:tc>
                  <a:txBody>
                    <a:bodyPr/>
                    <a:lstStyle/>
                    <a:p>
                      <a:pPr algn="l" fontAlgn="b"/>
                      <a:r>
                        <a:rPr lang="en-US" sz="1100" u="none" strike="noStrike">
                          <a:effectLst/>
                        </a:rPr>
                        <a:t>TNS</a:t>
                      </a:r>
                      <a:endParaRPr lang="en-US" sz="1100" b="0" i="0" u="none" strike="noStrike">
                        <a:solidFill>
                          <a:srgbClr val="000000"/>
                        </a:solidFill>
                        <a:effectLst/>
                        <a:latin typeface="Calibri"/>
                      </a:endParaRPr>
                    </a:p>
                  </a:txBody>
                  <a:tcPr marL="0" marR="0" marT="0" marB="0" anchor="b"/>
                </a:tc>
                <a:tc>
                  <a:txBody>
                    <a:bodyPr/>
                    <a:lstStyle/>
                    <a:p>
                      <a:pPr algn="r" fontAlgn="b"/>
                      <a:r>
                        <a:rPr lang="en-US" sz="1100" u="none" strike="noStrike">
                          <a:effectLst/>
                        </a:rPr>
                        <a:t>1</a:t>
                      </a:r>
                      <a:endParaRPr lang="en-US" sz="1100" b="0" i="0" u="none" strike="noStrike">
                        <a:solidFill>
                          <a:srgbClr val="000000"/>
                        </a:solidFill>
                        <a:effectLst/>
                        <a:latin typeface="Calibri"/>
                      </a:endParaRPr>
                    </a:p>
                  </a:txBody>
                  <a:tcPr marL="0" marR="0" marT="0" marB="0" anchor="b"/>
                </a:tc>
                <a:tc>
                  <a:txBody>
                    <a:bodyPr/>
                    <a:lstStyle/>
                    <a:p>
                      <a:pPr algn="l" fontAlgn="b"/>
                      <a:endParaRPr lang="en-US" sz="1100" b="0" i="0" u="none" strike="noStrike">
                        <a:solidFill>
                          <a:srgbClr val="000000"/>
                        </a:solidFill>
                        <a:effectLst/>
                        <a:latin typeface="Calibri"/>
                      </a:endParaRPr>
                    </a:p>
                  </a:txBody>
                  <a:tcPr marL="0" marR="0" marT="0" marB="0" anchor="b"/>
                </a:tc>
                <a:tc>
                  <a:txBody>
                    <a:bodyPr/>
                    <a:lstStyle/>
                    <a:p>
                      <a:pPr algn="r" fontAlgn="b"/>
                      <a:r>
                        <a:rPr lang="en-US" sz="1100" u="none" strike="noStrike">
                          <a:effectLst/>
                        </a:rPr>
                        <a:t>2</a:t>
                      </a:r>
                      <a:endParaRPr lang="en-US" sz="1100" b="0" i="0" u="none" strike="noStrike">
                        <a:solidFill>
                          <a:srgbClr val="000000"/>
                        </a:solidFill>
                        <a:effectLst/>
                        <a:latin typeface="Calibri"/>
                      </a:endParaRPr>
                    </a:p>
                  </a:txBody>
                  <a:tcPr marL="0" marR="0" marT="0" marB="0" anchor="b"/>
                </a:tc>
                <a:tc>
                  <a:txBody>
                    <a:bodyPr/>
                    <a:lstStyle/>
                    <a:p>
                      <a:pPr algn="r" fontAlgn="b"/>
                      <a:r>
                        <a:rPr lang="en-US" sz="1100" u="none" strike="noStrike">
                          <a:effectLst/>
                        </a:rPr>
                        <a:t>3</a:t>
                      </a:r>
                      <a:endParaRPr lang="en-US" sz="1100" b="0" i="0" u="none" strike="noStrike">
                        <a:solidFill>
                          <a:srgbClr val="000000"/>
                        </a:solidFill>
                        <a:effectLst/>
                        <a:latin typeface="Calibri"/>
                      </a:endParaRPr>
                    </a:p>
                  </a:txBody>
                  <a:tcPr marL="0" marR="0" marT="0" marB="0" anchor="b"/>
                </a:tc>
              </a:tr>
              <a:tr h="253350">
                <a:tc>
                  <a:txBody>
                    <a:bodyPr/>
                    <a:lstStyle/>
                    <a:p>
                      <a:pPr algn="l" fontAlgn="b"/>
                      <a:r>
                        <a:rPr lang="en-US" sz="1100" u="none" strike="noStrike">
                          <a:effectLst/>
                        </a:rPr>
                        <a:t>WBL</a:t>
                      </a:r>
                      <a:endParaRPr lang="en-US" sz="1100" b="0" i="0" u="none" strike="noStrike">
                        <a:solidFill>
                          <a:srgbClr val="000000"/>
                        </a:solidFill>
                        <a:effectLst/>
                        <a:latin typeface="Calibri"/>
                      </a:endParaRPr>
                    </a:p>
                  </a:txBody>
                  <a:tcPr marL="0" marR="0" marT="0" marB="0" anchor="b"/>
                </a:tc>
                <a:tc>
                  <a:txBody>
                    <a:bodyPr/>
                    <a:lstStyle/>
                    <a:p>
                      <a:pPr algn="r" fontAlgn="b"/>
                      <a:r>
                        <a:rPr lang="en-US" sz="1100" u="none" strike="noStrike">
                          <a:effectLst/>
                        </a:rPr>
                        <a:t>1</a:t>
                      </a:r>
                      <a:endParaRPr lang="en-US" sz="1100" b="0" i="0" u="none" strike="noStrike">
                        <a:solidFill>
                          <a:srgbClr val="000000"/>
                        </a:solidFill>
                        <a:effectLst/>
                        <a:latin typeface="Calibri"/>
                      </a:endParaRPr>
                    </a:p>
                  </a:txBody>
                  <a:tcPr marL="0" marR="0" marT="0" marB="0" anchor="b"/>
                </a:tc>
                <a:tc>
                  <a:txBody>
                    <a:bodyPr/>
                    <a:lstStyle/>
                    <a:p>
                      <a:pPr algn="r" fontAlgn="b"/>
                      <a:r>
                        <a:rPr lang="en-US" sz="1100" u="none" strike="noStrike">
                          <a:effectLst/>
                        </a:rPr>
                        <a:t>2</a:t>
                      </a:r>
                      <a:endParaRPr lang="en-US" sz="1100" b="0" i="0" u="none" strike="noStrike">
                        <a:solidFill>
                          <a:srgbClr val="000000"/>
                        </a:solidFill>
                        <a:effectLst/>
                        <a:latin typeface="Calibri"/>
                      </a:endParaRPr>
                    </a:p>
                  </a:txBody>
                  <a:tcPr marL="0" marR="0" marT="0" marB="0" anchor="b"/>
                </a:tc>
                <a:tc>
                  <a:txBody>
                    <a:bodyPr/>
                    <a:lstStyle/>
                    <a:p>
                      <a:pPr algn="r" fontAlgn="b"/>
                      <a:r>
                        <a:rPr lang="en-US" sz="1100" u="none" strike="noStrike">
                          <a:effectLst/>
                        </a:rPr>
                        <a:t>3</a:t>
                      </a:r>
                      <a:endParaRPr lang="en-US" sz="1100" b="0" i="0" u="none" strike="noStrike">
                        <a:solidFill>
                          <a:srgbClr val="000000"/>
                        </a:solidFill>
                        <a:effectLst/>
                        <a:latin typeface="Calibri"/>
                      </a:endParaRPr>
                    </a:p>
                  </a:txBody>
                  <a:tcPr marL="0" marR="0" marT="0" marB="0" anchor="b"/>
                </a:tc>
                <a:tc>
                  <a:txBody>
                    <a:bodyPr/>
                    <a:lstStyle/>
                    <a:p>
                      <a:pPr algn="r" fontAlgn="b"/>
                      <a:r>
                        <a:rPr lang="en-US" sz="1100" u="none" strike="noStrike">
                          <a:effectLst/>
                        </a:rPr>
                        <a:t>6</a:t>
                      </a:r>
                      <a:endParaRPr lang="en-US" sz="1100" b="0" i="0" u="none" strike="noStrike">
                        <a:solidFill>
                          <a:srgbClr val="000000"/>
                        </a:solidFill>
                        <a:effectLst/>
                        <a:latin typeface="Calibri"/>
                      </a:endParaRPr>
                    </a:p>
                  </a:txBody>
                  <a:tcPr marL="0" marR="0" marT="0" marB="0" anchor="b"/>
                </a:tc>
              </a:tr>
              <a:tr h="253350">
                <a:tc>
                  <a:txBody>
                    <a:bodyPr/>
                    <a:lstStyle/>
                    <a:p>
                      <a:pPr algn="l" fontAlgn="b"/>
                      <a:r>
                        <a:rPr lang="en-US" sz="1100" u="none" strike="noStrike">
                          <a:effectLst/>
                        </a:rPr>
                        <a:t>Grand Total</a:t>
                      </a:r>
                      <a:endParaRPr lang="en-US" sz="1100" b="1" i="0" u="none" strike="noStrike">
                        <a:solidFill>
                          <a:srgbClr val="000000"/>
                        </a:solidFill>
                        <a:effectLst/>
                        <a:latin typeface="Calibri"/>
                      </a:endParaRPr>
                    </a:p>
                  </a:txBody>
                  <a:tcPr marL="0" marR="0" marT="0" marB="0" anchor="b"/>
                </a:tc>
                <a:tc>
                  <a:txBody>
                    <a:bodyPr/>
                    <a:lstStyle/>
                    <a:p>
                      <a:pPr algn="r" fontAlgn="b"/>
                      <a:r>
                        <a:rPr lang="en-US" sz="1100" u="none" strike="noStrike">
                          <a:effectLst/>
                        </a:rPr>
                        <a:t>13</a:t>
                      </a:r>
                      <a:endParaRPr lang="en-US" sz="1100" b="1" i="0" u="none" strike="noStrike">
                        <a:solidFill>
                          <a:srgbClr val="000000"/>
                        </a:solidFill>
                        <a:effectLst/>
                        <a:latin typeface="Calibri"/>
                      </a:endParaRPr>
                    </a:p>
                  </a:txBody>
                  <a:tcPr marL="0" marR="0" marT="0" marB="0" anchor="b"/>
                </a:tc>
                <a:tc>
                  <a:txBody>
                    <a:bodyPr/>
                    <a:lstStyle/>
                    <a:p>
                      <a:pPr algn="r" fontAlgn="b"/>
                      <a:r>
                        <a:rPr lang="en-US" sz="1100" u="none" strike="noStrike">
                          <a:effectLst/>
                        </a:rPr>
                        <a:t>10</a:t>
                      </a:r>
                      <a:endParaRPr lang="en-US" sz="1100" b="1" i="0" u="none" strike="noStrike">
                        <a:solidFill>
                          <a:srgbClr val="000000"/>
                        </a:solidFill>
                        <a:effectLst/>
                        <a:latin typeface="Calibri"/>
                      </a:endParaRPr>
                    </a:p>
                  </a:txBody>
                  <a:tcPr marL="0" marR="0" marT="0" marB="0" anchor="b"/>
                </a:tc>
                <a:tc>
                  <a:txBody>
                    <a:bodyPr/>
                    <a:lstStyle/>
                    <a:p>
                      <a:pPr algn="r" fontAlgn="b"/>
                      <a:r>
                        <a:rPr lang="en-US" sz="1100" u="none" strike="noStrike">
                          <a:effectLst/>
                        </a:rPr>
                        <a:t>15</a:t>
                      </a:r>
                      <a:endParaRPr lang="en-US" sz="1100" b="1" i="0" u="none" strike="noStrike">
                        <a:solidFill>
                          <a:srgbClr val="000000"/>
                        </a:solidFill>
                        <a:effectLst/>
                        <a:latin typeface="Calibri"/>
                      </a:endParaRPr>
                    </a:p>
                  </a:txBody>
                  <a:tcPr marL="0" marR="0" marT="0" marB="0" anchor="b"/>
                </a:tc>
                <a:tc>
                  <a:txBody>
                    <a:bodyPr/>
                    <a:lstStyle/>
                    <a:p>
                      <a:pPr algn="r" fontAlgn="b"/>
                      <a:r>
                        <a:rPr lang="en-US" sz="1100" u="none" strike="noStrike" dirty="0">
                          <a:effectLst/>
                        </a:rPr>
                        <a:t>38</a:t>
                      </a:r>
                      <a:endParaRPr lang="en-US" sz="1100" b="1" i="0" u="none" strike="noStrike" dirty="0">
                        <a:solidFill>
                          <a:srgbClr val="000000"/>
                        </a:solidFill>
                        <a:effectLst/>
                        <a:latin typeface="Calibri"/>
                      </a:endParaRPr>
                    </a:p>
                  </a:txBody>
                  <a:tcPr marL="0" marR="0" marT="0" marB="0" anchor="b"/>
                </a:tc>
              </a:tr>
            </a:tbl>
          </a:graphicData>
        </a:graphic>
      </p:graphicFrame>
      <p:graphicFrame>
        <p:nvGraphicFramePr>
          <p:cNvPr id="4" name="Chart 3"/>
          <p:cNvGraphicFramePr>
            <a:graphicFrameLocks/>
          </p:cNvGraphicFramePr>
          <p:nvPr>
            <p:extLst>
              <p:ext uri="{D42A27DB-BD31-4B8C-83A1-F6EECF244321}">
                <p14:modId xmlns:p14="http://schemas.microsoft.com/office/powerpoint/2010/main" val="298434822"/>
              </p:ext>
            </p:extLst>
          </p:nvPr>
        </p:nvGraphicFramePr>
        <p:xfrm>
          <a:off x="6400800" y="1676400"/>
          <a:ext cx="5181600" cy="41910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9864422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19200" y="533400"/>
            <a:ext cx="4374460" cy="830997"/>
          </a:xfrm>
          <a:prstGeom prst="rect">
            <a:avLst/>
          </a:prstGeom>
          <a:noFill/>
        </p:spPr>
        <p:txBody>
          <a:bodyPr wrap="square" rtlCol="0">
            <a:spAutoFit/>
          </a:bodyPr>
          <a:lstStyle/>
          <a:p>
            <a:r>
              <a:rPr lang="en-US" sz="4800" b="1" dirty="0">
                <a:latin typeface="Times New Roman" panose="02020603050405020304" pitchFamily="18" charset="0"/>
                <a:cs typeface="Times New Roman" panose="02020603050405020304" pitchFamily="18" charset="0"/>
              </a:rPr>
              <a:t>conclusion</a:t>
            </a:r>
            <a:endParaRPr lang="en-US" sz="4800" b="1" dirty="0"/>
          </a:p>
        </p:txBody>
      </p:sp>
      <p:sp>
        <p:nvSpPr>
          <p:cNvPr id="3" name="TextBox 2"/>
          <p:cNvSpPr txBox="1"/>
          <p:nvPr/>
        </p:nvSpPr>
        <p:spPr>
          <a:xfrm>
            <a:off x="221560" y="1965234"/>
            <a:ext cx="10744200" cy="4154984"/>
          </a:xfrm>
          <a:prstGeom prst="rect">
            <a:avLst/>
          </a:prstGeom>
          <a:noFill/>
        </p:spPr>
        <p:txBody>
          <a:bodyPr wrap="square" rtlCol="0">
            <a:spAutoFit/>
          </a:bodyPr>
          <a:lstStyle/>
          <a:p>
            <a:r>
              <a:rPr lang="en-US" sz="2400" dirty="0">
                <a:latin typeface="Bahnschrift Light" pitchFamily="34" charset="0"/>
              </a:rPr>
              <a:t>The salary and compensation analysis through Excel data modeling provides a robust framework for understanding and optimizing employee compensation practices. By integrating and analyzing data on salaries, bonuses, benefits, and demographic factors, organizations can gain valuable insights into compensation trends, fairness, and alignment with industry standards. The salary and compensation analysis through Excel data modeling is a powerful tool for organizations seeking to optimize their compensation strategies and ensure fairness. By leveraging advanced Excel features and data analysis techniques, organizations can gain a deeper understanding of their compensation practices, make informed decisions, and ultimately enhance their overall HR and </a:t>
            </a:r>
            <a:r>
              <a:rPr lang="en-US" sz="2400" dirty="0" smtClean="0">
                <a:latin typeface="Bahnschrift Light" pitchFamily="34" charset="0"/>
              </a:rPr>
              <a:t>financial.</a:t>
            </a:r>
            <a:endParaRPr lang="en-US" sz="2400" dirty="0">
              <a:latin typeface="Bahnschrift Light" pitchFamily="34" charset="0"/>
            </a:endParaRPr>
          </a:p>
        </p:txBody>
      </p:sp>
    </p:spTree>
    <p:extLst>
      <p:ext uri="{BB962C8B-B14F-4D97-AF65-F5344CB8AC3E}">
        <p14:creationId xmlns:p14="http://schemas.microsoft.com/office/powerpoint/2010/main" val="7702189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dirty="0"/>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dirty="0"/>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dirty="0"/>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dirty="0"/>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dirty="0"/>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dirty="0"/>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dirty="0"/>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dirty="0"/>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dirty="0"/>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dirty="0"/>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smtClean="0">
                <a:solidFill>
                  <a:srgbClr val="0F0F0F"/>
                </a:solidFill>
                <a:latin typeface="Times New Roman" panose="02020603050405020304" pitchFamily="18" charset="0"/>
                <a:cs typeface="Times New Roman" panose="02020603050405020304" pitchFamily="18" charset="0"/>
              </a:rPr>
              <a:t>Salary And Compensation Analysis</a:t>
            </a:r>
          </a:p>
          <a:p>
            <a:r>
              <a:rPr lang="en-US" sz="4400" b="1" dirty="0" smtClean="0">
                <a:solidFill>
                  <a:srgbClr val="0F0F0F"/>
                </a:solidFill>
                <a:latin typeface="Times New Roman" panose="02020603050405020304" pitchFamily="18" charset="0"/>
                <a:cs typeface="Times New Roman" panose="02020603050405020304" pitchFamily="18" charset="0"/>
              </a:rPr>
              <a:t>Through Excel Data Modeling</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dirty="0"/>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dirty="0"/>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dirty="0"/>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dirty="0"/>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dirty="0"/>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dirty="0"/>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dirty="0"/>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dirty="0"/>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dirty="0"/>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dirty="0"/>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dirty="0"/>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dirty="0"/>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Rectangle 1"/>
          <p:cNvSpPr>
            <a:spLocks noChangeArrowheads="1"/>
          </p:cNvSpPr>
          <p:nvPr/>
        </p:nvSpPr>
        <p:spPr bwMode="auto">
          <a:xfrm>
            <a:off x="471487" y="1987287"/>
            <a:ext cx="8972550" cy="18928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Bahnschrift" pitchFamily="34" charset="0"/>
              <a:cs typeface="Arial" charset="0"/>
            </a:endParaRPr>
          </a:p>
          <a:p>
            <a:pPr marL="0" marR="0" lvl="0" indent="0" algn="l" defTabSz="914400" rtl="0" eaLnBrk="1" fontAlgn="base" latinLnBrk="0" hangingPunct="1">
              <a:lnSpc>
                <a:spcPct val="150000"/>
              </a:lnSpc>
              <a:spcBef>
                <a:spcPct val="0"/>
              </a:spcBef>
              <a:spcAft>
                <a:spcPct val="0"/>
              </a:spcAft>
              <a:buClrTx/>
              <a:buSzTx/>
              <a:buFontTx/>
              <a:buChar char="•"/>
              <a:tabLst/>
            </a:pPr>
            <a:r>
              <a:rPr kumimoji="0" lang="en-US" sz="1800" b="0" i="0" u="none" strike="noStrike" cap="none" normalizeH="0" baseline="0" dirty="0" smtClean="0">
                <a:ln>
                  <a:noFill/>
                </a:ln>
                <a:solidFill>
                  <a:schemeClr val="tx1"/>
                </a:solidFill>
                <a:effectLst/>
                <a:latin typeface="Bahnschrift" pitchFamily="34" charset="0"/>
                <a:cs typeface="Arial" charset="0"/>
              </a:rPr>
              <a:t>Analyze current salary and compensation data.</a:t>
            </a:r>
          </a:p>
          <a:p>
            <a:pPr marL="0" marR="0" lvl="0" indent="0" algn="l" defTabSz="914400" rtl="0" eaLnBrk="1" fontAlgn="base" latinLnBrk="0" hangingPunct="1">
              <a:lnSpc>
                <a:spcPct val="100000"/>
              </a:lnSpc>
              <a:spcBef>
                <a:spcPct val="0"/>
              </a:spcBef>
              <a:spcAft>
                <a:spcPct val="0"/>
              </a:spcAft>
              <a:buClrTx/>
              <a:buSzTx/>
              <a:buFontTx/>
              <a:buChar char="•"/>
              <a:tabLst/>
            </a:pPr>
            <a:r>
              <a:rPr kumimoji="0" lang="en-US" sz="1800" b="0" i="0" u="none" strike="noStrike" cap="none" normalizeH="0" baseline="0" dirty="0" smtClean="0">
                <a:ln>
                  <a:noFill/>
                </a:ln>
                <a:solidFill>
                  <a:schemeClr val="tx1"/>
                </a:solidFill>
                <a:effectLst/>
                <a:latin typeface="Bahnschrift" pitchFamily="34" charset="0"/>
                <a:cs typeface="Arial" charset="0"/>
              </a:rPr>
              <a:t>Identify trends and anomalies.</a:t>
            </a:r>
          </a:p>
          <a:p>
            <a:pPr marL="0" marR="0" lvl="0" indent="0" algn="l" defTabSz="914400" rtl="0" eaLnBrk="1" fontAlgn="base" latinLnBrk="0" hangingPunct="1">
              <a:lnSpc>
                <a:spcPct val="100000"/>
              </a:lnSpc>
              <a:spcBef>
                <a:spcPct val="0"/>
              </a:spcBef>
              <a:spcAft>
                <a:spcPct val="0"/>
              </a:spcAft>
              <a:buClrTx/>
              <a:buSzTx/>
              <a:buFontTx/>
              <a:buChar char="•"/>
              <a:tabLst/>
            </a:pPr>
            <a:r>
              <a:rPr kumimoji="0" lang="en-US" sz="1800" b="0" i="0" u="none" strike="noStrike" cap="none" normalizeH="0" baseline="0" dirty="0" smtClean="0">
                <a:ln>
                  <a:noFill/>
                </a:ln>
                <a:solidFill>
                  <a:schemeClr val="tx1"/>
                </a:solidFill>
                <a:effectLst/>
                <a:latin typeface="Bahnschrift" pitchFamily="34" charset="0"/>
                <a:cs typeface="Arial" charset="0"/>
              </a:rPr>
              <a:t>Compare compensation across different departments, job roles, and geographic locations.</a:t>
            </a:r>
          </a:p>
          <a:p>
            <a:pPr marL="0" marR="0" lvl="0" indent="0" defTabSz="914400" rtl="0" eaLnBrk="1" fontAlgn="base" latinLnBrk="0" hangingPunct="1">
              <a:lnSpc>
                <a:spcPct val="100000"/>
              </a:lnSpc>
              <a:spcBef>
                <a:spcPct val="0"/>
              </a:spcBef>
              <a:spcAft>
                <a:spcPct val="0"/>
              </a:spcAft>
              <a:buClrTx/>
              <a:buSzTx/>
              <a:buFontTx/>
              <a:buChar char="•"/>
              <a:tabLst/>
            </a:pPr>
            <a:r>
              <a:rPr kumimoji="0" lang="en-US" sz="1800" b="0" i="0" u="none" strike="noStrike" cap="none" normalizeH="0" baseline="0" dirty="0" smtClean="0">
                <a:ln>
                  <a:noFill/>
                </a:ln>
                <a:solidFill>
                  <a:schemeClr val="tx1"/>
                </a:solidFill>
                <a:effectLst/>
                <a:latin typeface="Bahnschrift" pitchFamily="34" charset="0"/>
                <a:cs typeface="Arial" charset="0"/>
              </a:rPr>
              <a:t>Provide actionable insights to aid in strategic compensation planning. </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 xmlns:a16="http://schemas.microsoft.com/office/drawing/2014/main" id="{F050B57B-77CA-84FA-9910-3F41C17BBB48}"/>
              </a:ext>
            </a:extLst>
          </p:cNvPr>
          <p:cNvSpPr txBox="1"/>
          <p:nvPr/>
        </p:nvSpPr>
        <p:spPr>
          <a:xfrm>
            <a:off x="990600" y="2133600"/>
            <a:ext cx="7924800" cy="1200329"/>
          </a:xfrm>
          <a:prstGeom prst="rect">
            <a:avLst/>
          </a:prstGeom>
          <a:noFill/>
        </p:spPr>
        <p:txBody>
          <a:bodyPr wrap="square" rtlCol="0">
            <a:spAutoFit/>
          </a:bodyPr>
          <a:lstStyle/>
          <a:p>
            <a:r>
              <a:rPr lang="en-IN" sz="2400" dirty="0" smtClean="0">
                <a:latin typeface="Times New Roman" panose="02020603050405020304" pitchFamily="18" charset="0"/>
                <a:cs typeface="Times New Roman" panose="02020603050405020304" pitchFamily="18" charset="0"/>
              </a:rPr>
              <a:t>The purpose of this project to </a:t>
            </a:r>
            <a:r>
              <a:rPr lang="en-IN" sz="2400" dirty="0" err="1" smtClean="0">
                <a:latin typeface="Times New Roman" panose="02020603050405020304" pitchFamily="18" charset="0"/>
                <a:cs typeface="Times New Roman" panose="02020603050405020304" pitchFamily="18" charset="0"/>
              </a:rPr>
              <a:t>analyze</a:t>
            </a:r>
            <a:r>
              <a:rPr lang="en-IN" sz="2400" dirty="0" smtClean="0">
                <a:latin typeface="Times New Roman" panose="02020603050405020304" pitchFamily="18" charset="0"/>
                <a:cs typeface="Times New Roman" panose="02020603050405020304" pitchFamily="18" charset="0"/>
              </a:rPr>
              <a:t> the employee’s working department and its salary. The gender count can be beneficial in boosting the number of employees.</a:t>
            </a:r>
            <a:endParaRPr lang="en-IN" sz="2400" dirty="0">
              <a:latin typeface="Times New Roman" panose="02020603050405020304" pitchFamily="18" charset="0"/>
              <a:cs typeface="Times New Roman" panose="02020603050405020304" pitchFamily="18" charset="0"/>
            </a:endParaRPr>
          </a:p>
        </p:txBody>
      </p:sp>
      <p:sp>
        <p:nvSpPr>
          <p:cNvPr id="12" name="TextBox 11"/>
          <p:cNvSpPr txBox="1"/>
          <p:nvPr/>
        </p:nvSpPr>
        <p:spPr>
          <a:xfrm>
            <a:off x="2353249" y="3657600"/>
            <a:ext cx="3301609" cy="1938992"/>
          </a:xfrm>
          <a:prstGeom prst="rect">
            <a:avLst/>
          </a:prstGeom>
          <a:noFill/>
        </p:spPr>
        <p:txBody>
          <a:bodyPr wrap="none" rtlCol="0">
            <a:spAutoFit/>
          </a:bodyPr>
          <a:lstStyle/>
          <a:p>
            <a:pPr marL="285750" indent="-285750">
              <a:buFont typeface="Arial" pitchFamily="34" charset="0"/>
              <a:buChar char="•"/>
            </a:pPr>
            <a:r>
              <a:rPr lang="en-US" sz="2400" dirty="0" smtClean="0"/>
              <a:t>Tables</a:t>
            </a:r>
          </a:p>
          <a:p>
            <a:pPr marL="285750" indent="-285750">
              <a:buFont typeface="Arial" pitchFamily="34" charset="0"/>
              <a:buChar char="•"/>
            </a:pPr>
            <a:r>
              <a:rPr lang="en-US" sz="2400" dirty="0" smtClean="0"/>
              <a:t>Conditional formatting</a:t>
            </a:r>
          </a:p>
          <a:p>
            <a:pPr marL="285750" indent="-285750">
              <a:buFont typeface="Arial" pitchFamily="34" charset="0"/>
              <a:buChar char="•"/>
            </a:pPr>
            <a:r>
              <a:rPr lang="en-US" sz="2400" dirty="0" smtClean="0"/>
              <a:t>Pivot table</a:t>
            </a:r>
          </a:p>
          <a:p>
            <a:pPr marL="285750" indent="-285750">
              <a:buFont typeface="Arial" pitchFamily="34" charset="0"/>
              <a:buChar char="•"/>
            </a:pPr>
            <a:r>
              <a:rPr lang="en-US" sz="2400" dirty="0" smtClean="0"/>
              <a:t>Pivot chart</a:t>
            </a:r>
          </a:p>
          <a:p>
            <a:pPr marL="285750" indent="-285750">
              <a:buFont typeface="Arial" pitchFamily="34" charset="0"/>
              <a:buChar char="•"/>
            </a:pPr>
            <a:r>
              <a:rPr lang="en-US" sz="2400" dirty="0" smtClean="0"/>
              <a:t>average</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extBox 6"/>
          <p:cNvSpPr txBox="1"/>
          <p:nvPr/>
        </p:nvSpPr>
        <p:spPr>
          <a:xfrm>
            <a:off x="990600" y="2019300"/>
            <a:ext cx="6349815" cy="3539430"/>
          </a:xfrm>
          <a:prstGeom prst="rect">
            <a:avLst/>
          </a:prstGeom>
          <a:noFill/>
        </p:spPr>
        <p:txBody>
          <a:bodyPr wrap="none" rtlCol="0">
            <a:spAutoFit/>
          </a:bodyPr>
          <a:lstStyle/>
          <a:p>
            <a:pPr marL="342900" indent="-342900">
              <a:buFont typeface="+mj-lt"/>
              <a:buAutoNum type="arabicPeriod"/>
            </a:pPr>
            <a:r>
              <a:rPr lang="en-US" sz="2800" dirty="0">
                <a:latin typeface="Arial" pitchFamily="34" charset="0"/>
                <a:cs typeface="Arial" pitchFamily="34" charset="0"/>
              </a:rPr>
              <a:t>Human Resources (HR) </a:t>
            </a:r>
            <a:r>
              <a:rPr lang="en-US" sz="2800" dirty="0" smtClean="0">
                <a:latin typeface="Arial" pitchFamily="34" charset="0"/>
                <a:cs typeface="Arial" pitchFamily="34" charset="0"/>
              </a:rPr>
              <a:t>Department</a:t>
            </a:r>
          </a:p>
          <a:p>
            <a:pPr marL="342900" indent="-342900">
              <a:buFont typeface="+mj-lt"/>
              <a:buAutoNum type="arabicPeriod"/>
            </a:pPr>
            <a:r>
              <a:rPr lang="en-US" sz="2800" dirty="0">
                <a:latin typeface="Arial" pitchFamily="34" charset="0"/>
                <a:cs typeface="Arial" pitchFamily="34" charset="0"/>
              </a:rPr>
              <a:t>Finance </a:t>
            </a:r>
            <a:r>
              <a:rPr lang="en-US" sz="2800" dirty="0" smtClean="0">
                <a:latin typeface="Arial" pitchFamily="34" charset="0"/>
                <a:cs typeface="Arial" pitchFamily="34" charset="0"/>
              </a:rPr>
              <a:t>Department</a:t>
            </a:r>
          </a:p>
          <a:p>
            <a:pPr marL="342900" indent="-342900">
              <a:buFont typeface="+mj-lt"/>
              <a:buAutoNum type="arabicPeriod"/>
            </a:pPr>
            <a:r>
              <a:rPr lang="en-US" sz="2800" dirty="0">
                <a:latin typeface="Arial" pitchFamily="34" charset="0"/>
                <a:cs typeface="Arial" pitchFamily="34" charset="0"/>
              </a:rPr>
              <a:t>Executive </a:t>
            </a:r>
            <a:r>
              <a:rPr lang="en-US" sz="2800" dirty="0" smtClean="0">
                <a:latin typeface="Arial" pitchFamily="34" charset="0"/>
                <a:cs typeface="Arial" pitchFamily="34" charset="0"/>
              </a:rPr>
              <a:t>Leadership</a:t>
            </a:r>
          </a:p>
          <a:p>
            <a:pPr marL="342900" indent="-342900">
              <a:buFont typeface="+mj-lt"/>
              <a:buAutoNum type="arabicPeriod"/>
            </a:pPr>
            <a:r>
              <a:rPr lang="en-US" sz="2800" dirty="0">
                <a:latin typeface="Arial" pitchFamily="34" charset="0"/>
                <a:cs typeface="Arial" pitchFamily="34" charset="0"/>
              </a:rPr>
              <a:t>Department </a:t>
            </a:r>
            <a:r>
              <a:rPr lang="en-US" sz="2800" dirty="0" smtClean="0">
                <a:latin typeface="Arial" pitchFamily="34" charset="0"/>
                <a:cs typeface="Arial" pitchFamily="34" charset="0"/>
              </a:rPr>
              <a:t>Heads/Managers</a:t>
            </a:r>
          </a:p>
          <a:p>
            <a:pPr marL="342900" indent="-342900">
              <a:buFont typeface="+mj-lt"/>
              <a:buAutoNum type="arabicPeriod"/>
            </a:pPr>
            <a:r>
              <a:rPr lang="en-US" sz="2800" dirty="0" smtClean="0">
                <a:latin typeface="Arial" pitchFamily="34" charset="0"/>
                <a:cs typeface="Arial" pitchFamily="34" charset="0"/>
              </a:rPr>
              <a:t>Employees</a:t>
            </a:r>
          </a:p>
          <a:p>
            <a:pPr marL="342900" indent="-342900">
              <a:buFont typeface="+mj-lt"/>
              <a:buAutoNum type="arabicPeriod"/>
            </a:pPr>
            <a:r>
              <a:rPr lang="en-US" sz="2800" dirty="0">
                <a:latin typeface="Arial" pitchFamily="34" charset="0"/>
                <a:cs typeface="Arial" pitchFamily="34" charset="0"/>
              </a:rPr>
              <a:t>Compensation </a:t>
            </a:r>
            <a:r>
              <a:rPr lang="en-US" sz="2800" dirty="0" smtClean="0">
                <a:latin typeface="Arial" pitchFamily="34" charset="0"/>
                <a:cs typeface="Arial" pitchFamily="34" charset="0"/>
              </a:rPr>
              <a:t>Analysts/Consultants</a:t>
            </a:r>
          </a:p>
          <a:p>
            <a:pPr marL="342900" indent="-342900">
              <a:buFont typeface="+mj-lt"/>
              <a:buAutoNum type="arabicPeriod"/>
            </a:pPr>
            <a:r>
              <a:rPr lang="en-US" sz="2800" dirty="0">
                <a:latin typeface="Arial" pitchFamily="34" charset="0"/>
                <a:cs typeface="Arial" pitchFamily="34" charset="0"/>
              </a:rPr>
              <a:t>Compliance and Audit </a:t>
            </a:r>
            <a:r>
              <a:rPr lang="en-US" sz="2800" dirty="0" smtClean="0">
                <a:latin typeface="Arial" pitchFamily="34" charset="0"/>
                <a:cs typeface="Arial" pitchFamily="34" charset="0"/>
              </a:rPr>
              <a:t>Teams</a:t>
            </a:r>
          </a:p>
          <a:p>
            <a:pPr marL="342900" indent="-342900">
              <a:buFont typeface="+mj-lt"/>
              <a:buAutoNum type="arabicPeriod"/>
            </a:pPr>
            <a:r>
              <a:rPr lang="en-US" sz="2800" dirty="0">
                <a:latin typeface="Arial" pitchFamily="34" charset="0"/>
                <a:cs typeface="Arial" pitchFamily="34" charset="0"/>
              </a:rPr>
              <a:t>Recruitment Teams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p:cNvSpPr txBox="1"/>
          <p:nvPr/>
        </p:nvSpPr>
        <p:spPr>
          <a:xfrm>
            <a:off x="2905126" y="1695450"/>
            <a:ext cx="6629399" cy="2554545"/>
          </a:xfrm>
          <a:prstGeom prst="rect">
            <a:avLst/>
          </a:prstGeom>
          <a:noFill/>
        </p:spPr>
        <p:txBody>
          <a:bodyPr wrap="square" rtlCol="0">
            <a:spAutoFit/>
          </a:bodyPr>
          <a:lstStyle/>
          <a:p>
            <a:r>
              <a:rPr lang="en-US" sz="2000" dirty="0">
                <a:latin typeface="Bahnschrift" pitchFamily="34" charset="0"/>
              </a:rPr>
              <a:t>Our solution leverages advanced Excel data modeling techniques to conduct a comprehensive analysis of salary and compensation data. By utilizing sophisticated Excel features such as PivotTables, </a:t>
            </a:r>
            <a:r>
              <a:rPr lang="en-US" sz="2000" dirty="0" err="1">
                <a:latin typeface="Bahnschrift" pitchFamily="34" charset="0"/>
              </a:rPr>
              <a:t>PivotCharts</a:t>
            </a:r>
            <a:r>
              <a:rPr lang="en-US" sz="2000" dirty="0">
                <a:latin typeface="Bahnschrift" pitchFamily="34" charset="0"/>
              </a:rPr>
              <a:t>, and data validation tools, we provide a robust framework for understanding compensation trends, ensuring fairness, and aligning compensation practices with organizational goals.</a:t>
            </a:r>
          </a:p>
        </p:txBody>
      </p:sp>
      <p:sp>
        <p:nvSpPr>
          <p:cNvPr id="10" name="TextBox 9"/>
          <p:cNvSpPr txBox="1"/>
          <p:nvPr/>
        </p:nvSpPr>
        <p:spPr>
          <a:xfrm>
            <a:off x="4191000" y="4342447"/>
            <a:ext cx="3777765" cy="1477328"/>
          </a:xfrm>
          <a:prstGeom prst="rect">
            <a:avLst/>
          </a:prstGeom>
          <a:noFill/>
        </p:spPr>
        <p:txBody>
          <a:bodyPr wrap="none" rtlCol="0">
            <a:spAutoFit/>
          </a:bodyPr>
          <a:lstStyle/>
          <a:p>
            <a:pPr marL="342900" indent="-342900">
              <a:buFont typeface="+mj-lt"/>
              <a:buAutoNum type="arabicPeriod"/>
            </a:pPr>
            <a:r>
              <a:rPr lang="en-US" dirty="0"/>
              <a:t>Enhanced </a:t>
            </a:r>
            <a:r>
              <a:rPr lang="en-US" dirty="0" smtClean="0"/>
              <a:t>Decision-Making</a:t>
            </a:r>
          </a:p>
          <a:p>
            <a:pPr marL="342900" indent="-342900">
              <a:buFont typeface="+mj-lt"/>
              <a:buAutoNum type="arabicPeriod"/>
            </a:pPr>
            <a:r>
              <a:rPr lang="en-US" dirty="0"/>
              <a:t>Improved Compensation </a:t>
            </a:r>
            <a:r>
              <a:rPr lang="en-US" dirty="0" smtClean="0"/>
              <a:t>Practices</a:t>
            </a:r>
          </a:p>
          <a:p>
            <a:pPr marL="342900" indent="-342900">
              <a:buFont typeface="+mj-lt"/>
              <a:buAutoNum type="arabicPeriod"/>
            </a:pPr>
            <a:r>
              <a:rPr lang="en-US" dirty="0"/>
              <a:t>Operational </a:t>
            </a:r>
            <a:r>
              <a:rPr lang="en-US" dirty="0" smtClean="0"/>
              <a:t>Efficiency</a:t>
            </a:r>
          </a:p>
          <a:p>
            <a:pPr marL="342900" indent="-342900">
              <a:buFont typeface="+mj-lt"/>
              <a:buAutoNum type="arabicPeriod"/>
            </a:pPr>
            <a:r>
              <a:rPr lang="en-US" dirty="0"/>
              <a:t>Compliance and Risk </a:t>
            </a:r>
            <a:r>
              <a:rPr lang="en-US" dirty="0" smtClean="0"/>
              <a:t>Management</a:t>
            </a:r>
          </a:p>
          <a:p>
            <a:pPr marL="342900" indent="-342900">
              <a:buFont typeface="+mj-lt"/>
              <a:buAutoNum type="arabicPeriod"/>
            </a:pPr>
            <a:r>
              <a:rPr lang="en-US" dirty="0"/>
              <a:t>Stakeholder Engagement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p:cNvSpPr txBox="1"/>
          <p:nvPr/>
        </p:nvSpPr>
        <p:spPr>
          <a:xfrm>
            <a:off x="685800" y="1447800"/>
            <a:ext cx="8001000" cy="923330"/>
          </a:xfrm>
          <a:prstGeom prst="rect">
            <a:avLst/>
          </a:prstGeom>
          <a:noFill/>
        </p:spPr>
        <p:txBody>
          <a:bodyPr wrap="square" rtlCol="0">
            <a:spAutoFit/>
          </a:bodyPr>
          <a:lstStyle/>
          <a:p>
            <a:r>
              <a:rPr lang="en-US" dirty="0"/>
              <a:t>The dataset comprises various records related to employee compensation and salary details. It includes data on base salaries, bonuses, benefits, and other forms of compensation, along with demographic and employment information</a:t>
            </a:r>
          </a:p>
        </p:txBody>
      </p:sp>
      <p:sp>
        <p:nvSpPr>
          <p:cNvPr id="4" name="TextBox 3"/>
          <p:cNvSpPr txBox="1"/>
          <p:nvPr/>
        </p:nvSpPr>
        <p:spPr>
          <a:xfrm>
            <a:off x="1447800" y="2590800"/>
            <a:ext cx="2164503" cy="3416320"/>
          </a:xfrm>
          <a:prstGeom prst="rect">
            <a:avLst/>
          </a:prstGeom>
          <a:noFill/>
        </p:spPr>
        <p:txBody>
          <a:bodyPr wrap="none" rtlCol="0">
            <a:spAutoFit/>
          </a:bodyPr>
          <a:lstStyle/>
          <a:p>
            <a:pPr marL="342900" indent="-342900">
              <a:buFont typeface="+mj-lt"/>
              <a:buAutoNum type="arabicPeriod"/>
            </a:pPr>
            <a:r>
              <a:rPr lang="en-US" dirty="0" smtClean="0"/>
              <a:t>ID</a:t>
            </a:r>
          </a:p>
          <a:p>
            <a:pPr marL="342900" indent="-342900">
              <a:buFont typeface="+mj-lt"/>
              <a:buAutoNum type="arabicPeriod"/>
            </a:pPr>
            <a:r>
              <a:rPr lang="en-US" dirty="0" smtClean="0"/>
              <a:t>Name</a:t>
            </a:r>
          </a:p>
          <a:p>
            <a:pPr marL="342900" indent="-342900">
              <a:buFont typeface="+mj-lt"/>
              <a:buAutoNum type="arabicPeriod"/>
            </a:pPr>
            <a:r>
              <a:rPr lang="en-US" dirty="0" smtClean="0"/>
              <a:t>Surname</a:t>
            </a:r>
          </a:p>
          <a:p>
            <a:pPr marL="342900" indent="-342900">
              <a:buFont typeface="+mj-lt"/>
              <a:buAutoNum type="arabicPeriod"/>
            </a:pPr>
            <a:r>
              <a:rPr lang="en-US" dirty="0" smtClean="0"/>
              <a:t>Age</a:t>
            </a:r>
          </a:p>
          <a:p>
            <a:pPr marL="342900" indent="-342900">
              <a:buFont typeface="+mj-lt"/>
              <a:buAutoNum type="arabicPeriod"/>
            </a:pPr>
            <a:r>
              <a:rPr lang="en-US" dirty="0" smtClean="0"/>
              <a:t>Tenure</a:t>
            </a:r>
          </a:p>
          <a:p>
            <a:pPr marL="342900" indent="-342900">
              <a:buFont typeface="+mj-lt"/>
              <a:buAutoNum type="arabicPeriod"/>
            </a:pPr>
            <a:r>
              <a:rPr lang="en-US" dirty="0" smtClean="0"/>
              <a:t>Gender</a:t>
            </a:r>
          </a:p>
          <a:p>
            <a:pPr marL="342900" indent="-342900">
              <a:buFont typeface="+mj-lt"/>
              <a:buAutoNum type="arabicPeriod"/>
            </a:pPr>
            <a:r>
              <a:rPr lang="en-US" dirty="0" smtClean="0"/>
              <a:t>Region</a:t>
            </a:r>
          </a:p>
          <a:p>
            <a:pPr marL="342900" indent="-342900">
              <a:buFont typeface="+mj-lt"/>
              <a:buAutoNum type="arabicPeriod"/>
            </a:pPr>
            <a:r>
              <a:rPr lang="en-US" dirty="0" smtClean="0"/>
              <a:t>Department</a:t>
            </a:r>
          </a:p>
          <a:p>
            <a:pPr marL="342900" indent="-342900">
              <a:buFont typeface="+mj-lt"/>
              <a:buAutoNum type="arabicPeriod"/>
            </a:pPr>
            <a:r>
              <a:rPr lang="en-US" dirty="0" smtClean="0"/>
              <a:t>Manager</a:t>
            </a:r>
          </a:p>
          <a:p>
            <a:pPr marL="342900" indent="-342900">
              <a:buFont typeface="+mj-lt"/>
              <a:buAutoNum type="arabicPeriod"/>
            </a:pPr>
            <a:r>
              <a:rPr lang="en-US" dirty="0" smtClean="0"/>
              <a:t>Hours</a:t>
            </a:r>
          </a:p>
          <a:p>
            <a:pPr marL="342900" indent="-342900">
              <a:buFont typeface="+mj-lt"/>
              <a:buAutoNum type="arabicPeriod"/>
            </a:pPr>
            <a:r>
              <a:rPr lang="en-US" dirty="0" smtClean="0"/>
              <a:t>Salary</a:t>
            </a:r>
          </a:p>
          <a:p>
            <a:pPr marL="342900" indent="-342900">
              <a:buFont typeface="+mj-lt"/>
              <a:buAutoNum type="arabicPeriod"/>
            </a:pPr>
            <a:r>
              <a:rPr lang="en-US" dirty="0" smtClean="0"/>
              <a:t>Performance unit</a:t>
            </a:r>
            <a:endParaRPr lang="en-US"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 xmlns:a16="http://schemas.microsoft.com/office/drawing/2014/main" id="{FAD9CEB2-36E1-0550-426B-2FAF97882044}"/>
              </a:ext>
            </a:extLst>
          </p:cNvPr>
          <p:cNvSpPr txBox="1"/>
          <p:nvPr/>
        </p:nvSpPr>
        <p:spPr>
          <a:xfrm>
            <a:off x="2286000" y="2392091"/>
            <a:ext cx="8534018" cy="2000548"/>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r>
              <a:rPr lang="en-IN" sz="3200" dirty="0" smtClean="0">
                <a:latin typeface="Sitka Small" pitchFamily="2" charset="0"/>
                <a:cs typeface="Times New Roman" panose="02020603050405020304" pitchFamily="18" charset="0"/>
              </a:rPr>
              <a:t>=IFS(Z8&gt;=5,”VERY HIGH”,Z8&gt;=4,”HIGH”,Z8&gt;=3,”MED”,TRUE”LOW”)</a:t>
            </a:r>
            <a:endParaRPr lang="en-IN" sz="3200" dirty="0">
              <a:latin typeface="Sitka Small" pitchFamily="2"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262</TotalTime>
  <Words>652</Words>
  <Application>Microsoft Office PowerPoint</Application>
  <PresentationFormat>Custom</PresentationFormat>
  <Paragraphs>212</Paragraphs>
  <Slides>13</Slides>
  <Notes>1</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abc</cp:lastModifiedBy>
  <cp:revision>20</cp:revision>
  <dcterms:created xsi:type="dcterms:W3CDTF">2024-03-29T15:07:22Z</dcterms:created>
  <dcterms:modified xsi:type="dcterms:W3CDTF">2024-08-29T18:18:12Z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