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new1\Downloads\rukshana%20banu%20employee%20data%20analaysis%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[rukshana banu employee data analaysis (1).xlsx]rukshana banu employee data ana!PivotTable1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'rukshana banu employee data ana'!$B$3:$B$4</c:f>
              <c:strCache>
                <c:ptCount val="1"/>
                <c:pt idx="0">
                  <c:v>Exceeds</c:v>
                </c:pt>
              </c:strCache>
            </c:strRef>
          </c:tx>
          <c:spPr>
            <a:solidFill>
              <a:schemeClr val="accent1"/>
            </a:solidFill>
            <a:ln>
              <a:noFill/>
            </a:ln>
            <a:effectLst/>
          </c:spPr>
          <c:invertIfNegative val="0"/>
          <c:cat>
            <c:strRef>
              <c:f>'rukshana banu employee data ana'!$A$5:$A$15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'rukshana banu employee data ana'!$B$5:$B$15</c:f>
              <c:numCache>
                <c:formatCode>General</c:formatCode>
                <c:ptCount val="10"/>
                <c:pt idx="1">
                  <c:v>2</c:v>
                </c:pt>
                <c:pt idx="3">
                  <c:v>1</c:v>
                </c:pt>
                <c:pt idx="4">
                  <c:v>1</c:v>
                </c:pt>
                <c:pt idx="5">
                  <c:v>2</c:v>
                </c:pt>
                <c:pt idx="6">
                  <c:v>2</c:v>
                </c:pt>
                <c:pt idx="7">
                  <c:v>2</c:v>
                </c:pt>
                <c:pt idx="8">
                  <c:v>1</c:v>
                </c:pt>
              </c:numCache>
            </c:numRef>
          </c:val>
          <c:extLst>
            <c:ext xmlns:c16="http://schemas.microsoft.com/office/drawing/2014/chart" uri="{C3380CC4-5D6E-409C-BE32-E72D297353CC}">
              <c16:uniqueId val="{00000000-AAA5-4187-B8A9-40586B78D795}"/>
            </c:ext>
          </c:extLst>
        </c:ser>
        <c:ser>
          <c:idx val="1"/>
          <c:order val="1"/>
          <c:tx>
            <c:strRef>
              <c:f>'rukshana banu employee data ana'!$C$3:$C$4</c:f>
              <c:strCache>
                <c:ptCount val="1"/>
                <c:pt idx="0">
                  <c:v>Fully Meets</c:v>
                </c:pt>
              </c:strCache>
            </c:strRef>
          </c:tx>
          <c:spPr>
            <a:solidFill>
              <a:schemeClr val="accent2"/>
            </a:solidFill>
            <a:ln>
              <a:noFill/>
            </a:ln>
            <a:effectLst/>
          </c:spPr>
          <c:invertIfNegative val="0"/>
          <c:cat>
            <c:strRef>
              <c:f>'rukshana banu employee data ana'!$A$5:$A$15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'rukshana banu employee data ana'!$C$5:$C$15</c:f>
              <c:numCache>
                <c:formatCode>General</c:formatCode>
                <c:ptCount val="10"/>
                <c:pt idx="0">
                  <c:v>2</c:v>
                </c:pt>
                <c:pt idx="1">
                  <c:v>4</c:v>
                </c:pt>
                <c:pt idx="2">
                  <c:v>4</c:v>
                </c:pt>
                <c:pt idx="3">
                  <c:v>2</c:v>
                </c:pt>
                <c:pt idx="4">
                  <c:v>4</c:v>
                </c:pt>
                <c:pt idx="5">
                  <c:v>1</c:v>
                </c:pt>
                <c:pt idx="6">
                  <c:v>3</c:v>
                </c:pt>
                <c:pt idx="7">
                  <c:v>3</c:v>
                </c:pt>
                <c:pt idx="8">
                  <c:v>3</c:v>
                </c:pt>
                <c:pt idx="9">
                  <c:v>5</c:v>
                </c:pt>
              </c:numCache>
            </c:numRef>
          </c:val>
          <c:extLst>
            <c:ext xmlns:c16="http://schemas.microsoft.com/office/drawing/2014/chart" uri="{C3380CC4-5D6E-409C-BE32-E72D297353CC}">
              <c16:uniqueId val="{00000001-AAA5-4187-B8A9-40586B78D795}"/>
            </c:ext>
          </c:extLst>
        </c:ser>
        <c:ser>
          <c:idx val="2"/>
          <c:order val="2"/>
          <c:tx>
            <c:strRef>
              <c:f>'rukshana banu employee data ana'!$D$3:$D$4</c:f>
              <c:strCache>
                <c:ptCount val="1"/>
                <c:pt idx="0">
                  <c:v>Needs Improvement</c:v>
                </c:pt>
              </c:strCache>
            </c:strRef>
          </c:tx>
          <c:spPr>
            <a:solidFill>
              <a:schemeClr val="accent3"/>
            </a:solidFill>
            <a:ln>
              <a:noFill/>
            </a:ln>
            <a:effectLst/>
          </c:spPr>
          <c:invertIfNegative val="0"/>
          <c:cat>
            <c:strRef>
              <c:f>'rukshana banu employee data ana'!$A$5:$A$15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'rukshana banu employee data ana'!$D$5:$D$15</c:f>
              <c:numCache>
                <c:formatCode>General</c:formatCode>
                <c:ptCount val="10"/>
                <c:pt idx="0">
                  <c:v>2</c:v>
                </c:pt>
                <c:pt idx="3">
                  <c:v>1</c:v>
                </c:pt>
                <c:pt idx="5">
                  <c:v>2</c:v>
                </c:pt>
                <c:pt idx="6">
                  <c:v>3</c:v>
                </c:pt>
                <c:pt idx="9">
                  <c:v>1</c:v>
                </c:pt>
              </c:numCache>
            </c:numRef>
          </c:val>
          <c:extLst>
            <c:ext xmlns:c16="http://schemas.microsoft.com/office/drawing/2014/chart" uri="{C3380CC4-5D6E-409C-BE32-E72D297353CC}">
              <c16:uniqueId val="{00000002-AAA5-4187-B8A9-40586B78D795}"/>
            </c:ext>
          </c:extLst>
        </c:ser>
        <c:ser>
          <c:idx val="3"/>
          <c:order val="3"/>
          <c:tx>
            <c:strRef>
              <c:f>'rukshana banu employee data ana'!$E$3:$E$4</c:f>
              <c:strCache>
                <c:ptCount val="1"/>
                <c:pt idx="0">
                  <c:v>PIP</c:v>
                </c:pt>
              </c:strCache>
            </c:strRef>
          </c:tx>
          <c:spPr>
            <a:solidFill>
              <a:schemeClr val="accent4"/>
            </a:solidFill>
            <a:ln>
              <a:noFill/>
            </a:ln>
            <a:effectLst/>
          </c:spPr>
          <c:invertIfNegative val="0"/>
          <c:cat>
            <c:strRef>
              <c:f>'rukshana banu employee data ana'!$A$5:$A$15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'rukshana banu employee data ana'!$E$5:$E$15</c:f>
              <c:numCache>
                <c:formatCode>General</c:formatCode>
                <c:ptCount val="10"/>
                <c:pt idx="9">
                  <c:v>1</c:v>
                </c:pt>
              </c:numCache>
            </c:numRef>
          </c:val>
          <c:extLst>
            <c:ext xmlns:c16="http://schemas.microsoft.com/office/drawing/2014/chart" uri="{C3380CC4-5D6E-409C-BE32-E72D297353CC}">
              <c16:uniqueId val="{00000003-AAA5-4187-B8A9-40586B78D795}"/>
            </c:ext>
          </c:extLst>
        </c:ser>
        <c:dLbls>
          <c:showLegendKey val="0"/>
          <c:showVal val="0"/>
          <c:showCatName val="0"/>
          <c:showSerName val="0"/>
          <c:showPercent val="0"/>
          <c:showBubbleSize val="0"/>
        </c:dLbls>
        <c:gapWidth val="219"/>
        <c:overlap val="-27"/>
        <c:axId val="185488128"/>
        <c:axId val="185489664"/>
      </c:barChart>
      <c:catAx>
        <c:axId val="185488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489664"/>
        <c:crosses val="autoZero"/>
        <c:auto val="1"/>
        <c:lblAlgn val="ctr"/>
        <c:lblOffset val="100"/>
        <c:noMultiLvlLbl val="0"/>
      </c:catAx>
      <c:valAx>
        <c:axId val="185489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48812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52400" y="3225604"/>
            <a:ext cx="9001125" cy="2308324"/>
          </a:xfrm>
          <a:prstGeom prst="rect">
            <a:avLst/>
          </a:prstGeom>
          <a:noFill/>
        </p:spPr>
        <p:txBody>
          <a:bodyPr wrap="square" rtlCol="0">
            <a:spAutoFit/>
          </a:bodyPr>
          <a:lstStyle/>
          <a:p>
            <a:r>
              <a:rPr lang="en-US" sz="2400" dirty="0"/>
              <a:t>STUDENT </a:t>
            </a:r>
            <a:r>
              <a:rPr lang="en-US" sz="2400" dirty="0" smtClean="0"/>
              <a:t>NAME :RUKSHANA  BANU S</a:t>
            </a:r>
            <a:endParaRPr lang="en-US" sz="2400" dirty="0"/>
          </a:p>
          <a:p>
            <a:r>
              <a:rPr lang="en-US" sz="2400" dirty="0"/>
              <a:t>REGISTER </a:t>
            </a:r>
            <a:r>
              <a:rPr lang="en-US" sz="2400" dirty="0" smtClean="0"/>
              <a:t>NO      :   312217220 </a:t>
            </a:r>
            <a:endParaRPr lang="en-US" sz="2400" dirty="0" smtClean="0"/>
          </a:p>
          <a:p>
            <a:r>
              <a:rPr lang="en-US" sz="2400" dirty="0" smtClean="0"/>
              <a:t>NM ID                   :2029ED90AFABA79BDCF4F1A16182C746</a:t>
            </a:r>
            <a:endParaRPr lang="en-US" sz="2400" dirty="0"/>
          </a:p>
          <a:p>
            <a:r>
              <a:rPr lang="en-US" sz="2400" dirty="0" smtClean="0"/>
              <a:t>DEPARTMENT     : B.COM(GENERAL)</a:t>
            </a:r>
          </a:p>
          <a:p>
            <a:r>
              <a:rPr lang="en-US" sz="2400" dirty="0" smtClean="0"/>
              <a:t>COLLEGE              :SHRI KRISHNASWAMY COLLEGE FOR WOMEN</a:t>
            </a:r>
          </a:p>
          <a:p>
            <a:r>
              <a:rPr lang="en-US" sz="2400" dirty="0" smtClean="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1371600" y="1981200"/>
            <a:ext cx="7315200" cy="5355312"/>
          </a:xfrm>
          <a:prstGeom prst="rect">
            <a:avLst/>
          </a:prstGeom>
          <a:noFill/>
        </p:spPr>
        <p:txBody>
          <a:bodyPr wrap="square" rtlCol="0">
            <a:spAutoFit/>
          </a:bodyPr>
          <a:lstStyle/>
          <a:p>
            <a:r>
              <a:rPr lang="en-US" b="1" dirty="0"/>
              <a:t>Step 1: Collect Data</a:t>
            </a:r>
          </a:p>
          <a:p>
            <a:r>
              <a:rPr lang="en-US" dirty="0"/>
              <a:t>Start by gathering all relevant data related to employee attrition. This may include:</a:t>
            </a:r>
          </a:p>
          <a:p>
            <a:r>
              <a:rPr lang="en-US" b="1" dirty="0"/>
              <a:t>Employee Details:</a:t>
            </a:r>
            <a:r>
              <a:rPr lang="en-US" dirty="0"/>
              <a:t> ID, Name, Department, Position, Hire Date, Termination Date, etc.</a:t>
            </a:r>
          </a:p>
          <a:p>
            <a:r>
              <a:rPr lang="en-US" b="1" dirty="0"/>
              <a:t>Attrition Metrics:</a:t>
            </a:r>
            <a:r>
              <a:rPr lang="en-US" dirty="0"/>
              <a:t> Reason for leaving, Duration with the company, Performance ratings, etc.</a:t>
            </a:r>
          </a:p>
          <a:p>
            <a:r>
              <a:rPr lang="en-US" b="1" dirty="0"/>
              <a:t>Time Periods:</a:t>
            </a:r>
            <a:r>
              <a:rPr lang="en-US" dirty="0"/>
              <a:t> Data over different time periods (monthly, quarterly, annually).</a:t>
            </a:r>
          </a:p>
          <a:p>
            <a:r>
              <a:rPr lang="en-US" b="1" dirty="0"/>
              <a:t>Step 2: Prepare the Data</a:t>
            </a:r>
          </a:p>
          <a:p>
            <a:r>
              <a:rPr lang="en-US" b="1" dirty="0"/>
              <a:t>Data Cleaning:</a:t>
            </a:r>
            <a:r>
              <a:rPr lang="en-US" dirty="0"/>
              <a:t> Ensure the data is clean and consistent. Remove duplicates, fill in missing values, and correct any inaccuracies.</a:t>
            </a:r>
          </a:p>
          <a:p>
            <a:r>
              <a:rPr lang="en-US" b="1" dirty="0"/>
              <a:t>Data Structure:</a:t>
            </a:r>
            <a:r>
              <a:rPr lang="en-US" dirty="0"/>
              <a:t> Organize the data into a structured format, typically in tables. For example:</a:t>
            </a:r>
          </a:p>
          <a:p>
            <a:pPr lvl="1"/>
            <a:r>
              <a:rPr lang="en-US" b="1" dirty="0"/>
              <a:t>Employee Table:</a:t>
            </a:r>
            <a:r>
              <a:rPr lang="en-US" dirty="0"/>
              <a:t> Employee ID, Name, Department, Hire Date, Termination Date, etc.</a:t>
            </a:r>
          </a:p>
          <a:p>
            <a:pPr lvl="1"/>
            <a:r>
              <a:rPr lang="en-US" b="1" dirty="0"/>
              <a:t>Attrition Reasons Table:</a:t>
            </a:r>
            <a:r>
              <a:rPr lang="en-US" dirty="0"/>
              <a:t> Employee ID, Reason for Leaving, etc.</a:t>
            </a:r>
          </a:p>
          <a:p>
            <a:endParaRPr lang="en-US" dirty="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1516274"/>
              </p:ext>
            </p:extLst>
          </p:nvPr>
        </p:nvGraphicFramePr>
        <p:xfrm>
          <a:off x="1143000" y="1524000"/>
          <a:ext cx="8001000" cy="43100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pic>
        <p:nvPicPr>
          <p:cNvPr id="3" name="Picture 2"/>
          <p:cNvPicPr>
            <a:picLocks noChangeAspect="1"/>
          </p:cNvPicPr>
          <p:nvPr/>
        </p:nvPicPr>
        <p:blipFill>
          <a:blip r:embed="rId2"/>
          <a:stretch>
            <a:fillRect/>
          </a:stretch>
        </p:blipFill>
        <p:spPr>
          <a:xfrm>
            <a:off x="6553200" y="1782275"/>
            <a:ext cx="2362280" cy="2530059"/>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90125494"/>
              </p:ext>
            </p:extLst>
          </p:nvPr>
        </p:nvGraphicFramePr>
        <p:xfrm>
          <a:off x="152400" y="1447800"/>
          <a:ext cx="5397501" cy="2857500"/>
        </p:xfrm>
        <a:graphic>
          <a:graphicData uri="http://schemas.openxmlformats.org/drawingml/2006/table">
            <a:tbl>
              <a:tblPr>
                <a:tableStyleId>{5C22544A-7EE6-4342-B048-85BDC9FD1C3A}</a:tableStyleId>
              </a:tblPr>
              <a:tblGrid>
                <a:gridCol w="1230452">
                  <a:extLst>
                    <a:ext uri="{9D8B030D-6E8A-4147-A177-3AD203B41FA5}">
                      <a16:colId xmlns:a16="http://schemas.microsoft.com/office/drawing/2014/main" val="941116166"/>
                    </a:ext>
                  </a:extLst>
                </a:gridCol>
                <a:gridCol w="1090917">
                  <a:extLst>
                    <a:ext uri="{9D8B030D-6E8A-4147-A177-3AD203B41FA5}">
                      <a16:colId xmlns:a16="http://schemas.microsoft.com/office/drawing/2014/main" val="2663860287"/>
                    </a:ext>
                  </a:extLst>
                </a:gridCol>
                <a:gridCol w="761105">
                  <a:extLst>
                    <a:ext uri="{9D8B030D-6E8A-4147-A177-3AD203B41FA5}">
                      <a16:colId xmlns:a16="http://schemas.microsoft.com/office/drawing/2014/main" val="55655001"/>
                    </a:ext>
                  </a:extLst>
                </a:gridCol>
                <a:gridCol w="1306563">
                  <a:extLst>
                    <a:ext uri="{9D8B030D-6E8A-4147-A177-3AD203B41FA5}">
                      <a16:colId xmlns:a16="http://schemas.microsoft.com/office/drawing/2014/main" val="2621949068"/>
                    </a:ext>
                  </a:extLst>
                </a:gridCol>
                <a:gridCol w="256873">
                  <a:extLst>
                    <a:ext uri="{9D8B030D-6E8A-4147-A177-3AD203B41FA5}">
                      <a16:colId xmlns:a16="http://schemas.microsoft.com/office/drawing/2014/main" val="2723414623"/>
                    </a:ext>
                  </a:extLst>
                </a:gridCol>
                <a:gridCol w="751591">
                  <a:extLst>
                    <a:ext uri="{9D8B030D-6E8A-4147-A177-3AD203B41FA5}">
                      <a16:colId xmlns:a16="http://schemas.microsoft.com/office/drawing/2014/main" val="1622768283"/>
                    </a:ext>
                  </a:extLst>
                </a:gridCol>
              </a:tblGrid>
              <a:tr h="190500">
                <a:tc>
                  <a:txBody>
                    <a:bodyPr/>
                    <a:lstStyle/>
                    <a:p>
                      <a:pPr algn="l" fontAlgn="b"/>
                      <a:r>
                        <a:rPr lang="en-IN" sz="1100" u="none" strike="noStrike">
                          <a:effectLst/>
                        </a:rPr>
                        <a:t>GenderCode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0626852"/>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2542095"/>
                  </a:ext>
                </a:extLst>
              </a:tr>
              <a:tr h="190500">
                <a:tc>
                  <a:txBody>
                    <a:bodyPr/>
                    <a:lstStyle/>
                    <a:p>
                      <a:pPr algn="l" fontAlgn="b"/>
                      <a:r>
                        <a:rPr lang="en-IN" sz="1100" u="none" strike="noStrike">
                          <a:effectLst/>
                        </a:rPr>
                        <a:t>Count of FirstName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8073881"/>
                  </a:ext>
                </a:extLst>
              </a:tr>
              <a:tr h="190500">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Exceeds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Fully Meets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Needs Improvement</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PIP</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7375055"/>
                  </a:ext>
                </a:extLst>
              </a:tr>
              <a:tr h="190500">
                <a:tc>
                  <a:txBody>
                    <a:bodyPr/>
                    <a:lstStyle/>
                    <a:p>
                      <a:pPr algn="l" fontAlgn="b"/>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54674094"/>
                  </a:ext>
                </a:extLst>
              </a:tr>
              <a:tr h="190500">
                <a:tc>
                  <a:txBody>
                    <a:bodyPr/>
                    <a:lstStyle/>
                    <a:p>
                      <a:pPr algn="l" fontAlgn="b"/>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00051697"/>
                  </a:ext>
                </a:extLst>
              </a:tr>
              <a:tr h="190500">
                <a:tc>
                  <a:txBody>
                    <a:bodyPr/>
                    <a:lstStyle/>
                    <a:p>
                      <a:pPr algn="l" fontAlgn="b"/>
                      <a:r>
                        <a:rPr lang="en-IN" sz="1100" u="none" strike="noStrike">
                          <a:effectLst/>
                        </a:rPr>
                        <a:t>EW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7699728"/>
                  </a:ext>
                </a:extLst>
              </a:tr>
              <a:tr h="190500">
                <a:tc>
                  <a:txBody>
                    <a:bodyPr/>
                    <a:lstStyle/>
                    <a:p>
                      <a:pPr algn="l" fontAlgn="b"/>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5637149"/>
                  </a:ext>
                </a:extLst>
              </a:tr>
              <a:tr h="190500">
                <a:tc>
                  <a:txBody>
                    <a:bodyPr/>
                    <a:lstStyle/>
                    <a:p>
                      <a:pPr algn="l" fontAlgn="b"/>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23439973"/>
                  </a:ext>
                </a:extLst>
              </a:tr>
              <a:tr h="190500">
                <a:tc>
                  <a:txBody>
                    <a:bodyPr/>
                    <a:lstStyle/>
                    <a:p>
                      <a:pPr algn="l" fontAlgn="b"/>
                      <a:r>
                        <a:rPr lang="en-IN" sz="1100" u="none" strike="noStrike">
                          <a:effectLst/>
                        </a:rPr>
                        <a:t>PL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23156126"/>
                  </a:ext>
                </a:extLst>
              </a:tr>
              <a:tr h="190500">
                <a:tc>
                  <a:txBody>
                    <a:bodyPr/>
                    <a:lstStyle/>
                    <a:p>
                      <a:pPr algn="l" fontAlgn="b"/>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06958617"/>
                  </a:ext>
                </a:extLst>
              </a:tr>
              <a:tr h="190500">
                <a:tc>
                  <a:txBody>
                    <a:bodyPr/>
                    <a:lstStyle/>
                    <a:p>
                      <a:pPr algn="l" fontAlgn="b"/>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9527131"/>
                  </a:ext>
                </a:extLst>
              </a:tr>
              <a:tr h="190500">
                <a:tc>
                  <a:txBody>
                    <a:bodyPr/>
                    <a:lstStyle/>
                    <a:p>
                      <a:pPr algn="l" fontAlgn="b"/>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9011639"/>
                  </a:ext>
                </a:extLst>
              </a:tr>
              <a:tr h="190500">
                <a:tc>
                  <a:txBody>
                    <a:bodyPr/>
                    <a:lstStyle/>
                    <a:p>
                      <a:pPr algn="l" fontAlgn="b"/>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09641680"/>
                  </a:ext>
                </a:extLst>
              </a:tr>
              <a:tr h="19050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52</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09468202"/>
                  </a:ext>
                </a:extLst>
              </a:tr>
            </a:tbl>
          </a:graphicData>
        </a:graphic>
      </p:graphicFrame>
    </p:spTree>
    <p:extLst>
      <p:ext uri="{BB962C8B-B14F-4D97-AF65-F5344CB8AC3E}">
        <p14:creationId xmlns:p14="http://schemas.microsoft.com/office/powerpoint/2010/main" val="677022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66800" y="1219200"/>
            <a:ext cx="7467600" cy="5035353"/>
          </a:xfrm>
          <a:prstGeom prst="rect">
            <a:avLst/>
          </a:prstGeom>
          <a:noFill/>
        </p:spPr>
        <p:txBody>
          <a:bodyPr wrap="square" rtlCol="0">
            <a:spAutoFit/>
          </a:bodyPr>
          <a:lstStyle/>
          <a:p>
            <a:pPr>
              <a:lnSpc>
                <a:spcPct val="150000"/>
              </a:lnSpc>
            </a:pPr>
            <a:r>
              <a:rPr lang="en-US" b="1" dirty="0"/>
              <a:t>Employee Attrition Analysis Using an Excel Dashboard</a:t>
            </a:r>
          </a:p>
          <a:p>
            <a:pPr>
              <a:lnSpc>
                <a:spcPct val="150000"/>
              </a:lnSpc>
            </a:pPr>
            <a:r>
              <a:rPr lang="en-US" dirty="0"/>
              <a:t>Creating an Excel dashboard for employee attrition analysis provides a powerful tool for visualizing and understanding turnover trends within your organization. Here’s a summary of key takeaways and potential actions based on your </a:t>
            </a:r>
            <a:r>
              <a:rPr lang="en-US" dirty="0" smtClean="0"/>
              <a:t>analysis                                                                                                           An </a:t>
            </a:r>
            <a:r>
              <a:rPr lang="en-US" dirty="0"/>
              <a:t>Excel dashboard for employee attrition analysis is a dynamic tool that can provide valuable insights into turnover patterns and employee retention. By leveraging these insights, organizations can take proactive steps to enhance employee satisfaction, improve retention rates, and ultimately build a more stable and productive workforce. Regular analysis and updates to the dashboard ensure that it remains an effective resource for strategic decision-making.</a:t>
            </a: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 ATTRITION  ANALYSIS USING EXCEL DASHBOARDS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p:cNvSpPr txBox="1"/>
          <p:nvPr/>
        </p:nvSpPr>
        <p:spPr>
          <a:xfrm>
            <a:off x="533400" y="1695450"/>
            <a:ext cx="6477000" cy="5078313"/>
          </a:xfrm>
          <a:prstGeom prst="rect">
            <a:avLst/>
          </a:prstGeom>
          <a:noFill/>
        </p:spPr>
        <p:txBody>
          <a:bodyPr wrap="square" rtlCol="0">
            <a:spAutoFit/>
          </a:bodyPr>
          <a:lstStyle/>
          <a:p>
            <a:r>
              <a:rPr lang="en-IN" dirty="0" smtClean="0"/>
              <a:t>We have to prepare employee performance analysis using excel because :</a:t>
            </a:r>
          </a:p>
          <a:p>
            <a:endParaRPr lang="en-IN" dirty="0"/>
          </a:p>
          <a:p>
            <a:pPr marL="285750" indent="-285750">
              <a:lnSpc>
                <a:spcPct val="150000"/>
              </a:lnSpc>
              <a:buFont typeface="Arial" panose="020B0604020202020204" pitchFamily="34" charset="0"/>
              <a:buChar char="•"/>
            </a:pPr>
            <a:r>
              <a:rPr lang="en-IN" b="1" dirty="0" smtClean="0"/>
              <a:t>TO IMPROVE PRODUCTIVITY </a:t>
            </a:r>
            <a:r>
              <a:rPr lang="en-IN" dirty="0" smtClean="0"/>
              <a:t>: By using excel we can easily identify the improvement of productivity in an organisation</a:t>
            </a:r>
          </a:p>
          <a:p>
            <a:pPr marL="285750" indent="-285750">
              <a:lnSpc>
                <a:spcPct val="150000"/>
              </a:lnSpc>
              <a:buFont typeface="Arial" panose="020B0604020202020204" pitchFamily="34" charset="0"/>
              <a:buChar char="•"/>
            </a:pPr>
            <a:r>
              <a:rPr lang="en-IN" b="1" dirty="0" smtClean="0"/>
              <a:t>TO IDENTIFY AREAS TO BE DEVELOPED</a:t>
            </a:r>
            <a:r>
              <a:rPr lang="en-IN" dirty="0" smtClean="0"/>
              <a:t> : This is possible when we are using excel we can identify the area to be developed . </a:t>
            </a:r>
          </a:p>
          <a:p>
            <a:pPr marL="285750" indent="-285750">
              <a:lnSpc>
                <a:spcPct val="150000"/>
              </a:lnSpc>
              <a:buFont typeface="Arial" panose="020B0604020202020204" pitchFamily="34" charset="0"/>
              <a:buChar char="•"/>
            </a:pPr>
            <a:r>
              <a:rPr lang="en-IN" b="1" dirty="0" smtClean="0"/>
              <a:t>DETERMINATION OF  GOAL </a:t>
            </a:r>
            <a:r>
              <a:rPr lang="en-IN" dirty="0" smtClean="0"/>
              <a:t>:</a:t>
            </a:r>
            <a:r>
              <a:rPr lang="en-IN" dirty="0"/>
              <a:t> </a:t>
            </a:r>
            <a:r>
              <a:rPr lang="en-IN" dirty="0" smtClean="0"/>
              <a:t>The company will be using this analysis to determine the short term  goal as well as long term goal of the company whether it going as per they have planned or not .</a:t>
            </a:r>
          </a:p>
          <a:p>
            <a:pPr marL="285750" indent="-285750">
              <a:lnSpc>
                <a:spcPct val="150000"/>
              </a:lnSpc>
              <a:buFont typeface="Arial" panose="020B0604020202020204" pitchFamily="34" charset="0"/>
              <a:buChar char="•"/>
            </a:pPr>
            <a:r>
              <a:rPr lang="en-IN" b="1" dirty="0" smtClean="0"/>
              <a:t>TO RECOGNITION AND REWARD </a:t>
            </a:r>
            <a:r>
              <a:rPr lang="en-IN" dirty="0" smtClean="0"/>
              <a:t>: It allows to identify the employees recognition and reward that to motivate them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a:t>
            </a:r>
            <a:r>
              <a:rPr lang="en-IN" sz="4250" spc="-20" dirty="0"/>
              <a:t>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76275" y="1412026"/>
            <a:ext cx="5876925" cy="646330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smtClean="0"/>
              <a:t>In employee performance analysis data using excel by creating certain criteria we can easily get to know the rate of performance of each and every employee  of the company those criteria are the following :</a:t>
            </a:r>
          </a:p>
          <a:p>
            <a:pPr marL="285750" indent="-285750">
              <a:lnSpc>
                <a:spcPct val="150000"/>
              </a:lnSpc>
              <a:buFont typeface="Arial" panose="020B0604020202020204" pitchFamily="34" charset="0"/>
              <a:buChar char="•"/>
            </a:pPr>
            <a:r>
              <a:rPr lang="en-IN" sz="2000" dirty="0" smtClean="0"/>
              <a:t>Employee id</a:t>
            </a:r>
          </a:p>
          <a:p>
            <a:pPr marL="285750" indent="-285750">
              <a:lnSpc>
                <a:spcPct val="150000"/>
              </a:lnSpc>
              <a:buFont typeface="Arial" panose="020B0604020202020204" pitchFamily="34" charset="0"/>
              <a:buChar char="•"/>
            </a:pPr>
            <a:r>
              <a:rPr lang="en-IN" sz="2000" dirty="0" smtClean="0"/>
              <a:t>Performance score</a:t>
            </a:r>
          </a:p>
          <a:p>
            <a:pPr marL="285750" indent="-285750">
              <a:lnSpc>
                <a:spcPct val="150000"/>
              </a:lnSpc>
              <a:buFont typeface="Arial" panose="020B0604020202020204" pitchFamily="34" charset="0"/>
              <a:buChar char="•"/>
            </a:pPr>
            <a:r>
              <a:rPr lang="en-IN" sz="2000" dirty="0" smtClean="0"/>
              <a:t>Current employee rating</a:t>
            </a:r>
          </a:p>
          <a:p>
            <a:pPr marL="285750" indent="-285750">
              <a:lnSpc>
                <a:spcPct val="150000"/>
              </a:lnSpc>
              <a:buFont typeface="Arial" panose="020B0604020202020204" pitchFamily="34" charset="0"/>
              <a:buChar char="•"/>
            </a:pPr>
            <a:endParaRPr lang="en-IN" sz="2000" dirty="0" smtClean="0"/>
          </a:p>
          <a:p>
            <a:pPr>
              <a:lnSpc>
                <a:spcPct val="150000"/>
              </a:lnSpc>
            </a:pPr>
            <a:endParaRPr lang="en-IN" sz="2000" dirty="0" smtClean="0"/>
          </a:p>
          <a:p>
            <a:pPr marL="285750" indent="-285750">
              <a:lnSpc>
                <a:spcPct val="150000"/>
              </a:lnSpc>
              <a:buFont typeface="Arial" panose="020B0604020202020204" pitchFamily="34" charset="0"/>
              <a:buChar char="•"/>
            </a:pPr>
            <a:endParaRPr lang="en-IN" sz="2000" dirty="0" smtClean="0"/>
          </a:p>
          <a:p>
            <a:pPr>
              <a:lnSpc>
                <a:spcPct val="150000"/>
              </a:lnSpc>
            </a:pPr>
            <a:endParaRPr lang="en-IN" sz="2000" dirty="0" smtClean="0"/>
          </a:p>
          <a:p>
            <a:pPr marL="285750" indent="-285750">
              <a:lnSpc>
                <a:spcPct val="150000"/>
              </a:lnSpc>
              <a:buFont typeface="Arial" panose="020B0604020202020204" pitchFamily="34" charset="0"/>
              <a:buChar char="•"/>
            </a:pPr>
            <a:endParaRPr lang="en-IN" dirty="0" smtClean="0"/>
          </a:p>
          <a:p>
            <a:pPr marL="285750" indent="-285750">
              <a:lnSpc>
                <a:spcPct val="150000"/>
              </a:lnSpc>
              <a:buFont typeface="Arial" panose="020B0604020202020204" pitchFamily="34" charset="0"/>
              <a:buChar char="•"/>
            </a:pP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1219200" y="2286000"/>
            <a:ext cx="5638800" cy="372409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sz="2000" dirty="0" smtClean="0"/>
              <a:t>Employee department team</a:t>
            </a:r>
          </a:p>
          <a:p>
            <a:pPr marL="285750" indent="-285750">
              <a:lnSpc>
                <a:spcPct val="200000"/>
              </a:lnSpc>
              <a:buFont typeface="Arial" panose="020B0604020202020204" pitchFamily="34" charset="0"/>
              <a:buChar char="•"/>
            </a:pPr>
            <a:r>
              <a:rPr lang="en-IN" sz="2000" dirty="0" smtClean="0"/>
              <a:t>Human resource management department team</a:t>
            </a:r>
          </a:p>
          <a:p>
            <a:pPr marL="285750" indent="-285750">
              <a:lnSpc>
                <a:spcPct val="200000"/>
              </a:lnSpc>
              <a:buFont typeface="Arial" panose="020B0604020202020204" pitchFamily="34" charset="0"/>
              <a:buChar char="•"/>
            </a:pPr>
            <a:r>
              <a:rPr lang="en-IN" sz="2000" dirty="0" smtClean="0"/>
              <a:t>Managers</a:t>
            </a:r>
          </a:p>
          <a:p>
            <a:pPr marL="285750" indent="-285750">
              <a:lnSpc>
                <a:spcPct val="200000"/>
              </a:lnSpc>
              <a:buFont typeface="Arial" panose="020B0604020202020204" pitchFamily="34" charset="0"/>
              <a:buChar char="•"/>
            </a:pPr>
            <a:r>
              <a:rPr lang="en-IN" sz="2000" dirty="0" smtClean="0"/>
              <a:t>Data management team</a:t>
            </a:r>
          </a:p>
          <a:p>
            <a:pPr marL="285750" indent="-285750">
              <a:lnSpc>
                <a:spcPct val="200000"/>
              </a:lnSpc>
              <a:buFont typeface="Arial" panose="020B0604020202020204" pitchFamily="34" charset="0"/>
              <a:buChar char="•"/>
            </a:pPr>
            <a:r>
              <a:rPr lang="en-IN" sz="2000" dirty="0" smtClean="0"/>
              <a:t>IT department</a:t>
            </a:r>
          </a:p>
          <a:p>
            <a:pPr>
              <a:lnSpc>
                <a:spcPct val="200000"/>
              </a:lnSpc>
            </a:pP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p:cNvSpPr txBox="1"/>
          <p:nvPr/>
        </p:nvSpPr>
        <p:spPr>
          <a:xfrm>
            <a:off x="2695574" y="2019300"/>
            <a:ext cx="7362826" cy="31393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b="1" dirty="0" smtClean="0"/>
              <a:t>Conditional format </a:t>
            </a:r>
            <a:r>
              <a:rPr lang="en-IN" sz="2000" dirty="0" smtClean="0"/>
              <a:t>:I will use to blank column to highlight </a:t>
            </a:r>
          </a:p>
          <a:p>
            <a:pPr marL="285750" indent="-285750">
              <a:lnSpc>
                <a:spcPct val="150000"/>
              </a:lnSpc>
              <a:buFont typeface="Arial" panose="020B0604020202020204" pitchFamily="34" charset="0"/>
              <a:buChar char="•"/>
            </a:pPr>
            <a:r>
              <a:rPr lang="en-IN" sz="2000" b="1" dirty="0" smtClean="0"/>
              <a:t>Filter</a:t>
            </a:r>
            <a:r>
              <a:rPr lang="en-IN" sz="2000" dirty="0" smtClean="0"/>
              <a:t>                          : To remove blank space</a:t>
            </a:r>
          </a:p>
          <a:p>
            <a:pPr marL="285750" indent="-285750">
              <a:lnSpc>
                <a:spcPct val="150000"/>
              </a:lnSpc>
              <a:buFont typeface="Arial" panose="020B0604020202020204" pitchFamily="34" charset="0"/>
              <a:buChar char="•"/>
            </a:pPr>
            <a:r>
              <a:rPr lang="en-IN" sz="2000" b="1" dirty="0" smtClean="0"/>
              <a:t>Pivot table                </a:t>
            </a:r>
            <a:r>
              <a:rPr lang="en-IN" sz="2000" dirty="0" smtClean="0"/>
              <a:t>:  easily arrange and summarize complex data in a pivot table</a:t>
            </a:r>
          </a:p>
          <a:p>
            <a:pPr marL="285750" indent="-285750">
              <a:lnSpc>
                <a:spcPct val="150000"/>
              </a:lnSpc>
              <a:buFont typeface="Arial" panose="020B0604020202020204" pitchFamily="34" charset="0"/>
              <a:buChar char="•"/>
            </a:pPr>
            <a:r>
              <a:rPr lang="en-IN" sz="2000" b="1" dirty="0" smtClean="0"/>
              <a:t>Chart   </a:t>
            </a:r>
            <a:r>
              <a:rPr lang="en-IN" sz="2000" dirty="0" smtClean="0"/>
              <a:t>                       : Use pivot chart to graphically summarize data and explore complicated data</a:t>
            </a:r>
          </a:p>
          <a:p>
            <a:pPr marL="285750" indent="-285750">
              <a:buFont typeface="Arial" panose="020B0604020202020204" pitchFamily="34" charset="0"/>
              <a:buChar char="•"/>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524000"/>
            <a:ext cx="7467600" cy="2400657"/>
          </a:xfrm>
          <a:prstGeom prst="rect">
            <a:avLst/>
          </a:prstGeom>
          <a:noFill/>
        </p:spPr>
        <p:txBody>
          <a:bodyPr wrap="square" rtlCol="0">
            <a:spAutoFit/>
          </a:bodyPr>
          <a:lstStyle/>
          <a:p>
            <a:r>
              <a:rPr lang="en-IN" sz="2400" dirty="0" smtClean="0"/>
              <a:t>Data Overview </a:t>
            </a:r>
            <a:r>
              <a:rPr lang="en-IN" dirty="0" smtClean="0"/>
              <a:t>:</a:t>
            </a:r>
          </a:p>
          <a:p>
            <a:r>
              <a:rPr lang="en-IN" dirty="0" smtClean="0"/>
              <a:t>                                  </a:t>
            </a:r>
            <a:r>
              <a:rPr lang="en-IN" dirty="0" smtClean="0"/>
              <a:t>The data set contain information about employees within an organization , including  their salaries and age, gender.</a:t>
            </a:r>
          </a:p>
          <a:p>
            <a:endParaRPr lang="en-IN" dirty="0"/>
          </a:p>
          <a:p>
            <a:endParaRPr lang="en-IN" dirty="0" smtClean="0"/>
          </a:p>
          <a:p>
            <a:endParaRPr lang="en-IN" dirty="0" smtClean="0"/>
          </a:p>
          <a:p>
            <a:pPr marL="285750" indent="-285750">
              <a:buFont typeface="Arial" panose="020B0604020202020204" pitchFamily="34" charset="0"/>
              <a:buChar char="•"/>
            </a:pPr>
            <a:endParaRPr lang="en-IN" dirty="0" smtClean="0"/>
          </a:p>
          <a:p>
            <a:endParaRPr lang="en-IN" dirty="0"/>
          </a:p>
        </p:txBody>
      </p:sp>
      <p:sp>
        <p:nvSpPr>
          <p:cNvPr id="5" name="Rectangle 4"/>
          <p:cNvSpPr/>
          <p:nvPr/>
        </p:nvSpPr>
        <p:spPr>
          <a:xfrm>
            <a:off x="457200" y="2599229"/>
            <a:ext cx="8616462" cy="3970318"/>
          </a:xfrm>
          <a:prstGeom prst="rect">
            <a:avLst/>
          </a:prstGeom>
        </p:spPr>
        <p:txBody>
          <a:bodyPr wrap="square">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Employee ID</a:t>
            </a:r>
            <a:r>
              <a:rPr lang="en-US" altLang="en-US" dirty="0">
                <a:latin typeface="Arial" panose="020B0604020202020204" pitchFamily="34" charset="0"/>
              </a:rPr>
              <a:t>: Unique identifier for each employee (e.g., EMP001, EMP002).</a:t>
            </a:r>
          </a:p>
          <a:p>
            <a:pPr lvl="0" eaLnBrk="0" fontAlgn="base" hangingPunct="0">
              <a:spcBef>
                <a:spcPct val="0"/>
              </a:spcBef>
              <a:spcAft>
                <a:spcPct val="0"/>
              </a:spcAft>
              <a:buFontTx/>
              <a:buChar char="•"/>
            </a:pPr>
            <a:r>
              <a:rPr lang="en-US" altLang="en-US" b="1" dirty="0">
                <a:latin typeface="Arial" panose="020B0604020202020204" pitchFamily="34" charset="0"/>
              </a:rPr>
              <a:t>Name</a:t>
            </a:r>
            <a:r>
              <a:rPr lang="en-US" altLang="en-US" dirty="0">
                <a:latin typeface="Arial" panose="020B0604020202020204" pitchFamily="34" charset="0"/>
              </a:rPr>
              <a:t>: Full name of the employee.</a:t>
            </a:r>
          </a:p>
          <a:p>
            <a:pPr lvl="0" eaLnBrk="0" fontAlgn="base" hangingPunct="0">
              <a:spcBef>
                <a:spcPct val="0"/>
              </a:spcBef>
              <a:spcAft>
                <a:spcPct val="0"/>
              </a:spcAft>
              <a:buFontTx/>
              <a:buChar char="•"/>
            </a:pPr>
            <a:r>
              <a:rPr lang="en-US" altLang="en-US" b="1" dirty="0">
                <a:latin typeface="Arial" panose="020B0604020202020204" pitchFamily="34" charset="0"/>
              </a:rPr>
              <a:t>Age</a:t>
            </a:r>
            <a:r>
              <a:rPr lang="en-US" altLang="en-US" dirty="0">
                <a:latin typeface="Arial" panose="020B0604020202020204" pitchFamily="34" charset="0"/>
              </a:rPr>
              <a:t>: Age of the employee (can be categorized into age ranges if necessary).</a:t>
            </a:r>
          </a:p>
          <a:p>
            <a:pPr lvl="0" eaLnBrk="0" fontAlgn="base" hangingPunct="0">
              <a:spcBef>
                <a:spcPct val="0"/>
              </a:spcBef>
              <a:spcAft>
                <a:spcPct val="0"/>
              </a:spcAft>
              <a:buFontTx/>
              <a:buChar char="•"/>
            </a:pPr>
            <a:r>
              <a:rPr lang="en-US" altLang="en-US" b="1" dirty="0">
                <a:latin typeface="Arial" panose="020B0604020202020204" pitchFamily="34" charset="0"/>
              </a:rPr>
              <a:t>Gender</a:t>
            </a:r>
            <a:r>
              <a:rPr lang="en-US" altLang="en-US" dirty="0">
                <a:latin typeface="Arial" panose="020B0604020202020204" pitchFamily="34" charset="0"/>
              </a:rPr>
              <a:t>: Gender of the employee (e.g., Male, Female, Non-binary).</a:t>
            </a:r>
          </a:p>
          <a:p>
            <a:pPr lvl="0" eaLnBrk="0" fontAlgn="base" hangingPunct="0">
              <a:spcBef>
                <a:spcPct val="0"/>
              </a:spcBef>
              <a:spcAft>
                <a:spcPct val="0"/>
              </a:spcAft>
              <a:buFontTx/>
              <a:buChar char="•"/>
            </a:pPr>
            <a:r>
              <a:rPr lang="en-US" altLang="en-US" b="1" dirty="0">
                <a:latin typeface="Arial" panose="020B0604020202020204" pitchFamily="34" charset="0"/>
              </a:rPr>
              <a:t>Department</a:t>
            </a:r>
            <a:r>
              <a:rPr lang="en-US" altLang="en-US" dirty="0">
                <a:latin typeface="Arial" panose="020B0604020202020204" pitchFamily="34" charset="0"/>
              </a:rPr>
              <a:t>: The department where the employee works (e.g., Sales, Marketing, HR).</a:t>
            </a:r>
          </a:p>
          <a:p>
            <a:pPr lvl="0" eaLnBrk="0" fontAlgn="base" hangingPunct="0">
              <a:spcBef>
                <a:spcPct val="0"/>
              </a:spcBef>
              <a:spcAft>
                <a:spcPct val="0"/>
              </a:spcAft>
              <a:buFontTx/>
              <a:buChar char="•"/>
            </a:pPr>
            <a:r>
              <a:rPr lang="en-US" altLang="en-US" b="1" dirty="0">
                <a:latin typeface="Arial" panose="020B0604020202020204" pitchFamily="34" charset="0"/>
              </a:rPr>
              <a:t>Position</a:t>
            </a:r>
            <a:r>
              <a:rPr lang="en-US" altLang="en-US" dirty="0">
                <a:latin typeface="Arial" panose="020B0604020202020204" pitchFamily="34" charset="0"/>
              </a:rPr>
              <a:t>: Job title or role of the employee (e.g., Sales Executive, Marketing Manager).</a:t>
            </a:r>
          </a:p>
          <a:p>
            <a:pPr lvl="0" eaLnBrk="0" fontAlgn="base" hangingPunct="0">
              <a:spcBef>
                <a:spcPct val="0"/>
              </a:spcBef>
              <a:spcAft>
                <a:spcPct val="0"/>
              </a:spcAft>
              <a:buFontTx/>
              <a:buChar char="•"/>
            </a:pPr>
            <a:r>
              <a:rPr lang="en-US" altLang="en-US" b="1" dirty="0">
                <a:latin typeface="Arial" panose="020B0604020202020204" pitchFamily="34" charset="0"/>
              </a:rPr>
              <a:t>Tenure</a:t>
            </a:r>
            <a:r>
              <a:rPr lang="en-US" altLang="en-US" dirty="0">
                <a:latin typeface="Arial" panose="020B0604020202020204" pitchFamily="34" charset="0"/>
              </a:rPr>
              <a:t>: Number of years the employee has been with the company</a:t>
            </a:r>
            <a:r>
              <a:rPr lang="en-US" altLang="en-US" dirty="0" smtClean="0">
                <a:latin typeface="Arial" panose="020B0604020202020204" pitchFamily="34" charset="0"/>
              </a:rPr>
              <a:t>.</a:t>
            </a: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Performance Rating</a:t>
            </a:r>
            <a:r>
              <a:rPr lang="en-US" altLang="en-US" dirty="0">
                <a:latin typeface="Arial" panose="020B0604020202020204" pitchFamily="34" charset="0"/>
              </a:rPr>
              <a:t>: A rating given to the employee based on performance reviews (e.g., Excellent, Good, Average, Poor</a:t>
            </a:r>
            <a:r>
              <a:rPr lang="en-US" altLang="en-US" dirty="0" smtClean="0">
                <a:latin typeface="Arial" panose="020B0604020202020204" pitchFamily="34" charset="0"/>
              </a:rPr>
              <a:t>).</a:t>
            </a:r>
          </a:p>
          <a:p>
            <a:pPr eaLnBrk="0" fontAlgn="base" hangingPunct="0">
              <a:spcBef>
                <a:spcPct val="0"/>
              </a:spcBef>
              <a:spcAft>
                <a:spcPct val="0"/>
              </a:spcAft>
              <a:buFontTx/>
              <a:buChar char="•"/>
            </a:pPr>
            <a:r>
              <a:rPr lang="en-US" altLang="en-US" b="1" dirty="0" smtClean="0">
                <a:latin typeface="Arial" panose="020B0604020202020204" pitchFamily="34" charset="0"/>
              </a:rPr>
              <a:t>Salary</a:t>
            </a:r>
            <a:r>
              <a:rPr lang="en-US" altLang="en-US" dirty="0">
                <a:latin typeface="Arial" panose="020B0604020202020204" pitchFamily="34" charset="0"/>
              </a:rPr>
              <a:t>: Employee’s current salary</a:t>
            </a:r>
          </a:p>
          <a:p>
            <a:pPr lvl="0" eaLnBrk="0" fontAlgn="base" hangingPunct="0">
              <a:spcBef>
                <a:spcPct val="0"/>
              </a:spcBef>
              <a:spcAft>
                <a:spcPct val="0"/>
              </a:spcAft>
              <a:buFontTx/>
              <a:buChar char="•"/>
            </a:pPr>
            <a:endParaRPr lang="en-IN" dirty="0" smtClean="0"/>
          </a:p>
          <a:p>
            <a:pPr lvl="0" eaLnBrk="0" fontAlgn="base" hangingPunct="0">
              <a:spcBef>
                <a:spcPct val="0"/>
              </a:spcBef>
              <a:spcAft>
                <a:spcPct val="0"/>
              </a:spcAft>
              <a:buFontTx/>
              <a:buChar char="•"/>
            </a:pPr>
            <a:endParaRPr lang="en-IN" dirty="0"/>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645678" y="2831756"/>
            <a:ext cx="6791325" cy="1600438"/>
          </a:xfrm>
          <a:prstGeom prst="rect">
            <a:avLst/>
          </a:prstGeom>
          <a:noFill/>
        </p:spPr>
        <p:txBody>
          <a:bodyPr wrap="square" rtlCol="0">
            <a:spAutoFit/>
          </a:bodyPr>
          <a:lstStyle/>
          <a:p>
            <a:r>
              <a:rPr lang="en-IN" sz="3600" dirty="0" smtClean="0"/>
              <a:t>=IFS(Z8&gt;=5,”VERYHIGH”,Z8&gt;=4,”HIGH”,Z8&gt;=3,”MED”,TRUE”LOW</a:t>
            </a:r>
            <a:r>
              <a:rPr lang="en-IN" sz="4400" dirty="0" smtClean="0"/>
              <a:t>”)</a:t>
            </a:r>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422</TotalTime>
  <Words>820</Words>
  <Application>Microsoft Office PowerPoint</Application>
  <PresentationFormat>Widescreen</PresentationFormat>
  <Paragraphs>153</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 NEw</cp:lastModifiedBy>
  <cp:revision>37</cp:revision>
  <dcterms:created xsi:type="dcterms:W3CDTF">2024-03-29T15:07:22Z</dcterms:created>
  <dcterms:modified xsi:type="dcterms:W3CDTF">2024-08-30T03:48:19Z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