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71" r:id="rId5"/>
    <p:sldId id="266" r:id="rId6"/>
    <p:sldId id="265" r:id="rId7"/>
    <p:sldId id="264" r:id="rId8"/>
    <p:sldId id="267" r:id="rId9"/>
    <p:sldId id="269" r:id="rId10"/>
    <p:sldId id="268" r:id="rId11"/>
    <p:sldId id="270" r:id="rId12"/>
    <p:sldId id="276" r:id="rId13"/>
    <p:sldId id="275" r:id="rId14"/>
    <p:sldId id="272" r:id="rId15"/>
    <p:sldId id="273" r:id="rId16"/>
    <p:sldId id="274" r:id="rId17"/>
    <p:sldId id="260" r:id="rId18"/>
    <p:sldId id="263" r:id="rId19"/>
    <p:sldId id="261" r:id="rId20"/>
    <p:sldId id="262" r:id="rId21"/>
    <p:sldId id="259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FF00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1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-522" y="-10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69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2776"/>
            <a:ext cx="7772400" cy="1649104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54812"/>
            <a:ext cx="68580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56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64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13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13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6"/>
            <a:ext cx="4629150" cy="40613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80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6157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55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4" y="304272"/>
            <a:ext cx="8611737" cy="707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425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4" y="304272"/>
            <a:ext cx="8611737" cy="707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8" y="1137314"/>
            <a:ext cx="8420669" cy="12419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92490" y="2645547"/>
            <a:ext cx="8420669" cy="262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425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3"/>
            <a:ext cx="7886700" cy="23772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4"/>
            <a:ext cx="7886700" cy="125015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CC00C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0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400" y="1828800"/>
            <a:ext cx="4120770" cy="3318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49120"/>
            <a:ext cx="4160008" cy="329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14960" y="1137314"/>
            <a:ext cx="8487847" cy="5898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20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Ex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400" y="1181800"/>
            <a:ext cx="4120770" cy="396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1701"/>
            <a:ext cx="4160008" cy="3985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0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608" y="1181800"/>
            <a:ext cx="2743200" cy="396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0702" y="1161701"/>
            <a:ext cx="2743200" cy="3985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155030" y="1164637"/>
            <a:ext cx="2743200" cy="3985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207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Ex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608" y="1727200"/>
            <a:ext cx="2743200" cy="3420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0702" y="1747520"/>
            <a:ext cx="2743200" cy="339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155030" y="1737360"/>
            <a:ext cx="2743200" cy="3413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4961" y="1096674"/>
            <a:ext cx="8453119" cy="5898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207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69"/>
            <a:ext cx="3887391" cy="686593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1B4C-B7F0-428B-AF1F-492EE0FF14BA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861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2"/>
            <a:ext cx="7886700" cy="70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138" y="1137314"/>
            <a:ext cx="8420669" cy="415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1B4C-B7F0-428B-AF1F-492EE0FF14BA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8AAA-A389-42F3-B5CB-72169891BF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82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63" r:id="rId4"/>
    <p:sldLayoutId id="2147483664" r:id="rId5"/>
    <p:sldLayoutId id="2147483673" r:id="rId6"/>
    <p:sldLayoutId id="2147483672" r:id="rId7"/>
    <p:sldLayoutId id="214748367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1313" indent="-341313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Wingdings" panose="05000000000000000000" pitchFamily="2" charset="2"/>
        <a:buChar char="Ø"/>
        <a:defRPr sz="3000" kern="1200">
          <a:solidFill>
            <a:srgbClr val="CC00CC"/>
          </a:solidFill>
          <a:latin typeface="+mn-lt"/>
          <a:ea typeface="+mn-ea"/>
          <a:cs typeface="+mn-cs"/>
        </a:defRPr>
      </a:lvl1pPr>
      <a:lvl2pPr marL="574675" indent="-339725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Calibri" panose="020F0502020204030204" pitchFamily="34" charset="0"/>
        <a:buChar char="→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798513" indent="-341313" algn="l" defTabSz="914400" rtl="0" eaLnBrk="1" latinLnBrk="0" hangingPunct="1">
        <a:lnSpc>
          <a:spcPct val="100000"/>
        </a:lnSpc>
        <a:spcBef>
          <a:spcPts val="500"/>
        </a:spcBef>
        <a:buSzPct val="100000"/>
        <a:buFont typeface="Calibri" panose="020F0502020204030204" pitchFamily="34" charset="0"/>
        <a:buChar char="−"/>
        <a:defRPr sz="2600" kern="1200">
          <a:solidFill>
            <a:srgbClr val="0070C0"/>
          </a:solidFill>
          <a:latin typeface="+mn-lt"/>
          <a:ea typeface="+mn-ea"/>
          <a:cs typeface="+mn-cs"/>
        </a:defRPr>
      </a:lvl3pPr>
      <a:lvl4pPr marL="917575" indent="-279400" algn="l" defTabSz="914400" rtl="0" eaLnBrk="1" latinLnBrk="0" hangingPunct="1">
        <a:lnSpc>
          <a:spcPct val="100000"/>
        </a:lnSpc>
        <a:spcBef>
          <a:spcPts val="500"/>
        </a:spcBef>
        <a:buSzPct val="116000"/>
        <a:buFontTx/>
        <a:buChar char="»"/>
        <a:defRPr sz="2400" kern="1200">
          <a:solidFill>
            <a:srgbClr val="00B050"/>
          </a:solidFill>
          <a:latin typeface="+mn-lt"/>
          <a:ea typeface="+mn-ea"/>
          <a:cs typeface="+mn-cs"/>
        </a:defRPr>
      </a:lvl4pPr>
      <a:lvl5pPr marL="1079500" indent="-228600" algn="l" defTabSz="914400" rtl="0" eaLnBrk="1" latinLnBrk="0" hangingPunct="1">
        <a:lnSpc>
          <a:spcPct val="100000"/>
        </a:lnSpc>
        <a:spcBef>
          <a:spcPts val="500"/>
        </a:spcBef>
        <a:buSzPct val="116000"/>
        <a:buFont typeface="Wingdings" panose="05000000000000000000" pitchFamily="2" charset="2"/>
        <a:buChar char="§"/>
        <a:defRPr sz="23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Types (Common Noun)</a:t>
            </a:r>
          </a:p>
          <a:p>
            <a:pPr lvl="2"/>
            <a:r>
              <a:rPr lang="en-US" dirty="0" smtClean="0"/>
              <a:t>Abstract Noun</a:t>
            </a:r>
          </a:p>
          <a:p>
            <a:pPr lvl="3"/>
            <a:r>
              <a:rPr lang="en-US" dirty="0" smtClean="0"/>
              <a:t>An Abstract Noun is usually the name of a </a:t>
            </a:r>
            <a:r>
              <a:rPr lang="en-US" dirty="0" smtClean="0">
                <a:solidFill>
                  <a:srgbClr val="FF0000"/>
                </a:solidFill>
              </a:rPr>
              <a:t>quality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considered apart from the object to which it belongs; as</a:t>
            </a:r>
          </a:p>
          <a:p>
            <a:pPr lvl="3"/>
            <a:r>
              <a:rPr lang="en-US" dirty="0" smtClean="0"/>
              <a:t>Ideas / No physical Shapes</a:t>
            </a:r>
          </a:p>
          <a:p>
            <a:pPr lvl="3"/>
            <a:r>
              <a:rPr lang="en-US" dirty="0" smtClean="0"/>
              <a:t>No Plural Possible</a:t>
            </a:r>
          </a:p>
          <a:p>
            <a:pPr lvl="4"/>
            <a:r>
              <a:rPr lang="en-US" dirty="0" smtClean="0"/>
              <a:t>Grammar always treat them </a:t>
            </a:r>
            <a:r>
              <a:rPr lang="en-US" dirty="0" smtClean="0">
                <a:solidFill>
                  <a:srgbClr val="FF0000"/>
                </a:solidFill>
              </a:rPr>
              <a:t>singular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Types (Common Noun)</a:t>
            </a:r>
          </a:p>
          <a:p>
            <a:pPr lvl="2"/>
            <a:r>
              <a:rPr lang="en-US" dirty="0" smtClean="0"/>
              <a:t>Abstract Noun</a:t>
            </a:r>
          </a:p>
          <a:p>
            <a:pPr lvl="3"/>
            <a:r>
              <a:rPr lang="en-US" dirty="0" smtClean="0"/>
              <a:t>Quality</a:t>
            </a:r>
          </a:p>
          <a:p>
            <a:pPr lvl="4"/>
            <a:r>
              <a:rPr lang="en-US" dirty="0" smtClean="0"/>
              <a:t>Goodness, kindness, whiteness, darkness, hardness, brightness, honesty, wisdom, bravery</a:t>
            </a:r>
          </a:p>
          <a:p>
            <a:pPr lvl="3"/>
            <a:r>
              <a:rPr lang="en-US" dirty="0" smtClean="0"/>
              <a:t>Action</a:t>
            </a:r>
          </a:p>
          <a:p>
            <a:pPr lvl="4"/>
            <a:r>
              <a:rPr lang="en-US" dirty="0" smtClean="0"/>
              <a:t>Laughter, theft, movement, judgment, hatred</a:t>
            </a:r>
          </a:p>
          <a:p>
            <a:pPr lvl="3"/>
            <a:r>
              <a:rPr lang="en-US" dirty="0" smtClean="0"/>
              <a:t>State</a:t>
            </a:r>
          </a:p>
          <a:p>
            <a:pPr lvl="4"/>
            <a:r>
              <a:rPr lang="en-US" dirty="0" smtClean="0"/>
              <a:t> Childhood, boyhood, youth, slavery, sleep, sickness, death, poverty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Types (Common Noun)</a:t>
            </a:r>
          </a:p>
          <a:p>
            <a:pPr lvl="2"/>
            <a:r>
              <a:rPr lang="en-US" dirty="0" smtClean="0"/>
              <a:t>Abstract Noun</a:t>
            </a:r>
          </a:p>
          <a:p>
            <a:pPr lvl="3"/>
            <a:r>
              <a:rPr lang="en-US" dirty="0" smtClean="0"/>
              <a:t>The names of the Arts and Science (e.g., grammar, music, chemistry, etc.) are also </a:t>
            </a:r>
            <a:r>
              <a:rPr lang="en-US" b="1" dirty="0" smtClean="0">
                <a:solidFill>
                  <a:srgbClr val="FF0000"/>
                </a:solidFill>
              </a:rPr>
              <a:t>Abstract Nouns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/>
              <a:t>Jones, money, rocket, actress, hatred, mob, conscience, State, University of Karachi, herd, team, the Himalayas, patriotism, town, pencil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Grammatical Nature</a:t>
            </a:r>
          </a:p>
          <a:p>
            <a:pPr lvl="1"/>
            <a:r>
              <a:rPr lang="en-US" dirty="0" smtClean="0"/>
              <a:t>Countable Noun</a:t>
            </a:r>
          </a:p>
          <a:p>
            <a:pPr lvl="1"/>
            <a:r>
              <a:rPr lang="en-US" dirty="0" smtClean="0"/>
              <a:t>Uncountable Noun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Singular</a:t>
            </a:r>
          </a:p>
          <a:p>
            <a:pPr lvl="1"/>
            <a:r>
              <a:rPr lang="en-US" dirty="0" smtClean="0"/>
              <a:t>Plural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Masculine</a:t>
            </a:r>
          </a:p>
          <a:p>
            <a:pPr lvl="1"/>
            <a:r>
              <a:rPr lang="en-US" dirty="0" smtClean="0"/>
              <a:t>Feminine</a:t>
            </a:r>
          </a:p>
          <a:p>
            <a:pPr lvl="1"/>
            <a:r>
              <a:rPr lang="en-US" dirty="0" smtClean="0"/>
              <a:t>Common</a:t>
            </a:r>
          </a:p>
          <a:p>
            <a:pPr lvl="1"/>
            <a:r>
              <a:rPr lang="en-US" dirty="0" smtClean="0"/>
              <a:t>Neuter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noun can be defined as a word used to name a person, place, or thing. </a:t>
            </a:r>
          </a:p>
          <a:p>
            <a:pPr lvl="1"/>
            <a:r>
              <a:rPr lang="en-US" dirty="0" smtClean="0"/>
              <a:t>By a thing here, it means that it comprises something which can be perceived by human senses, or that which cannot be perceived but can be thought of.</a:t>
            </a:r>
          </a:p>
          <a:p>
            <a:pPr algn="ctr"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Naming Word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Nominative / Subjective</a:t>
            </a:r>
          </a:p>
          <a:p>
            <a:pPr lvl="1"/>
            <a:r>
              <a:rPr lang="en-US" dirty="0" smtClean="0"/>
              <a:t>Accusative / Objective Case</a:t>
            </a:r>
          </a:p>
          <a:p>
            <a:pPr lvl="1"/>
            <a:r>
              <a:rPr lang="en-US" dirty="0" smtClean="0"/>
              <a:t>Genitive / Possessive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Kinds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Grammatical Nature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79" t="3554" r="3011" b="6448"/>
          <a:stretch>
            <a:fillRect/>
          </a:stretch>
        </p:blipFill>
        <p:spPr bwMode="auto">
          <a:xfrm>
            <a:off x="1" y="217714"/>
            <a:ext cx="9013370" cy="535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Proper Noun</a:t>
            </a:r>
          </a:p>
          <a:p>
            <a:pPr lvl="1"/>
            <a:r>
              <a:rPr lang="en-US" dirty="0" smtClean="0"/>
              <a:t>Common Noun</a:t>
            </a:r>
          </a:p>
          <a:p>
            <a:pPr lvl="2"/>
            <a:r>
              <a:rPr lang="en-US" dirty="0" smtClean="0"/>
              <a:t>Collective Noun</a:t>
            </a:r>
          </a:p>
          <a:p>
            <a:pPr lvl="2"/>
            <a:r>
              <a:rPr lang="en-US" dirty="0" smtClean="0"/>
              <a:t>Abstract Noun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Proper Noun</a:t>
            </a:r>
          </a:p>
          <a:p>
            <a:pPr lvl="3"/>
            <a:r>
              <a:rPr lang="en-US" dirty="0" smtClean="0"/>
              <a:t>A name of a particular, individual </a:t>
            </a:r>
            <a:r>
              <a:rPr lang="en-US" dirty="0" smtClean="0">
                <a:solidFill>
                  <a:srgbClr val="FF0000"/>
                </a:solidFill>
              </a:rPr>
              <a:t>person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place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thing</a:t>
            </a:r>
            <a:r>
              <a:rPr lang="en-US" dirty="0" smtClean="0"/>
              <a:t> who/which is usually </a:t>
            </a:r>
            <a:r>
              <a:rPr lang="en-US" dirty="0" smtClean="0">
                <a:solidFill>
                  <a:srgbClr val="FF0000"/>
                </a:solidFill>
              </a:rPr>
              <a:t>unique </a:t>
            </a:r>
          </a:p>
          <a:p>
            <a:pPr lvl="3"/>
            <a:r>
              <a:rPr lang="en-US" dirty="0" smtClean="0"/>
              <a:t>It is written is a </a:t>
            </a:r>
            <a:r>
              <a:rPr lang="en-US" dirty="0" smtClean="0">
                <a:solidFill>
                  <a:srgbClr val="FF0000"/>
                </a:solidFill>
              </a:rPr>
              <a:t>capital letter</a:t>
            </a:r>
          </a:p>
          <a:p>
            <a:pPr lvl="3"/>
            <a:r>
              <a:rPr lang="en-US" dirty="0" smtClean="0"/>
              <a:t>Examples:</a:t>
            </a:r>
          </a:p>
          <a:p>
            <a:pPr lvl="4"/>
            <a:r>
              <a:rPr lang="en-US" dirty="0" smtClean="0"/>
              <a:t>Daniel</a:t>
            </a:r>
          </a:p>
          <a:p>
            <a:pPr lvl="4"/>
            <a:r>
              <a:rPr lang="en-US" dirty="0" smtClean="0"/>
              <a:t>Islamabad</a:t>
            </a:r>
          </a:p>
          <a:p>
            <a:pPr lvl="4"/>
            <a:r>
              <a:rPr lang="en-US" dirty="0" smtClean="0"/>
              <a:t>Punjab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Common Noun</a:t>
            </a:r>
          </a:p>
          <a:p>
            <a:pPr lvl="3"/>
            <a:r>
              <a:rPr lang="en-US" dirty="0" smtClean="0"/>
              <a:t>A Common Noun is a name given in </a:t>
            </a:r>
            <a:r>
              <a:rPr lang="en-US" dirty="0" smtClean="0">
                <a:solidFill>
                  <a:srgbClr val="FF0000"/>
                </a:solidFill>
              </a:rPr>
              <a:t>common</a:t>
            </a:r>
            <a:r>
              <a:rPr lang="en-US" dirty="0" smtClean="0"/>
              <a:t> to every person or thing of the same class or kind.</a:t>
            </a:r>
          </a:p>
          <a:p>
            <a:pPr lvl="4"/>
            <a:r>
              <a:rPr lang="en-US" dirty="0" smtClean="0"/>
              <a:t>Boy</a:t>
            </a:r>
          </a:p>
          <a:p>
            <a:pPr lvl="4"/>
            <a:r>
              <a:rPr lang="en-US" dirty="0" smtClean="0"/>
              <a:t>Girl</a:t>
            </a:r>
          </a:p>
          <a:p>
            <a:pPr lvl="4"/>
            <a:r>
              <a:rPr lang="en-US" dirty="0" smtClean="0"/>
              <a:t>Chair</a:t>
            </a:r>
          </a:p>
          <a:p>
            <a:pPr lvl="1"/>
            <a:r>
              <a:rPr lang="en-US" dirty="0" smtClean="0"/>
              <a:t>Types</a:t>
            </a:r>
          </a:p>
          <a:p>
            <a:pPr lvl="2"/>
            <a:r>
              <a:rPr lang="en-US" dirty="0" smtClean="0"/>
              <a:t>Collective Noun</a:t>
            </a:r>
          </a:p>
          <a:p>
            <a:pPr lvl="2"/>
            <a:r>
              <a:rPr lang="en-US" dirty="0" smtClean="0"/>
              <a:t>Abstract Noun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Types (Common Noun)</a:t>
            </a:r>
          </a:p>
          <a:p>
            <a:pPr lvl="2"/>
            <a:r>
              <a:rPr lang="en-US" dirty="0" smtClean="0"/>
              <a:t>Collective Noun</a:t>
            </a:r>
          </a:p>
          <a:p>
            <a:pPr lvl="3"/>
            <a:r>
              <a:rPr lang="en-US" dirty="0" smtClean="0"/>
              <a:t>A Collective Noun is the name of </a:t>
            </a:r>
            <a:r>
              <a:rPr lang="en-US" dirty="0" smtClean="0">
                <a:solidFill>
                  <a:srgbClr val="FF0000"/>
                </a:solidFill>
              </a:rPr>
              <a:t>a number (or collection) </a:t>
            </a:r>
            <a:r>
              <a:rPr lang="en-US" dirty="0" smtClean="0"/>
              <a:t>of persons or things taken together and spoken of as one whole; as,</a:t>
            </a:r>
          </a:p>
          <a:p>
            <a:pPr lvl="4"/>
            <a:r>
              <a:rPr lang="en-US" dirty="0" smtClean="0"/>
              <a:t>Crowd, mob, team, flock, herd, army, fleet, jury, family, nation, parliament, committee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Types (Common Noun)</a:t>
            </a:r>
          </a:p>
          <a:p>
            <a:pPr lvl="2"/>
            <a:r>
              <a:rPr lang="en-US" dirty="0" smtClean="0"/>
              <a:t>Collective Noun</a:t>
            </a:r>
          </a:p>
          <a:p>
            <a:pPr lvl="3"/>
            <a:r>
              <a:rPr lang="en-US" dirty="0" smtClean="0"/>
              <a:t>Crowd, mob, team, flock, herd, army, fleet, jury, family, nation, parliament, committee</a:t>
            </a:r>
          </a:p>
          <a:p>
            <a:pPr lvl="4"/>
            <a:r>
              <a:rPr lang="en-US" dirty="0" smtClean="0"/>
              <a:t>A fleet = a collection of ships or vessels.</a:t>
            </a:r>
          </a:p>
          <a:p>
            <a:pPr lvl="4"/>
            <a:r>
              <a:rPr lang="en-US" dirty="0" smtClean="0"/>
              <a:t>An army = a collection of soldiers.</a:t>
            </a:r>
          </a:p>
          <a:p>
            <a:pPr lvl="4"/>
            <a:r>
              <a:rPr lang="en-US" dirty="0" smtClean="0"/>
              <a:t>A crowd = a collection of 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ference 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ference Slide" id="{CA1D3740-F4FA-44BC-AC17-92A7E1FC8AD5}" vid="{86DEF8C8-CCDD-451A-A9FF-D746AA1AD5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Reference Slide</Template>
  <TotalTime>349</TotalTime>
  <Words>465</Words>
  <Application>Microsoft Office PowerPoint</Application>
  <PresentationFormat>On-screen Show (16:10)</PresentationFormat>
  <Paragraphs>95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Reference Slide</vt:lpstr>
      <vt:lpstr>Noun</vt:lpstr>
      <vt:lpstr>Noun</vt:lpstr>
      <vt:lpstr>Noun Classification</vt:lpstr>
      <vt:lpstr>Slide 4</vt:lpstr>
      <vt:lpstr>Noun Classification</vt:lpstr>
      <vt:lpstr>Noun Classification</vt:lpstr>
      <vt:lpstr>Noun Classification</vt:lpstr>
      <vt:lpstr>Noun Classification</vt:lpstr>
      <vt:lpstr>Noun Classification</vt:lpstr>
      <vt:lpstr>Noun Classification</vt:lpstr>
      <vt:lpstr>Noun Classification</vt:lpstr>
      <vt:lpstr>Noun Classification</vt:lpstr>
      <vt:lpstr>Exercises</vt:lpstr>
      <vt:lpstr>Slide 14</vt:lpstr>
      <vt:lpstr>Slide 15</vt:lpstr>
      <vt:lpstr>Slide 16</vt:lpstr>
      <vt:lpstr>Noun Classification</vt:lpstr>
      <vt:lpstr>Noun Classification</vt:lpstr>
      <vt:lpstr>Noun Classification</vt:lpstr>
      <vt:lpstr>Noun Classification</vt:lpstr>
      <vt:lpstr>Noun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Rizwan</dc:creator>
  <cp:lastModifiedBy>Muhammad Rizwan</cp:lastModifiedBy>
  <cp:revision>16</cp:revision>
  <dcterms:created xsi:type="dcterms:W3CDTF">2016-09-20T17:00:40Z</dcterms:created>
  <dcterms:modified xsi:type="dcterms:W3CDTF">2016-09-21T08:51:10Z</dcterms:modified>
</cp:coreProperties>
</file>