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90" autoAdjust="0"/>
  </p:normalViewPr>
  <p:slideViewPr>
    <p:cSldViewPr>
      <p:cViewPr>
        <p:scale>
          <a:sx n="78" d="100"/>
          <a:sy n="78" d="100"/>
        </p:scale>
        <p:origin x="-6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D6A5-E081-40BD-8B24-7362A20EE896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B74C-1AB5-49E7-95FF-0329F80A60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3407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1325562"/>
          </a:xfrm>
        </p:spPr>
        <p:txBody>
          <a:bodyPr/>
          <a:lstStyle/>
          <a:p>
            <a:r>
              <a:rPr lang="en-US" dirty="0" smtClean="0"/>
              <a:t>CONTT: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4373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" y="1371600"/>
            <a:ext cx="821547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8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Transistor </a:t>
            </a:r>
            <a:r>
              <a:rPr lang="en-US" dirty="0" smtClean="0"/>
              <a:t>as a </a:t>
            </a:r>
            <a:r>
              <a:rPr lang="en-US" dirty="0" smtClean="0">
                <a:solidFill>
                  <a:schemeClr val="tx1"/>
                </a:solidFill>
              </a:rPr>
              <a:t>Switch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8991600" cy="5334000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When transistor is in saturation as well in cutoff than transistor is behave like switch.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Switch is used for Turn and off LED.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8001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8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153400" cy="10820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Transistor </a:t>
            </a:r>
            <a:r>
              <a:rPr lang="en-US" dirty="0" smtClean="0"/>
              <a:t>as a </a:t>
            </a:r>
            <a:r>
              <a:rPr lang="en-US" dirty="0" smtClean="0">
                <a:solidFill>
                  <a:schemeClr val="tx1"/>
                </a:solidFill>
              </a:rPr>
              <a:t>Amplifier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763000" cy="51054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When Transistor is in Linear and active modes its behave as a current amplifier.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 other words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The amplification is the process of increasing current voltage by electronic means is called Amplification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792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4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765175"/>
          </a:xfrm>
        </p:spPr>
        <p:txBody>
          <a:bodyPr/>
          <a:lstStyle/>
          <a:p>
            <a:r>
              <a:rPr lang="en-US" dirty="0" smtClean="0"/>
              <a:t>BJTs </a:t>
            </a:r>
            <a:r>
              <a:rPr lang="en-US" dirty="0" smtClean="0">
                <a:solidFill>
                  <a:schemeClr val="tx1"/>
                </a:solidFill>
              </a:rPr>
              <a:t>Mathematical</a:t>
            </a:r>
            <a:r>
              <a:rPr lang="en-US" dirty="0" smtClean="0"/>
              <a:t> Formulas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7772400" cy="57912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IE=IC+IB</a:t>
            </a:r>
            <a:r>
              <a:rPr lang="en-US" dirty="0" smtClean="0">
                <a:solidFill>
                  <a:schemeClr val="bg1"/>
                </a:solidFill>
              </a:rPr>
              <a:t>(For Transistor current)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Betadc=IC/IB</a:t>
            </a:r>
            <a:r>
              <a:rPr lang="en-US" dirty="0" smtClean="0">
                <a:solidFill>
                  <a:schemeClr val="bg1"/>
                </a:solidFill>
              </a:rPr>
              <a:t>(current gain)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IB=VBB-VBE/RB</a:t>
            </a:r>
            <a:r>
              <a:rPr lang="en-US" dirty="0" smtClean="0">
                <a:solidFill>
                  <a:schemeClr val="bg1"/>
                </a:solidFill>
              </a:rPr>
              <a:t>(For Base To emitter voltage)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VCE=VC-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IcRc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(Common Emitter)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VCB=VCE-VBE</a:t>
            </a:r>
            <a:r>
              <a:rPr lang="en-US" dirty="0" smtClean="0">
                <a:solidFill>
                  <a:schemeClr val="bg1"/>
                </a:solidFill>
              </a:rPr>
              <a:t>(collector to base voltage)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IC=PD(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)/VCE</a:t>
            </a:r>
            <a:r>
              <a:rPr lang="en-US" dirty="0" smtClean="0">
                <a:solidFill>
                  <a:schemeClr val="bg1"/>
                </a:solidFill>
              </a:rPr>
              <a:t>(For Maximum ratting)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Av=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/re</a:t>
            </a:r>
            <a:r>
              <a:rPr lang="en-US" dirty="0" smtClean="0">
                <a:solidFill>
                  <a:schemeClr val="bg1"/>
                </a:solidFill>
              </a:rPr>
              <a:t>’(Approximate voltage gain)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Ic (sat)=vcc-vce(sat)/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Rc</a:t>
            </a:r>
            <a:r>
              <a:rPr lang="en-US" dirty="0" smtClean="0">
                <a:solidFill>
                  <a:schemeClr val="bg1"/>
                </a:solidFill>
              </a:rPr>
              <a:t>(collector in saturation current)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(sat)/BetaDc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Maximun</a:t>
            </a:r>
            <a:r>
              <a:rPr lang="en-US" dirty="0" smtClean="0">
                <a:solidFill>
                  <a:schemeClr val="bg1"/>
                </a:solidFill>
              </a:rPr>
              <a:t> base current for saturation)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5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914400"/>
          </a:xfrm>
        </p:spPr>
        <p:txBody>
          <a:bodyPr/>
          <a:lstStyle/>
          <a:p>
            <a:r>
              <a:rPr lang="en-US" dirty="0" smtClean="0"/>
              <a:t>Tr</a:t>
            </a:r>
            <a:r>
              <a:rPr lang="en-US" dirty="0" smtClean="0">
                <a:solidFill>
                  <a:schemeClr val="tx1"/>
                </a:solidFill>
              </a:rPr>
              <a:t>u</a:t>
            </a:r>
            <a:r>
              <a:rPr lang="en-US" dirty="0" smtClean="0"/>
              <a:t>th Ta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/>
              <a:t>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rame 10"/>
          <p:cNvSpPr/>
          <p:nvPr/>
        </p:nvSpPr>
        <p:spPr>
          <a:xfrm>
            <a:off x="0" y="1295400"/>
            <a:ext cx="9144000" cy="762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91440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067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0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447800"/>
            <a:ext cx="8915400" cy="5410200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BJT has three region named collector base and emitter.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By area base is very small and thin as compared to emitter and collector 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Collector is highly doped and bigger the other two one.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Emitter is the bigger than base and smaller than collector.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 operate as an amplifier collector based and emitter base are must be reversed biased.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 operate as an switch only when cutoff and saturation condition prove true.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Some BJTs are following: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3" y="5715000"/>
            <a:ext cx="677635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5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2971800"/>
            <a:ext cx="8915400" cy="38862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9600" b="1" dirty="0" smtClean="0">
                <a:ln/>
                <a:solidFill>
                  <a:schemeClr val="accent3"/>
                </a:solidFill>
              </a:rPr>
              <a:t>THANK YOU</a:t>
            </a:r>
            <a:endParaRPr lang="en-US" sz="96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2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1"/>
            <a:ext cx="8229600" cy="1447799"/>
          </a:xfrm>
        </p:spPr>
        <p:txBody>
          <a:bodyPr/>
          <a:lstStyle/>
          <a:p>
            <a:r>
              <a:rPr lang="en-US" dirty="0" smtClean="0">
                <a:latin typeface="Narkisim" pitchFamily="34" charset="-79"/>
                <a:cs typeface="Narkisim" pitchFamily="34" charset="-79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Group Members</a:t>
            </a:r>
            <a:endParaRPr lang="en-US" dirty="0">
              <a:solidFill>
                <a:schemeClr val="tx1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6324600" cy="32004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PROGARM:BSEE A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SEMESTER:1</a:t>
            </a:r>
            <a:r>
              <a:rPr lang="en-US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st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Mubashir Ali 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Reg 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o:F16-0207)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Asim Khan (Reg No:F16-0206)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itchFamily="34" charset="-79"/>
              <a:cs typeface="Narkisim" pitchFamily="34" charset="-79"/>
            </a:endParaRPr>
          </a:p>
          <a:p>
            <a:pPr algn="just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itchFamily="34" charset="-79"/>
              <a:cs typeface="Narkisim" pitchFamily="34" charset="-79"/>
            </a:endParaRPr>
          </a:p>
          <a:p>
            <a:pPr algn="just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itchFamily="34" charset="-79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91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59737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Narkisim" pitchFamily="34" charset="-79"/>
                <a:cs typeface="Narkisim" pitchFamily="34" charset="-79"/>
              </a:rPr>
              <a:t>Topic:Opreation Modes Of Bipolar Junction Transistor</a:t>
            </a:r>
            <a:endParaRPr lang="en-US" sz="5400" dirty="0"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arkisim" pitchFamily="34" charset="-79"/>
                <a:cs typeface="Narkisim" pitchFamily="34" charset="-79"/>
              </a:rPr>
              <a:t>Outline</a:t>
            </a:r>
            <a:endParaRPr lang="en-US" dirty="0"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altLang="en-US" dirty="0" smtClean="0">
                <a:solidFill>
                  <a:schemeClr val="tx1"/>
                </a:solidFill>
              </a:rPr>
              <a:t> Modes </a:t>
            </a:r>
            <a:r>
              <a:rPr lang="en-US" altLang="en-US" dirty="0">
                <a:solidFill>
                  <a:schemeClr val="tx1"/>
                </a:solidFill>
              </a:rPr>
              <a:t>of </a:t>
            </a:r>
            <a:r>
              <a:rPr lang="en-US" altLang="en-US" dirty="0" smtClean="0">
                <a:solidFill>
                  <a:schemeClr val="tx1"/>
                </a:solidFill>
              </a:rPr>
              <a:t>Operations</a:t>
            </a:r>
            <a:endParaRPr lang="en-US" altLang="en-US" dirty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BJT In saturation Mode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BJT in Cut off Mode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BJT in  </a:t>
            </a:r>
            <a:r>
              <a:rPr lang="en-US" dirty="0"/>
              <a:t>A</a:t>
            </a:r>
            <a:r>
              <a:rPr lang="en-US" dirty="0" smtClean="0"/>
              <a:t>ctive Region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BJT In  Null Region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Mathematical Formulas for BJT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Summary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Truth Table of all Modes</a:t>
            </a:r>
          </a:p>
          <a:p>
            <a:pPr lvl="1" algn="just">
              <a:buFont typeface="Wingdings" pitchFamily="2" charset="2"/>
              <a:buChar char="Ø"/>
            </a:pPr>
            <a:endParaRPr lang="en-US" dirty="0" smtClean="0"/>
          </a:p>
          <a:p>
            <a:pPr marL="45720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2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Operation </a:t>
            </a:r>
            <a:r>
              <a:rPr lang="en-US" dirty="0" smtClean="0"/>
              <a:t>Modes of </a:t>
            </a:r>
            <a:r>
              <a:rPr lang="en-US" dirty="0" smtClean="0">
                <a:solidFill>
                  <a:schemeClr val="tx1"/>
                </a:solidFill>
              </a:rPr>
              <a:t>BJT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9067800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arkisim" pitchFamily="34" charset="-79"/>
                <a:cs typeface="Narkisim" pitchFamily="34" charset="-79"/>
              </a:rPr>
              <a:t>                                                                                                    Transistor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Narkisim" pitchFamily="34" charset="-79"/>
                <a:cs typeface="Narkisim" pitchFamily="34" charset="-79"/>
              </a:rPr>
              <a:t>have four distinct modes of operation, which describe the current flowing through them. (When we talk about current flow through a transistor, we usually mean current flowing from collector to emitter of an NPN.)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Narkisim" pitchFamily="34" charset="-79"/>
              <a:cs typeface="Narkisim" pitchFamily="34" charset="-79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Narkisim" pitchFamily="34" charset="-79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037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Saturation </a:t>
            </a:r>
            <a:r>
              <a:rPr lang="en-US" dirty="0" smtClean="0"/>
              <a:t>Mode of</a:t>
            </a:r>
            <a:r>
              <a:rPr lang="en-US" dirty="0" smtClean="0">
                <a:solidFill>
                  <a:schemeClr val="tx1"/>
                </a:solidFill>
              </a:rPr>
              <a:t> BJT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Saturation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transistor acts like a short circuit. Current freely </a:t>
            </a:r>
            <a:r>
              <a:rPr lang="en-US" dirty="0" smtClean="0"/>
              <a:t>	flows </a:t>
            </a:r>
            <a:r>
              <a:rPr lang="en-US" dirty="0"/>
              <a:t>from collector to emitter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Saturation is the on mode of a transistor. A transistor in saturation mode acts like a short circuit between collector and emitter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saturation mode both of the “diodes” in the transistor are forward biased</a:t>
            </a:r>
          </a:p>
          <a:p>
            <a:pPr lvl="1"/>
            <a:r>
              <a:rPr lang="en-US" dirty="0" smtClean="0"/>
              <a:t>In reality  </a:t>
            </a:r>
            <a:r>
              <a:rPr lang="en-US" dirty="0"/>
              <a:t>VBE must be greater than a threshold voltage to enter saturation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2819400"/>
          </a:xfrm>
        </p:spPr>
        <p:txBody>
          <a:bodyPr/>
          <a:lstStyle/>
          <a:p>
            <a:pPr lvl="1"/>
            <a:r>
              <a:rPr lang="en-US" dirty="0"/>
              <a:t>Base-emitter junction forward biased </a:t>
            </a:r>
            <a:endParaRPr lang="en-US" dirty="0" smtClean="0"/>
          </a:p>
          <a:p>
            <a:pPr lvl="1"/>
            <a:r>
              <a:rPr lang="en-US" dirty="0" smtClean="0"/>
              <a:t>Collector-base </a:t>
            </a:r>
            <a:r>
              <a:rPr lang="en-US" dirty="0"/>
              <a:t>junction is forward biased </a:t>
            </a:r>
            <a:endParaRPr lang="en-US" dirty="0" smtClean="0"/>
          </a:p>
          <a:p>
            <a:pPr lvl="1"/>
            <a:r>
              <a:rPr lang="en-US" dirty="0" smtClean="0"/>
              <a:t>Ic </a:t>
            </a:r>
            <a:r>
              <a:rPr lang="en-US" dirty="0"/>
              <a:t>reaches a maximum which is independent of IB and β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No control.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69342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2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Active</a:t>
            </a:r>
            <a:r>
              <a:rPr lang="en-US" dirty="0" smtClean="0"/>
              <a:t> Mode Of </a:t>
            </a:r>
            <a:r>
              <a:rPr lang="en-US" dirty="0" smtClean="0">
                <a:solidFill>
                  <a:schemeClr val="tx1"/>
                </a:solidFill>
              </a:rPr>
              <a:t>BJT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Active </a:t>
            </a:r>
            <a:r>
              <a:rPr lang="en-US" dirty="0" smtClean="0"/>
              <a:t>: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Collector-base junction is reverse biased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Base-emitter junction forward </a:t>
            </a:r>
            <a:r>
              <a:rPr lang="en-US" dirty="0" smtClean="0"/>
              <a:t>biased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Once Emitter based junction is reversed biased IC level  off  and remain constant for </a:t>
            </a:r>
            <a:r>
              <a:rPr lang="en-US" dirty="0" err="1" smtClean="0"/>
              <a:t>essinatlly</a:t>
            </a:r>
            <a:r>
              <a:rPr lang="en-US" dirty="0" smtClean="0"/>
              <a:t> value of IB as VCE continues to increase.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Cutoff </a:t>
            </a:r>
            <a:r>
              <a:rPr lang="en-US" dirty="0" smtClean="0"/>
              <a:t>Mode of </a:t>
            </a:r>
            <a:r>
              <a:rPr lang="en-US" dirty="0" smtClean="0">
                <a:solidFill>
                  <a:schemeClr val="tx1"/>
                </a:solidFill>
              </a:rPr>
              <a:t>BJT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8458200" cy="4191000"/>
          </a:xfrm>
        </p:spPr>
        <p:txBody>
          <a:bodyPr>
            <a:normAutofit lnSpcReduction="10000"/>
          </a:bodyPr>
          <a:lstStyle/>
          <a:p>
            <a:pPr>
              <a:buSzPct val="97000"/>
              <a:buFont typeface="Wingdings" pitchFamily="2" charset="2"/>
              <a:buChar char="Ø"/>
            </a:pPr>
            <a:r>
              <a:rPr lang="en-US" dirty="0" smtClean="0"/>
              <a:t>When collector base junction is reversed and emitter base is also reversed than a BJT is in cutoff mode.</a:t>
            </a:r>
            <a:endParaRPr lang="en-US" dirty="0"/>
          </a:p>
          <a:p>
            <a:pPr>
              <a:buSzPct val="97000"/>
              <a:buFont typeface="Wingdings" pitchFamily="2" charset="2"/>
              <a:buChar char="Ø"/>
            </a:pPr>
            <a:r>
              <a:rPr lang="en-US" dirty="0"/>
              <a:t>When BJT in cutoff mode base current is zero.</a:t>
            </a:r>
          </a:p>
          <a:p>
            <a:pPr>
              <a:buSzPct val="97000"/>
              <a:buFont typeface="Wingdings" pitchFamily="2" charset="2"/>
              <a:buChar char="Ø"/>
            </a:pPr>
            <a:r>
              <a:rPr lang="en-US" dirty="0" smtClean="0"/>
              <a:t>Collector leakage is extremely(</a:t>
            </a:r>
            <a:r>
              <a:rPr lang="en-US" dirty="0" err="1" smtClean="0"/>
              <a:t>Iceo</a:t>
            </a:r>
            <a:r>
              <a:rPr lang="en-US" dirty="0" smtClean="0"/>
              <a:t>) small and usually neglected</a:t>
            </a:r>
          </a:p>
          <a:p>
            <a:pPr>
              <a:buSzPct val="97000"/>
              <a:buFont typeface="Wingdings" pitchFamily="2" charset="2"/>
              <a:buChar char="Ø"/>
            </a:pPr>
            <a:r>
              <a:rPr lang="en-US" dirty="0" smtClean="0"/>
              <a:t>VCE=VCC</a:t>
            </a:r>
          </a:p>
          <a:p>
            <a:pPr marL="0" indent="0">
              <a:buSzPct val="97000"/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053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nnectivity-PowerPoint-Template-2762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443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Connectivity-PowerPoint-Template-27625</vt:lpstr>
      <vt:lpstr>PowerPoint Presentation</vt:lpstr>
      <vt:lpstr> Group Members</vt:lpstr>
      <vt:lpstr>Topic:Opreation Modes Of Bipolar Junction Transistor</vt:lpstr>
      <vt:lpstr>Outline</vt:lpstr>
      <vt:lpstr>Operation Modes of BJT</vt:lpstr>
      <vt:lpstr>Saturation Mode of BJT</vt:lpstr>
      <vt:lpstr>PowerPoint Presentation</vt:lpstr>
      <vt:lpstr>Active Mode Of BJT</vt:lpstr>
      <vt:lpstr>Cutoff Mode of BJT </vt:lpstr>
      <vt:lpstr>CONTT:</vt:lpstr>
      <vt:lpstr>Transistor as a Switch </vt:lpstr>
      <vt:lpstr>Transistor as a Amplifier</vt:lpstr>
      <vt:lpstr>BJTs Mathematical Formulas </vt:lpstr>
      <vt:lpstr>Truth Table </vt:lpstr>
      <vt:lpstr>Summary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29</cp:revision>
  <dcterms:created xsi:type="dcterms:W3CDTF">2016-12-26T14:40:25Z</dcterms:created>
  <dcterms:modified xsi:type="dcterms:W3CDTF">2017-01-24T13:13:31Z</dcterms:modified>
</cp:coreProperties>
</file>