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63" r:id="rId3"/>
    <p:sldId id="257" r:id="rId4"/>
    <p:sldId id="258" r:id="rId5"/>
    <p:sldId id="260" r:id="rId6"/>
    <p:sldId id="259"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napToObjects="1">
      <p:cViewPr>
        <p:scale>
          <a:sx n="78" d="100"/>
          <a:sy n="78" d="100"/>
        </p:scale>
        <p:origin x="1622" y="30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322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611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3146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9731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1396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41436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295443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4106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329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319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1827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001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3969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704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170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36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209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6/18/2025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249604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sz="4000" b="1" dirty="0"/>
              <a:t>SQL Analysis Report: Global AI Job Market &amp; Salary Trends (2025)</a:t>
            </a:r>
          </a:p>
        </p:txBody>
      </p:sp>
      <p:sp>
        <p:nvSpPr>
          <p:cNvPr id="3" name="Subtitle 2"/>
          <p:cNvSpPr>
            <a:spLocks noGrp="1"/>
          </p:cNvSpPr>
          <p:nvPr>
            <p:ph type="subTitle" idx="1"/>
          </p:nvPr>
        </p:nvSpPr>
        <p:spPr>
          <a:xfrm>
            <a:off x="533400" y="4169664"/>
            <a:ext cx="4954250" cy="1892808"/>
          </a:xfrm>
        </p:spPr>
        <p:txBody>
          <a:bodyPr>
            <a:noAutofit/>
          </a:bodyPr>
          <a:lstStyle/>
          <a:p>
            <a:pPr algn="ctr"/>
            <a:r>
              <a:rPr lang="en-GB" sz="2800" b="1" dirty="0" smtClean="0">
                <a:solidFill>
                  <a:schemeClr val="tx1"/>
                </a:solidFill>
                <a:latin typeface="Arial" panose="020B0604020202020204" pitchFamily="34" charset="0"/>
                <a:cs typeface="Arial" panose="020B0604020202020204" pitchFamily="34" charset="0"/>
              </a:rPr>
              <a:t>A Report</a:t>
            </a:r>
          </a:p>
          <a:p>
            <a:pPr algn="ctr"/>
            <a:r>
              <a:rPr lang="en-GB" sz="2800" b="1" dirty="0" smtClean="0">
                <a:solidFill>
                  <a:schemeClr val="tx1"/>
                </a:solidFill>
                <a:latin typeface="Arial" panose="020B0604020202020204" pitchFamily="34" charset="0"/>
                <a:cs typeface="Arial" panose="020B0604020202020204" pitchFamily="34" charset="0"/>
              </a:rPr>
              <a:t> presented by</a:t>
            </a:r>
          </a:p>
          <a:p>
            <a:pPr algn="ctr"/>
            <a:r>
              <a:rPr lang="en-GB" sz="2800" b="1" dirty="0" err="1" smtClean="0">
                <a:solidFill>
                  <a:schemeClr val="tx1"/>
                </a:solidFill>
                <a:latin typeface="Arial" panose="020B0604020202020204" pitchFamily="34" charset="0"/>
                <a:cs typeface="Arial" panose="020B0604020202020204" pitchFamily="34" charset="0"/>
              </a:rPr>
              <a:t>Ruqayyah</a:t>
            </a:r>
            <a:r>
              <a:rPr lang="en-GB" sz="2800" b="1" dirty="0" smtClean="0">
                <a:solidFill>
                  <a:schemeClr val="tx1"/>
                </a:solidFill>
                <a:latin typeface="Arial" panose="020B0604020202020204" pitchFamily="34" charset="0"/>
                <a:cs typeface="Arial" panose="020B0604020202020204" pitchFamily="34" charset="0"/>
              </a:rPr>
              <a:t> Odufuye-</a:t>
            </a:r>
            <a:r>
              <a:rPr lang="en-GB" sz="2800" b="1" dirty="0" err="1" smtClean="0">
                <a:solidFill>
                  <a:schemeClr val="tx1"/>
                </a:solidFill>
                <a:latin typeface="Arial" panose="020B0604020202020204" pitchFamily="34" charset="0"/>
                <a:cs typeface="Arial" panose="020B0604020202020204" pitchFamily="34" charset="0"/>
              </a:rPr>
              <a:t>Rufai</a:t>
            </a:r>
            <a:endParaRPr sz="2800" b="1"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9446" y="993476"/>
            <a:ext cx="6554867" cy="1524000"/>
          </a:xfrm>
        </p:spPr>
        <p:txBody>
          <a:bodyPr>
            <a:normAutofit/>
          </a:bodyPr>
          <a:lstStyle/>
          <a:p>
            <a:pPr algn="ctr"/>
            <a:r>
              <a:rPr lang="en-GB" sz="4400" b="1" dirty="0" smtClean="0">
                <a:latin typeface="Arial" panose="020B0604020202020204" pitchFamily="34" charset="0"/>
                <a:cs typeface="Arial" panose="020B0604020202020204" pitchFamily="34" charset="0"/>
              </a:rPr>
              <a:t>PREAMBLE</a:t>
            </a:r>
            <a:endParaRPr lang="en-US" sz="4400" b="1" dirty="0">
              <a:latin typeface="Arial" panose="020B0604020202020204" pitchFamily="34" charset="0"/>
              <a:cs typeface="Arial" panose="020B0604020202020204" pitchFamily="34" charset="0"/>
            </a:endParaRPr>
          </a:p>
        </p:txBody>
      </p:sp>
      <p:sp>
        <p:nvSpPr>
          <p:cNvPr id="3" name="TextBox 2"/>
          <p:cNvSpPr txBox="1"/>
          <p:nvPr/>
        </p:nvSpPr>
        <p:spPr>
          <a:xfrm rot="10800000" flipH="1" flipV="1">
            <a:off x="952482" y="2781867"/>
            <a:ext cx="6869031" cy="2031325"/>
          </a:xfrm>
          <a:prstGeom prst="rect">
            <a:avLst/>
          </a:prstGeom>
          <a:noFill/>
        </p:spPr>
        <p:txBody>
          <a:bodyPr wrap="square" rtlCol="0">
            <a:spAutoFit/>
          </a:bodyPr>
          <a:lstStyle/>
          <a:p>
            <a:pPr algn="just"/>
            <a:r>
              <a:rPr lang="en-GB" dirty="0"/>
              <a:t>This dataset provides an extensive analysis of the artificial intelligence job market with over 15,000 real job postings collected from major job platforms worldwide. It includes detailed salary information, job requirements, company insights, and geographic trends</a:t>
            </a:r>
            <a:r>
              <a:rPr lang="en-GB" dirty="0" smtClean="0"/>
              <a:t>. The Dataset contains 15000 rows and 19 columns. This Dataset was also gotten from kaggle.com</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extLst>
      <p:ext uri="{BB962C8B-B14F-4D97-AF65-F5344CB8AC3E}">
        <p14:creationId xmlns:p14="http://schemas.microsoft.com/office/powerpoint/2010/main" val="310375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7917" y="1171317"/>
            <a:ext cx="4099560" cy="746760"/>
          </a:xfrm>
        </p:spPr>
        <p:txBody>
          <a:bodyPr>
            <a:normAutofit/>
          </a:bodyPr>
          <a:lstStyle/>
          <a:p>
            <a:pPr algn="ctr"/>
            <a:r>
              <a:rPr sz="3200" b="1" dirty="0"/>
              <a:t>Top 10 AI Job Titles</a:t>
            </a:r>
          </a:p>
        </p:txBody>
      </p:sp>
      <p:pic>
        <p:nvPicPr>
          <p:cNvPr id="4" name="Picture Placeholder 3"/>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560561" y="1317523"/>
            <a:ext cx="3790212" cy="4581829"/>
          </a:xfrm>
          <a:prstGeom prst="rect">
            <a:avLst/>
          </a:prstGeom>
        </p:spPr>
      </p:pic>
      <p:sp>
        <p:nvSpPr>
          <p:cNvPr id="3" name="Content Placeholder 2"/>
          <p:cNvSpPr>
            <a:spLocks noGrp="1"/>
          </p:cNvSpPr>
          <p:nvPr>
            <p:ph type="body" sz="half" idx="2"/>
          </p:nvPr>
        </p:nvSpPr>
        <p:spPr>
          <a:xfrm>
            <a:off x="4527917" y="1918077"/>
            <a:ext cx="4035325" cy="3544613"/>
          </a:xfrm>
        </p:spPr>
        <p:txBody>
          <a:bodyPr>
            <a:normAutofit fontScale="92500" lnSpcReduction="20000"/>
          </a:bodyPr>
          <a:lstStyle/>
          <a:p>
            <a:endParaRPr dirty="0"/>
          </a:p>
          <a:p>
            <a:pPr algn="just">
              <a:defRPr sz="1400"/>
            </a:pPr>
            <a:r>
              <a:rPr sz="2200" dirty="0">
                <a:solidFill>
                  <a:schemeClr val="tx1"/>
                </a:solidFill>
                <a:latin typeface="Arial" panose="020B0604020202020204" pitchFamily="34" charset="0"/>
                <a:cs typeface="Arial" panose="020B0604020202020204" pitchFamily="34" charset="0"/>
              </a:rPr>
              <a:t>We identified the most frequently advertised AI-related roles by analyzing job titles that include the keyword “AI.” The SQL query grouped and counted these titles, then ordered them by frequency.</a:t>
            </a:r>
          </a:p>
          <a:p>
            <a:pPr algn="just">
              <a:defRPr sz="1400"/>
            </a:pPr>
            <a:r>
              <a:rPr sz="2200" dirty="0">
                <a:solidFill>
                  <a:schemeClr val="tx1"/>
                </a:solidFill>
                <a:latin typeface="Arial" panose="020B0604020202020204" pitchFamily="34" charset="0"/>
                <a:cs typeface="Arial" panose="020B0604020202020204" pitchFamily="34" charset="0"/>
              </a:rPr>
              <a:t>Insight: The most common AI job titles include roles like AI Engineer, Machine Learning Specialist, and AI Researcher, indicating strong demand in these areas.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2615" y="1293395"/>
            <a:ext cx="3563258" cy="974558"/>
          </a:xfrm>
        </p:spPr>
        <p:txBody>
          <a:bodyPr/>
          <a:lstStyle/>
          <a:p>
            <a:pPr algn="ctr"/>
            <a:r>
              <a:rPr lang="en-GB" b="1" dirty="0" smtClean="0">
                <a:latin typeface="Arial" panose="020B0604020202020204" pitchFamily="34" charset="0"/>
                <a:cs typeface="Arial" panose="020B0604020202020204" pitchFamily="34" charset="0"/>
              </a:rPr>
              <a:t>Average Salary by Education Level</a:t>
            </a:r>
            <a:endParaRPr lang="en-GB" b="1" dirty="0">
              <a:latin typeface="Arial" panose="020B0604020202020204" pitchFamily="34" charset="0"/>
              <a:cs typeface="Arial" panose="020B0604020202020204" pitchFamily="34" charset="0"/>
            </a:endParaRPr>
          </a:p>
        </p:txBody>
      </p:sp>
      <p:pic>
        <p:nvPicPr>
          <p:cNvPr id="11" name="Picture Placeholder 10"/>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443031" y="1415845"/>
            <a:ext cx="3804503" cy="4136923"/>
          </a:xfrm>
          <a:prstGeom prst="rect">
            <a:avLst/>
          </a:prstGeom>
        </p:spPr>
      </p:pic>
      <p:sp>
        <p:nvSpPr>
          <p:cNvPr id="3" name="Content Placeholder 2"/>
          <p:cNvSpPr>
            <a:spLocks noGrp="1"/>
          </p:cNvSpPr>
          <p:nvPr>
            <p:ph idx="2"/>
          </p:nvPr>
        </p:nvSpPr>
        <p:spPr>
          <a:xfrm>
            <a:off x="4495800" y="2240719"/>
            <a:ext cx="3756888" cy="3404937"/>
          </a:xfrm>
        </p:spPr>
        <p:txBody>
          <a:bodyPr>
            <a:normAutofit fontScale="77500" lnSpcReduction="20000"/>
          </a:bodyPr>
          <a:lstStyle/>
          <a:p>
            <a:endParaRPr lang="en-GB" dirty="0" smtClean="0"/>
          </a:p>
          <a:p>
            <a:pPr algn="just"/>
            <a:r>
              <a:rPr lang="en-GB" sz="2300" dirty="0" smtClean="0">
                <a:solidFill>
                  <a:schemeClr val="tx1"/>
                </a:solidFill>
                <a:latin typeface="Arial" panose="020B0604020202020204" pitchFamily="34" charset="0"/>
                <a:cs typeface="Arial" panose="020B0604020202020204" pitchFamily="34" charset="0"/>
              </a:rPr>
              <a:t>We calculated the Average salary (in USD) for each education level by grouping the data by education level and applying the AVG() function.</a:t>
            </a:r>
          </a:p>
          <a:p>
            <a:pPr algn="just"/>
            <a:r>
              <a:rPr lang="en-GB" sz="2300" dirty="0" smtClean="0">
                <a:solidFill>
                  <a:schemeClr val="tx1"/>
                </a:solidFill>
                <a:latin typeface="Arial" panose="020B0604020202020204" pitchFamily="34" charset="0"/>
                <a:cs typeface="Arial" panose="020B0604020202020204" pitchFamily="34" charset="0"/>
              </a:rPr>
              <a:t>Insight: The Master’s level had the highest average salaries while the  PhD had the lowest average salaries  though in some cases, top-performing bachelor’s-level professionals may earn competitive compensation.</a:t>
            </a:r>
            <a:endParaRPr lang="en-GB" sz="2300" dirty="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2169" y="1091381"/>
            <a:ext cx="3910781" cy="1143000"/>
          </a:xfrm>
        </p:spPr>
        <p:txBody>
          <a:bodyPr>
            <a:noAutofit/>
          </a:bodyPr>
          <a:lstStyle/>
          <a:p>
            <a:pPr algn="ctr"/>
            <a:r>
              <a:rPr lang="en-GB" b="1" dirty="0" smtClean="0">
                <a:latin typeface="Arial" panose="020B0604020202020204" pitchFamily="34" charset="0"/>
                <a:cs typeface="Arial" panose="020B0604020202020204" pitchFamily="34" charset="0"/>
              </a:rPr>
              <a:t>Top 10 Most Common Required Skills</a:t>
            </a:r>
            <a:endParaRPr lang="en-GB" b="1" dirty="0">
              <a:latin typeface="Arial" panose="020B0604020202020204" pitchFamily="34" charset="0"/>
              <a:cs typeface="Arial" panose="020B0604020202020204" pitchFamily="34" charset="0"/>
            </a:endParaRPr>
          </a:p>
        </p:txBody>
      </p:sp>
      <p:pic>
        <p:nvPicPr>
          <p:cNvPr id="10" name="Picture Placeholder 9"/>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383459" y="1091381"/>
            <a:ext cx="3731342" cy="4284405"/>
          </a:xfrm>
          <a:prstGeom prst="rect">
            <a:avLst/>
          </a:prstGeom>
        </p:spPr>
      </p:pic>
      <p:sp>
        <p:nvSpPr>
          <p:cNvPr id="3" name="Content Placeholder 2"/>
          <p:cNvSpPr>
            <a:spLocks noGrp="1"/>
          </p:cNvSpPr>
          <p:nvPr>
            <p:ph idx="2"/>
          </p:nvPr>
        </p:nvSpPr>
        <p:spPr>
          <a:xfrm>
            <a:off x="4414683" y="1880419"/>
            <a:ext cx="3881057" cy="3517490"/>
          </a:xfrm>
        </p:spPr>
        <p:txBody>
          <a:bodyPr>
            <a:normAutofit/>
          </a:bodyPr>
          <a:lstStyle/>
          <a:p>
            <a:endParaRPr lang="en-GB" dirty="0" smtClean="0"/>
          </a:p>
          <a:p>
            <a:pPr algn="just"/>
            <a:r>
              <a:rPr lang="en-GB" dirty="0" smtClean="0">
                <a:solidFill>
                  <a:schemeClr val="tx1"/>
                </a:solidFill>
                <a:latin typeface="Arial" panose="020B0604020202020204" pitchFamily="34" charset="0"/>
                <a:cs typeface="Arial" panose="020B0604020202020204" pitchFamily="34" charset="0"/>
              </a:rPr>
              <a:t>We examined job postings for the most frequently mentioned required skills. Where skills were stored as comma-separated strings, we split them and counted their frequency.</a:t>
            </a:r>
          </a:p>
          <a:p>
            <a:pPr algn="just"/>
            <a:r>
              <a:rPr lang="en-GB" dirty="0" smtClean="0">
                <a:solidFill>
                  <a:schemeClr val="tx1"/>
                </a:solidFill>
                <a:latin typeface="Arial" panose="020B0604020202020204" pitchFamily="34" charset="0"/>
                <a:cs typeface="Arial" panose="020B0604020202020204" pitchFamily="34" charset="0"/>
              </a:rPr>
              <a:t>Insight: Skills like Python, SQL, Machine Learning, </a:t>
            </a:r>
            <a:r>
              <a:rPr lang="en-GB" dirty="0" err="1" smtClean="0">
                <a:solidFill>
                  <a:schemeClr val="tx1"/>
                </a:solidFill>
                <a:latin typeface="Arial" panose="020B0604020202020204" pitchFamily="34" charset="0"/>
                <a:cs typeface="Arial" panose="020B0604020202020204" pitchFamily="34" charset="0"/>
              </a:rPr>
              <a:t>TensorFlow</a:t>
            </a:r>
            <a:r>
              <a:rPr lang="en-GB" dirty="0" smtClean="0">
                <a:solidFill>
                  <a:schemeClr val="tx1"/>
                </a:solidFill>
                <a:latin typeface="Arial" panose="020B0604020202020204" pitchFamily="34" charset="0"/>
                <a:cs typeface="Arial" panose="020B0604020202020204" pitchFamily="34" charset="0"/>
              </a:rPr>
              <a:t>, and Data Analysis dominate the top 10, reinforcing their importance in AI and data-related roles</a:t>
            </a:r>
            <a:r>
              <a:rPr lang="en-GB" b="1" dirty="0" smtClean="0">
                <a:latin typeface="Arial" panose="020B0604020202020204" pitchFamily="34" charset="0"/>
                <a:cs typeface="Arial" panose="020B0604020202020204" pitchFamily="34" charset="0"/>
              </a:rPr>
              <a:t>.</a:t>
            </a:r>
            <a:endParaRPr lang="en-GB" b="1"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5799" y="1101213"/>
            <a:ext cx="3563258" cy="1143000"/>
          </a:xfrm>
        </p:spPr>
        <p:txBody>
          <a:bodyPr>
            <a:noAutofit/>
          </a:bodyPr>
          <a:lstStyle/>
          <a:p>
            <a:pPr algn="ctr"/>
            <a:r>
              <a:rPr lang="en-GB" b="1" dirty="0" smtClean="0">
                <a:latin typeface="Arial" panose="020B0604020202020204" pitchFamily="34" charset="0"/>
                <a:cs typeface="Arial" panose="020B0604020202020204" pitchFamily="34" charset="0"/>
              </a:rPr>
              <a:t>Percentage of Fully Remote Jobs by Industry</a:t>
            </a:r>
            <a:endParaRPr lang="en-GB" b="1" dirty="0">
              <a:latin typeface="Arial" panose="020B0604020202020204" pitchFamily="34" charset="0"/>
              <a:cs typeface="Arial" panose="020B0604020202020204" pitchFamily="34" charset="0"/>
            </a:endParaRPr>
          </a:p>
        </p:txBody>
      </p:sp>
      <p:pic>
        <p:nvPicPr>
          <p:cNvPr id="11" name="Picture Placeholder 10"/>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369712" y="1504335"/>
            <a:ext cx="3863675" cy="4210665"/>
          </a:xfrm>
          <a:prstGeom prst="rect">
            <a:avLst/>
          </a:prstGeom>
        </p:spPr>
      </p:pic>
      <p:sp>
        <p:nvSpPr>
          <p:cNvPr id="3" name="Content Placeholder 2"/>
          <p:cNvSpPr>
            <a:spLocks noGrp="1"/>
          </p:cNvSpPr>
          <p:nvPr>
            <p:ph idx="2"/>
          </p:nvPr>
        </p:nvSpPr>
        <p:spPr>
          <a:xfrm>
            <a:off x="4329526" y="2116394"/>
            <a:ext cx="3895805" cy="3598606"/>
          </a:xfrm>
        </p:spPr>
        <p:txBody>
          <a:bodyPr>
            <a:normAutofit lnSpcReduction="10000"/>
          </a:bodyPr>
          <a:lstStyle/>
          <a:p>
            <a:endParaRPr lang="en-GB" dirty="0" smtClean="0"/>
          </a:p>
          <a:p>
            <a:pPr algn="just"/>
            <a:r>
              <a:rPr lang="en-GB" dirty="0" smtClean="0">
                <a:solidFill>
                  <a:schemeClr val="tx1"/>
                </a:solidFill>
                <a:latin typeface="Arial" panose="020B0604020202020204" pitchFamily="34" charset="0"/>
                <a:cs typeface="Arial" panose="020B0604020202020204" pitchFamily="34" charset="0"/>
              </a:rPr>
              <a:t>We evaluated the percentage of jobs marked as fully remote (remote ratio = 100) within each industry. This was achieved by dividing the count of fully remote jobs by the total number of jobs per industry.</a:t>
            </a:r>
          </a:p>
          <a:p>
            <a:pPr algn="just"/>
            <a:r>
              <a:rPr lang="en-GB" dirty="0" smtClean="0">
                <a:solidFill>
                  <a:schemeClr val="tx1"/>
                </a:solidFill>
                <a:latin typeface="Arial" panose="020B0604020202020204" pitchFamily="34" charset="0"/>
                <a:cs typeface="Arial" panose="020B0604020202020204" pitchFamily="34" charset="0"/>
              </a:rPr>
              <a:t>Insight: Industries such as Technology, Software, </a:t>
            </a:r>
            <a:r>
              <a:rPr lang="en-GB" dirty="0" err="1" smtClean="0">
                <a:solidFill>
                  <a:schemeClr val="tx1"/>
                </a:solidFill>
                <a:latin typeface="Arial" panose="020B0604020202020204" pitchFamily="34" charset="0"/>
                <a:cs typeface="Arial" panose="020B0604020202020204" pitchFamily="34" charset="0"/>
              </a:rPr>
              <a:t>anddata</a:t>
            </a:r>
            <a:r>
              <a:rPr lang="en-GB" dirty="0" smtClean="0">
                <a:solidFill>
                  <a:schemeClr val="tx1"/>
                </a:solidFill>
                <a:latin typeface="Arial" panose="020B0604020202020204" pitchFamily="34" charset="0"/>
                <a:cs typeface="Arial" panose="020B0604020202020204" pitchFamily="34" charset="0"/>
              </a:rPr>
              <a:t> science </a:t>
            </a:r>
            <a:r>
              <a:rPr lang="en-GB" dirty="0" err="1" smtClean="0">
                <a:solidFill>
                  <a:schemeClr val="tx1"/>
                </a:solidFill>
                <a:latin typeface="Arial" panose="020B0604020202020204" pitchFamily="34" charset="0"/>
                <a:cs typeface="Arial" panose="020B0604020202020204" pitchFamily="34" charset="0"/>
              </a:rPr>
              <a:t>exhibitw</a:t>
            </a:r>
            <a:r>
              <a:rPr lang="en-GB" dirty="0" smtClean="0">
                <a:solidFill>
                  <a:schemeClr val="tx1"/>
                </a:solidFill>
                <a:latin typeface="Arial" panose="020B0604020202020204" pitchFamily="34" charset="0"/>
                <a:cs typeface="Arial" panose="020B0604020202020204" pitchFamily="34" charset="0"/>
              </a:rPr>
              <a:t> the highest share of fully remote roles, reflecting a strong shift toward remote-friendly work in digital sectors.</a:t>
            </a:r>
            <a:endParaRPr lang="en-GB" dirty="0">
              <a:solidFill>
                <a:schemeClr val="tx1"/>
              </a:solidFill>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220" y="1168517"/>
            <a:ext cx="3885636" cy="998356"/>
          </a:xfrm>
        </p:spPr>
        <p:txBody>
          <a:bodyPr/>
          <a:lstStyle/>
          <a:p>
            <a:pPr algn="ctr"/>
            <a:r>
              <a:rPr lang="en-GB" b="1" dirty="0" smtClean="0">
                <a:latin typeface="Arial" panose="020B0604020202020204" pitchFamily="34" charset="0"/>
                <a:cs typeface="Arial" panose="020B0604020202020204" pitchFamily="34" charset="0"/>
              </a:rPr>
              <a:t>Average Salary by Company Size</a:t>
            </a:r>
            <a:endParaRPr lang="en-GB" b="1" dirty="0">
              <a:latin typeface="Arial" panose="020B0604020202020204" pitchFamily="34" charset="0"/>
              <a:cs typeface="Arial" panose="020B0604020202020204" pitchFamily="34" charset="0"/>
            </a:endParaRPr>
          </a:p>
        </p:txBody>
      </p:sp>
      <p:pic>
        <p:nvPicPr>
          <p:cNvPr id="9" name="Picture Placeholder 8"/>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540130" y="1508022"/>
            <a:ext cx="3519352" cy="4254909"/>
          </a:xfrm>
          <a:prstGeom prst="rect">
            <a:avLst/>
          </a:prstGeom>
        </p:spPr>
      </p:pic>
      <p:sp>
        <p:nvSpPr>
          <p:cNvPr id="3" name="Content Placeholder 2"/>
          <p:cNvSpPr>
            <a:spLocks noGrp="1"/>
          </p:cNvSpPr>
          <p:nvPr>
            <p:ph idx="2"/>
          </p:nvPr>
        </p:nvSpPr>
        <p:spPr>
          <a:xfrm>
            <a:off x="4319046" y="1987081"/>
            <a:ext cx="4136696" cy="4144297"/>
          </a:xfrm>
        </p:spPr>
        <p:txBody>
          <a:bodyPr>
            <a:normAutofit/>
          </a:bodyPr>
          <a:lstStyle/>
          <a:p>
            <a:endParaRPr lang="en-GB" dirty="0" smtClean="0"/>
          </a:p>
          <a:p>
            <a:r>
              <a:rPr lang="en-GB" sz="1700" dirty="0" smtClean="0">
                <a:solidFill>
                  <a:schemeClr val="tx1"/>
                </a:solidFill>
                <a:latin typeface="Arial" panose="020B0604020202020204" pitchFamily="34" charset="0"/>
                <a:cs typeface="Arial" panose="020B0604020202020204" pitchFamily="34" charset="0"/>
              </a:rPr>
              <a:t>We compared the average salaries across company sizes — Small (S), Medium (M), and Large (L). This analysis used the AVG() function grouped by the company size field.</a:t>
            </a:r>
          </a:p>
          <a:p>
            <a:r>
              <a:rPr lang="en-GB" sz="1700" dirty="0" smtClean="0">
                <a:solidFill>
                  <a:schemeClr val="tx1"/>
                </a:solidFill>
                <a:latin typeface="Arial" panose="020B0604020202020204" pitchFamily="34" charset="0"/>
                <a:cs typeface="Arial" panose="020B0604020202020204" pitchFamily="34" charset="0"/>
              </a:rPr>
              <a:t>Insight: Large companies (L) offer the highest average salaries, likely due to greater resources and more complex project scopes, though medium-sized companies may offer more flexible roles or perks.</a:t>
            </a:r>
            <a:endParaRPr lang="en-GB" sz="1700" dirty="0">
              <a:solidFill>
                <a:schemeClr val="tx1"/>
              </a:solidFill>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93" y="3148641"/>
            <a:ext cx="4200460" cy="508959"/>
          </a:xfrm>
        </p:spPr>
        <p:txBody>
          <a:bodyPr>
            <a:normAutofit/>
          </a:bodyPr>
          <a:lstStyle/>
          <a:p>
            <a:r>
              <a:rPr lang="en-US" sz="2400" b="1" dirty="0" smtClean="0">
                <a:latin typeface="Arial" panose="020B0604020202020204" pitchFamily="34" charset="0"/>
                <a:cs typeface="Arial" panose="020B0604020202020204" pitchFamily="34" charset="0"/>
              </a:rPr>
              <a:t>Overall Summary</a:t>
            </a:r>
            <a:endParaRPr lang="en-US" sz="2400" b="1" dirty="0">
              <a:latin typeface="Arial" panose="020B0604020202020204" pitchFamily="34" charset="0"/>
              <a:cs typeface="Arial" panose="020B0604020202020204" pitchFamily="34" charset="0"/>
            </a:endParaRPr>
          </a:p>
        </p:txBody>
      </p:sp>
      <p:pic>
        <p:nvPicPr>
          <p:cNvPr id="9" name="Picture Placeholder 8"/>
          <p:cNvPicPr>
            <a:picLocks noGrp="1" noChangeAspect="1"/>
          </p:cNvPicPr>
          <p:nvPr>
            <p:ph type="pic" idx="13"/>
          </p:nvPr>
        </p:nvPicPr>
        <p:blipFill>
          <a:blip r:embed="rId2">
            <a:extLst>
              <a:ext uri="{28A0092B-C50C-407E-A947-70E740481C1C}">
                <a14:useLocalDpi xmlns:a14="http://schemas.microsoft.com/office/drawing/2010/main" val="0"/>
              </a:ext>
            </a:extLst>
          </a:blip>
          <a:stretch>
            <a:fillRect/>
          </a:stretch>
        </p:blipFill>
        <p:spPr>
          <a:xfrm>
            <a:off x="990599" y="296624"/>
            <a:ext cx="6635151" cy="2852017"/>
          </a:xfrm>
          <a:prstGeom prst="rect">
            <a:avLst/>
          </a:prstGeom>
        </p:spPr>
      </p:pic>
      <p:sp>
        <p:nvSpPr>
          <p:cNvPr id="3" name="Content Placeholder 2"/>
          <p:cNvSpPr>
            <a:spLocks noGrp="1"/>
          </p:cNvSpPr>
          <p:nvPr>
            <p:ph idx="14"/>
          </p:nvPr>
        </p:nvSpPr>
        <p:spPr>
          <a:xfrm>
            <a:off x="1063926" y="3467820"/>
            <a:ext cx="6829244" cy="2924354"/>
          </a:xfrm>
        </p:spPr>
        <p:txBody>
          <a:bodyPr>
            <a:normAutofit fontScale="25000" lnSpcReduction="20000"/>
          </a:bodyPr>
          <a:lstStyle/>
          <a:p>
            <a:endParaRPr lang="en-GB" dirty="0" smtClean="0"/>
          </a:p>
          <a:p>
            <a:r>
              <a:rPr lang="en-GB" sz="7200" dirty="0" smtClean="0">
                <a:solidFill>
                  <a:schemeClr val="tx1"/>
                </a:solidFill>
                <a:latin typeface="Arial" panose="020B0604020202020204" pitchFamily="34" charset="0"/>
                <a:cs typeface="Arial" panose="020B0604020202020204" pitchFamily="34" charset="0"/>
              </a:rPr>
              <a:t>This analysis reveals key trends shaping the global AI workforce in 2025:</a:t>
            </a:r>
          </a:p>
          <a:p>
            <a:r>
              <a:rPr lang="en-GB" sz="7200" dirty="0" smtClean="0">
                <a:solidFill>
                  <a:schemeClr val="tx1"/>
                </a:solidFill>
                <a:latin typeface="Arial" panose="020B0604020202020204" pitchFamily="34" charset="0"/>
                <a:cs typeface="Arial" panose="020B0604020202020204" pitchFamily="34" charset="0"/>
              </a:rPr>
              <a:t>- AI job demand is expanding rapidly, especially in engineering and research roles.</a:t>
            </a:r>
          </a:p>
          <a:p>
            <a:r>
              <a:rPr lang="en-GB" sz="7200" dirty="0" smtClean="0">
                <a:solidFill>
                  <a:schemeClr val="tx1"/>
                </a:solidFill>
                <a:latin typeface="Arial" panose="020B0604020202020204" pitchFamily="34" charset="0"/>
                <a:cs typeface="Arial" panose="020B0604020202020204" pitchFamily="34" charset="0"/>
              </a:rPr>
              <a:t>- Advanced education boosts earning potential.</a:t>
            </a:r>
          </a:p>
          <a:p>
            <a:r>
              <a:rPr lang="en-GB" sz="7200" dirty="0" smtClean="0">
                <a:solidFill>
                  <a:schemeClr val="tx1"/>
                </a:solidFill>
                <a:latin typeface="Arial" panose="020B0604020202020204" pitchFamily="34" charset="0"/>
                <a:cs typeface="Arial" panose="020B0604020202020204" pitchFamily="34" charset="0"/>
              </a:rPr>
              <a:t>- Remote work is well-established in tech-forward industries.</a:t>
            </a:r>
          </a:p>
          <a:p>
            <a:r>
              <a:rPr lang="en-GB" sz="7200" dirty="0" smtClean="0">
                <a:solidFill>
                  <a:schemeClr val="tx1"/>
                </a:solidFill>
                <a:latin typeface="Arial" panose="020B0604020202020204" pitchFamily="34" charset="0"/>
                <a:cs typeface="Arial" panose="020B0604020202020204" pitchFamily="34" charset="0"/>
              </a:rPr>
              <a:t>- Python and machine learning tools remain essential skills.</a:t>
            </a:r>
          </a:p>
          <a:p>
            <a:r>
              <a:rPr lang="en-GB" sz="7200" dirty="0" smtClean="0">
                <a:solidFill>
                  <a:schemeClr val="tx1"/>
                </a:solidFill>
                <a:latin typeface="Arial" panose="020B0604020202020204" pitchFamily="34" charset="0"/>
                <a:cs typeface="Arial" panose="020B0604020202020204" pitchFamily="34" charset="0"/>
              </a:rPr>
              <a:t>- Larger firms often lead in salary offerings but smaller companies may compete on flexibility.</a:t>
            </a:r>
            <a:endParaRPr lang="en-GB" sz="7200" dirty="0">
              <a:solidFill>
                <a:schemeClr val="tx1"/>
              </a:solidFill>
              <a:latin typeface="Arial" panose="020B0604020202020204" pitchFamily="34" charset="0"/>
              <a:cs typeface="Arial" panose="020B0604020202020204" pitchFamily="34" charset="0"/>
            </a:endParaRP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0110" y="151172"/>
            <a:ext cx="1205680" cy="120568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180</TotalTime>
  <Words>500</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Slice</vt:lpstr>
      <vt:lpstr>SQL Analysis Report: Global AI Job Market &amp; Salary Trends (2025)</vt:lpstr>
      <vt:lpstr>PREAMBLE</vt:lpstr>
      <vt:lpstr>Top 10 AI Job Titles</vt:lpstr>
      <vt:lpstr>Average Salary by Education Level</vt:lpstr>
      <vt:lpstr>Top 10 Most Common Required Skills</vt:lpstr>
      <vt:lpstr>Percentage of Fully Remote Jobs by Industry</vt:lpstr>
      <vt:lpstr>Average Salary by Company Size</vt:lpstr>
      <vt:lpstr>Overall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Analysis Report: Global AI Job Market &amp; Salary Trends (2025)</dc:title>
  <dc:subject/>
  <dc:creator>The Arabic Village</dc:creator>
  <cp:keywords/>
  <dc:description>generated using python-pptx</dc:description>
  <cp:lastModifiedBy>IT Admin</cp:lastModifiedBy>
  <cp:revision>16</cp:revision>
  <dcterms:created xsi:type="dcterms:W3CDTF">2013-01-27T09:14:16Z</dcterms:created>
  <dcterms:modified xsi:type="dcterms:W3CDTF">2025-06-18T17:08:38Z</dcterms:modified>
  <cp:category/>
</cp:coreProperties>
</file>