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2"/>
  </p:notesMasterIdLst>
  <p:sldIdLst>
    <p:sldId id="265" r:id="rId2"/>
    <p:sldId id="270" r:id="rId3"/>
    <p:sldId id="292" r:id="rId4"/>
    <p:sldId id="283" r:id="rId5"/>
    <p:sldId id="267" r:id="rId6"/>
    <p:sldId id="288" r:id="rId7"/>
    <p:sldId id="263" r:id="rId8"/>
    <p:sldId id="291" r:id="rId9"/>
    <p:sldId id="290" r:id="rId10"/>
    <p:sldId id="264" r:id="rId11"/>
    <p:sldId id="287" r:id="rId12"/>
    <p:sldId id="289" r:id="rId13"/>
    <p:sldId id="293" r:id="rId14"/>
    <p:sldId id="273" r:id="rId15"/>
    <p:sldId id="286" r:id="rId16"/>
    <p:sldId id="280" r:id="rId17"/>
    <p:sldId id="281" r:id="rId18"/>
    <p:sldId id="294" r:id="rId19"/>
    <p:sldId id="285" r:id="rId20"/>
    <p:sldId id="29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C52"/>
    <a:srgbClr val="00A891"/>
    <a:srgbClr val="009E91"/>
    <a:srgbClr val="BBE863"/>
    <a:srgbClr val="91B2B4"/>
    <a:srgbClr val="B1DB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8DE37-087B-4893-87DA-55BE73E82724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384A5-2AD4-448F-9F47-00244D06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67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5109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00480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2424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8450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288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7134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4195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2891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1356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4022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9253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853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4C5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033" y="402100"/>
            <a:ext cx="12200067" cy="5995664"/>
          </a:xfrm>
          <a:custGeom>
            <a:avLst/>
            <a:gdLst/>
            <a:ahLst/>
            <a:cxnLst/>
            <a:rect l="l" t="t" r="r" b="b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7867" y="1013309"/>
            <a:ext cx="12192200" cy="5026400"/>
          </a:xfrm>
          <a:custGeom>
            <a:avLst/>
            <a:gdLst/>
            <a:ahLst/>
            <a:cxnLst/>
            <a:rect l="l" t="t" r="r" b="b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1" y="1801467"/>
            <a:ext cx="12208100" cy="3852084"/>
          </a:xfrm>
          <a:custGeom>
            <a:avLst/>
            <a:gdLst/>
            <a:ahLst/>
            <a:cxnLst/>
            <a:rect l="l" t="t" r="r" b="b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292033" y="2655767"/>
            <a:ext cx="76080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2342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8033" y="402100"/>
            <a:ext cx="12200067" cy="5995664"/>
          </a:xfrm>
          <a:custGeom>
            <a:avLst/>
            <a:gdLst/>
            <a:ahLst/>
            <a:cxnLst/>
            <a:rect l="l" t="t" r="r" b="b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23" name="Google Shape;23;p4"/>
          <p:cNvSpPr/>
          <p:nvPr/>
        </p:nvSpPr>
        <p:spPr>
          <a:xfrm>
            <a:off x="0" y="2106818"/>
            <a:ext cx="12192000" cy="4455557"/>
          </a:xfrm>
          <a:custGeom>
            <a:avLst/>
            <a:gdLst/>
            <a:ahLst/>
            <a:cxnLst/>
            <a:rect l="l" t="t" r="r" b="b"/>
            <a:pathLst>
              <a:path w="365760" h="110982" extrusionOk="0">
                <a:moveTo>
                  <a:pt x="0" y="0"/>
                </a:moveTo>
                <a:lnTo>
                  <a:pt x="0" y="54526"/>
                </a:lnTo>
                <a:lnTo>
                  <a:pt x="317748" y="110982"/>
                </a:lnTo>
                <a:lnTo>
                  <a:pt x="365760" y="84202"/>
                </a:lnTo>
                <a:lnTo>
                  <a:pt x="365760" y="2678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24" name="Google Shape;24;p4"/>
          <p:cNvSpPr/>
          <p:nvPr/>
        </p:nvSpPr>
        <p:spPr>
          <a:xfrm>
            <a:off x="-7867" y="547388"/>
            <a:ext cx="12192203" cy="5937531"/>
          </a:xfrm>
          <a:custGeom>
            <a:avLst/>
            <a:gdLst/>
            <a:ahLst/>
            <a:cxnLst/>
            <a:rect l="l" t="t" r="r" b="b"/>
            <a:pathLst>
              <a:path w="365036" h="147896" extrusionOk="0">
                <a:moveTo>
                  <a:pt x="365036" y="21714"/>
                </a:moveTo>
                <a:lnTo>
                  <a:pt x="87097" y="0"/>
                </a:lnTo>
                <a:lnTo>
                  <a:pt x="0" y="57421"/>
                </a:lnTo>
                <a:lnTo>
                  <a:pt x="0" y="117255"/>
                </a:lnTo>
                <a:lnTo>
                  <a:pt x="241266" y="147896"/>
                </a:lnTo>
                <a:lnTo>
                  <a:pt x="365036" y="112913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2445033" y="3085600"/>
            <a:ext cx="73020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507987" algn="ctr" rtl="0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◆"/>
              <a:defRPr b="1" i="1">
                <a:solidFill>
                  <a:srgbClr val="FFFFFF"/>
                </a:solidFill>
              </a:defRPr>
            </a:lvl1pPr>
            <a:lvl2pPr marL="1219170" lvl="1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◆"/>
              <a:defRPr b="1" i="1">
                <a:solidFill>
                  <a:srgbClr val="FFFFFF"/>
                </a:solidFill>
              </a:defRPr>
            </a:lvl2pPr>
            <a:lvl3pPr marL="1828754" lvl="2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◇"/>
              <a:defRPr b="1" i="1">
                <a:solidFill>
                  <a:srgbClr val="FFFFFF"/>
                </a:solidFill>
              </a:defRPr>
            </a:lvl3pPr>
            <a:lvl4pPr marL="2438339" lvl="3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b="1" i="1">
                <a:solidFill>
                  <a:srgbClr val="FFFFFF"/>
                </a:solidFill>
              </a:defRPr>
            </a:lvl4pPr>
            <a:lvl5pPr marL="3047924" lvl="4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b="1" i="1">
                <a:solidFill>
                  <a:srgbClr val="FFFFFF"/>
                </a:solidFill>
              </a:defRPr>
            </a:lvl5pPr>
            <a:lvl6pPr marL="3657509" lvl="5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b="1" i="1">
                <a:solidFill>
                  <a:srgbClr val="FFFFFF"/>
                </a:solidFill>
              </a:defRPr>
            </a:lvl6pPr>
            <a:lvl7pPr marL="4267093" lvl="6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b="1" i="1">
                <a:solidFill>
                  <a:srgbClr val="FFFFFF"/>
                </a:solidFill>
              </a:defRPr>
            </a:lvl7pPr>
            <a:lvl8pPr marL="4876678" lvl="7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b="1" i="1">
                <a:solidFill>
                  <a:srgbClr val="FFFFFF"/>
                </a:solidFill>
              </a:defRPr>
            </a:lvl8pPr>
            <a:lvl9pPr marL="5486263" lvl="8" indent="-50798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b="1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/>
          <p:nvPr/>
        </p:nvSpPr>
        <p:spPr>
          <a:xfrm>
            <a:off x="4791200" y="1448225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0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5573200" y="1389167"/>
            <a:ext cx="1045600" cy="1045600"/>
          </a:xfrm>
          <a:prstGeom prst="diamond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13332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5"/>
          <p:cNvGrpSpPr/>
          <p:nvPr/>
        </p:nvGrpSpPr>
        <p:grpSpPr>
          <a:xfrm>
            <a:off x="-8033" y="0"/>
            <a:ext cx="12224167" cy="6884133"/>
            <a:chOff x="-6025" y="0"/>
            <a:chExt cx="9168125" cy="5163100"/>
          </a:xfrm>
        </p:grpSpPr>
        <p:sp>
          <p:nvSpPr>
            <p:cNvPr id="31" name="Google Shape;31;p5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l" t="t" r="r" b="b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Google Shape;32;p5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l" t="t" r="r" b="b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Google Shape;33;p5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l" t="t" r="r" b="b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4" name="Google Shape;34;p5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l" t="t" r="r" b="b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5" name="Google Shape;35;p5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l" t="t" r="r" b="b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6" name="Google Shape;36;p5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l" t="t" r="r" b="b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1182200" y="531200"/>
            <a:ext cx="9827600" cy="114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1182200" y="2131211"/>
            <a:ext cx="9827600" cy="443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◆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◆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◇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73320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6"/>
          <p:cNvGrpSpPr/>
          <p:nvPr/>
        </p:nvGrpSpPr>
        <p:grpSpPr>
          <a:xfrm>
            <a:off x="-8033" y="0"/>
            <a:ext cx="12224167" cy="6884133"/>
            <a:chOff x="-6025" y="0"/>
            <a:chExt cx="9168125" cy="5163100"/>
          </a:xfrm>
        </p:grpSpPr>
        <p:sp>
          <p:nvSpPr>
            <p:cNvPr id="42" name="Google Shape;42;p6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l" t="t" r="r" b="b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43" name="Google Shape;43;p6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l" t="t" r="r" b="b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4" name="Google Shape;44;p6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l" t="t" r="r" b="b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45" name="Google Shape;45;p6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l" t="t" r="r" b="b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46" name="Google Shape;46;p6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l" t="t" r="r" b="b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7" name="Google Shape;47;p6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l" t="t" r="r" b="b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1182200" y="531200"/>
            <a:ext cx="9827600" cy="114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1"/>
          </p:nvPr>
        </p:nvSpPr>
        <p:spPr>
          <a:xfrm>
            <a:off x="1206567" y="1994467"/>
            <a:ext cx="4746800" cy="457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◆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◆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2"/>
          </p:nvPr>
        </p:nvSpPr>
        <p:spPr>
          <a:xfrm>
            <a:off x="6238907" y="1994467"/>
            <a:ext cx="4746800" cy="457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◆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◆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50932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7"/>
          <p:cNvGrpSpPr/>
          <p:nvPr/>
        </p:nvGrpSpPr>
        <p:grpSpPr>
          <a:xfrm>
            <a:off x="-8033" y="0"/>
            <a:ext cx="12224167" cy="6884133"/>
            <a:chOff x="-6025" y="0"/>
            <a:chExt cx="9168125" cy="5163100"/>
          </a:xfrm>
        </p:grpSpPr>
        <p:sp>
          <p:nvSpPr>
            <p:cNvPr id="54" name="Google Shape;54;p7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l" t="t" r="r" b="b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55" name="Google Shape;55;p7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l" t="t" r="r" b="b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56" name="Google Shape;56;p7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l" t="t" r="r" b="b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57" name="Google Shape;57;p7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l" t="t" r="r" b="b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58" name="Google Shape;58;p7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l" t="t" r="r" b="b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59" name="Google Shape;59;p7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l" t="t" r="r" b="b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60" name="Google Shape;60;p7"/>
          <p:cNvSpPr txBox="1">
            <a:spLocks noGrp="1"/>
          </p:cNvSpPr>
          <p:nvPr>
            <p:ph type="title"/>
          </p:nvPr>
        </p:nvSpPr>
        <p:spPr>
          <a:xfrm>
            <a:off x="1182200" y="531200"/>
            <a:ext cx="9827600" cy="114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1161000" y="1994467"/>
            <a:ext cx="3153600" cy="457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◆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◇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2"/>
          </p:nvPr>
        </p:nvSpPr>
        <p:spPr>
          <a:xfrm>
            <a:off x="4476349" y="1994467"/>
            <a:ext cx="3153600" cy="457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◆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◇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3"/>
          </p:nvPr>
        </p:nvSpPr>
        <p:spPr>
          <a:xfrm>
            <a:off x="7791697" y="1994467"/>
            <a:ext cx="3153600" cy="457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◆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◇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203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8"/>
          <p:cNvGrpSpPr/>
          <p:nvPr/>
        </p:nvGrpSpPr>
        <p:grpSpPr>
          <a:xfrm>
            <a:off x="-8033" y="0"/>
            <a:ext cx="12224167" cy="6884133"/>
            <a:chOff x="-6025" y="0"/>
            <a:chExt cx="9168125" cy="5163100"/>
          </a:xfrm>
        </p:grpSpPr>
        <p:sp>
          <p:nvSpPr>
            <p:cNvPr id="67" name="Google Shape;67;p8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l" t="t" r="r" b="b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8" name="Google Shape;68;p8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l" t="t" r="r" b="b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9" name="Google Shape;69;p8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l" t="t" r="r" b="b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70" name="Google Shape;70;p8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l" t="t" r="r" b="b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71" name="Google Shape;71;p8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l" t="t" r="r" b="b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72" name="Google Shape;72;p8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l" t="t" r="r" b="b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73" name="Google Shape;73;p8"/>
          <p:cNvSpPr txBox="1">
            <a:spLocks noGrp="1"/>
          </p:cNvSpPr>
          <p:nvPr>
            <p:ph type="title"/>
          </p:nvPr>
        </p:nvSpPr>
        <p:spPr>
          <a:xfrm>
            <a:off x="1182200" y="531200"/>
            <a:ext cx="9827600" cy="114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3763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/>
          <p:nvPr/>
        </p:nvSpPr>
        <p:spPr>
          <a:xfrm>
            <a:off x="-3140" y="0"/>
            <a:ext cx="6946095" cy="1311139"/>
          </a:xfrm>
          <a:custGeom>
            <a:avLst/>
            <a:gdLst/>
            <a:ahLst/>
            <a:cxnLst/>
            <a:rect l="l" t="t" r="r" b="b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7" name="Google Shape;77;p9"/>
          <p:cNvSpPr/>
          <p:nvPr/>
        </p:nvSpPr>
        <p:spPr>
          <a:xfrm>
            <a:off x="-8033" y="3"/>
            <a:ext cx="5927192" cy="1447525"/>
          </a:xfrm>
          <a:custGeom>
            <a:avLst/>
            <a:gdLst/>
            <a:ahLst/>
            <a:cxnLst/>
            <a:rect l="l" t="t" r="r" b="b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8" name="Google Shape;78;p9"/>
          <p:cNvSpPr/>
          <p:nvPr/>
        </p:nvSpPr>
        <p:spPr>
          <a:xfrm>
            <a:off x="8500634" y="6327664"/>
            <a:ext cx="3398551" cy="534505"/>
          </a:xfrm>
          <a:custGeom>
            <a:avLst/>
            <a:gdLst/>
            <a:ahLst/>
            <a:cxnLst/>
            <a:rect l="l" t="t" r="r" b="b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9" name="Google Shape;79;p9"/>
          <p:cNvSpPr/>
          <p:nvPr/>
        </p:nvSpPr>
        <p:spPr>
          <a:xfrm>
            <a:off x="9788240" y="6356406"/>
            <a:ext cx="2428128" cy="527748"/>
          </a:xfrm>
          <a:custGeom>
            <a:avLst/>
            <a:gdLst/>
            <a:ahLst/>
            <a:cxnLst/>
            <a:rect l="l" t="t" r="r" b="b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0" name="Google Shape;80;p9"/>
          <p:cNvSpPr/>
          <p:nvPr/>
        </p:nvSpPr>
        <p:spPr>
          <a:xfrm>
            <a:off x="11120956" y="5605434"/>
            <a:ext cx="1091259" cy="1278748"/>
          </a:xfrm>
          <a:custGeom>
            <a:avLst/>
            <a:gdLst/>
            <a:ahLst/>
            <a:cxnLst/>
            <a:rect l="l" t="t" r="r" b="b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1" name="Google Shape;81;p9"/>
          <p:cNvSpPr/>
          <p:nvPr/>
        </p:nvSpPr>
        <p:spPr>
          <a:xfrm>
            <a:off x="2078701" y="-8033"/>
            <a:ext cx="5489033" cy="1259833"/>
          </a:xfrm>
          <a:custGeom>
            <a:avLst/>
            <a:gdLst/>
            <a:ahLst/>
            <a:cxnLst/>
            <a:rect l="l" t="t" r="r" b="b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2" name="Google Shape;82;p9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400"/>
              <a:buNone/>
              <a:defRPr sz="1867"/>
            </a:lvl1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03094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/>
          <p:nvPr/>
        </p:nvSpPr>
        <p:spPr>
          <a:xfrm>
            <a:off x="-3140" y="0"/>
            <a:ext cx="6946095" cy="1311139"/>
          </a:xfrm>
          <a:custGeom>
            <a:avLst/>
            <a:gdLst/>
            <a:ahLst/>
            <a:cxnLst/>
            <a:rect l="l" t="t" r="r" b="b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6" name="Google Shape;86;p10"/>
          <p:cNvSpPr/>
          <p:nvPr/>
        </p:nvSpPr>
        <p:spPr>
          <a:xfrm>
            <a:off x="-8033" y="3"/>
            <a:ext cx="5927192" cy="1447525"/>
          </a:xfrm>
          <a:custGeom>
            <a:avLst/>
            <a:gdLst/>
            <a:ahLst/>
            <a:cxnLst/>
            <a:rect l="l" t="t" r="r" b="b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7" name="Google Shape;87;p10"/>
          <p:cNvSpPr/>
          <p:nvPr/>
        </p:nvSpPr>
        <p:spPr>
          <a:xfrm>
            <a:off x="8500634" y="6327664"/>
            <a:ext cx="3398551" cy="534505"/>
          </a:xfrm>
          <a:custGeom>
            <a:avLst/>
            <a:gdLst/>
            <a:ahLst/>
            <a:cxnLst/>
            <a:rect l="l" t="t" r="r" b="b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8" name="Google Shape;88;p10"/>
          <p:cNvSpPr/>
          <p:nvPr/>
        </p:nvSpPr>
        <p:spPr>
          <a:xfrm>
            <a:off x="9788240" y="6356406"/>
            <a:ext cx="2428128" cy="527748"/>
          </a:xfrm>
          <a:custGeom>
            <a:avLst/>
            <a:gdLst/>
            <a:ahLst/>
            <a:cxnLst/>
            <a:rect l="l" t="t" r="r" b="b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9" name="Google Shape;89;p10"/>
          <p:cNvSpPr/>
          <p:nvPr/>
        </p:nvSpPr>
        <p:spPr>
          <a:xfrm>
            <a:off x="11120956" y="5605434"/>
            <a:ext cx="1091259" cy="1278748"/>
          </a:xfrm>
          <a:custGeom>
            <a:avLst/>
            <a:gdLst/>
            <a:ahLst/>
            <a:cxnLst/>
            <a:rect l="l" t="t" r="r" b="b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90" name="Google Shape;90;p10"/>
          <p:cNvSpPr/>
          <p:nvPr/>
        </p:nvSpPr>
        <p:spPr>
          <a:xfrm>
            <a:off x="2078701" y="-8033"/>
            <a:ext cx="5489033" cy="1259833"/>
          </a:xfrm>
          <a:custGeom>
            <a:avLst/>
            <a:gdLst/>
            <a:ahLst/>
            <a:cxnLst/>
            <a:rect l="l" t="t" r="r" b="b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91" name="Google Shape;91;p10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8447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182200" y="2131211"/>
            <a:ext cx="9827600" cy="44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182200" y="531200"/>
            <a:ext cx="98276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6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buNone/>
              <a:defRPr sz="16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buNone/>
              <a:defRPr sz="16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buNone/>
              <a:defRPr sz="16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buNone/>
              <a:defRPr sz="16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buNone/>
              <a:defRPr sz="16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buNone/>
              <a:defRPr sz="16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buNone/>
              <a:defRPr sz="16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buNone/>
              <a:defRPr sz="16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4263601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 txBox="1">
            <a:spLocks noGrp="1"/>
          </p:cNvSpPr>
          <p:nvPr>
            <p:ph type="ctrTitle"/>
          </p:nvPr>
        </p:nvSpPr>
        <p:spPr>
          <a:xfrm>
            <a:off x="199505" y="2244436"/>
            <a:ext cx="11837324" cy="231093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3600" dirty="0"/>
              <a:t>Improving the </a:t>
            </a:r>
            <a:r>
              <a:rPr lang="en" sz="3600" dirty="0"/>
              <a:t>Current Loop Bandwidth and Axis Decoupling for High Speed Electrical Drives Using Multisampled Control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440317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193" y="1063301"/>
            <a:ext cx="4017991" cy="510789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152" y="3413957"/>
            <a:ext cx="4704805" cy="2757235"/>
          </a:xfrm>
          <a:prstGeom prst="rect">
            <a:avLst/>
          </a:prstGeom>
        </p:spPr>
      </p:pic>
      <p:sp>
        <p:nvSpPr>
          <p:cNvPr id="15" name="Google Shape;101;p12"/>
          <p:cNvSpPr txBox="1">
            <a:spLocks/>
          </p:cNvSpPr>
          <p:nvPr/>
        </p:nvSpPr>
        <p:spPr>
          <a:xfrm>
            <a:off x="401963" y="311253"/>
            <a:ext cx="98276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kern="0" dirty="0"/>
              <a:t>Timings &amp; averaging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455566" y="1529646"/>
            <a:ext cx="532542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585" lvl="0" indent="-457189">
              <a:spcBef>
                <a:spcPts val="800"/>
              </a:spcBef>
              <a:buClr>
                <a:srgbClr val="ABE33F"/>
              </a:buClr>
              <a:buSzPts val="1800"/>
              <a:buFont typeface="Karla"/>
              <a:buChar char="◆"/>
            </a:pPr>
            <a:r>
              <a:rPr lang="en-US" sz="1600" kern="0" dirty="0">
                <a:solidFill>
                  <a:srgbClr val="004C52"/>
                </a:solidFill>
                <a:latin typeface="Karla"/>
                <a:ea typeface="Karla"/>
                <a:sym typeface="Karla"/>
              </a:rPr>
              <a:t>F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4C52"/>
                </a:solidFill>
                <a:effectLst/>
                <a:uLnTx/>
                <a:uFillTx/>
                <a:latin typeface="Karla"/>
                <a:ea typeface="Karla"/>
                <a:sym typeface="Karla"/>
              </a:rPr>
              <a:t>eedback averaging </a:t>
            </a:r>
          </a:p>
          <a:p>
            <a:pPr marL="1066785" lvl="1" indent="-457189">
              <a:spcBef>
                <a:spcPts val="800"/>
              </a:spcBef>
              <a:buClr>
                <a:srgbClr val="ABE33F"/>
              </a:buClr>
              <a:buSzPts val="1800"/>
              <a:buFont typeface="Karla"/>
              <a:buChar char="◆"/>
            </a:pPr>
            <a:r>
              <a:rPr lang="en-US" sz="1600" kern="0" dirty="0">
                <a:solidFill>
                  <a:srgbClr val="004C52"/>
                </a:solidFill>
                <a:latin typeface="Karla"/>
                <a:ea typeface="Karla"/>
                <a:sym typeface="Karla"/>
              </a:rPr>
              <a:t>Current: M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4C52"/>
                </a:solidFill>
                <a:effectLst/>
                <a:uLnTx/>
                <a:uFillTx/>
                <a:latin typeface="Karla"/>
                <a:ea typeface="Karla"/>
                <a:sym typeface="Karla"/>
              </a:rPr>
              <a:t>oving </a:t>
            </a:r>
            <a:r>
              <a:rPr lang="en-US" sz="1600" kern="0" noProof="0" dirty="0">
                <a:solidFill>
                  <a:srgbClr val="004C52"/>
                </a:solidFill>
                <a:latin typeface="Karla"/>
                <a:ea typeface="Karla"/>
                <a:sym typeface="Karla"/>
              </a:rPr>
              <a:t>A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4C52"/>
                </a:solidFill>
                <a:effectLst/>
                <a:uLnTx/>
                <a:uFillTx/>
                <a:latin typeface="Karla"/>
                <a:ea typeface="Karla"/>
                <a:sym typeface="Karla"/>
              </a:rPr>
              <a:t>verage Filter (MAF) over one switching period </a:t>
            </a:r>
          </a:p>
          <a:p>
            <a:pPr marL="1066785" lvl="1" indent="-457189">
              <a:spcBef>
                <a:spcPts val="800"/>
              </a:spcBef>
              <a:buClr>
                <a:srgbClr val="ABE33F"/>
              </a:buClr>
              <a:buSzPts val="1800"/>
              <a:buFont typeface="Karla"/>
              <a:buChar char="◆"/>
            </a:pPr>
            <a:r>
              <a:rPr lang="en-US" sz="1600" kern="0" dirty="0">
                <a:solidFill>
                  <a:srgbClr val="004C52"/>
                </a:solidFill>
                <a:latin typeface="Karla"/>
                <a:ea typeface="Karla"/>
                <a:sym typeface="Karla"/>
              </a:rPr>
              <a:t>Angle: averaging on regulation period</a:t>
            </a:r>
          </a:p>
          <a:p>
            <a:pPr marL="609585" indent="-457189">
              <a:spcBef>
                <a:spcPts val="800"/>
              </a:spcBef>
              <a:buClr>
                <a:srgbClr val="ABE33F"/>
              </a:buClr>
              <a:buSzPts val="1800"/>
              <a:buFont typeface="Karla"/>
              <a:buChar char="◆"/>
            </a:pPr>
            <a:r>
              <a:rPr lang="en-US" sz="1600" kern="0" dirty="0">
                <a:solidFill>
                  <a:srgbClr val="004C52"/>
                </a:solidFill>
                <a:latin typeface="Karla"/>
                <a:ea typeface="Karla"/>
                <a:sym typeface="Karla"/>
              </a:rPr>
              <a:t>f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4C52"/>
                </a:solidFill>
                <a:effectLst/>
                <a:uLnTx/>
                <a:uFillTx/>
                <a:latin typeface="Karla"/>
                <a:ea typeface="Karla"/>
                <a:sym typeface="Karla"/>
              </a:rPr>
              <a:t>pwm=10kHz, Nmaf=16, UR&lt;=8</a:t>
            </a:r>
          </a:p>
        </p:txBody>
      </p:sp>
    </p:spTree>
    <p:extLst>
      <p:ext uri="{BB962C8B-B14F-4D97-AF65-F5344CB8AC3E}">
        <p14:creationId xmlns:p14="http://schemas.microsoft.com/office/powerpoint/2010/main" val="1369738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66CF57-1FAE-45CB-9B12-EAD77C1EC8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EA7735-D3E5-494A-867A-6138A2E7FFE9}"/>
              </a:ext>
            </a:extLst>
          </p:cNvPr>
          <p:cNvCxnSpPr>
            <a:cxnSpLocks/>
          </p:cNvCxnSpPr>
          <p:nvPr/>
        </p:nvCxnSpPr>
        <p:spPr>
          <a:xfrm>
            <a:off x="6096000" y="1825625"/>
            <a:ext cx="0" cy="1325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120E7D-3E8A-40A7-81D3-9527A676A914}"/>
                  </a:ext>
                </a:extLst>
              </p:cNvPr>
              <p:cNvSpPr txBox="1"/>
              <p:nvPr/>
            </p:nvSpPr>
            <p:spPr>
              <a:xfrm>
                <a:off x="195309" y="1690688"/>
                <a:ext cx="5783335" cy="11719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rgbClr val="00B0F0"/>
                    </a:solidFill>
                  </a:rPr>
                  <a:t>Regular double update (without one-period averaging)</a:t>
                </a:r>
              </a:p>
              <a:p>
                <a:pPr algn="ctr"/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Τ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Τ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Τ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𝑝𝑤𝑚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Τ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𝑝𝑤𝑚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Τ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𝑝𝑤𝑚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120E7D-3E8A-40A7-81D3-9527A676A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09" y="1690688"/>
                <a:ext cx="5783335" cy="1171924"/>
              </a:xfrm>
              <a:prstGeom prst="rect">
                <a:avLst/>
              </a:prstGeom>
              <a:blipFill>
                <a:blip r:embed="rId2"/>
                <a:stretch>
                  <a:fillRect t="-25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53E5A3-CCEE-49D7-92BF-46BE9BD6A35C}"/>
                  </a:ext>
                </a:extLst>
              </p:cNvPr>
              <p:cNvSpPr txBox="1"/>
              <p:nvPr/>
            </p:nvSpPr>
            <p:spPr>
              <a:xfrm>
                <a:off x="6248400" y="1690688"/>
                <a:ext cx="5211173" cy="11719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err="1">
                    <a:solidFill>
                      <a:srgbClr val="00B0F0"/>
                    </a:solidFill>
                  </a:rPr>
                  <a:t>Multisampled</a:t>
                </a:r>
                <a:r>
                  <a:rPr lang="en-GB" dirty="0">
                    <a:solidFill>
                      <a:srgbClr val="00B0F0"/>
                    </a:solidFill>
                  </a:rPr>
                  <a:t> update with one-period averaging</a:t>
                </a:r>
              </a:p>
              <a:p>
                <a:pPr algn="ctr"/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Τ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Τ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Τ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𝑝𝑤𝑚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Τ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𝑝𝑤𝑚</m:t>
                              </m:r>
                            </m:sub>
                          </m:sSub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Τ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𝑝𝑤𝑚</m:t>
                              </m:r>
                            </m:sub>
                          </m:sSub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GB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Τ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𝑝𝑤𝑚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53E5A3-CCEE-49D7-92BF-46BE9BD6A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1690688"/>
                <a:ext cx="5211173" cy="1171924"/>
              </a:xfrm>
              <a:prstGeom prst="rect">
                <a:avLst/>
              </a:prstGeom>
              <a:blipFill>
                <a:blip r:embed="rId3"/>
                <a:stretch>
                  <a:fillRect t="-25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158A1BF-47EB-4E00-A231-66F3367A76E6}"/>
              </a:ext>
            </a:extLst>
          </p:cNvPr>
          <p:cNvCxnSpPr/>
          <p:nvPr/>
        </p:nvCxnSpPr>
        <p:spPr>
          <a:xfrm>
            <a:off x="195309" y="3151573"/>
            <a:ext cx="11780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101;p12">
            <a:extLst>
              <a:ext uri="{FF2B5EF4-FFF2-40B4-BE49-F238E27FC236}">
                <a16:creationId xmlns:a16="http://schemas.microsoft.com/office/drawing/2014/main" id="{7FB335D7-DEBB-45B3-ADE2-2BFF15CE4494}"/>
              </a:ext>
            </a:extLst>
          </p:cNvPr>
          <p:cNvSpPr txBox="1">
            <a:spLocks/>
          </p:cNvSpPr>
          <p:nvPr/>
        </p:nvSpPr>
        <p:spPr>
          <a:xfrm>
            <a:off x="401963" y="311253"/>
            <a:ext cx="4501731" cy="630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GB" kern="0" dirty="0"/>
              <a:t>Time delay comparison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9C77EFA-26A2-40FB-9DA7-9324EDE6353A}"/>
                  </a:ext>
                </a:extLst>
              </p:cNvPr>
              <p:cNvSpPr txBox="1"/>
              <p:nvPr/>
            </p:nvSpPr>
            <p:spPr>
              <a:xfrm>
                <a:off x="273709" y="3216719"/>
                <a:ext cx="11185864" cy="4525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400" dirty="0"/>
                  <a:t>Starting from N &gt; 6, </a:t>
                </a:r>
                <a:r>
                  <a:rPr lang="en-GB" sz="1400" dirty="0" err="1"/>
                  <a:t>Multisampled</a:t>
                </a:r>
                <a:r>
                  <a:rPr lang="en-GB" sz="1400" dirty="0"/>
                  <a:t> update with simple one-period averaging brings dynamic improvements compared to N = 2.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sz="1400" dirty="0"/>
                  <a:t>One-period averaging removes ripple -&gt; no multisampling related nonlinearities are present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400" kern="0" dirty="0"/>
                  <a:t>Derivative gain is potentially introduced to improve controller (as in [3]):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sz="1400" kern="0" dirty="0"/>
                  <a:t>Procedure for derivative gain tuning (at least for good initial guess):</a:t>
                </a:r>
              </a:p>
              <a:p>
                <a:pPr lvl="1"/>
                <a:endParaRPr lang="en-GB" sz="1400" kern="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𝑟𝑒𝑔</m:t>
                          </m:r>
                        </m:sub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bSup>
                      <m:d>
                        <m:d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sz="1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𝑟𝑒𝑔</m:t>
                          </m:r>
                        </m:sub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𝑜𝑙𝑑</m:t>
                          </m:r>
                        </m:sup>
                      </m:sSubSup>
                      <m:d>
                        <m:d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sz="14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𝐿𝑃𝐹</m:t>
                              </m:r>
                            </m:sub>
                          </m:sSub>
                        </m:sup>
                      </m:sSup>
                      <m:r>
                        <a:rPr lang="en-GB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GB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GB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GB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f>
                            <m:f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𝑝𝑤𝑚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400" dirty="0">
                  <a:ea typeface="Cambria Math" panose="02040503050406030204" pitchFamily="18" charset="0"/>
                </a:endParaRPr>
              </a:p>
              <a:p>
                <a:pPr lvl="1"/>
                <a:endParaRPr lang="en-GB" sz="1400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GB" sz="1400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GB" sz="1400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GB" sz="1400" dirty="0">
                  <a:ea typeface="Cambria Math" panose="02040503050406030204" pitchFamily="18" charset="0"/>
                </a:endParaRPr>
              </a:p>
              <a:p>
                <a:pPr lvl="1"/>
                <a:endParaRPr lang="en-GB" sz="1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sz="1400" dirty="0"/>
                  <a:t>For one period averaging, this corresponds to adding a zero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𝑝𝑤𝑚</m:t>
                            </m:r>
                          </m:sub>
                        </m:sSub>
                      </m:num>
                      <m:den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endParaRPr lang="en-GB" sz="1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sz="1400" dirty="0"/>
                  <a:t>Discretization of derivative action should also not be problematic below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𝑝𝑤𝑚</m:t>
                        </m:r>
                      </m:sub>
                    </m:sSub>
                  </m:oMath>
                </a14:m>
                <a:r>
                  <a:rPr lang="en-GB" sz="1400" dirty="0"/>
                  <a:t> as sampling frequency is increased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kern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9C77EFA-26A2-40FB-9DA7-9324EDE63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709" y="3216719"/>
                <a:ext cx="11185864" cy="4525598"/>
              </a:xfrm>
              <a:prstGeom prst="rect">
                <a:avLst/>
              </a:prstGeom>
              <a:blipFill>
                <a:blip r:embed="rId4"/>
                <a:stretch>
                  <a:fillRect l="-109" t="-2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30D12DF9-FE96-47EB-9E69-ADDD6E6164E5}"/>
              </a:ext>
            </a:extLst>
          </p:cNvPr>
          <p:cNvSpPr/>
          <p:nvPr/>
        </p:nvSpPr>
        <p:spPr>
          <a:xfrm>
            <a:off x="7583648" y="2223083"/>
            <a:ext cx="771787" cy="7046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510637-4E25-4BF5-8206-67846BA90142}"/>
              </a:ext>
            </a:extLst>
          </p:cNvPr>
          <p:cNvSpPr txBox="1"/>
          <p:nvPr/>
        </p:nvSpPr>
        <p:spPr>
          <a:xfrm>
            <a:off x="8974259" y="647448"/>
            <a:ext cx="3001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One period averaging equivalent time delay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50BCEF-1EAF-4DA1-993C-BEF01BC64322}"/>
              </a:ext>
            </a:extLst>
          </p:cNvPr>
          <p:cNvCxnSpPr>
            <a:cxnSpLocks/>
          </p:cNvCxnSpPr>
          <p:nvPr/>
        </p:nvCxnSpPr>
        <p:spPr>
          <a:xfrm flipH="1">
            <a:off x="8297147" y="1385189"/>
            <a:ext cx="1242969" cy="8521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01DDEF51-FBB9-4FC8-B68D-140A58EEE4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0571" y="4823133"/>
            <a:ext cx="3353550" cy="4561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F43CB11-93C7-43B1-BB7C-4C889D1031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0204" y="4823133"/>
            <a:ext cx="2415231" cy="5221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03E8722-F769-40C6-9C0C-85B1EDBEDE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0249" y="5344391"/>
            <a:ext cx="1135751" cy="58129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8DAE10C-27FA-40B3-BDCA-4C61392C7745}"/>
              </a:ext>
            </a:extLst>
          </p:cNvPr>
          <p:cNvSpPr txBox="1"/>
          <p:nvPr/>
        </p:nvSpPr>
        <p:spPr>
          <a:xfrm>
            <a:off x="4967823" y="557020"/>
            <a:ext cx="3001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Control + DPWM equivalent time delay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26DC00-0DBF-4F2D-8E53-9E12BAEA3C2A}"/>
              </a:ext>
            </a:extLst>
          </p:cNvPr>
          <p:cNvCxnSpPr>
            <a:cxnSpLocks/>
          </p:cNvCxnSpPr>
          <p:nvPr/>
        </p:nvCxnSpPr>
        <p:spPr>
          <a:xfrm flipH="1">
            <a:off x="2018962" y="1293779"/>
            <a:ext cx="3645229" cy="10545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634FFFC-6AD5-449A-ABD9-D7887B0FE8D8}"/>
              </a:ext>
            </a:extLst>
          </p:cNvPr>
          <p:cNvCxnSpPr>
            <a:cxnSpLocks/>
          </p:cNvCxnSpPr>
          <p:nvPr/>
        </p:nvCxnSpPr>
        <p:spPr>
          <a:xfrm>
            <a:off x="6248400" y="1268496"/>
            <a:ext cx="932413" cy="10004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02201B6D-635E-45D2-A787-295A29FB0B52}"/>
              </a:ext>
            </a:extLst>
          </p:cNvPr>
          <p:cNvSpPr/>
          <p:nvPr/>
        </p:nvSpPr>
        <p:spPr>
          <a:xfrm>
            <a:off x="6826441" y="2222884"/>
            <a:ext cx="771787" cy="7046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BA6E1BB-EC82-455A-9F8A-5700317DB956}"/>
              </a:ext>
            </a:extLst>
          </p:cNvPr>
          <p:cNvSpPr/>
          <p:nvPr/>
        </p:nvSpPr>
        <p:spPr>
          <a:xfrm>
            <a:off x="1480669" y="2266711"/>
            <a:ext cx="771787" cy="7046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18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7" grpId="0"/>
      <p:bldP spid="22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33A754-7C9C-45C1-9A29-05AF0E7A40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D2452-032E-466A-A8AF-B0C7B4A02AA7}"/>
              </a:ext>
            </a:extLst>
          </p:cNvPr>
          <p:cNvSpPr txBox="1">
            <a:spLocks/>
          </p:cNvSpPr>
          <p:nvPr/>
        </p:nvSpPr>
        <p:spPr>
          <a:xfrm>
            <a:off x="0" y="1825625"/>
            <a:ext cx="7847860" cy="4351338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kern="0" dirty="0"/>
              <a:t>Benefits: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kern="0" dirty="0"/>
              <a:t>Reduced time delay -&gt; better stability margins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kern="0" dirty="0"/>
              <a:t>Angle information is obtained multiple times per switching period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kern="0" dirty="0"/>
              <a:t>Averaging in </a:t>
            </a:r>
            <a:r>
              <a:rPr lang="en-GB" kern="0" dirty="0" err="1"/>
              <a:t>dq</a:t>
            </a:r>
            <a:r>
              <a:rPr lang="en-GB" kern="0" dirty="0"/>
              <a:t> frame as well (not only in alpha-beta and then transformed to </a:t>
            </a:r>
            <a:r>
              <a:rPr lang="en-GB" kern="0" dirty="0" err="1"/>
              <a:t>dq</a:t>
            </a:r>
            <a:r>
              <a:rPr lang="en-GB" kern="0" dirty="0"/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kern="0" dirty="0"/>
              <a:t>Better decoupling capability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kern="0" dirty="0"/>
              <a:t>Demerits: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kern="0" dirty="0"/>
              <a:t>The model in z-domain now doesn’t completely match the large-signal system dynamics, due to fs &gt; 2*</a:t>
            </a:r>
            <a:r>
              <a:rPr lang="en-GB" kern="0" dirty="0" err="1"/>
              <a:t>fpwm</a:t>
            </a:r>
            <a:r>
              <a:rPr lang="en-GB" kern="0" dirty="0"/>
              <a:t> (not every controller output modifies the PWM output).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kern="0" dirty="0"/>
              <a:t>Care should be taken in limiting the upper value of alpha, according to feasible bandwidths – limited by the </a:t>
            </a:r>
            <a:r>
              <a:rPr lang="en-GB" kern="0" dirty="0" err="1"/>
              <a:t>fpwm</a:t>
            </a:r>
            <a:r>
              <a:rPr lang="en-GB" kern="0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kern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27621E-DA97-443E-B5D4-9B207A88D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201" y="802432"/>
            <a:ext cx="3602836" cy="4580123"/>
          </a:xfrm>
          <a:prstGeom prst="rect">
            <a:avLst/>
          </a:prstGeom>
        </p:spPr>
      </p:pic>
      <p:sp>
        <p:nvSpPr>
          <p:cNvPr id="5" name="Google Shape;101;p12">
            <a:extLst>
              <a:ext uri="{FF2B5EF4-FFF2-40B4-BE49-F238E27FC236}">
                <a16:creationId xmlns:a16="http://schemas.microsoft.com/office/drawing/2014/main" id="{B37178F8-66E0-4D05-AE1B-94DAA72FB2BC}"/>
              </a:ext>
            </a:extLst>
          </p:cNvPr>
          <p:cNvSpPr txBox="1">
            <a:spLocks/>
          </p:cNvSpPr>
          <p:nvPr/>
        </p:nvSpPr>
        <p:spPr>
          <a:xfrm>
            <a:off x="401963" y="311253"/>
            <a:ext cx="4501731" cy="630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GB" kern="0" dirty="0"/>
              <a:t>Target for publication</a:t>
            </a:r>
          </a:p>
        </p:txBody>
      </p:sp>
    </p:spTree>
    <p:extLst>
      <p:ext uri="{BB962C8B-B14F-4D97-AF65-F5344CB8AC3E}">
        <p14:creationId xmlns:p14="http://schemas.microsoft.com/office/powerpoint/2010/main" val="158528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  <p:grpSp>
        <p:nvGrpSpPr>
          <p:cNvPr id="21" name="Group 20"/>
          <p:cNvGrpSpPr/>
          <p:nvPr/>
        </p:nvGrpSpPr>
        <p:grpSpPr>
          <a:xfrm>
            <a:off x="0" y="2515048"/>
            <a:ext cx="12192000" cy="2609155"/>
            <a:chOff x="0" y="2624667"/>
            <a:chExt cx="11679775" cy="2499536"/>
          </a:xfrm>
        </p:grpSpPr>
        <p:grpSp>
          <p:nvGrpSpPr>
            <p:cNvPr id="3" name="Group 2"/>
            <p:cNvGrpSpPr/>
            <p:nvPr/>
          </p:nvGrpSpPr>
          <p:grpSpPr>
            <a:xfrm>
              <a:off x="0" y="2624667"/>
              <a:ext cx="8988408" cy="2499536"/>
              <a:chOff x="0" y="1733798"/>
              <a:chExt cx="12192000" cy="3390405"/>
            </a:xfrm>
            <a:gradFill>
              <a:gsLst>
                <a:gs pos="0">
                  <a:schemeClr val="accent4"/>
                </a:gs>
                <a:gs pos="50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</a:gradFill>
          </p:grpSpPr>
          <p:sp>
            <p:nvSpPr>
              <p:cNvPr id="4" name="Rectangle 3"/>
              <p:cNvSpPr/>
              <p:nvPr/>
            </p:nvSpPr>
            <p:spPr>
              <a:xfrm>
                <a:off x="0" y="3325092"/>
                <a:ext cx="1844382" cy="1306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 rot="5400000">
                <a:off x="913462" y="2524800"/>
                <a:ext cx="1721922" cy="1399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704464" y="1733798"/>
                <a:ext cx="1844382" cy="1306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 rot="5400000">
                <a:off x="2617926" y="2524800"/>
                <a:ext cx="1721922" cy="1399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408927" y="3390406"/>
                <a:ext cx="1844382" cy="1306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 rot="5400000">
                <a:off x="4322388" y="4181408"/>
                <a:ext cx="1721922" cy="1399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113389" y="4993575"/>
                <a:ext cx="1844382" cy="1306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 rot="5400000">
                <a:off x="6026853" y="4181408"/>
                <a:ext cx="1721922" cy="1399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938692" y="3390406"/>
                <a:ext cx="1844382" cy="1306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 rot="5400000">
                <a:off x="7852154" y="2590114"/>
                <a:ext cx="1721922" cy="1399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643156" y="1799112"/>
                <a:ext cx="1844382" cy="1306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 rot="5400000">
                <a:off x="9556618" y="2590114"/>
                <a:ext cx="1721922" cy="1399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0347618" y="3390406"/>
                <a:ext cx="1844382" cy="1306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7" name="Rectangle 16"/>
            <p:cNvSpPr/>
            <p:nvPr/>
          </p:nvSpPr>
          <p:spPr>
            <a:xfrm rot="5400000">
              <a:off x="8391187" y="4429139"/>
              <a:ext cx="1269467" cy="103153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50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974343" y="5027899"/>
              <a:ext cx="1359749" cy="96304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50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 rot="5400000">
              <a:off x="9647783" y="4429139"/>
              <a:ext cx="1269467" cy="103153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50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320026" y="3845982"/>
              <a:ext cx="1359749" cy="96304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50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8" name="Pentagon 27"/>
          <p:cNvSpPr/>
          <p:nvPr/>
        </p:nvSpPr>
        <p:spPr>
          <a:xfrm rot="5400000">
            <a:off x="1489955" y="2702002"/>
            <a:ext cx="1110342" cy="1065502"/>
          </a:xfrm>
          <a:prstGeom prst="homePlate">
            <a:avLst>
              <a:gd name="adj" fmla="val 351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Pentagon 28"/>
          <p:cNvSpPr/>
          <p:nvPr/>
        </p:nvSpPr>
        <p:spPr>
          <a:xfrm rot="16200000">
            <a:off x="9522440" y="3858148"/>
            <a:ext cx="1110342" cy="1065502"/>
          </a:xfrm>
          <a:prstGeom prst="homePlate">
            <a:avLst>
              <a:gd name="adj" fmla="val 3518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Pentagon 29"/>
          <p:cNvSpPr/>
          <p:nvPr/>
        </p:nvSpPr>
        <p:spPr>
          <a:xfrm rot="16200000" flipV="1">
            <a:off x="4089374" y="3827295"/>
            <a:ext cx="1110344" cy="1065502"/>
          </a:xfrm>
          <a:prstGeom prst="homePlate">
            <a:avLst>
              <a:gd name="adj" fmla="val 3518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78904" y="5373416"/>
            <a:ext cx="21324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-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01</a:t>
            </a:r>
            <a:endParaRPr kumimoji="0" lang="en-US" sz="54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959572" y="1638161"/>
            <a:ext cx="21324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-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04</a:t>
            </a:r>
            <a:endParaRPr kumimoji="0" lang="en-US" sz="54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500725" y="1641980"/>
            <a:ext cx="21324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-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02</a:t>
            </a:r>
            <a:endParaRPr kumimoji="0" lang="en-US" sz="54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" name="Group 4"/>
          <p:cNvGrpSpPr>
            <a:grpSpLocks noChangeAspect="1"/>
          </p:cNvGrpSpPr>
          <p:nvPr/>
        </p:nvGrpSpPr>
        <p:grpSpPr bwMode="auto">
          <a:xfrm>
            <a:off x="1766458" y="2904995"/>
            <a:ext cx="557334" cy="457591"/>
            <a:chOff x="684" y="385"/>
            <a:chExt cx="637" cy="523"/>
          </a:xfrm>
          <a:solidFill>
            <a:schemeClr val="bg1"/>
          </a:solidFill>
        </p:grpSpPr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860" y="641"/>
              <a:ext cx="81" cy="80"/>
            </a:xfrm>
            <a:custGeom>
              <a:avLst/>
              <a:gdLst>
                <a:gd name="T0" fmla="*/ 242 w 485"/>
                <a:gd name="T1" fmla="*/ 0 h 480"/>
                <a:gd name="T2" fmla="*/ 282 w 485"/>
                <a:gd name="T3" fmla="*/ 3 h 480"/>
                <a:gd name="T4" fmla="*/ 319 w 485"/>
                <a:gd name="T5" fmla="*/ 12 h 480"/>
                <a:gd name="T6" fmla="*/ 353 w 485"/>
                <a:gd name="T7" fmla="*/ 27 h 480"/>
                <a:gd name="T8" fmla="*/ 386 w 485"/>
                <a:gd name="T9" fmla="*/ 47 h 480"/>
                <a:gd name="T10" fmla="*/ 414 w 485"/>
                <a:gd name="T11" fmla="*/ 70 h 480"/>
                <a:gd name="T12" fmla="*/ 438 w 485"/>
                <a:gd name="T13" fmla="*/ 99 h 480"/>
                <a:gd name="T14" fmla="*/ 457 w 485"/>
                <a:gd name="T15" fmla="*/ 130 h 480"/>
                <a:gd name="T16" fmla="*/ 472 w 485"/>
                <a:gd name="T17" fmla="*/ 164 h 480"/>
                <a:gd name="T18" fmla="*/ 481 w 485"/>
                <a:gd name="T19" fmla="*/ 201 h 480"/>
                <a:gd name="T20" fmla="*/ 485 w 485"/>
                <a:gd name="T21" fmla="*/ 240 h 480"/>
                <a:gd name="T22" fmla="*/ 481 w 485"/>
                <a:gd name="T23" fmla="*/ 280 h 480"/>
                <a:gd name="T24" fmla="*/ 472 w 485"/>
                <a:gd name="T25" fmla="*/ 317 h 480"/>
                <a:gd name="T26" fmla="*/ 457 w 485"/>
                <a:gd name="T27" fmla="*/ 350 h 480"/>
                <a:gd name="T28" fmla="*/ 438 w 485"/>
                <a:gd name="T29" fmla="*/ 382 h 480"/>
                <a:gd name="T30" fmla="*/ 414 w 485"/>
                <a:gd name="T31" fmla="*/ 411 h 480"/>
                <a:gd name="T32" fmla="*/ 386 w 485"/>
                <a:gd name="T33" fmla="*/ 434 h 480"/>
                <a:gd name="T34" fmla="*/ 353 w 485"/>
                <a:gd name="T35" fmla="*/ 454 h 480"/>
                <a:gd name="T36" fmla="*/ 319 w 485"/>
                <a:gd name="T37" fmla="*/ 469 h 480"/>
                <a:gd name="T38" fmla="*/ 282 w 485"/>
                <a:gd name="T39" fmla="*/ 478 h 480"/>
                <a:gd name="T40" fmla="*/ 242 w 485"/>
                <a:gd name="T41" fmla="*/ 480 h 480"/>
                <a:gd name="T42" fmla="*/ 203 w 485"/>
                <a:gd name="T43" fmla="*/ 478 h 480"/>
                <a:gd name="T44" fmla="*/ 166 w 485"/>
                <a:gd name="T45" fmla="*/ 469 h 480"/>
                <a:gd name="T46" fmla="*/ 131 w 485"/>
                <a:gd name="T47" fmla="*/ 454 h 480"/>
                <a:gd name="T48" fmla="*/ 100 w 485"/>
                <a:gd name="T49" fmla="*/ 434 h 480"/>
                <a:gd name="T50" fmla="*/ 72 w 485"/>
                <a:gd name="T51" fmla="*/ 411 h 480"/>
                <a:gd name="T52" fmla="*/ 47 w 485"/>
                <a:gd name="T53" fmla="*/ 382 h 480"/>
                <a:gd name="T54" fmla="*/ 27 w 485"/>
                <a:gd name="T55" fmla="*/ 350 h 480"/>
                <a:gd name="T56" fmla="*/ 13 w 485"/>
                <a:gd name="T57" fmla="*/ 317 h 480"/>
                <a:gd name="T58" fmla="*/ 4 w 485"/>
                <a:gd name="T59" fmla="*/ 280 h 480"/>
                <a:gd name="T60" fmla="*/ 0 w 485"/>
                <a:gd name="T61" fmla="*/ 240 h 480"/>
                <a:gd name="T62" fmla="*/ 4 w 485"/>
                <a:gd name="T63" fmla="*/ 201 h 480"/>
                <a:gd name="T64" fmla="*/ 13 w 485"/>
                <a:gd name="T65" fmla="*/ 164 h 480"/>
                <a:gd name="T66" fmla="*/ 27 w 485"/>
                <a:gd name="T67" fmla="*/ 130 h 480"/>
                <a:gd name="T68" fmla="*/ 47 w 485"/>
                <a:gd name="T69" fmla="*/ 99 h 480"/>
                <a:gd name="T70" fmla="*/ 72 w 485"/>
                <a:gd name="T71" fmla="*/ 70 h 480"/>
                <a:gd name="T72" fmla="*/ 100 w 485"/>
                <a:gd name="T73" fmla="*/ 47 h 480"/>
                <a:gd name="T74" fmla="*/ 131 w 485"/>
                <a:gd name="T75" fmla="*/ 27 h 480"/>
                <a:gd name="T76" fmla="*/ 166 w 485"/>
                <a:gd name="T77" fmla="*/ 12 h 480"/>
                <a:gd name="T78" fmla="*/ 203 w 485"/>
                <a:gd name="T79" fmla="*/ 3 h 480"/>
                <a:gd name="T80" fmla="*/ 242 w 485"/>
                <a:gd name="T81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5" h="480">
                  <a:moveTo>
                    <a:pt x="242" y="0"/>
                  </a:moveTo>
                  <a:lnTo>
                    <a:pt x="282" y="3"/>
                  </a:lnTo>
                  <a:lnTo>
                    <a:pt x="319" y="12"/>
                  </a:lnTo>
                  <a:lnTo>
                    <a:pt x="353" y="27"/>
                  </a:lnTo>
                  <a:lnTo>
                    <a:pt x="386" y="47"/>
                  </a:lnTo>
                  <a:lnTo>
                    <a:pt x="414" y="70"/>
                  </a:lnTo>
                  <a:lnTo>
                    <a:pt x="438" y="99"/>
                  </a:lnTo>
                  <a:lnTo>
                    <a:pt x="457" y="130"/>
                  </a:lnTo>
                  <a:lnTo>
                    <a:pt x="472" y="164"/>
                  </a:lnTo>
                  <a:lnTo>
                    <a:pt x="481" y="201"/>
                  </a:lnTo>
                  <a:lnTo>
                    <a:pt x="485" y="240"/>
                  </a:lnTo>
                  <a:lnTo>
                    <a:pt x="481" y="280"/>
                  </a:lnTo>
                  <a:lnTo>
                    <a:pt x="472" y="317"/>
                  </a:lnTo>
                  <a:lnTo>
                    <a:pt x="457" y="350"/>
                  </a:lnTo>
                  <a:lnTo>
                    <a:pt x="438" y="382"/>
                  </a:lnTo>
                  <a:lnTo>
                    <a:pt x="414" y="411"/>
                  </a:lnTo>
                  <a:lnTo>
                    <a:pt x="386" y="434"/>
                  </a:lnTo>
                  <a:lnTo>
                    <a:pt x="353" y="454"/>
                  </a:lnTo>
                  <a:lnTo>
                    <a:pt x="319" y="469"/>
                  </a:lnTo>
                  <a:lnTo>
                    <a:pt x="282" y="478"/>
                  </a:lnTo>
                  <a:lnTo>
                    <a:pt x="242" y="480"/>
                  </a:lnTo>
                  <a:lnTo>
                    <a:pt x="203" y="478"/>
                  </a:lnTo>
                  <a:lnTo>
                    <a:pt x="166" y="469"/>
                  </a:lnTo>
                  <a:lnTo>
                    <a:pt x="131" y="454"/>
                  </a:lnTo>
                  <a:lnTo>
                    <a:pt x="100" y="434"/>
                  </a:lnTo>
                  <a:lnTo>
                    <a:pt x="72" y="411"/>
                  </a:lnTo>
                  <a:lnTo>
                    <a:pt x="47" y="382"/>
                  </a:lnTo>
                  <a:lnTo>
                    <a:pt x="27" y="350"/>
                  </a:lnTo>
                  <a:lnTo>
                    <a:pt x="13" y="317"/>
                  </a:lnTo>
                  <a:lnTo>
                    <a:pt x="4" y="280"/>
                  </a:lnTo>
                  <a:lnTo>
                    <a:pt x="0" y="240"/>
                  </a:lnTo>
                  <a:lnTo>
                    <a:pt x="4" y="201"/>
                  </a:lnTo>
                  <a:lnTo>
                    <a:pt x="13" y="164"/>
                  </a:lnTo>
                  <a:lnTo>
                    <a:pt x="27" y="130"/>
                  </a:lnTo>
                  <a:lnTo>
                    <a:pt x="47" y="99"/>
                  </a:lnTo>
                  <a:lnTo>
                    <a:pt x="72" y="70"/>
                  </a:lnTo>
                  <a:lnTo>
                    <a:pt x="100" y="47"/>
                  </a:lnTo>
                  <a:lnTo>
                    <a:pt x="131" y="27"/>
                  </a:lnTo>
                  <a:lnTo>
                    <a:pt x="166" y="12"/>
                  </a:lnTo>
                  <a:lnTo>
                    <a:pt x="203" y="3"/>
                  </a:lnTo>
                  <a:lnTo>
                    <a:pt x="2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 7"/>
            <p:cNvSpPr>
              <a:spLocks noEditPoints="1"/>
            </p:cNvSpPr>
            <p:nvPr/>
          </p:nvSpPr>
          <p:spPr bwMode="auto">
            <a:xfrm>
              <a:off x="684" y="385"/>
              <a:ext cx="637" cy="523"/>
            </a:xfrm>
            <a:custGeom>
              <a:avLst/>
              <a:gdLst>
                <a:gd name="T0" fmla="*/ 2184 w 3823"/>
                <a:gd name="T1" fmla="*/ 2257 h 3136"/>
                <a:gd name="T2" fmla="*/ 1933 w 3823"/>
                <a:gd name="T3" fmla="*/ 2400 h 3136"/>
                <a:gd name="T4" fmla="*/ 1795 w 3823"/>
                <a:gd name="T5" fmla="*/ 2624 h 3136"/>
                <a:gd name="T6" fmla="*/ 1759 w 3823"/>
                <a:gd name="T7" fmla="*/ 2840 h 3136"/>
                <a:gd name="T8" fmla="*/ 943 w 3823"/>
                <a:gd name="T9" fmla="*/ 2117 h 3136"/>
                <a:gd name="T10" fmla="*/ 1200 w 3823"/>
                <a:gd name="T11" fmla="*/ 2257 h 3136"/>
                <a:gd name="T12" fmla="*/ 979 w 3823"/>
                <a:gd name="T13" fmla="*/ 2151 h 3136"/>
                <a:gd name="T14" fmla="*/ 637 w 3823"/>
                <a:gd name="T15" fmla="*/ 2298 h 3136"/>
                <a:gd name="T16" fmla="*/ 817 w 3823"/>
                <a:gd name="T17" fmla="*/ 1888 h 3136"/>
                <a:gd name="T18" fmla="*/ 2402 w 3823"/>
                <a:gd name="T19" fmla="*/ 1645 h 3136"/>
                <a:gd name="T20" fmla="*/ 1761 w 3823"/>
                <a:gd name="T21" fmla="*/ 1949 h 3136"/>
                <a:gd name="T22" fmla="*/ 1591 w 3823"/>
                <a:gd name="T23" fmla="*/ 2172 h 3136"/>
                <a:gd name="T24" fmla="*/ 1303 w 3823"/>
                <a:gd name="T25" fmla="*/ 2988 h 3136"/>
                <a:gd name="T26" fmla="*/ 1711 w 3823"/>
                <a:gd name="T27" fmla="*/ 2804 h 3136"/>
                <a:gd name="T28" fmla="*/ 1766 w 3823"/>
                <a:gd name="T29" fmla="*/ 2560 h 3136"/>
                <a:gd name="T30" fmla="*/ 1942 w 3823"/>
                <a:gd name="T31" fmla="*/ 2327 h 3136"/>
                <a:gd name="T32" fmla="*/ 2229 w 3823"/>
                <a:gd name="T33" fmla="*/ 2194 h 3136"/>
                <a:gd name="T34" fmla="*/ 2539 w 3823"/>
                <a:gd name="T35" fmla="*/ 1625 h 3136"/>
                <a:gd name="T36" fmla="*/ 3399 w 3823"/>
                <a:gd name="T37" fmla="*/ 2044 h 3136"/>
                <a:gd name="T38" fmla="*/ 3529 w 3823"/>
                <a:gd name="T39" fmla="*/ 1751 h 3136"/>
                <a:gd name="T40" fmla="*/ 1144 w 3823"/>
                <a:gd name="T41" fmla="*/ 1413 h 3136"/>
                <a:gd name="T42" fmla="*/ 956 w 3823"/>
                <a:gd name="T43" fmla="*/ 1578 h 3136"/>
                <a:gd name="T44" fmla="*/ 906 w 3823"/>
                <a:gd name="T45" fmla="*/ 1830 h 3136"/>
                <a:gd name="T46" fmla="*/ 1018 w 3823"/>
                <a:gd name="T47" fmla="*/ 2055 h 3136"/>
                <a:gd name="T48" fmla="*/ 1244 w 3823"/>
                <a:gd name="T49" fmla="*/ 2166 h 3136"/>
                <a:gd name="T50" fmla="*/ 1498 w 3823"/>
                <a:gd name="T51" fmla="*/ 2116 h 3136"/>
                <a:gd name="T52" fmla="*/ 1663 w 3823"/>
                <a:gd name="T53" fmla="*/ 1929 h 3136"/>
                <a:gd name="T54" fmla="*/ 1681 w 3823"/>
                <a:gd name="T55" fmla="*/ 1672 h 3136"/>
                <a:gd name="T56" fmla="*/ 1541 w 3823"/>
                <a:gd name="T57" fmla="*/ 1464 h 3136"/>
                <a:gd name="T58" fmla="*/ 1298 w 3823"/>
                <a:gd name="T59" fmla="*/ 1382 h 3136"/>
                <a:gd name="T60" fmla="*/ 2564 w 3823"/>
                <a:gd name="T61" fmla="*/ 876 h 3136"/>
                <a:gd name="T62" fmla="*/ 1742 w 3823"/>
                <a:gd name="T63" fmla="*/ 1004 h 3136"/>
                <a:gd name="T64" fmla="*/ 1676 w 3823"/>
                <a:gd name="T65" fmla="*/ 1193 h 3136"/>
                <a:gd name="T66" fmla="*/ 1589 w 3823"/>
                <a:gd name="T67" fmla="*/ 1380 h 3136"/>
                <a:gd name="T68" fmla="*/ 1745 w 3823"/>
                <a:gd name="T69" fmla="*/ 1568 h 3136"/>
                <a:gd name="T70" fmla="*/ 737 w 3823"/>
                <a:gd name="T71" fmla="*/ 637 h 3136"/>
                <a:gd name="T72" fmla="*/ 667 w 3823"/>
                <a:gd name="T73" fmla="*/ 843 h 3136"/>
                <a:gd name="T74" fmla="*/ 475 w 3823"/>
                <a:gd name="T75" fmla="*/ 1002 h 3136"/>
                <a:gd name="T76" fmla="*/ 294 w 3823"/>
                <a:gd name="T77" fmla="*/ 1544 h 3136"/>
                <a:gd name="T78" fmla="*/ 940 w 3823"/>
                <a:gd name="T79" fmla="*/ 1439 h 3136"/>
                <a:gd name="T80" fmla="*/ 1174 w 3823"/>
                <a:gd name="T81" fmla="*/ 1301 h 3136"/>
                <a:gd name="T82" fmla="*/ 237 w 3823"/>
                <a:gd name="T83" fmla="*/ 1005 h 3136"/>
                <a:gd name="T84" fmla="*/ 495 w 3823"/>
                <a:gd name="T85" fmla="*/ 938 h 3136"/>
                <a:gd name="T86" fmla="*/ 644 w 3823"/>
                <a:gd name="T87" fmla="*/ 782 h 3136"/>
                <a:gd name="T88" fmla="*/ 690 w 3823"/>
                <a:gd name="T89" fmla="*/ 611 h 3136"/>
                <a:gd name="T90" fmla="*/ 1359 w 3823"/>
                <a:gd name="T91" fmla="*/ 1289 h 3136"/>
                <a:gd name="T92" fmla="*/ 1564 w 3823"/>
                <a:gd name="T93" fmla="*/ 1325 h 3136"/>
                <a:gd name="T94" fmla="*/ 1640 w 3823"/>
                <a:gd name="T95" fmla="*/ 1150 h 3136"/>
                <a:gd name="T96" fmla="*/ 1697 w 3823"/>
                <a:gd name="T97" fmla="*/ 981 h 3136"/>
                <a:gd name="T98" fmla="*/ 1719 w 3823"/>
                <a:gd name="T99" fmla="*/ 904 h 3136"/>
                <a:gd name="T100" fmla="*/ 2638 w 3823"/>
                <a:gd name="T101" fmla="*/ 137 h 3136"/>
                <a:gd name="T102" fmla="*/ 2642 w 3823"/>
                <a:gd name="T103" fmla="*/ 0 h 3136"/>
                <a:gd name="T104" fmla="*/ 1314 w 3823"/>
                <a:gd name="T105" fmla="*/ 3118 h 3136"/>
                <a:gd name="T106" fmla="*/ 2642 w 3823"/>
                <a:gd name="T107" fmla="*/ 0 h 3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823" h="3136">
                  <a:moveTo>
                    <a:pt x="2458" y="2212"/>
                  </a:moveTo>
                  <a:lnTo>
                    <a:pt x="2384" y="2218"/>
                  </a:lnTo>
                  <a:lnTo>
                    <a:pt x="2312" y="2227"/>
                  </a:lnTo>
                  <a:lnTo>
                    <a:pt x="2246" y="2240"/>
                  </a:lnTo>
                  <a:lnTo>
                    <a:pt x="2184" y="2257"/>
                  </a:lnTo>
                  <a:lnTo>
                    <a:pt x="2126" y="2278"/>
                  </a:lnTo>
                  <a:lnTo>
                    <a:pt x="2071" y="2303"/>
                  </a:lnTo>
                  <a:lnTo>
                    <a:pt x="2021" y="2332"/>
                  </a:lnTo>
                  <a:lnTo>
                    <a:pt x="1975" y="2364"/>
                  </a:lnTo>
                  <a:lnTo>
                    <a:pt x="1933" y="2400"/>
                  </a:lnTo>
                  <a:lnTo>
                    <a:pt x="1896" y="2441"/>
                  </a:lnTo>
                  <a:lnTo>
                    <a:pt x="1863" y="2485"/>
                  </a:lnTo>
                  <a:lnTo>
                    <a:pt x="1835" y="2531"/>
                  </a:lnTo>
                  <a:lnTo>
                    <a:pt x="1813" y="2578"/>
                  </a:lnTo>
                  <a:lnTo>
                    <a:pt x="1795" y="2624"/>
                  </a:lnTo>
                  <a:lnTo>
                    <a:pt x="1781" y="2670"/>
                  </a:lnTo>
                  <a:lnTo>
                    <a:pt x="1772" y="2717"/>
                  </a:lnTo>
                  <a:lnTo>
                    <a:pt x="1765" y="2761"/>
                  </a:lnTo>
                  <a:lnTo>
                    <a:pt x="1761" y="2801"/>
                  </a:lnTo>
                  <a:lnTo>
                    <a:pt x="1759" y="2840"/>
                  </a:lnTo>
                  <a:lnTo>
                    <a:pt x="1759" y="2874"/>
                  </a:lnTo>
                  <a:lnTo>
                    <a:pt x="1760" y="2906"/>
                  </a:lnTo>
                  <a:lnTo>
                    <a:pt x="2512" y="2763"/>
                  </a:lnTo>
                  <a:lnTo>
                    <a:pt x="2458" y="2212"/>
                  </a:lnTo>
                  <a:close/>
                  <a:moveTo>
                    <a:pt x="943" y="2117"/>
                  </a:moveTo>
                  <a:lnTo>
                    <a:pt x="683" y="2325"/>
                  </a:lnTo>
                  <a:lnTo>
                    <a:pt x="600" y="2857"/>
                  </a:lnTo>
                  <a:lnTo>
                    <a:pt x="1178" y="2965"/>
                  </a:lnTo>
                  <a:lnTo>
                    <a:pt x="1251" y="2264"/>
                  </a:lnTo>
                  <a:lnTo>
                    <a:pt x="1200" y="2257"/>
                  </a:lnTo>
                  <a:lnTo>
                    <a:pt x="1151" y="2245"/>
                  </a:lnTo>
                  <a:lnTo>
                    <a:pt x="1104" y="2227"/>
                  </a:lnTo>
                  <a:lnTo>
                    <a:pt x="1060" y="2206"/>
                  </a:lnTo>
                  <a:lnTo>
                    <a:pt x="1018" y="2180"/>
                  </a:lnTo>
                  <a:lnTo>
                    <a:pt x="979" y="2151"/>
                  </a:lnTo>
                  <a:lnTo>
                    <a:pt x="943" y="2117"/>
                  </a:lnTo>
                  <a:close/>
                  <a:moveTo>
                    <a:pt x="279" y="1670"/>
                  </a:moveTo>
                  <a:lnTo>
                    <a:pt x="147" y="2772"/>
                  </a:lnTo>
                  <a:lnTo>
                    <a:pt x="552" y="2848"/>
                  </a:lnTo>
                  <a:lnTo>
                    <a:pt x="637" y="2298"/>
                  </a:lnTo>
                  <a:lnTo>
                    <a:pt x="910" y="2080"/>
                  </a:lnTo>
                  <a:lnTo>
                    <a:pt x="880" y="2037"/>
                  </a:lnTo>
                  <a:lnTo>
                    <a:pt x="853" y="1990"/>
                  </a:lnTo>
                  <a:lnTo>
                    <a:pt x="832" y="1940"/>
                  </a:lnTo>
                  <a:lnTo>
                    <a:pt x="817" y="1888"/>
                  </a:lnTo>
                  <a:lnTo>
                    <a:pt x="807" y="1833"/>
                  </a:lnTo>
                  <a:lnTo>
                    <a:pt x="804" y="1776"/>
                  </a:lnTo>
                  <a:lnTo>
                    <a:pt x="805" y="1751"/>
                  </a:lnTo>
                  <a:lnTo>
                    <a:pt x="279" y="1670"/>
                  </a:lnTo>
                  <a:close/>
                  <a:moveTo>
                    <a:pt x="2402" y="1645"/>
                  </a:moveTo>
                  <a:lnTo>
                    <a:pt x="1791" y="1737"/>
                  </a:lnTo>
                  <a:lnTo>
                    <a:pt x="1793" y="1776"/>
                  </a:lnTo>
                  <a:lnTo>
                    <a:pt x="1789" y="1837"/>
                  </a:lnTo>
                  <a:lnTo>
                    <a:pt x="1778" y="1893"/>
                  </a:lnTo>
                  <a:lnTo>
                    <a:pt x="1761" y="1949"/>
                  </a:lnTo>
                  <a:lnTo>
                    <a:pt x="1738" y="2001"/>
                  </a:lnTo>
                  <a:lnTo>
                    <a:pt x="1709" y="2050"/>
                  </a:lnTo>
                  <a:lnTo>
                    <a:pt x="1674" y="2095"/>
                  </a:lnTo>
                  <a:lnTo>
                    <a:pt x="1634" y="2136"/>
                  </a:lnTo>
                  <a:lnTo>
                    <a:pt x="1591" y="2172"/>
                  </a:lnTo>
                  <a:lnTo>
                    <a:pt x="1543" y="2202"/>
                  </a:lnTo>
                  <a:lnTo>
                    <a:pt x="1492" y="2227"/>
                  </a:lnTo>
                  <a:lnTo>
                    <a:pt x="1437" y="2247"/>
                  </a:lnTo>
                  <a:lnTo>
                    <a:pt x="1380" y="2260"/>
                  </a:lnTo>
                  <a:lnTo>
                    <a:pt x="1303" y="2988"/>
                  </a:lnTo>
                  <a:lnTo>
                    <a:pt x="1313" y="2990"/>
                  </a:lnTo>
                  <a:lnTo>
                    <a:pt x="1711" y="2915"/>
                  </a:lnTo>
                  <a:lnTo>
                    <a:pt x="1710" y="2883"/>
                  </a:lnTo>
                  <a:lnTo>
                    <a:pt x="1710" y="2845"/>
                  </a:lnTo>
                  <a:lnTo>
                    <a:pt x="1711" y="2804"/>
                  </a:lnTo>
                  <a:lnTo>
                    <a:pt x="1716" y="2760"/>
                  </a:lnTo>
                  <a:lnTo>
                    <a:pt x="1722" y="2712"/>
                  </a:lnTo>
                  <a:lnTo>
                    <a:pt x="1732" y="2662"/>
                  </a:lnTo>
                  <a:lnTo>
                    <a:pt x="1747" y="2611"/>
                  </a:lnTo>
                  <a:lnTo>
                    <a:pt x="1766" y="2560"/>
                  </a:lnTo>
                  <a:lnTo>
                    <a:pt x="1791" y="2509"/>
                  </a:lnTo>
                  <a:lnTo>
                    <a:pt x="1821" y="2458"/>
                  </a:lnTo>
                  <a:lnTo>
                    <a:pt x="1858" y="2409"/>
                  </a:lnTo>
                  <a:lnTo>
                    <a:pt x="1898" y="2366"/>
                  </a:lnTo>
                  <a:lnTo>
                    <a:pt x="1942" y="2327"/>
                  </a:lnTo>
                  <a:lnTo>
                    <a:pt x="1991" y="2292"/>
                  </a:lnTo>
                  <a:lnTo>
                    <a:pt x="2045" y="2261"/>
                  </a:lnTo>
                  <a:lnTo>
                    <a:pt x="2102" y="2234"/>
                  </a:lnTo>
                  <a:lnTo>
                    <a:pt x="2164" y="2212"/>
                  </a:lnTo>
                  <a:lnTo>
                    <a:pt x="2229" y="2194"/>
                  </a:lnTo>
                  <a:lnTo>
                    <a:pt x="2301" y="2180"/>
                  </a:lnTo>
                  <a:lnTo>
                    <a:pt x="2374" y="2169"/>
                  </a:lnTo>
                  <a:lnTo>
                    <a:pt x="2452" y="2164"/>
                  </a:lnTo>
                  <a:lnTo>
                    <a:pt x="2402" y="1645"/>
                  </a:lnTo>
                  <a:close/>
                  <a:moveTo>
                    <a:pt x="2539" y="1625"/>
                  </a:moveTo>
                  <a:lnTo>
                    <a:pt x="2527" y="1627"/>
                  </a:lnTo>
                  <a:lnTo>
                    <a:pt x="2635" y="2740"/>
                  </a:lnTo>
                  <a:lnTo>
                    <a:pt x="3013" y="2821"/>
                  </a:lnTo>
                  <a:lnTo>
                    <a:pt x="2926" y="1988"/>
                  </a:lnTo>
                  <a:lnTo>
                    <a:pt x="3399" y="2044"/>
                  </a:lnTo>
                  <a:lnTo>
                    <a:pt x="3403" y="2093"/>
                  </a:lnTo>
                  <a:lnTo>
                    <a:pt x="2982" y="2044"/>
                  </a:lnTo>
                  <a:lnTo>
                    <a:pt x="3063" y="2833"/>
                  </a:lnTo>
                  <a:lnTo>
                    <a:pt x="3676" y="2973"/>
                  </a:lnTo>
                  <a:lnTo>
                    <a:pt x="3529" y="1751"/>
                  </a:lnTo>
                  <a:lnTo>
                    <a:pt x="2539" y="1625"/>
                  </a:lnTo>
                  <a:close/>
                  <a:moveTo>
                    <a:pt x="1298" y="1382"/>
                  </a:moveTo>
                  <a:lnTo>
                    <a:pt x="1244" y="1387"/>
                  </a:lnTo>
                  <a:lnTo>
                    <a:pt x="1193" y="1397"/>
                  </a:lnTo>
                  <a:lnTo>
                    <a:pt x="1144" y="1413"/>
                  </a:lnTo>
                  <a:lnTo>
                    <a:pt x="1098" y="1436"/>
                  </a:lnTo>
                  <a:lnTo>
                    <a:pt x="1056" y="1464"/>
                  </a:lnTo>
                  <a:lnTo>
                    <a:pt x="1018" y="1498"/>
                  </a:lnTo>
                  <a:lnTo>
                    <a:pt x="985" y="1536"/>
                  </a:lnTo>
                  <a:lnTo>
                    <a:pt x="956" y="1578"/>
                  </a:lnTo>
                  <a:lnTo>
                    <a:pt x="933" y="1623"/>
                  </a:lnTo>
                  <a:lnTo>
                    <a:pt x="916" y="1672"/>
                  </a:lnTo>
                  <a:lnTo>
                    <a:pt x="906" y="1723"/>
                  </a:lnTo>
                  <a:lnTo>
                    <a:pt x="902" y="1776"/>
                  </a:lnTo>
                  <a:lnTo>
                    <a:pt x="906" y="1830"/>
                  </a:lnTo>
                  <a:lnTo>
                    <a:pt x="916" y="1881"/>
                  </a:lnTo>
                  <a:lnTo>
                    <a:pt x="933" y="1929"/>
                  </a:lnTo>
                  <a:lnTo>
                    <a:pt x="956" y="1975"/>
                  </a:lnTo>
                  <a:lnTo>
                    <a:pt x="985" y="2016"/>
                  </a:lnTo>
                  <a:lnTo>
                    <a:pt x="1018" y="2055"/>
                  </a:lnTo>
                  <a:lnTo>
                    <a:pt x="1056" y="2088"/>
                  </a:lnTo>
                  <a:lnTo>
                    <a:pt x="1098" y="2116"/>
                  </a:lnTo>
                  <a:lnTo>
                    <a:pt x="1144" y="2139"/>
                  </a:lnTo>
                  <a:lnTo>
                    <a:pt x="1193" y="2155"/>
                  </a:lnTo>
                  <a:lnTo>
                    <a:pt x="1244" y="2166"/>
                  </a:lnTo>
                  <a:lnTo>
                    <a:pt x="1298" y="2171"/>
                  </a:lnTo>
                  <a:lnTo>
                    <a:pt x="1352" y="2166"/>
                  </a:lnTo>
                  <a:lnTo>
                    <a:pt x="1403" y="2155"/>
                  </a:lnTo>
                  <a:lnTo>
                    <a:pt x="1452" y="2139"/>
                  </a:lnTo>
                  <a:lnTo>
                    <a:pt x="1498" y="2116"/>
                  </a:lnTo>
                  <a:lnTo>
                    <a:pt x="1541" y="2088"/>
                  </a:lnTo>
                  <a:lnTo>
                    <a:pt x="1578" y="2055"/>
                  </a:lnTo>
                  <a:lnTo>
                    <a:pt x="1612" y="2016"/>
                  </a:lnTo>
                  <a:lnTo>
                    <a:pt x="1640" y="1975"/>
                  </a:lnTo>
                  <a:lnTo>
                    <a:pt x="1663" y="1929"/>
                  </a:lnTo>
                  <a:lnTo>
                    <a:pt x="1681" y="1881"/>
                  </a:lnTo>
                  <a:lnTo>
                    <a:pt x="1691" y="1830"/>
                  </a:lnTo>
                  <a:lnTo>
                    <a:pt x="1695" y="1776"/>
                  </a:lnTo>
                  <a:lnTo>
                    <a:pt x="1691" y="1723"/>
                  </a:lnTo>
                  <a:lnTo>
                    <a:pt x="1681" y="1672"/>
                  </a:lnTo>
                  <a:lnTo>
                    <a:pt x="1663" y="1623"/>
                  </a:lnTo>
                  <a:lnTo>
                    <a:pt x="1640" y="1578"/>
                  </a:lnTo>
                  <a:lnTo>
                    <a:pt x="1612" y="1536"/>
                  </a:lnTo>
                  <a:lnTo>
                    <a:pt x="1578" y="1498"/>
                  </a:lnTo>
                  <a:lnTo>
                    <a:pt x="1541" y="1464"/>
                  </a:lnTo>
                  <a:lnTo>
                    <a:pt x="1498" y="1436"/>
                  </a:lnTo>
                  <a:lnTo>
                    <a:pt x="1452" y="1413"/>
                  </a:lnTo>
                  <a:lnTo>
                    <a:pt x="1403" y="1397"/>
                  </a:lnTo>
                  <a:lnTo>
                    <a:pt x="1352" y="1387"/>
                  </a:lnTo>
                  <a:lnTo>
                    <a:pt x="1298" y="1382"/>
                  </a:lnTo>
                  <a:close/>
                  <a:moveTo>
                    <a:pt x="2564" y="876"/>
                  </a:moveTo>
                  <a:lnTo>
                    <a:pt x="2515" y="1501"/>
                  </a:lnTo>
                  <a:lnTo>
                    <a:pt x="3540" y="1624"/>
                  </a:lnTo>
                  <a:lnTo>
                    <a:pt x="3602" y="1137"/>
                  </a:lnTo>
                  <a:lnTo>
                    <a:pt x="2564" y="876"/>
                  </a:lnTo>
                  <a:close/>
                  <a:moveTo>
                    <a:pt x="2440" y="845"/>
                  </a:moveTo>
                  <a:lnTo>
                    <a:pt x="1763" y="932"/>
                  </a:lnTo>
                  <a:lnTo>
                    <a:pt x="1758" y="951"/>
                  </a:lnTo>
                  <a:lnTo>
                    <a:pt x="1751" y="975"/>
                  </a:lnTo>
                  <a:lnTo>
                    <a:pt x="1742" y="1004"/>
                  </a:lnTo>
                  <a:lnTo>
                    <a:pt x="1731" y="1036"/>
                  </a:lnTo>
                  <a:lnTo>
                    <a:pt x="1719" y="1074"/>
                  </a:lnTo>
                  <a:lnTo>
                    <a:pt x="1707" y="1112"/>
                  </a:lnTo>
                  <a:lnTo>
                    <a:pt x="1693" y="1152"/>
                  </a:lnTo>
                  <a:lnTo>
                    <a:pt x="1676" y="1193"/>
                  </a:lnTo>
                  <a:lnTo>
                    <a:pt x="1661" y="1235"/>
                  </a:lnTo>
                  <a:lnTo>
                    <a:pt x="1644" y="1274"/>
                  </a:lnTo>
                  <a:lnTo>
                    <a:pt x="1626" y="1312"/>
                  </a:lnTo>
                  <a:lnTo>
                    <a:pt x="1607" y="1347"/>
                  </a:lnTo>
                  <a:lnTo>
                    <a:pt x="1589" y="1380"/>
                  </a:lnTo>
                  <a:lnTo>
                    <a:pt x="1627" y="1411"/>
                  </a:lnTo>
                  <a:lnTo>
                    <a:pt x="1662" y="1445"/>
                  </a:lnTo>
                  <a:lnTo>
                    <a:pt x="1694" y="1483"/>
                  </a:lnTo>
                  <a:lnTo>
                    <a:pt x="1722" y="1523"/>
                  </a:lnTo>
                  <a:lnTo>
                    <a:pt x="1745" y="1568"/>
                  </a:lnTo>
                  <a:lnTo>
                    <a:pt x="1764" y="1614"/>
                  </a:lnTo>
                  <a:lnTo>
                    <a:pt x="2389" y="1520"/>
                  </a:lnTo>
                  <a:lnTo>
                    <a:pt x="2440" y="845"/>
                  </a:lnTo>
                  <a:close/>
                  <a:moveTo>
                    <a:pt x="740" y="602"/>
                  </a:moveTo>
                  <a:lnTo>
                    <a:pt x="737" y="637"/>
                  </a:lnTo>
                  <a:lnTo>
                    <a:pt x="731" y="677"/>
                  </a:lnTo>
                  <a:lnTo>
                    <a:pt x="721" y="718"/>
                  </a:lnTo>
                  <a:lnTo>
                    <a:pt x="709" y="759"/>
                  </a:lnTo>
                  <a:lnTo>
                    <a:pt x="690" y="801"/>
                  </a:lnTo>
                  <a:lnTo>
                    <a:pt x="667" y="843"/>
                  </a:lnTo>
                  <a:lnTo>
                    <a:pt x="637" y="883"/>
                  </a:lnTo>
                  <a:lnTo>
                    <a:pt x="603" y="919"/>
                  </a:lnTo>
                  <a:lnTo>
                    <a:pt x="565" y="951"/>
                  </a:lnTo>
                  <a:lnTo>
                    <a:pt x="522" y="978"/>
                  </a:lnTo>
                  <a:lnTo>
                    <a:pt x="475" y="1002"/>
                  </a:lnTo>
                  <a:lnTo>
                    <a:pt x="423" y="1021"/>
                  </a:lnTo>
                  <a:lnTo>
                    <a:pt x="368" y="1036"/>
                  </a:lnTo>
                  <a:lnTo>
                    <a:pt x="307" y="1047"/>
                  </a:lnTo>
                  <a:lnTo>
                    <a:pt x="243" y="1054"/>
                  </a:lnTo>
                  <a:lnTo>
                    <a:pt x="294" y="1544"/>
                  </a:lnTo>
                  <a:lnTo>
                    <a:pt x="828" y="1627"/>
                  </a:lnTo>
                  <a:lnTo>
                    <a:pt x="847" y="1574"/>
                  </a:lnTo>
                  <a:lnTo>
                    <a:pt x="873" y="1526"/>
                  </a:lnTo>
                  <a:lnTo>
                    <a:pt x="903" y="1481"/>
                  </a:lnTo>
                  <a:lnTo>
                    <a:pt x="940" y="1439"/>
                  </a:lnTo>
                  <a:lnTo>
                    <a:pt x="979" y="1402"/>
                  </a:lnTo>
                  <a:lnTo>
                    <a:pt x="1023" y="1369"/>
                  </a:lnTo>
                  <a:lnTo>
                    <a:pt x="1070" y="1341"/>
                  </a:lnTo>
                  <a:lnTo>
                    <a:pt x="1121" y="1318"/>
                  </a:lnTo>
                  <a:lnTo>
                    <a:pt x="1174" y="1301"/>
                  </a:lnTo>
                  <a:lnTo>
                    <a:pt x="1230" y="1290"/>
                  </a:lnTo>
                  <a:lnTo>
                    <a:pt x="1173" y="782"/>
                  </a:lnTo>
                  <a:lnTo>
                    <a:pt x="740" y="602"/>
                  </a:lnTo>
                  <a:close/>
                  <a:moveTo>
                    <a:pt x="154" y="356"/>
                  </a:moveTo>
                  <a:lnTo>
                    <a:pt x="237" y="1005"/>
                  </a:lnTo>
                  <a:lnTo>
                    <a:pt x="296" y="999"/>
                  </a:lnTo>
                  <a:lnTo>
                    <a:pt x="353" y="990"/>
                  </a:lnTo>
                  <a:lnTo>
                    <a:pt x="404" y="976"/>
                  </a:lnTo>
                  <a:lnTo>
                    <a:pt x="451" y="959"/>
                  </a:lnTo>
                  <a:lnTo>
                    <a:pt x="495" y="938"/>
                  </a:lnTo>
                  <a:lnTo>
                    <a:pt x="533" y="912"/>
                  </a:lnTo>
                  <a:lnTo>
                    <a:pt x="568" y="884"/>
                  </a:lnTo>
                  <a:lnTo>
                    <a:pt x="600" y="852"/>
                  </a:lnTo>
                  <a:lnTo>
                    <a:pt x="624" y="817"/>
                  </a:lnTo>
                  <a:lnTo>
                    <a:pt x="644" y="782"/>
                  </a:lnTo>
                  <a:lnTo>
                    <a:pt x="661" y="747"/>
                  </a:lnTo>
                  <a:lnTo>
                    <a:pt x="672" y="712"/>
                  </a:lnTo>
                  <a:lnTo>
                    <a:pt x="681" y="676"/>
                  </a:lnTo>
                  <a:lnTo>
                    <a:pt x="686" y="642"/>
                  </a:lnTo>
                  <a:lnTo>
                    <a:pt x="690" y="611"/>
                  </a:lnTo>
                  <a:lnTo>
                    <a:pt x="691" y="581"/>
                  </a:lnTo>
                  <a:lnTo>
                    <a:pt x="154" y="356"/>
                  </a:lnTo>
                  <a:close/>
                  <a:moveTo>
                    <a:pt x="2499" y="207"/>
                  </a:moveTo>
                  <a:lnTo>
                    <a:pt x="1300" y="777"/>
                  </a:lnTo>
                  <a:lnTo>
                    <a:pt x="1359" y="1289"/>
                  </a:lnTo>
                  <a:lnTo>
                    <a:pt x="1409" y="1297"/>
                  </a:lnTo>
                  <a:lnTo>
                    <a:pt x="1457" y="1311"/>
                  </a:lnTo>
                  <a:lnTo>
                    <a:pt x="1503" y="1330"/>
                  </a:lnTo>
                  <a:lnTo>
                    <a:pt x="1548" y="1353"/>
                  </a:lnTo>
                  <a:lnTo>
                    <a:pt x="1564" y="1325"/>
                  </a:lnTo>
                  <a:lnTo>
                    <a:pt x="1580" y="1294"/>
                  </a:lnTo>
                  <a:lnTo>
                    <a:pt x="1596" y="1260"/>
                  </a:lnTo>
                  <a:lnTo>
                    <a:pt x="1612" y="1224"/>
                  </a:lnTo>
                  <a:lnTo>
                    <a:pt x="1626" y="1187"/>
                  </a:lnTo>
                  <a:lnTo>
                    <a:pt x="1640" y="1150"/>
                  </a:lnTo>
                  <a:lnTo>
                    <a:pt x="1654" y="1113"/>
                  </a:lnTo>
                  <a:lnTo>
                    <a:pt x="1667" y="1077"/>
                  </a:lnTo>
                  <a:lnTo>
                    <a:pt x="1677" y="1043"/>
                  </a:lnTo>
                  <a:lnTo>
                    <a:pt x="1688" y="1011"/>
                  </a:lnTo>
                  <a:lnTo>
                    <a:pt x="1697" y="981"/>
                  </a:lnTo>
                  <a:lnTo>
                    <a:pt x="1705" y="955"/>
                  </a:lnTo>
                  <a:lnTo>
                    <a:pt x="1711" y="934"/>
                  </a:lnTo>
                  <a:lnTo>
                    <a:pt x="1716" y="918"/>
                  </a:lnTo>
                  <a:lnTo>
                    <a:pt x="1718" y="908"/>
                  </a:lnTo>
                  <a:lnTo>
                    <a:pt x="1719" y="904"/>
                  </a:lnTo>
                  <a:lnTo>
                    <a:pt x="1724" y="888"/>
                  </a:lnTo>
                  <a:lnTo>
                    <a:pt x="2443" y="795"/>
                  </a:lnTo>
                  <a:lnTo>
                    <a:pt x="2444" y="796"/>
                  </a:lnTo>
                  <a:lnTo>
                    <a:pt x="2499" y="207"/>
                  </a:lnTo>
                  <a:close/>
                  <a:moveTo>
                    <a:pt x="2638" y="137"/>
                  </a:moveTo>
                  <a:lnTo>
                    <a:pt x="2569" y="828"/>
                  </a:lnTo>
                  <a:lnTo>
                    <a:pt x="3608" y="1089"/>
                  </a:lnTo>
                  <a:lnTo>
                    <a:pt x="3680" y="526"/>
                  </a:lnTo>
                  <a:lnTo>
                    <a:pt x="2638" y="137"/>
                  </a:lnTo>
                  <a:close/>
                  <a:moveTo>
                    <a:pt x="2642" y="0"/>
                  </a:moveTo>
                  <a:lnTo>
                    <a:pt x="3818" y="444"/>
                  </a:lnTo>
                  <a:lnTo>
                    <a:pt x="3655" y="1729"/>
                  </a:lnTo>
                  <a:lnTo>
                    <a:pt x="3823" y="3136"/>
                  </a:lnTo>
                  <a:lnTo>
                    <a:pt x="2647" y="2866"/>
                  </a:lnTo>
                  <a:lnTo>
                    <a:pt x="1314" y="3118"/>
                  </a:lnTo>
                  <a:lnTo>
                    <a:pt x="7" y="2876"/>
                  </a:lnTo>
                  <a:lnTo>
                    <a:pt x="166" y="1525"/>
                  </a:lnTo>
                  <a:lnTo>
                    <a:pt x="0" y="154"/>
                  </a:lnTo>
                  <a:lnTo>
                    <a:pt x="1230" y="670"/>
                  </a:lnTo>
                  <a:lnTo>
                    <a:pt x="26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1" name="Freeform 17"/>
          <p:cNvSpPr>
            <a:spLocks/>
          </p:cNvSpPr>
          <p:nvPr/>
        </p:nvSpPr>
        <p:spPr bwMode="auto">
          <a:xfrm>
            <a:off x="9766701" y="4241429"/>
            <a:ext cx="518187" cy="512407"/>
          </a:xfrm>
          <a:custGeom>
            <a:avLst/>
            <a:gdLst>
              <a:gd name="T0" fmla="*/ 4205 w 4278"/>
              <a:gd name="T1" fmla="*/ 0 h 3962"/>
              <a:gd name="T2" fmla="*/ 4223 w 4278"/>
              <a:gd name="T3" fmla="*/ 0 h 3962"/>
              <a:gd name="T4" fmla="*/ 4240 w 4278"/>
              <a:gd name="T5" fmla="*/ 6 h 3962"/>
              <a:gd name="T6" fmla="*/ 4255 w 4278"/>
              <a:gd name="T7" fmla="*/ 15 h 3962"/>
              <a:gd name="T8" fmla="*/ 4268 w 4278"/>
              <a:gd name="T9" fmla="*/ 29 h 3962"/>
              <a:gd name="T10" fmla="*/ 4275 w 4278"/>
              <a:gd name="T11" fmla="*/ 46 h 3962"/>
              <a:gd name="T12" fmla="*/ 4278 w 4278"/>
              <a:gd name="T13" fmla="*/ 64 h 3962"/>
              <a:gd name="T14" fmla="*/ 4275 w 4278"/>
              <a:gd name="T15" fmla="*/ 82 h 3962"/>
              <a:gd name="T16" fmla="*/ 3188 w 4278"/>
              <a:gd name="T17" fmla="*/ 3547 h 3962"/>
              <a:gd name="T18" fmla="*/ 3181 w 4278"/>
              <a:gd name="T19" fmla="*/ 3563 h 3962"/>
              <a:gd name="T20" fmla="*/ 3168 w 4278"/>
              <a:gd name="T21" fmla="*/ 3576 h 3962"/>
              <a:gd name="T22" fmla="*/ 3152 w 4278"/>
              <a:gd name="T23" fmla="*/ 3587 h 3962"/>
              <a:gd name="T24" fmla="*/ 3135 w 4278"/>
              <a:gd name="T25" fmla="*/ 3591 h 3962"/>
              <a:gd name="T26" fmla="*/ 3117 w 4278"/>
              <a:gd name="T27" fmla="*/ 3591 h 3962"/>
              <a:gd name="T28" fmla="*/ 3100 w 4278"/>
              <a:gd name="T29" fmla="*/ 3586 h 3962"/>
              <a:gd name="T30" fmla="*/ 2329 w 4278"/>
              <a:gd name="T31" fmla="*/ 3217 h 3962"/>
              <a:gd name="T32" fmla="*/ 1706 w 4278"/>
              <a:gd name="T33" fmla="*/ 3940 h 3962"/>
              <a:gd name="T34" fmla="*/ 1692 w 4278"/>
              <a:gd name="T35" fmla="*/ 3952 h 3962"/>
              <a:gd name="T36" fmla="*/ 1675 w 4278"/>
              <a:gd name="T37" fmla="*/ 3960 h 3962"/>
              <a:gd name="T38" fmla="*/ 1658 w 4278"/>
              <a:gd name="T39" fmla="*/ 3962 h 3962"/>
              <a:gd name="T40" fmla="*/ 1647 w 4278"/>
              <a:gd name="T41" fmla="*/ 3961 h 3962"/>
              <a:gd name="T42" fmla="*/ 1637 w 4278"/>
              <a:gd name="T43" fmla="*/ 3959 h 3962"/>
              <a:gd name="T44" fmla="*/ 1620 w 4278"/>
              <a:gd name="T45" fmla="*/ 3951 h 3962"/>
              <a:gd name="T46" fmla="*/ 1607 w 4278"/>
              <a:gd name="T47" fmla="*/ 3938 h 3962"/>
              <a:gd name="T48" fmla="*/ 1598 w 4278"/>
              <a:gd name="T49" fmla="*/ 3921 h 3962"/>
              <a:gd name="T50" fmla="*/ 1593 w 4278"/>
              <a:gd name="T51" fmla="*/ 3903 h 3962"/>
              <a:gd name="T52" fmla="*/ 1505 w 4278"/>
              <a:gd name="T53" fmla="*/ 2740 h 3962"/>
              <a:gd name="T54" fmla="*/ 1506 w 4278"/>
              <a:gd name="T55" fmla="*/ 2721 h 3962"/>
              <a:gd name="T56" fmla="*/ 1511 w 4278"/>
              <a:gd name="T57" fmla="*/ 2705 h 3962"/>
              <a:gd name="T58" fmla="*/ 1521 w 4278"/>
              <a:gd name="T59" fmla="*/ 2690 h 3962"/>
              <a:gd name="T60" fmla="*/ 2419 w 4278"/>
              <a:gd name="T61" fmla="*/ 1768 h 3962"/>
              <a:gd name="T62" fmla="*/ 1276 w 4278"/>
              <a:gd name="T63" fmla="*/ 2621 h 3962"/>
              <a:gd name="T64" fmla="*/ 1261 w 4278"/>
              <a:gd name="T65" fmla="*/ 2631 h 3962"/>
              <a:gd name="T66" fmla="*/ 1244 w 4278"/>
              <a:gd name="T67" fmla="*/ 2634 h 3962"/>
              <a:gd name="T68" fmla="*/ 1227 w 4278"/>
              <a:gd name="T69" fmla="*/ 2633 h 3962"/>
              <a:gd name="T70" fmla="*/ 1210 w 4278"/>
              <a:gd name="T71" fmla="*/ 2628 h 3962"/>
              <a:gd name="T72" fmla="*/ 36 w 4278"/>
              <a:gd name="T73" fmla="*/ 2051 h 3962"/>
              <a:gd name="T74" fmla="*/ 21 w 4278"/>
              <a:gd name="T75" fmla="*/ 2041 h 3962"/>
              <a:gd name="T76" fmla="*/ 9 w 4278"/>
              <a:gd name="T77" fmla="*/ 2026 h 3962"/>
              <a:gd name="T78" fmla="*/ 3 w 4278"/>
              <a:gd name="T79" fmla="*/ 2011 h 3962"/>
              <a:gd name="T80" fmla="*/ 0 w 4278"/>
              <a:gd name="T81" fmla="*/ 1992 h 3962"/>
              <a:gd name="T82" fmla="*/ 3 w 4278"/>
              <a:gd name="T83" fmla="*/ 1974 h 3962"/>
              <a:gd name="T84" fmla="*/ 10 w 4278"/>
              <a:gd name="T85" fmla="*/ 1959 h 3962"/>
              <a:gd name="T86" fmla="*/ 22 w 4278"/>
              <a:gd name="T87" fmla="*/ 1944 h 3962"/>
              <a:gd name="T88" fmla="*/ 38 w 4278"/>
              <a:gd name="T89" fmla="*/ 1935 h 3962"/>
              <a:gd name="T90" fmla="*/ 4187 w 4278"/>
              <a:gd name="T91" fmla="*/ 6 h 3962"/>
              <a:gd name="T92" fmla="*/ 4205 w 4278"/>
              <a:gd name="T93" fmla="*/ 0 h 3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278" h="3962">
                <a:moveTo>
                  <a:pt x="4205" y="0"/>
                </a:moveTo>
                <a:lnTo>
                  <a:pt x="4223" y="0"/>
                </a:lnTo>
                <a:lnTo>
                  <a:pt x="4240" y="6"/>
                </a:lnTo>
                <a:lnTo>
                  <a:pt x="4255" y="15"/>
                </a:lnTo>
                <a:lnTo>
                  <a:pt x="4268" y="29"/>
                </a:lnTo>
                <a:lnTo>
                  <a:pt x="4275" y="46"/>
                </a:lnTo>
                <a:lnTo>
                  <a:pt x="4278" y="64"/>
                </a:lnTo>
                <a:lnTo>
                  <a:pt x="4275" y="82"/>
                </a:lnTo>
                <a:lnTo>
                  <a:pt x="3188" y="3547"/>
                </a:lnTo>
                <a:lnTo>
                  <a:pt x="3181" y="3563"/>
                </a:lnTo>
                <a:lnTo>
                  <a:pt x="3168" y="3576"/>
                </a:lnTo>
                <a:lnTo>
                  <a:pt x="3152" y="3587"/>
                </a:lnTo>
                <a:lnTo>
                  <a:pt x="3135" y="3591"/>
                </a:lnTo>
                <a:lnTo>
                  <a:pt x="3117" y="3591"/>
                </a:lnTo>
                <a:lnTo>
                  <a:pt x="3100" y="3586"/>
                </a:lnTo>
                <a:lnTo>
                  <a:pt x="2329" y="3217"/>
                </a:lnTo>
                <a:lnTo>
                  <a:pt x="1706" y="3940"/>
                </a:lnTo>
                <a:lnTo>
                  <a:pt x="1692" y="3952"/>
                </a:lnTo>
                <a:lnTo>
                  <a:pt x="1675" y="3960"/>
                </a:lnTo>
                <a:lnTo>
                  <a:pt x="1658" y="3962"/>
                </a:lnTo>
                <a:lnTo>
                  <a:pt x="1647" y="3961"/>
                </a:lnTo>
                <a:lnTo>
                  <a:pt x="1637" y="3959"/>
                </a:lnTo>
                <a:lnTo>
                  <a:pt x="1620" y="3951"/>
                </a:lnTo>
                <a:lnTo>
                  <a:pt x="1607" y="3938"/>
                </a:lnTo>
                <a:lnTo>
                  <a:pt x="1598" y="3921"/>
                </a:lnTo>
                <a:lnTo>
                  <a:pt x="1593" y="3903"/>
                </a:lnTo>
                <a:lnTo>
                  <a:pt x="1505" y="2740"/>
                </a:lnTo>
                <a:lnTo>
                  <a:pt x="1506" y="2721"/>
                </a:lnTo>
                <a:lnTo>
                  <a:pt x="1511" y="2705"/>
                </a:lnTo>
                <a:lnTo>
                  <a:pt x="1521" y="2690"/>
                </a:lnTo>
                <a:lnTo>
                  <a:pt x="2419" y="1768"/>
                </a:lnTo>
                <a:lnTo>
                  <a:pt x="1276" y="2621"/>
                </a:lnTo>
                <a:lnTo>
                  <a:pt x="1261" y="2631"/>
                </a:lnTo>
                <a:lnTo>
                  <a:pt x="1244" y="2634"/>
                </a:lnTo>
                <a:lnTo>
                  <a:pt x="1227" y="2633"/>
                </a:lnTo>
                <a:lnTo>
                  <a:pt x="1210" y="2628"/>
                </a:lnTo>
                <a:lnTo>
                  <a:pt x="36" y="2051"/>
                </a:lnTo>
                <a:lnTo>
                  <a:pt x="21" y="2041"/>
                </a:lnTo>
                <a:lnTo>
                  <a:pt x="9" y="2026"/>
                </a:lnTo>
                <a:lnTo>
                  <a:pt x="3" y="2011"/>
                </a:lnTo>
                <a:lnTo>
                  <a:pt x="0" y="1992"/>
                </a:lnTo>
                <a:lnTo>
                  <a:pt x="3" y="1974"/>
                </a:lnTo>
                <a:lnTo>
                  <a:pt x="10" y="1959"/>
                </a:lnTo>
                <a:lnTo>
                  <a:pt x="22" y="1944"/>
                </a:lnTo>
                <a:lnTo>
                  <a:pt x="38" y="1935"/>
                </a:lnTo>
                <a:lnTo>
                  <a:pt x="4187" y="6"/>
                </a:lnTo>
                <a:lnTo>
                  <a:pt x="420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Google Shape;101;p12"/>
          <p:cNvSpPr txBox="1">
            <a:spLocks/>
          </p:cNvSpPr>
          <p:nvPr/>
        </p:nvSpPr>
        <p:spPr>
          <a:xfrm>
            <a:off x="401963" y="311253"/>
            <a:ext cx="4844855" cy="670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kern="0" dirty="0"/>
              <a:t>Table of Contents</a:t>
            </a:r>
          </a:p>
        </p:txBody>
      </p:sp>
      <p:sp>
        <p:nvSpPr>
          <p:cNvPr id="43" name="Pentagon 42"/>
          <p:cNvSpPr/>
          <p:nvPr/>
        </p:nvSpPr>
        <p:spPr>
          <a:xfrm rot="5400000">
            <a:off x="6788703" y="2749254"/>
            <a:ext cx="1110342" cy="1065502"/>
          </a:xfrm>
          <a:prstGeom prst="homePlate">
            <a:avLst>
              <a:gd name="adj" fmla="val 35185"/>
            </a:avLst>
          </a:prstGeom>
          <a:solidFill>
            <a:srgbClr val="004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269849" y="5355354"/>
            <a:ext cx="21324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-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03</a:t>
            </a:r>
            <a:endParaRPr kumimoji="0" lang="en-US" sz="54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080655" y="4371603"/>
            <a:ext cx="1939101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INTRODUCTION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Goal &amp; motivation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Limitations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472490" y="2508553"/>
            <a:ext cx="22160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IMPLEMENTATION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0" dirty="0">
                <a:latin typeface="Arial" pitchFamily="34" charset="0"/>
                <a:cs typeface="Arial" pitchFamily="34" charset="0"/>
              </a:rPr>
              <a:t>DSP algorithm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Timings &amp; averaging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0" dirty="0">
                <a:latin typeface="Arial" pitchFamily="34" charset="0"/>
                <a:cs typeface="Arial" pitchFamily="34" charset="0"/>
              </a:rPr>
              <a:t>Parameter design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</p:txBody>
      </p:sp>
      <p:grpSp>
        <p:nvGrpSpPr>
          <p:cNvPr id="52" name="Google Shape;521;p37"/>
          <p:cNvGrpSpPr/>
          <p:nvPr/>
        </p:nvGrpSpPr>
        <p:grpSpPr>
          <a:xfrm>
            <a:off x="7068606" y="2904995"/>
            <a:ext cx="551031" cy="522290"/>
            <a:chOff x="5300400" y="3670175"/>
            <a:chExt cx="421300" cy="399325"/>
          </a:xfrm>
        </p:grpSpPr>
        <p:sp>
          <p:nvSpPr>
            <p:cNvPr id="53" name="Google Shape;522;p37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23;p37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24;p37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25;p37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26;p3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330;p37"/>
          <p:cNvGrpSpPr/>
          <p:nvPr/>
        </p:nvGrpSpPr>
        <p:grpSpPr>
          <a:xfrm>
            <a:off x="4434731" y="4205458"/>
            <a:ext cx="430422" cy="544351"/>
            <a:chOff x="584925" y="238125"/>
            <a:chExt cx="415200" cy="525100"/>
          </a:xfrm>
        </p:grpSpPr>
        <p:sp>
          <p:nvSpPr>
            <p:cNvPr id="59" name="Google Shape;331;p37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32;p37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33;p3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34;p37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35;p37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36;p37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Rectangle 64"/>
          <p:cNvSpPr/>
          <p:nvPr/>
        </p:nvSpPr>
        <p:spPr>
          <a:xfrm>
            <a:off x="6069180" y="4337236"/>
            <a:ext cx="270906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CURRENT PROGRESS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Simulink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HIL</a:t>
            </a:r>
          </a:p>
        </p:txBody>
      </p:sp>
      <p:sp>
        <p:nvSpPr>
          <p:cNvPr id="66" name="Rectangle 65"/>
          <p:cNvSpPr/>
          <p:nvPr/>
        </p:nvSpPr>
        <p:spPr>
          <a:xfrm>
            <a:off x="8969587" y="2586336"/>
            <a:ext cx="22160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FUTURE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PLAN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367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  <p:sp>
        <p:nvSpPr>
          <p:cNvPr id="15" name="Google Shape;101;p12"/>
          <p:cNvSpPr txBox="1">
            <a:spLocks/>
          </p:cNvSpPr>
          <p:nvPr/>
        </p:nvSpPr>
        <p:spPr>
          <a:xfrm>
            <a:off x="401963" y="311253"/>
            <a:ext cx="4869284" cy="630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kern="0" dirty="0"/>
              <a:t>Current progress – Simulink (1)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12576" y="1525223"/>
            <a:ext cx="4501636" cy="933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585" indent="-457189">
              <a:spcBef>
                <a:spcPts val="800"/>
              </a:spcBef>
              <a:buClr>
                <a:srgbClr val="ABE33F"/>
              </a:buClr>
              <a:buSzPts val="1800"/>
              <a:buFont typeface="Karla"/>
              <a:buChar char="◆"/>
            </a:pPr>
            <a:r>
              <a:rPr lang="en-US" sz="1600" kern="0" dirty="0">
                <a:solidFill>
                  <a:srgbClr val="004C52"/>
                </a:solidFill>
                <a:latin typeface="Karla"/>
                <a:ea typeface="Karla"/>
                <a:sym typeface="Karla"/>
              </a:rPr>
              <a:t>BLDC parameters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4C52"/>
                </a:solidFill>
                <a:effectLst/>
                <a:uLnTx/>
                <a:uFillTx/>
                <a:latin typeface="Karla"/>
                <a:ea typeface="Karla"/>
                <a:sym typeface="Karla"/>
              </a:rPr>
              <a:t> (</a:t>
            </a: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4C52"/>
                </a:solidFill>
                <a:effectLst/>
                <a:uLnTx/>
                <a:uFillTx/>
                <a:latin typeface="Karla"/>
                <a:ea typeface="Karla"/>
                <a:sym typeface="Karla"/>
              </a:rPr>
              <a:t>vukosavic2016.pdf</a:t>
            </a:r>
            <a:r>
              <a:rPr kumimoji="0" lang="en-US" sz="1600" b="0" u="none" strike="noStrike" kern="0" cap="none" spc="0" normalizeH="0" baseline="0" noProof="0" dirty="0">
                <a:ln>
                  <a:noFill/>
                </a:ln>
                <a:solidFill>
                  <a:srgbClr val="004C52"/>
                </a:solidFill>
                <a:effectLst/>
                <a:uLnTx/>
                <a:uFillTx/>
                <a:latin typeface="Karla"/>
                <a:ea typeface="Karla"/>
                <a:sym typeface="Karla"/>
              </a:rPr>
              <a:t>):</a:t>
            </a:r>
            <a:r>
              <a:rPr lang="en-US" sz="1600" kern="0" noProof="0" dirty="0">
                <a:solidFill>
                  <a:srgbClr val="004C52"/>
                </a:solidFill>
                <a:latin typeface="Karla"/>
                <a:ea typeface="Karla"/>
                <a:sym typeface="Karla"/>
              </a:rPr>
              <a:t> </a:t>
            </a:r>
            <a:endParaRPr lang="en-US" sz="1600" kern="0" dirty="0">
              <a:solidFill>
                <a:srgbClr val="004C52"/>
              </a:solidFill>
              <a:latin typeface="Karla"/>
              <a:ea typeface="Karla"/>
              <a:sym typeface="Karla"/>
            </a:endParaRPr>
          </a:p>
          <a:p>
            <a:pPr marL="1066785" lvl="1" indent="-457189">
              <a:spcBef>
                <a:spcPts val="800"/>
              </a:spcBef>
              <a:buClr>
                <a:srgbClr val="ABE33F"/>
              </a:buClr>
              <a:buSzPts val="1800"/>
              <a:buFont typeface="Karla"/>
              <a:buChar char="◆"/>
            </a:pPr>
            <a:r>
              <a:rPr kumimoji="0" lang="en-US" sz="1600" b="0" u="none" strike="noStrike" kern="0" cap="none" spc="0" normalizeH="0" baseline="0" noProof="0" dirty="0">
                <a:ln>
                  <a:noFill/>
                </a:ln>
                <a:solidFill>
                  <a:srgbClr val="004C52"/>
                </a:solidFill>
                <a:effectLst/>
                <a:uLnTx/>
                <a:uFillTx/>
                <a:latin typeface="Karla"/>
                <a:ea typeface="Karla"/>
                <a:sym typeface="Karla"/>
              </a:rPr>
              <a:t>Rs=0.47</a:t>
            </a:r>
            <a:r>
              <a:rPr kumimoji="0" lang="el-GR" sz="1600" b="0" u="none" strike="noStrike" kern="0" cap="none" spc="0" normalizeH="0" baseline="0" noProof="0" dirty="0">
                <a:ln>
                  <a:noFill/>
                </a:ln>
                <a:solidFill>
                  <a:srgbClr val="004C52"/>
                </a:solidFill>
                <a:effectLst/>
                <a:uLnTx/>
                <a:uFillTx/>
                <a:latin typeface="Times New Roman" panose="02020603050405020304" pitchFamily="18" charset="0"/>
                <a:ea typeface="Karla"/>
                <a:cs typeface="Times New Roman" panose="02020603050405020304" pitchFamily="18" charset="0"/>
                <a:sym typeface="Karla"/>
              </a:rPr>
              <a:t>Ω</a:t>
            </a:r>
            <a:r>
              <a:rPr kumimoji="0" lang="en-US" sz="1600" b="0" u="none" strike="noStrike" kern="0" cap="none" spc="0" normalizeH="0" baseline="0" noProof="0" dirty="0">
                <a:ln>
                  <a:noFill/>
                </a:ln>
                <a:solidFill>
                  <a:srgbClr val="004C52"/>
                </a:solidFill>
                <a:effectLst/>
                <a:uLnTx/>
                <a:uFillTx/>
                <a:latin typeface="Times New Roman" panose="02020603050405020304" pitchFamily="18" charset="0"/>
                <a:ea typeface="Karla"/>
                <a:cs typeface="Times New Roman" panose="02020603050405020304" pitchFamily="18" charset="0"/>
                <a:sym typeface="Karla"/>
              </a:rPr>
              <a:t>, </a:t>
            </a:r>
            <a:r>
              <a:rPr lang="en-US" sz="1600" kern="0" dirty="0">
                <a:solidFill>
                  <a:srgbClr val="004C52"/>
                </a:solidFill>
                <a:latin typeface="Karla"/>
                <a:ea typeface="Karla"/>
                <a:sym typeface="Karla"/>
              </a:rPr>
              <a:t>L</a:t>
            </a:r>
            <a:r>
              <a:rPr kumimoji="0" lang="en-US" sz="1600" b="0" u="none" strike="noStrike" kern="0" cap="none" spc="0" normalizeH="0" baseline="0" noProof="0" dirty="0">
                <a:ln>
                  <a:noFill/>
                </a:ln>
                <a:solidFill>
                  <a:srgbClr val="004C52"/>
                </a:solidFill>
                <a:effectLst/>
                <a:uLnTx/>
                <a:uFillTx/>
                <a:latin typeface="Karla"/>
                <a:ea typeface="Karla"/>
                <a:sym typeface="Karla"/>
              </a:rPr>
              <a:t>s=3.4mH, kemf=0.687 Vpeak/(rad/s), Inom=7.3A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63" y="2624235"/>
            <a:ext cx="9951320" cy="37716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06188" y="1525223"/>
                <a:ext cx="6096000" cy="101553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609585" indent="-457189">
                  <a:spcBef>
                    <a:spcPts val="800"/>
                  </a:spcBef>
                  <a:buClr>
                    <a:srgbClr val="ABE33F"/>
                  </a:buClr>
                  <a:buSzPts val="1800"/>
                  <a:buFont typeface="Karla"/>
                  <a:buChar char="◆"/>
                </a:pPr>
                <a:r>
                  <a:rPr lang="en-US" sz="1600" kern="0" dirty="0">
                    <a:solidFill>
                      <a:srgbClr val="004C52"/>
                    </a:solidFill>
                    <a:latin typeface="Karla"/>
                    <a:ea typeface="Karla"/>
                    <a:sym typeface="Karla"/>
                  </a:rPr>
                  <a:t>Simulation step time is set acc. to EPWM clock (100MHz) in oroder to accuretely model DPWM block</a:t>
                </a:r>
              </a:p>
              <a:p>
                <a:pPr marL="609585" indent="-457189">
                  <a:spcBef>
                    <a:spcPts val="800"/>
                  </a:spcBef>
                  <a:buClr>
                    <a:srgbClr val="ABE33F"/>
                  </a:buClr>
                  <a:buSzPts val="1800"/>
                  <a:buFont typeface="Karla"/>
                  <a:buChar char="◆"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4C52"/>
                    </a:solidFill>
                    <a:effectLst/>
                    <a:uLnTx/>
                    <a:uFillTx/>
                    <a:latin typeface="Karla"/>
                    <a:ea typeface="Karla"/>
                    <a:sym typeface="Karla"/>
                  </a:rPr>
                  <a:t>IMC</a:t>
                </a:r>
                <a:r>
                  <a:rPr kumimoji="0" lang="en-US" sz="1600" b="0" i="0" u="none" strike="noStrike" kern="0" cap="none" spc="0" normalizeH="0" noProof="0" dirty="0">
                    <a:ln>
                      <a:noFill/>
                    </a:ln>
                    <a:solidFill>
                      <a:srgbClr val="004C52"/>
                    </a:solidFill>
                    <a:effectLst/>
                    <a:uLnTx/>
                    <a:uFillTx/>
                    <a:latin typeface="Karla"/>
                    <a:ea typeface="Karla"/>
                    <a:sym typeface="Karla"/>
                  </a:rPr>
                  <a:t> IREG (no diff. </a:t>
                </a:r>
                <a:r>
                  <a:rPr lang="en-US" sz="1600" kern="0" noProof="0" dirty="0">
                    <a:solidFill>
                      <a:srgbClr val="004C52"/>
                    </a:solidFill>
                    <a:latin typeface="Karla"/>
                    <a:ea typeface="Karla"/>
                    <a:sym typeface="Karla"/>
                  </a:rPr>
                  <a:t>a</a:t>
                </a:r>
                <a:r>
                  <a:rPr kumimoji="0" lang="en-US" sz="1600" b="0" i="0" u="none" strike="noStrike" kern="0" cap="none" spc="0" normalizeH="0" noProof="0" dirty="0">
                    <a:ln>
                      <a:noFill/>
                    </a:ln>
                    <a:solidFill>
                      <a:srgbClr val="004C52"/>
                    </a:solidFill>
                    <a:effectLst/>
                    <a:uLnTx/>
                    <a:uFillTx/>
                    <a:latin typeface="Karla"/>
                    <a:ea typeface="Karla"/>
                    <a:sym typeface="Karla"/>
                  </a:rPr>
                  <a:t>ction):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600" b="0" i="1" u="none" strike="noStrike" kern="0" cap="none" spc="0" normalizeH="0" noProof="0" smtClean="0">
                            <a:ln>
                              <a:noFill/>
                            </a:ln>
                            <a:solidFill>
                              <a:srgbClr val="004C5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Karla"/>
                          </a:rPr>
                        </m:ctrlPr>
                      </m:sSubPr>
                      <m:e>
                        <m:r>
                          <a:rPr kumimoji="0" lang="en-US" sz="1600" b="0" i="1" u="none" strike="noStrike" kern="0" cap="none" spc="0" normalizeH="0" noProof="0" smtClean="0">
                            <a:ln>
                              <a:noFill/>
                            </a:ln>
                            <a:solidFill>
                              <a:srgbClr val="004C5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Karla"/>
                          </a:rPr>
                          <m:t>𝑊</m:t>
                        </m:r>
                      </m:e>
                      <m:sub>
                        <m:r>
                          <a:rPr kumimoji="0" lang="en-US" sz="1600" b="0" i="1" u="none" strike="noStrike" kern="0" cap="none" spc="0" normalizeH="0" noProof="0" smtClean="0">
                            <a:ln>
                              <a:noFill/>
                            </a:ln>
                            <a:solidFill>
                              <a:srgbClr val="004C5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Karla"/>
                          </a:rPr>
                          <m:t>𝑟𝑒𝑔</m:t>
                        </m:r>
                      </m:sub>
                    </m:sSub>
                    <m:r>
                      <a:rPr kumimoji="0" lang="en-US" sz="1600" b="0" i="1" u="none" strike="noStrike" kern="0" cap="none" spc="0" normalizeH="0" noProof="0" smtClean="0">
                        <a:ln>
                          <a:noFill/>
                        </a:ln>
                        <a:solidFill>
                          <a:srgbClr val="004C52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Karla"/>
                      </a:rPr>
                      <m:t>=</m:t>
                    </m:r>
                    <m:f>
                      <m:fPr>
                        <m:ctrlPr>
                          <a:rPr kumimoji="0" lang="en-US" sz="1600" b="0" i="1" u="none" strike="noStrike" kern="0" cap="none" spc="0" normalizeH="0" noProof="0" smtClean="0">
                            <a:ln>
                              <a:noFill/>
                            </a:ln>
                            <a:solidFill>
                              <a:srgbClr val="004C5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Karla"/>
                          </a:rPr>
                        </m:ctrlPr>
                      </m:fPr>
                      <m:num>
                        <m:r>
                          <a:rPr lang="el-GR" sz="1600" b="0" i="1" kern="0" dirty="0" smtClean="0">
                            <a:solidFill>
                              <a:srgbClr val="004C52"/>
                            </a:solidFill>
                            <a:latin typeface="Cambria Math" panose="02040503050406030204" pitchFamily="18" charset="0"/>
                            <a:ea typeface="Karla"/>
                            <a:sym typeface="Karla"/>
                          </a:rPr>
                          <m:t>𝛼</m:t>
                        </m:r>
                        <m:r>
                          <a:rPr lang="en-US" sz="1600" b="0" i="1" kern="0" dirty="0" smtClean="0">
                            <a:solidFill>
                              <a:srgbClr val="004C52"/>
                            </a:solidFill>
                            <a:latin typeface="Cambria Math" panose="02040503050406030204" pitchFamily="18" charset="0"/>
                            <a:ea typeface="Karla"/>
                            <a:sym typeface="Karla"/>
                          </a:rPr>
                          <m:t>𝑧</m:t>
                        </m:r>
                      </m:num>
                      <m:den>
                        <m:r>
                          <a:rPr kumimoji="0" lang="en-US" sz="1600" b="0" i="1" u="none" strike="noStrike" kern="0" cap="none" spc="0" normalizeH="0" noProof="0" smtClean="0">
                            <a:ln>
                              <a:noFill/>
                            </a:ln>
                            <a:solidFill>
                              <a:srgbClr val="004C5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Karla"/>
                          </a:rPr>
                          <m:t>𝑧</m:t>
                        </m:r>
                        <m:r>
                          <a:rPr kumimoji="0" lang="en-US" sz="1600" b="0" i="1" u="none" strike="noStrike" kern="0" cap="none" spc="0" normalizeH="0" noProof="0" smtClean="0">
                            <a:ln>
                              <a:noFill/>
                            </a:ln>
                            <a:solidFill>
                              <a:srgbClr val="004C5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Karla"/>
                          </a:rPr>
                          <m:t>−1</m:t>
                        </m:r>
                      </m:den>
                    </m:f>
                    <m:sSup>
                      <m:sSupPr>
                        <m:ctrlPr>
                          <a:rPr kumimoji="0" lang="en-US" sz="1600" b="0" i="1" u="none" strike="noStrike" kern="0" cap="none" spc="0" normalizeH="0" noProof="0" smtClean="0">
                            <a:ln>
                              <a:noFill/>
                            </a:ln>
                            <a:solidFill>
                              <a:srgbClr val="004C5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Karla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0" lang="en-US" sz="1600" b="0" i="1" u="none" strike="noStrike" kern="0" cap="none" spc="0" normalizeH="0" noProof="0" smtClean="0">
                                <a:ln>
                                  <a:noFill/>
                                </a:ln>
                                <a:solidFill>
                                  <a:srgbClr val="004C52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Karla"/>
                              </a:rPr>
                            </m:ctrlPr>
                          </m:sSubPr>
                          <m:e>
                            <m:r>
                              <a:rPr kumimoji="0" lang="en-US" sz="1600" b="0" i="1" u="none" strike="noStrike" kern="0" cap="none" spc="0" normalizeH="0" noProof="0" smtClean="0">
                                <a:ln>
                                  <a:noFill/>
                                </a:ln>
                                <a:solidFill>
                                  <a:srgbClr val="004C52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Karla"/>
                              </a:rPr>
                              <m:t>𝑊</m:t>
                            </m:r>
                          </m:e>
                          <m:sub>
                            <m:r>
                              <a:rPr kumimoji="0" lang="en-US" sz="1600" b="0" i="1" u="none" strike="noStrike" kern="0" cap="none" spc="0" normalizeH="0" noProof="0" smtClean="0">
                                <a:ln>
                                  <a:noFill/>
                                </a:ln>
                                <a:solidFill>
                                  <a:srgbClr val="004C52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Karla"/>
                              </a:rPr>
                              <m:t>𝐿</m:t>
                            </m:r>
                          </m:sub>
                        </m:sSub>
                      </m:e>
                      <m:sup>
                        <m:r>
                          <a:rPr kumimoji="0" lang="en-US" sz="1600" b="0" i="1" u="none" strike="noStrike" kern="0" cap="none" spc="0" normalizeH="0" noProof="0" smtClean="0">
                            <a:ln>
                              <a:noFill/>
                            </a:ln>
                            <a:solidFill>
                              <a:srgbClr val="004C5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Karla"/>
                          </a:rPr>
                          <m:t>−1</m:t>
                        </m:r>
                      </m:sup>
                    </m:sSup>
                  </m:oMath>
                </a14:m>
                <a:endParaRPr lang="en-US" sz="1600" kern="0" dirty="0">
                  <a:solidFill>
                    <a:srgbClr val="004C52"/>
                  </a:solidFill>
                  <a:latin typeface="Karla"/>
                  <a:ea typeface="Karla"/>
                  <a:sym typeface="Karla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188" y="1525223"/>
                <a:ext cx="6096000" cy="1015534"/>
              </a:xfrm>
              <a:prstGeom prst="rect">
                <a:avLst/>
              </a:prstGeom>
              <a:blipFill>
                <a:blip r:embed="rId4"/>
                <a:stretch>
                  <a:fillRect t="-4790" b="-2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2831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>
            <a:spLocks noGrp="1"/>
          </p:cNvSpPr>
          <p:nvPr>
            <p:ph type="title"/>
          </p:nvPr>
        </p:nvSpPr>
        <p:spPr>
          <a:xfrm>
            <a:off x="1182200" y="531200"/>
            <a:ext cx="4842082" cy="60911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Current progress – Simulink (2)</a:t>
            </a:r>
            <a:endParaRPr dirty="0"/>
          </a:p>
        </p:txBody>
      </p:sp>
      <p:sp>
        <p:nvSpPr>
          <p:cNvPr id="105" name="Google Shape;105;p12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/>
              <a:pPr defTabSz="1219170">
                <a:buClr>
                  <a:srgbClr val="000000"/>
                </a:buClr>
              </a:pPr>
              <a:t>15</a:t>
            </a:fld>
            <a:endParaRPr kern="0"/>
          </a:p>
        </p:txBody>
      </p:sp>
      <p:sp>
        <p:nvSpPr>
          <p:cNvPr id="6" name="Rectangle 5"/>
          <p:cNvSpPr/>
          <p:nvPr/>
        </p:nvSpPr>
        <p:spPr>
          <a:xfrm>
            <a:off x="767763" y="2058563"/>
            <a:ext cx="500269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585" lvl="0" indent="-457189">
              <a:spcBef>
                <a:spcPts val="800"/>
              </a:spcBef>
              <a:buClr>
                <a:srgbClr val="ABE33F"/>
              </a:buClr>
              <a:buSzPts val="1800"/>
              <a:buFont typeface="Karla"/>
              <a:buChar char="◆"/>
            </a:pPr>
            <a:r>
              <a:rPr lang="en-US" sz="1600" kern="0" dirty="0">
                <a:solidFill>
                  <a:srgbClr val="004C52"/>
                </a:solidFill>
                <a:latin typeface="Karla"/>
                <a:ea typeface="Karla"/>
                <a:sym typeface="Karla"/>
              </a:rPr>
              <a:t>DQ step response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4C52"/>
              </a:solidFill>
              <a:effectLst/>
              <a:uLnTx/>
              <a:uFillTx/>
              <a:latin typeface="Karla"/>
              <a:ea typeface="Karla"/>
              <a:sym typeface="Karla"/>
            </a:endParaRPr>
          </a:p>
          <a:p>
            <a:pPr marL="1066785" lvl="1" indent="-457189">
              <a:spcBef>
                <a:spcPts val="800"/>
              </a:spcBef>
              <a:buClr>
                <a:srgbClr val="ABE33F"/>
              </a:buClr>
              <a:buSzPts val="1800"/>
              <a:buFont typeface="Karla"/>
              <a:buChar char="◆"/>
            </a:pPr>
            <a:r>
              <a:rPr lang="en-US" sz="1600" kern="0" dirty="0">
                <a:solidFill>
                  <a:srgbClr val="004C52"/>
                </a:solidFill>
                <a:latin typeface="Karla"/>
                <a:ea typeface="Karla"/>
                <a:sym typeface="Karla"/>
              </a:rPr>
              <a:t>UR=8 VS. UR=2 (both with MAF 16x) </a:t>
            </a:r>
          </a:p>
          <a:p>
            <a:pPr marL="1066785" lvl="1" indent="-457189">
              <a:spcBef>
                <a:spcPts val="800"/>
              </a:spcBef>
              <a:buClr>
                <a:srgbClr val="ABE33F"/>
              </a:buClr>
              <a:buSzPts val="1800"/>
              <a:buFont typeface="Karla"/>
              <a:buChar char="◆"/>
            </a:pPr>
            <a:r>
              <a:rPr lang="en-US" sz="1600" kern="0" dirty="0">
                <a:solidFill>
                  <a:srgbClr val="004C52"/>
                </a:solidFill>
                <a:latin typeface="Karla"/>
                <a:ea typeface="Karla"/>
                <a:sym typeface="Karla"/>
              </a:rPr>
              <a:t>For UR=8 </a:t>
            </a:r>
            <a:r>
              <a:rPr lang="el-GR" sz="1600" kern="0" dirty="0">
                <a:solidFill>
                  <a:srgbClr val="004C52"/>
                </a:solidFill>
                <a:latin typeface="Karla"/>
                <a:ea typeface="Karla"/>
                <a:sym typeface="Karla"/>
              </a:rPr>
              <a:t>α</a:t>
            </a:r>
            <a:r>
              <a:rPr lang="en-US" sz="1600" kern="0" dirty="0">
                <a:solidFill>
                  <a:srgbClr val="004C52"/>
                </a:solidFill>
                <a:latin typeface="Karla"/>
                <a:ea typeface="Karla"/>
                <a:sym typeface="Karla"/>
              </a:rPr>
              <a:t> is set to obtain same overshoot as for UR=2 with alpha=0.2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4C52"/>
              </a:solidFill>
              <a:effectLst/>
              <a:uLnTx/>
              <a:uFillTx/>
              <a:latin typeface="Karla"/>
              <a:ea typeface="Karla"/>
              <a:sym typeface="Karla"/>
            </a:endParaRPr>
          </a:p>
          <a:p>
            <a:pPr marL="1066785" lvl="1" indent="-457189">
              <a:spcBef>
                <a:spcPts val="800"/>
              </a:spcBef>
              <a:buClr>
                <a:srgbClr val="ABE33F"/>
              </a:buClr>
              <a:buSzPts val="1800"/>
              <a:buFont typeface="Karla"/>
              <a:buChar char="◆"/>
            </a:pPr>
            <a:endParaRPr lang="en-US" sz="1600" kern="0" dirty="0">
              <a:solidFill>
                <a:srgbClr val="004C52"/>
              </a:solidFill>
              <a:latin typeface="Karla"/>
              <a:ea typeface="Karla"/>
              <a:sym typeface="Karla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63487"/>
              </p:ext>
            </p:extLst>
          </p:nvPr>
        </p:nvGraphicFramePr>
        <p:xfrm>
          <a:off x="6024280" y="2058563"/>
          <a:ext cx="3867937" cy="1154440"/>
        </p:xfrm>
        <a:graphic>
          <a:graphicData uri="http://schemas.openxmlformats.org/drawingml/2006/table">
            <a:tbl>
              <a:tblPr/>
              <a:tblGrid>
                <a:gridCol w="1359005">
                  <a:extLst>
                    <a:ext uri="{9D8B030D-6E8A-4147-A177-3AD203B41FA5}">
                      <a16:colId xmlns:a16="http://schemas.microsoft.com/office/drawing/2014/main" val="3799422142"/>
                    </a:ext>
                  </a:extLst>
                </a:gridCol>
                <a:gridCol w="1254466">
                  <a:extLst>
                    <a:ext uri="{9D8B030D-6E8A-4147-A177-3AD203B41FA5}">
                      <a16:colId xmlns:a16="http://schemas.microsoft.com/office/drawing/2014/main" val="4103366827"/>
                    </a:ext>
                  </a:extLst>
                </a:gridCol>
                <a:gridCol w="1254466">
                  <a:extLst>
                    <a:ext uri="{9D8B030D-6E8A-4147-A177-3AD203B41FA5}">
                      <a16:colId xmlns:a16="http://schemas.microsoft.com/office/drawing/2014/main" val="3644956145"/>
                    </a:ext>
                  </a:extLst>
                </a:gridCol>
              </a:tblGrid>
              <a:tr h="24003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Update rate (UR)</a:t>
                      </a:r>
                    </a:p>
                  </a:txBody>
                  <a:tcPr marL="11430" marR="11430" marT="114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1430" marR="11430" marT="114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1430" marR="11430" marT="114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761717"/>
                  </a:ext>
                </a:extLst>
              </a:tr>
              <a:tr h="22860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MAF</a:t>
                      </a:r>
                    </a:p>
                  </a:txBody>
                  <a:tcPr marL="11430" marR="11430" marT="114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1430" marR="11430" marT="114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1430" marR="11430" marT="114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4837684"/>
                  </a:ext>
                </a:extLst>
              </a:tr>
              <a:tr h="228602">
                <a:tc>
                  <a:txBody>
                    <a:bodyPr/>
                    <a:lstStyle/>
                    <a:p>
                      <a:pPr algn="l" fontAlgn="b"/>
                      <a:r>
                        <a:rPr lang="el-G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α</a:t>
                      </a:r>
                    </a:p>
                  </a:txBody>
                  <a:tcPr marL="11430" marR="11430" marT="114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11430" marR="11430" marT="114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0.087</a:t>
                      </a:r>
                    </a:p>
                  </a:txBody>
                  <a:tcPr marL="11430" marR="11430" marT="114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846693"/>
                  </a:ext>
                </a:extLst>
              </a:tr>
              <a:tr h="22860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</a:t>
                      </a:r>
                    </a:p>
                  </a:txBody>
                  <a:tcPr marL="11430" marR="11430" marT="114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4.7%</a:t>
                      </a:r>
                    </a:p>
                  </a:txBody>
                  <a:tcPr marL="11430" marR="11430" marT="114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11430" marR="11430" marT="114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851265"/>
                  </a:ext>
                </a:extLst>
              </a:tr>
              <a:tr h="22860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T_rise</a:t>
                      </a: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(10% - 90 %)</a:t>
                      </a:r>
                    </a:p>
                  </a:txBody>
                  <a:tcPr marL="11430" marR="11430" marT="114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Tsw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Tsw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5186116"/>
                  </a:ext>
                </a:extLst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5897005" y="2994705"/>
            <a:ext cx="4122894" cy="295836"/>
          </a:xfrm>
          <a:prstGeom prst="roundRect">
            <a:avLst/>
          </a:prstGeom>
          <a:noFill/>
          <a:ln>
            <a:solidFill>
              <a:srgbClr val="BBE8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343577" y="3508366"/>
            <a:ext cx="3867937" cy="2900952"/>
            <a:chOff x="1343577" y="3508366"/>
            <a:chExt cx="3867937" cy="290095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577" y="3508366"/>
              <a:ext cx="3867937" cy="2900952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761219" y="3543191"/>
              <a:ext cx="2888633" cy="1792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Simulink: UR=2 with MAF, </a:t>
              </a:r>
              <a:r>
                <a:rPr lang="el-GR" sz="1000" b="1" i="0" u="none" strike="noStrike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α</a:t>
              </a:r>
              <a:r>
                <a:rPr lang="en-US" sz="1000" b="1" i="0" u="none" strike="noStrike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=0.2</a:t>
              </a:r>
              <a:r>
                <a:rPr 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937759" y="3475659"/>
            <a:ext cx="3867937" cy="2900952"/>
            <a:chOff x="4937759" y="3475659"/>
            <a:chExt cx="3867937" cy="290095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7759" y="3475659"/>
              <a:ext cx="3867937" cy="2900952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391188" y="3499632"/>
              <a:ext cx="2888633" cy="1792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Simulink: UR=8 with MAF, </a:t>
              </a:r>
              <a:r>
                <a:rPr lang="el-GR" sz="1000" b="1" i="0" u="none" strike="noStrike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α</a:t>
              </a:r>
              <a:r>
                <a:rPr lang="en-US" sz="1000" b="1" i="0" u="none" strike="noStrike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=0.087</a:t>
              </a:r>
              <a:r>
                <a:rPr 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017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178" y="1468886"/>
            <a:ext cx="2797798" cy="1189064"/>
          </a:xfrm>
          <a:prstGeom prst="rect">
            <a:avLst/>
          </a:prstGeom>
        </p:spPr>
      </p:pic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xfrm>
            <a:off x="36164" y="6441593"/>
            <a:ext cx="580402" cy="41634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/>
          </a:p>
        </p:txBody>
      </p:sp>
      <p:sp>
        <p:nvSpPr>
          <p:cNvPr id="15" name="Google Shape;101;p12"/>
          <p:cNvSpPr txBox="1">
            <a:spLocks/>
          </p:cNvSpPr>
          <p:nvPr/>
        </p:nvSpPr>
        <p:spPr>
          <a:xfrm>
            <a:off x="401963" y="311253"/>
            <a:ext cx="4403119" cy="630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kern="0" dirty="0"/>
              <a:t>Current progress - HIL</a:t>
            </a:r>
          </a:p>
        </p:txBody>
      </p:sp>
      <p:sp>
        <p:nvSpPr>
          <p:cNvPr id="9" name="Rectangle 8"/>
          <p:cNvSpPr/>
          <p:nvPr/>
        </p:nvSpPr>
        <p:spPr>
          <a:xfrm>
            <a:off x="102174" y="1568823"/>
            <a:ext cx="5002696" cy="687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585" lvl="0" indent="-457189">
              <a:spcBef>
                <a:spcPts val="800"/>
              </a:spcBef>
              <a:buClr>
                <a:srgbClr val="ABE33F"/>
              </a:buClr>
              <a:buSzPts val="1800"/>
              <a:buFont typeface="Karla"/>
              <a:buChar char="◆"/>
            </a:pPr>
            <a:r>
              <a:rPr lang="en-US" sz="1600" kern="0" noProof="0" dirty="0">
                <a:solidFill>
                  <a:srgbClr val="004C52"/>
                </a:solidFill>
                <a:latin typeface="Karla"/>
                <a:ea typeface="Karla"/>
                <a:sym typeface="Karla"/>
              </a:rPr>
              <a:t>Typhoon HIL 402 &amp; F28379D launch pad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4C52"/>
              </a:solidFill>
              <a:effectLst/>
              <a:uLnTx/>
              <a:uFillTx/>
              <a:latin typeface="Karla"/>
              <a:ea typeface="Karla"/>
              <a:sym typeface="Karla"/>
            </a:endParaRPr>
          </a:p>
          <a:p>
            <a:pPr marL="609585" indent="-457189">
              <a:spcBef>
                <a:spcPts val="800"/>
              </a:spcBef>
              <a:buClr>
                <a:srgbClr val="ABE33F"/>
              </a:buClr>
              <a:buSzPts val="1800"/>
              <a:buFont typeface="Karla"/>
              <a:buChar char="◆"/>
            </a:pPr>
            <a:r>
              <a:rPr lang="en-US" sz="1600" kern="0" dirty="0">
                <a:solidFill>
                  <a:srgbClr val="004C52"/>
                </a:solidFill>
                <a:latin typeface="Karla"/>
                <a:ea typeface="Karla"/>
                <a:sym typeface="Karla"/>
              </a:rPr>
              <a:t>Similar parameter settings as in Simulink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963" y="2883720"/>
            <a:ext cx="7107013" cy="3224807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831226"/>
              </p:ext>
            </p:extLst>
          </p:nvPr>
        </p:nvGraphicFramePr>
        <p:xfrm>
          <a:off x="4421764" y="1415516"/>
          <a:ext cx="3923379" cy="1154440"/>
        </p:xfrm>
        <a:graphic>
          <a:graphicData uri="http://schemas.openxmlformats.org/drawingml/2006/table">
            <a:tbl>
              <a:tblPr/>
              <a:tblGrid>
                <a:gridCol w="1378485">
                  <a:extLst>
                    <a:ext uri="{9D8B030D-6E8A-4147-A177-3AD203B41FA5}">
                      <a16:colId xmlns:a16="http://schemas.microsoft.com/office/drawing/2014/main" val="3799422142"/>
                    </a:ext>
                  </a:extLst>
                </a:gridCol>
                <a:gridCol w="1272447">
                  <a:extLst>
                    <a:ext uri="{9D8B030D-6E8A-4147-A177-3AD203B41FA5}">
                      <a16:colId xmlns:a16="http://schemas.microsoft.com/office/drawing/2014/main" val="4103366827"/>
                    </a:ext>
                  </a:extLst>
                </a:gridCol>
                <a:gridCol w="1272447">
                  <a:extLst>
                    <a:ext uri="{9D8B030D-6E8A-4147-A177-3AD203B41FA5}">
                      <a16:colId xmlns:a16="http://schemas.microsoft.com/office/drawing/2014/main" val="3644956145"/>
                    </a:ext>
                  </a:extLst>
                </a:gridCol>
              </a:tblGrid>
              <a:tr h="24003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Update rate (UR)</a:t>
                      </a:r>
                    </a:p>
                  </a:txBody>
                  <a:tcPr marL="11430" marR="11430" marT="114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1430" marR="11430" marT="114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1430" marR="11430" marT="114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761717"/>
                  </a:ext>
                </a:extLst>
              </a:tr>
              <a:tr h="22860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MAF</a:t>
                      </a:r>
                    </a:p>
                  </a:txBody>
                  <a:tcPr marL="11430" marR="11430" marT="114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1430" marR="11430" marT="114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1430" marR="11430" marT="114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4837684"/>
                  </a:ext>
                </a:extLst>
              </a:tr>
              <a:tr h="228602">
                <a:tc>
                  <a:txBody>
                    <a:bodyPr/>
                    <a:lstStyle/>
                    <a:p>
                      <a:pPr algn="l" fontAlgn="b"/>
                      <a:r>
                        <a:rPr lang="el-GR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α</a:t>
                      </a:r>
                    </a:p>
                  </a:txBody>
                  <a:tcPr marL="11430" marR="11430" marT="114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11430" marR="11430" marT="114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0.087</a:t>
                      </a:r>
                    </a:p>
                  </a:txBody>
                  <a:tcPr marL="11430" marR="11430" marT="114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846693"/>
                  </a:ext>
                </a:extLst>
              </a:tr>
              <a:tr h="22860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</a:t>
                      </a:r>
                    </a:p>
                  </a:txBody>
                  <a:tcPr marL="11430" marR="11430" marT="114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7%</a:t>
                      </a:r>
                    </a:p>
                  </a:txBody>
                  <a:tcPr marL="11430" marR="11430" marT="114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6.7%</a:t>
                      </a:r>
                    </a:p>
                  </a:txBody>
                  <a:tcPr marL="11430" marR="11430" marT="114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851265"/>
                  </a:ext>
                </a:extLst>
              </a:tr>
              <a:tr h="22860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T_rise</a:t>
                      </a: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(10% - 90 %)</a:t>
                      </a:r>
                    </a:p>
                  </a:txBody>
                  <a:tcPr marL="11430" marR="11430" marT="114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Tsw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Tsw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5186116"/>
                  </a:ext>
                </a:extLst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4421764" y="2362114"/>
            <a:ext cx="3923378" cy="295836"/>
          </a:xfrm>
          <a:prstGeom prst="roundRect">
            <a:avLst/>
          </a:prstGeom>
          <a:noFill/>
          <a:ln>
            <a:solidFill>
              <a:srgbClr val="BBE8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556376" y="2256191"/>
            <a:ext cx="1398495" cy="4690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9789458" y="4855956"/>
            <a:ext cx="1237130" cy="4690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712846" y="1863363"/>
            <a:ext cx="1085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Oscilations </a:t>
            </a:r>
          </a:p>
          <a:p>
            <a:pPr algn="ctr"/>
            <a:r>
              <a:rPr lang="en-US" sz="1000" dirty="0">
                <a:solidFill>
                  <a:srgbClr val="C00000"/>
                </a:solidFill>
              </a:rPr>
              <a:t>@ fundamental</a:t>
            </a:r>
            <a:endParaRPr 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9869317" y="4414367"/>
            <a:ext cx="1085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Oscilations </a:t>
            </a:r>
          </a:p>
          <a:p>
            <a:pPr algn="ctr"/>
            <a:r>
              <a:rPr lang="en-US" sz="1000" dirty="0">
                <a:solidFill>
                  <a:srgbClr val="C00000"/>
                </a:solidFill>
              </a:rPr>
              <a:t>@ fundamental</a:t>
            </a:r>
            <a:endParaRPr lang="en-US" sz="1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8634557" y="941294"/>
            <a:ext cx="3318390" cy="2488792"/>
            <a:chOff x="8009410" y="956309"/>
            <a:chExt cx="3318390" cy="248879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9410" y="956309"/>
              <a:ext cx="3318390" cy="2488792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8345141" y="964238"/>
              <a:ext cx="2888633" cy="1792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HIL: UR=2 with MAF, </a:t>
              </a:r>
              <a:r>
                <a:rPr lang="el-GR" sz="1000" b="1" i="0" u="none" strike="noStrike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α</a:t>
              </a:r>
              <a:r>
                <a:rPr lang="en-US" sz="1000" b="1" i="0" u="none" strike="noStrike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=0.2</a:t>
              </a:r>
              <a:r>
                <a:rPr 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634557" y="3438015"/>
            <a:ext cx="3318390" cy="2488793"/>
            <a:chOff x="8009410" y="3528059"/>
            <a:chExt cx="3318390" cy="24887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9410" y="3528059"/>
              <a:ext cx="3318390" cy="248879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8297073" y="3528059"/>
              <a:ext cx="2888633" cy="1792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HIL: UR=8 with MAF, </a:t>
              </a:r>
              <a:r>
                <a:rPr lang="el-GR" sz="1000" b="1" i="0" u="none" strike="noStrike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α</a:t>
              </a:r>
              <a:r>
                <a:rPr lang="en-US" sz="1000" b="1" i="0" u="none" strike="noStrike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=0.087</a:t>
              </a:r>
              <a:r>
                <a:rPr 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703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14" grpId="0" animBg="1"/>
      <p:bldP spid="12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>
            <a:spLocks noGrp="1"/>
          </p:cNvSpPr>
          <p:nvPr>
            <p:ph type="title"/>
          </p:nvPr>
        </p:nvSpPr>
        <p:spPr>
          <a:xfrm>
            <a:off x="1182199" y="531200"/>
            <a:ext cx="7085901" cy="60911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Current progress and </a:t>
            </a:r>
            <a:r>
              <a:rPr lang="en-GB" dirty="0"/>
              <a:t>encountered problems</a:t>
            </a:r>
            <a:endParaRPr dirty="0"/>
          </a:p>
        </p:txBody>
      </p:sp>
      <p:sp>
        <p:nvSpPr>
          <p:cNvPr id="105" name="Google Shape;105;p12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/>
              <a:pPr defTabSz="1219170">
                <a:buClr>
                  <a:srgbClr val="000000"/>
                </a:buClr>
              </a:pPr>
              <a:t>17</a:t>
            </a:fld>
            <a:endParaRPr kern="0"/>
          </a:p>
        </p:txBody>
      </p:sp>
      <p:sp>
        <p:nvSpPr>
          <p:cNvPr id="2" name="Text Placeholder 1"/>
          <p:cNvSpPr>
            <a:spLocks noGrp="1"/>
          </p:cNvSpPr>
          <p:nvPr>
            <p:ph type="body" idx="2"/>
          </p:nvPr>
        </p:nvSpPr>
        <p:spPr>
          <a:xfrm>
            <a:off x="499984" y="2284800"/>
            <a:ext cx="6798687" cy="4573200"/>
          </a:xfrm>
        </p:spPr>
        <p:txBody>
          <a:bodyPr/>
          <a:lstStyle/>
          <a:p>
            <a:r>
              <a:rPr lang="en-US" sz="1600" dirty="0"/>
              <a:t>Derivative gain is not yet finely tuned</a:t>
            </a:r>
          </a:p>
          <a:p>
            <a:pPr lvl="1"/>
            <a:r>
              <a:rPr lang="en-US" sz="1600" dirty="0"/>
              <a:t>Goal is to obtain better results than N = 2 + derivative gain</a:t>
            </a:r>
          </a:p>
          <a:p>
            <a:r>
              <a:rPr lang="en-US" sz="1600" dirty="0"/>
              <a:t>Oscillations on fundamental frequency:</a:t>
            </a:r>
          </a:p>
          <a:p>
            <a:pPr lvl="1"/>
            <a:r>
              <a:rPr lang="en-US" sz="1600" dirty="0"/>
              <a:t>Present also for N = 2 with averaging (so not related to multisampling)</a:t>
            </a:r>
          </a:p>
          <a:p>
            <a:r>
              <a:rPr lang="en-US" sz="1600" dirty="0"/>
              <a:t>Best way to point in the paper?</a:t>
            </a:r>
          </a:p>
          <a:p>
            <a:pPr lvl="1"/>
            <a:r>
              <a:rPr lang="en-US" sz="1600" dirty="0"/>
              <a:t>Go for the same bandwidth as in [4] with higher stability margin?</a:t>
            </a:r>
          </a:p>
          <a:p>
            <a:pPr lvl="1"/>
            <a:r>
              <a:rPr lang="en-US" sz="1600" dirty="0"/>
              <a:t>Test decoupling at very high speeds (RL load)?</a:t>
            </a:r>
          </a:p>
          <a:p>
            <a:endParaRPr lang="en-US" sz="1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99BB45C-540C-4DE4-82AA-792ADA0F7D1F}"/>
              </a:ext>
            </a:extLst>
          </p:cNvPr>
          <p:cNvGrpSpPr/>
          <p:nvPr/>
        </p:nvGrpSpPr>
        <p:grpSpPr>
          <a:xfrm>
            <a:off x="7791296" y="1731308"/>
            <a:ext cx="2778832" cy="2008085"/>
            <a:chOff x="8009410" y="956309"/>
            <a:chExt cx="3318390" cy="248879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EF7B900-1895-41E9-A913-AB25E7BCD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9410" y="956309"/>
              <a:ext cx="3318390" cy="248879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8C9FDE-1B56-423F-9B8A-F5FB9ACCFD54}"/>
                </a:ext>
              </a:extLst>
            </p:cNvPr>
            <p:cNvSpPr/>
            <p:nvPr/>
          </p:nvSpPr>
          <p:spPr>
            <a:xfrm>
              <a:off x="8345141" y="964238"/>
              <a:ext cx="2888633" cy="1792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HIL: UR=2 with MAF, </a:t>
              </a:r>
              <a:r>
                <a:rPr lang="el-GR" sz="1000" b="1" i="0" u="none" strike="noStrike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α</a:t>
              </a:r>
              <a:r>
                <a:rPr lang="en-US" sz="1000" b="1" i="0" u="none" strike="noStrike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=0.2</a:t>
              </a:r>
              <a:r>
                <a:rPr 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1FCB569-87A5-4C65-9781-9E87C88CEB07}"/>
              </a:ext>
            </a:extLst>
          </p:cNvPr>
          <p:cNvGrpSpPr/>
          <p:nvPr/>
        </p:nvGrpSpPr>
        <p:grpSpPr>
          <a:xfrm>
            <a:off x="7791296" y="3984277"/>
            <a:ext cx="2778832" cy="2008086"/>
            <a:chOff x="8009410" y="3528059"/>
            <a:chExt cx="3318390" cy="248879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D48C0CF-7AA0-44B5-9985-4A1E0D545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9410" y="3528059"/>
              <a:ext cx="3318390" cy="2488793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7B5D82E-1D24-48BB-B453-A14EA0FB0EF3}"/>
                </a:ext>
              </a:extLst>
            </p:cNvPr>
            <p:cNvSpPr/>
            <p:nvPr/>
          </p:nvSpPr>
          <p:spPr>
            <a:xfrm>
              <a:off x="8297073" y="3528059"/>
              <a:ext cx="2888633" cy="1792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HIL: UR=8 with MAF, </a:t>
              </a:r>
              <a:r>
                <a:rPr lang="el-GR" sz="1000" b="1" i="0" u="none" strike="noStrike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α</a:t>
              </a:r>
              <a:r>
                <a:rPr lang="en-US" sz="1000" b="1" i="0" u="none" strike="noStrike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=0.087</a:t>
              </a:r>
              <a:r>
                <a:rPr 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EB21CF6-BC6C-440F-8112-06EC0532331B}"/>
              </a:ext>
            </a:extLst>
          </p:cNvPr>
          <p:cNvSpPr txBox="1"/>
          <p:nvPr/>
        </p:nvSpPr>
        <p:spPr>
          <a:xfrm>
            <a:off x="595618" y="6133870"/>
            <a:ext cx="8397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[4]: </a:t>
            </a:r>
            <a:r>
              <a:rPr lang="en-GB" sz="1200" dirty="0" err="1"/>
              <a:t>Vukosavić</a:t>
            </a:r>
            <a:r>
              <a:rPr lang="en-GB" sz="1200" dirty="0"/>
              <a:t>, S.N., </a:t>
            </a:r>
            <a:r>
              <a:rPr lang="en-GB" sz="1200" dirty="0" err="1"/>
              <a:t>Perić</a:t>
            </a:r>
            <a:r>
              <a:rPr lang="en-GB" sz="1200" dirty="0"/>
              <a:t>, L.S. and Levi, E., 2016. A three-phase digital current controller with improved performance indices. IEEE Transactions on Energy Conversion, 32(1), pp.184-193.</a:t>
            </a:r>
          </a:p>
        </p:txBody>
      </p:sp>
    </p:spTree>
    <p:extLst>
      <p:ext uri="{BB962C8B-B14F-4D97-AF65-F5344CB8AC3E}">
        <p14:creationId xmlns:p14="http://schemas.microsoft.com/office/powerpoint/2010/main" val="223278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18</a:t>
            </a:fld>
            <a:endParaRPr lang="en"/>
          </a:p>
        </p:txBody>
      </p:sp>
      <p:grpSp>
        <p:nvGrpSpPr>
          <p:cNvPr id="21" name="Group 20"/>
          <p:cNvGrpSpPr/>
          <p:nvPr/>
        </p:nvGrpSpPr>
        <p:grpSpPr>
          <a:xfrm>
            <a:off x="0" y="2515048"/>
            <a:ext cx="12192000" cy="2609155"/>
            <a:chOff x="0" y="2624667"/>
            <a:chExt cx="11679775" cy="2499536"/>
          </a:xfrm>
        </p:grpSpPr>
        <p:grpSp>
          <p:nvGrpSpPr>
            <p:cNvPr id="3" name="Group 2"/>
            <p:cNvGrpSpPr/>
            <p:nvPr/>
          </p:nvGrpSpPr>
          <p:grpSpPr>
            <a:xfrm>
              <a:off x="0" y="2624667"/>
              <a:ext cx="8988408" cy="2499536"/>
              <a:chOff x="0" y="1733798"/>
              <a:chExt cx="12192000" cy="3390405"/>
            </a:xfrm>
            <a:gradFill>
              <a:gsLst>
                <a:gs pos="0">
                  <a:schemeClr val="accent4"/>
                </a:gs>
                <a:gs pos="50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</a:gradFill>
          </p:grpSpPr>
          <p:sp>
            <p:nvSpPr>
              <p:cNvPr id="4" name="Rectangle 3"/>
              <p:cNvSpPr/>
              <p:nvPr/>
            </p:nvSpPr>
            <p:spPr>
              <a:xfrm>
                <a:off x="0" y="3325092"/>
                <a:ext cx="1844382" cy="1306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 rot="5400000">
                <a:off x="913462" y="2524800"/>
                <a:ext cx="1721922" cy="1399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704464" y="1733798"/>
                <a:ext cx="1844382" cy="1306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 rot="5400000">
                <a:off x="2617926" y="2524800"/>
                <a:ext cx="1721922" cy="1399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408927" y="3390406"/>
                <a:ext cx="1844382" cy="1306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 rot="5400000">
                <a:off x="4322388" y="4181408"/>
                <a:ext cx="1721922" cy="1399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113389" y="4993575"/>
                <a:ext cx="1844382" cy="1306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 rot="5400000">
                <a:off x="6026853" y="4181408"/>
                <a:ext cx="1721922" cy="1399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938692" y="3390406"/>
                <a:ext cx="1844382" cy="1306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 rot="5400000">
                <a:off x="7852154" y="2590114"/>
                <a:ext cx="1721922" cy="1399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643156" y="1799112"/>
                <a:ext cx="1844382" cy="1306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 rot="5400000">
                <a:off x="9556618" y="2590114"/>
                <a:ext cx="1721922" cy="1399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0347618" y="3390406"/>
                <a:ext cx="1844382" cy="1306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7" name="Rectangle 16"/>
            <p:cNvSpPr/>
            <p:nvPr/>
          </p:nvSpPr>
          <p:spPr>
            <a:xfrm rot="5400000">
              <a:off x="8391187" y="4429139"/>
              <a:ext cx="1269467" cy="103153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50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974343" y="5027899"/>
              <a:ext cx="1359749" cy="96304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50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 rot="5400000">
              <a:off x="9647783" y="4429139"/>
              <a:ext cx="1269467" cy="103153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50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320026" y="3845982"/>
              <a:ext cx="1359749" cy="96304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50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8" name="Pentagon 27"/>
          <p:cNvSpPr/>
          <p:nvPr/>
        </p:nvSpPr>
        <p:spPr>
          <a:xfrm rot="5400000">
            <a:off x="1489955" y="2702002"/>
            <a:ext cx="1110342" cy="1065502"/>
          </a:xfrm>
          <a:prstGeom prst="homePlate">
            <a:avLst>
              <a:gd name="adj" fmla="val 351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Pentagon 28"/>
          <p:cNvSpPr/>
          <p:nvPr/>
        </p:nvSpPr>
        <p:spPr>
          <a:xfrm rot="16200000">
            <a:off x="9522440" y="3858148"/>
            <a:ext cx="1110342" cy="1065502"/>
          </a:xfrm>
          <a:prstGeom prst="homePlate">
            <a:avLst>
              <a:gd name="adj" fmla="val 3518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Pentagon 29"/>
          <p:cNvSpPr/>
          <p:nvPr/>
        </p:nvSpPr>
        <p:spPr>
          <a:xfrm rot="16200000" flipV="1">
            <a:off x="4089374" y="3827295"/>
            <a:ext cx="1110344" cy="1065502"/>
          </a:xfrm>
          <a:prstGeom prst="homePlate">
            <a:avLst>
              <a:gd name="adj" fmla="val 3518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78904" y="5373416"/>
            <a:ext cx="21324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-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01</a:t>
            </a:r>
            <a:endParaRPr kumimoji="0" lang="en-US" sz="54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959572" y="1638161"/>
            <a:ext cx="21324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-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04</a:t>
            </a:r>
            <a:endParaRPr kumimoji="0" lang="en-US" sz="54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500725" y="1641980"/>
            <a:ext cx="21324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-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02</a:t>
            </a:r>
            <a:endParaRPr kumimoji="0" lang="en-US" sz="54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" name="Group 4"/>
          <p:cNvGrpSpPr>
            <a:grpSpLocks noChangeAspect="1"/>
          </p:cNvGrpSpPr>
          <p:nvPr/>
        </p:nvGrpSpPr>
        <p:grpSpPr bwMode="auto">
          <a:xfrm>
            <a:off x="1766458" y="2904995"/>
            <a:ext cx="557334" cy="457591"/>
            <a:chOff x="684" y="385"/>
            <a:chExt cx="637" cy="523"/>
          </a:xfrm>
          <a:solidFill>
            <a:schemeClr val="bg1"/>
          </a:solidFill>
        </p:grpSpPr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860" y="641"/>
              <a:ext cx="81" cy="80"/>
            </a:xfrm>
            <a:custGeom>
              <a:avLst/>
              <a:gdLst>
                <a:gd name="T0" fmla="*/ 242 w 485"/>
                <a:gd name="T1" fmla="*/ 0 h 480"/>
                <a:gd name="T2" fmla="*/ 282 w 485"/>
                <a:gd name="T3" fmla="*/ 3 h 480"/>
                <a:gd name="T4" fmla="*/ 319 w 485"/>
                <a:gd name="T5" fmla="*/ 12 h 480"/>
                <a:gd name="T6" fmla="*/ 353 w 485"/>
                <a:gd name="T7" fmla="*/ 27 h 480"/>
                <a:gd name="T8" fmla="*/ 386 w 485"/>
                <a:gd name="T9" fmla="*/ 47 h 480"/>
                <a:gd name="T10" fmla="*/ 414 w 485"/>
                <a:gd name="T11" fmla="*/ 70 h 480"/>
                <a:gd name="T12" fmla="*/ 438 w 485"/>
                <a:gd name="T13" fmla="*/ 99 h 480"/>
                <a:gd name="T14" fmla="*/ 457 w 485"/>
                <a:gd name="T15" fmla="*/ 130 h 480"/>
                <a:gd name="T16" fmla="*/ 472 w 485"/>
                <a:gd name="T17" fmla="*/ 164 h 480"/>
                <a:gd name="T18" fmla="*/ 481 w 485"/>
                <a:gd name="T19" fmla="*/ 201 h 480"/>
                <a:gd name="T20" fmla="*/ 485 w 485"/>
                <a:gd name="T21" fmla="*/ 240 h 480"/>
                <a:gd name="T22" fmla="*/ 481 w 485"/>
                <a:gd name="T23" fmla="*/ 280 h 480"/>
                <a:gd name="T24" fmla="*/ 472 w 485"/>
                <a:gd name="T25" fmla="*/ 317 h 480"/>
                <a:gd name="T26" fmla="*/ 457 w 485"/>
                <a:gd name="T27" fmla="*/ 350 h 480"/>
                <a:gd name="T28" fmla="*/ 438 w 485"/>
                <a:gd name="T29" fmla="*/ 382 h 480"/>
                <a:gd name="T30" fmla="*/ 414 w 485"/>
                <a:gd name="T31" fmla="*/ 411 h 480"/>
                <a:gd name="T32" fmla="*/ 386 w 485"/>
                <a:gd name="T33" fmla="*/ 434 h 480"/>
                <a:gd name="T34" fmla="*/ 353 w 485"/>
                <a:gd name="T35" fmla="*/ 454 h 480"/>
                <a:gd name="T36" fmla="*/ 319 w 485"/>
                <a:gd name="T37" fmla="*/ 469 h 480"/>
                <a:gd name="T38" fmla="*/ 282 w 485"/>
                <a:gd name="T39" fmla="*/ 478 h 480"/>
                <a:gd name="T40" fmla="*/ 242 w 485"/>
                <a:gd name="T41" fmla="*/ 480 h 480"/>
                <a:gd name="T42" fmla="*/ 203 w 485"/>
                <a:gd name="T43" fmla="*/ 478 h 480"/>
                <a:gd name="T44" fmla="*/ 166 w 485"/>
                <a:gd name="T45" fmla="*/ 469 h 480"/>
                <a:gd name="T46" fmla="*/ 131 w 485"/>
                <a:gd name="T47" fmla="*/ 454 h 480"/>
                <a:gd name="T48" fmla="*/ 100 w 485"/>
                <a:gd name="T49" fmla="*/ 434 h 480"/>
                <a:gd name="T50" fmla="*/ 72 w 485"/>
                <a:gd name="T51" fmla="*/ 411 h 480"/>
                <a:gd name="T52" fmla="*/ 47 w 485"/>
                <a:gd name="T53" fmla="*/ 382 h 480"/>
                <a:gd name="T54" fmla="*/ 27 w 485"/>
                <a:gd name="T55" fmla="*/ 350 h 480"/>
                <a:gd name="T56" fmla="*/ 13 w 485"/>
                <a:gd name="T57" fmla="*/ 317 h 480"/>
                <a:gd name="T58" fmla="*/ 4 w 485"/>
                <a:gd name="T59" fmla="*/ 280 h 480"/>
                <a:gd name="T60" fmla="*/ 0 w 485"/>
                <a:gd name="T61" fmla="*/ 240 h 480"/>
                <a:gd name="T62" fmla="*/ 4 w 485"/>
                <a:gd name="T63" fmla="*/ 201 h 480"/>
                <a:gd name="T64" fmla="*/ 13 w 485"/>
                <a:gd name="T65" fmla="*/ 164 h 480"/>
                <a:gd name="T66" fmla="*/ 27 w 485"/>
                <a:gd name="T67" fmla="*/ 130 h 480"/>
                <a:gd name="T68" fmla="*/ 47 w 485"/>
                <a:gd name="T69" fmla="*/ 99 h 480"/>
                <a:gd name="T70" fmla="*/ 72 w 485"/>
                <a:gd name="T71" fmla="*/ 70 h 480"/>
                <a:gd name="T72" fmla="*/ 100 w 485"/>
                <a:gd name="T73" fmla="*/ 47 h 480"/>
                <a:gd name="T74" fmla="*/ 131 w 485"/>
                <a:gd name="T75" fmla="*/ 27 h 480"/>
                <a:gd name="T76" fmla="*/ 166 w 485"/>
                <a:gd name="T77" fmla="*/ 12 h 480"/>
                <a:gd name="T78" fmla="*/ 203 w 485"/>
                <a:gd name="T79" fmla="*/ 3 h 480"/>
                <a:gd name="T80" fmla="*/ 242 w 485"/>
                <a:gd name="T81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5" h="480">
                  <a:moveTo>
                    <a:pt x="242" y="0"/>
                  </a:moveTo>
                  <a:lnTo>
                    <a:pt x="282" y="3"/>
                  </a:lnTo>
                  <a:lnTo>
                    <a:pt x="319" y="12"/>
                  </a:lnTo>
                  <a:lnTo>
                    <a:pt x="353" y="27"/>
                  </a:lnTo>
                  <a:lnTo>
                    <a:pt x="386" y="47"/>
                  </a:lnTo>
                  <a:lnTo>
                    <a:pt x="414" y="70"/>
                  </a:lnTo>
                  <a:lnTo>
                    <a:pt x="438" y="99"/>
                  </a:lnTo>
                  <a:lnTo>
                    <a:pt x="457" y="130"/>
                  </a:lnTo>
                  <a:lnTo>
                    <a:pt x="472" y="164"/>
                  </a:lnTo>
                  <a:lnTo>
                    <a:pt x="481" y="201"/>
                  </a:lnTo>
                  <a:lnTo>
                    <a:pt x="485" y="240"/>
                  </a:lnTo>
                  <a:lnTo>
                    <a:pt x="481" y="280"/>
                  </a:lnTo>
                  <a:lnTo>
                    <a:pt x="472" y="317"/>
                  </a:lnTo>
                  <a:lnTo>
                    <a:pt x="457" y="350"/>
                  </a:lnTo>
                  <a:lnTo>
                    <a:pt x="438" y="382"/>
                  </a:lnTo>
                  <a:lnTo>
                    <a:pt x="414" y="411"/>
                  </a:lnTo>
                  <a:lnTo>
                    <a:pt x="386" y="434"/>
                  </a:lnTo>
                  <a:lnTo>
                    <a:pt x="353" y="454"/>
                  </a:lnTo>
                  <a:lnTo>
                    <a:pt x="319" y="469"/>
                  </a:lnTo>
                  <a:lnTo>
                    <a:pt x="282" y="478"/>
                  </a:lnTo>
                  <a:lnTo>
                    <a:pt x="242" y="480"/>
                  </a:lnTo>
                  <a:lnTo>
                    <a:pt x="203" y="478"/>
                  </a:lnTo>
                  <a:lnTo>
                    <a:pt x="166" y="469"/>
                  </a:lnTo>
                  <a:lnTo>
                    <a:pt x="131" y="454"/>
                  </a:lnTo>
                  <a:lnTo>
                    <a:pt x="100" y="434"/>
                  </a:lnTo>
                  <a:lnTo>
                    <a:pt x="72" y="411"/>
                  </a:lnTo>
                  <a:lnTo>
                    <a:pt x="47" y="382"/>
                  </a:lnTo>
                  <a:lnTo>
                    <a:pt x="27" y="350"/>
                  </a:lnTo>
                  <a:lnTo>
                    <a:pt x="13" y="317"/>
                  </a:lnTo>
                  <a:lnTo>
                    <a:pt x="4" y="280"/>
                  </a:lnTo>
                  <a:lnTo>
                    <a:pt x="0" y="240"/>
                  </a:lnTo>
                  <a:lnTo>
                    <a:pt x="4" y="201"/>
                  </a:lnTo>
                  <a:lnTo>
                    <a:pt x="13" y="164"/>
                  </a:lnTo>
                  <a:lnTo>
                    <a:pt x="27" y="130"/>
                  </a:lnTo>
                  <a:lnTo>
                    <a:pt x="47" y="99"/>
                  </a:lnTo>
                  <a:lnTo>
                    <a:pt x="72" y="70"/>
                  </a:lnTo>
                  <a:lnTo>
                    <a:pt x="100" y="47"/>
                  </a:lnTo>
                  <a:lnTo>
                    <a:pt x="131" y="27"/>
                  </a:lnTo>
                  <a:lnTo>
                    <a:pt x="166" y="12"/>
                  </a:lnTo>
                  <a:lnTo>
                    <a:pt x="203" y="3"/>
                  </a:lnTo>
                  <a:lnTo>
                    <a:pt x="2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 7"/>
            <p:cNvSpPr>
              <a:spLocks noEditPoints="1"/>
            </p:cNvSpPr>
            <p:nvPr/>
          </p:nvSpPr>
          <p:spPr bwMode="auto">
            <a:xfrm>
              <a:off x="684" y="385"/>
              <a:ext cx="637" cy="523"/>
            </a:xfrm>
            <a:custGeom>
              <a:avLst/>
              <a:gdLst>
                <a:gd name="T0" fmla="*/ 2184 w 3823"/>
                <a:gd name="T1" fmla="*/ 2257 h 3136"/>
                <a:gd name="T2" fmla="*/ 1933 w 3823"/>
                <a:gd name="T3" fmla="*/ 2400 h 3136"/>
                <a:gd name="T4" fmla="*/ 1795 w 3823"/>
                <a:gd name="T5" fmla="*/ 2624 h 3136"/>
                <a:gd name="T6" fmla="*/ 1759 w 3823"/>
                <a:gd name="T7" fmla="*/ 2840 h 3136"/>
                <a:gd name="T8" fmla="*/ 943 w 3823"/>
                <a:gd name="T9" fmla="*/ 2117 h 3136"/>
                <a:gd name="T10" fmla="*/ 1200 w 3823"/>
                <a:gd name="T11" fmla="*/ 2257 h 3136"/>
                <a:gd name="T12" fmla="*/ 979 w 3823"/>
                <a:gd name="T13" fmla="*/ 2151 h 3136"/>
                <a:gd name="T14" fmla="*/ 637 w 3823"/>
                <a:gd name="T15" fmla="*/ 2298 h 3136"/>
                <a:gd name="T16" fmla="*/ 817 w 3823"/>
                <a:gd name="T17" fmla="*/ 1888 h 3136"/>
                <a:gd name="T18" fmla="*/ 2402 w 3823"/>
                <a:gd name="T19" fmla="*/ 1645 h 3136"/>
                <a:gd name="T20" fmla="*/ 1761 w 3823"/>
                <a:gd name="T21" fmla="*/ 1949 h 3136"/>
                <a:gd name="T22" fmla="*/ 1591 w 3823"/>
                <a:gd name="T23" fmla="*/ 2172 h 3136"/>
                <a:gd name="T24" fmla="*/ 1303 w 3823"/>
                <a:gd name="T25" fmla="*/ 2988 h 3136"/>
                <a:gd name="T26" fmla="*/ 1711 w 3823"/>
                <a:gd name="T27" fmla="*/ 2804 h 3136"/>
                <a:gd name="T28" fmla="*/ 1766 w 3823"/>
                <a:gd name="T29" fmla="*/ 2560 h 3136"/>
                <a:gd name="T30" fmla="*/ 1942 w 3823"/>
                <a:gd name="T31" fmla="*/ 2327 h 3136"/>
                <a:gd name="T32" fmla="*/ 2229 w 3823"/>
                <a:gd name="T33" fmla="*/ 2194 h 3136"/>
                <a:gd name="T34" fmla="*/ 2539 w 3823"/>
                <a:gd name="T35" fmla="*/ 1625 h 3136"/>
                <a:gd name="T36" fmla="*/ 3399 w 3823"/>
                <a:gd name="T37" fmla="*/ 2044 h 3136"/>
                <a:gd name="T38" fmla="*/ 3529 w 3823"/>
                <a:gd name="T39" fmla="*/ 1751 h 3136"/>
                <a:gd name="T40" fmla="*/ 1144 w 3823"/>
                <a:gd name="T41" fmla="*/ 1413 h 3136"/>
                <a:gd name="T42" fmla="*/ 956 w 3823"/>
                <a:gd name="T43" fmla="*/ 1578 h 3136"/>
                <a:gd name="T44" fmla="*/ 906 w 3823"/>
                <a:gd name="T45" fmla="*/ 1830 h 3136"/>
                <a:gd name="T46" fmla="*/ 1018 w 3823"/>
                <a:gd name="T47" fmla="*/ 2055 h 3136"/>
                <a:gd name="T48" fmla="*/ 1244 w 3823"/>
                <a:gd name="T49" fmla="*/ 2166 h 3136"/>
                <a:gd name="T50" fmla="*/ 1498 w 3823"/>
                <a:gd name="T51" fmla="*/ 2116 h 3136"/>
                <a:gd name="T52" fmla="*/ 1663 w 3823"/>
                <a:gd name="T53" fmla="*/ 1929 h 3136"/>
                <a:gd name="T54" fmla="*/ 1681 w 3823"/>
                <a:gd name="T55" fmla="*/ 1672 h 3136"/>
                <a:gd name="T56" fmla="*/ 1541 w 3823"/>
                <a:gd name="T57" fmla="*/ 1464 h 3136"/>
                <a:gd name="T58" fmla="*/ 1298 w 3823"/>
                <a:gd name="T59" fmla="*/ 1382 h 3136"/>
                <a:gd name="T60" fmla="*/ 2564 w 3823"/>
                <a:gd name="T61" fmla="*/ 876 h 3136"/>
                <a:gd name="T62" fmla="*/ 1742 w 3823"/>
                <a:gd name="T63" fmla="*/ 1004 h 3136"/>
                <a:gd name="T64" fmla="*/ 1676 w 3823"/>
                <a:gd name="T65" fmla="*/ 1193 h 3136"/>
                <a:gd name="T66" fmla="*/ 1589 w 3823"/>
                <a:gd name="T67" fmla="*/ 1380 h 3136"/>
                <a:gd name="T68" fmla="*/ 1745 w 3823"/>
                <a:gd name="T69" fmla="*/ 1568 h 3136"/>
                <a:gd name="T70" fmla="*/ 737 w 3823"/>
                <a:gd name="T71" fmla="*/ 637 h 3136"/>
                <a:gd name="T72" fmla="*/ 667 w 3823"/>
                <a:gd name="T73" fmla="*/ 843 h 3136"/>
                <a:gd name="T74" fmla="*/ 475 w 3823"/>
                <a:gd name="T75" fmla="*/ 1002 h 3136"/>
                <a:gd name="T76" fmla="*/ 294 w 3823"/>
                <a:gd name="T77" fmla="*/ 1544 h 3136"/>
                <a:gd name="T78" fmla="*/ 940 w 3823"/>
                <a:gd name="T79" fmla="*/ 1439 h 3136"/>
                <a:gd name="T80" fmla="*/ 1174 w 3823"/>
                <a:gd name="T81" fmla="*/ 1301 h 3136"/>
                <a:gd name="T82" fmla="*/ 237 w 3823"/>
                <a:gd name="T83" fmla="*/ 1005 h 3136"/>
                <a:gd name="T84" fmla="*/ 495 w 3823"/>
                <a:gd name="T85" fmla="*/ 938 h 3136"/>
                <a:gd name="T86" fmla="*/ 644 w 3823"/>
                <a:gd name="T87" fmla="*/ 782 h 3136"/>
                <a:gd name="T88" fmla="*/ 690 w 3823"/>
                <a:gd name="T89" fmla="*/ 611 h 3136"/>
                <a:gd name="T90" fmla="*/ 1359 w 3823"/>
                <a:gd name="T91" fmla="*/ 1289 h 3136"/>
                <a:gd name="T92" fmla="*/ 1564 w 3823"/>
                <a:gd name="T93" fmla="*/ 1325 h 3136"/>
                <a:gd name="T94" fmla="*/ 1640 w 3823"/>
                <a:gd name="T95" fmla="*/ 1150 h 3136"/>
                <a:gd name="T96" fmla="*/ 1697 w 3823"/>
                <a:gd name="T97" fmla="*/ 981 h 3136"/>
                <a:gd name="T98" fmla="*/ 1719 w 3823"/>
                <a:gd name="T99" fmla="*/ 904 h 3136"/>
                <a:gd name="T100" fmla="*/ 2638 w 3823"/>
                <a:gd name="T101" fmla="*/ 137 h 3136"/>
                <a:gd name="T102" fmla="*/ 2642 w 3823"/>
                <a:gd name="T103" fmla="*/ 0 h 3136"/>
                <a:gd name="T104" fmla="*/ 1314 w 3823"/>
                <a:gd name="T105" fmla="*/ 3118 h 3136"/>
                <a:gd name="T106" fmla="*/ 2642 w 3823"/>
                <a:gd name="T107" fmla="*/ 0 h 3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823" h="3136">
                  <a:moveTo>
                    <a:pt x="2458" y="2212"/>
                  </a:moveTo>
                  <a:lnTo>
                    <a:pt x="2384" y="2218"/>
                  </a:lnTo>
                  <a:lnTo>
                    <a:pt x="2312" y="2227"/>
                  </a:lnTo>
                  <a:lnTo>
                    <a:pt x="2246" y="2240"/>
                  </a:lnTo>
                  <a:lnTo>
                    <a:pt x="2184" y="2257"/>
                  </a:lnTo>
                  <a:lnTo>
                    <a:pt x="2126" y="2278"/>
                  </a:lnTo>
                  <a:lnTo>
                    <a:pt x="2071" y="2303"/>
                  </a:lnTo>
                  <a:lnTo>
                    <a:pt x="2021" y="2332"/>
                  </a:lnTo>
                  <a:lnTo>
                    <a:pt x="1975" y="2364"/>
                  </a:lnTo>
                  <a:lnTo>
                    <a:pt x="1933" y="2400"/>
                  </a:lnTo>
                  <a:lnTo>
                    <a:pt x="1896" y="2441"/>
                  </a:lnTo>
                  <a:lnTo>
                    <a:pt x="1863" y="2485"/>
                  </a:lnTo>
                  <a:lnTo>
                    <a:pt x="1835" y="2531"/>
                  </a:lnTo>
                  <a:lnTo>
                    <a:pt x="1813" y="2578"/>
                  </a:lnTo>
                  <a:lnTo>
                    <a:pt x="1795" y="2624"/>
                  </a:lnTo>
                  <a:lnTo>
                    <a:pt x="1781" y="2670"/>
                  </a:lnTo>
                  <a:lnTo>
                    <a:pt x="1772" y="2717"/>
                  </a:lnTo>
                  <a:lnTo>
                    <a:pt x="1765" y="2761"/>
                  </a:lnTo>
                  <a:lnTo>
                    <a:pt x="1761" y="2801"/>
                  </a:lnTo>
                  <a:lnTo>
                    <a:pt x="1759" y="2840"/>
                  </a:lnTo>
                  <a:lnTo>
                    <a:pt x="1759" y="2874"/>
                  </a:lnTo>
                  <a:lnTo>
                    <a:pt x="1760" y="2906"/>
                  </a:lnTo>
                  <a:lnTo>
                    <a:pt x="2512" y="2763"/>
                  </a:lnTo>
                  <a:lnTo>
                    <a:pt x="2458" y="2212"/>
                  </a:lnTo>
                  <a:close/>
                  <a:moveTo>
                    <a:pt x="943" y="2117"/>
                  </a:moveTo>
                  <a:lnTo>
                    <a:pt x="683" y="2325"/>
                  </a:lnTo>
                  <a:lnTo>
                    <a:pt x="600" y="2857"/>
                  </a:lnTo>
                  <a:lnTo>
                    <a:pt x="1178" y="2965"/>
                  </a:lnTo>
                  <a:lnTo>
                    <a:pt x="1251" y="2264"/>
                  </a:lnTo>
                  <a:lnTo>
                    <a:pt x="1200" y="2257"/>
                  </a:lnTo>
                  <a:lnTo>
                    <a:pt x="1151" y="2245"/>
                  </a:lnTo>
                  <a:lnTo>
                    <a:pt x="1104" y="2227"/>
                  </a:lnTo>
                  <a:lnTo>
                    <a:pt x="1060" y="2206"/>
                  </a:lnTo>
                  <a:lnTo>
                    <a:pt x="1018" y="2180"/>
                  </a:lnTo>
                  <a:lnTo>
                    <a:pt x="979" y="2151"/>
                  </a:lnTo>
                  <a:lnTo>
                    <a:pt x="943" y="2117"/>
                  </a:lnTo>
                  <a:close/>
                  <a:moveTo>
                    <a:pt x="279" y="1670"/>
                  </a:moveTo>
                  <a:lnTo>
                    <a:pt x="147" y="2772"/>
                  </a:lnTo>
                  <a:lnTo>
                    <a:pt x="552" y="2848"/>
                  </a:lnTo>
                  <a:lnTo>
                    <a:pt x="637" y="2298"/>
                  </a:lnTo>
                  <a:lnTo>
                    <a:pt x="910" y="2080"/>
                  </a:lnTo>
                  <a:lnTo>
                    <a:pt x="880" y="2037"/>
                  </a:lnTo>
                  <a:lnTo>
                    <a:pt x="853" y="1990"/>
                  </a:lnTo>
                  <a:lnTo>
                    <a:pt x="832" y="1940"/>
                  </a:lnTo>
                  <a:lnTo>
                    <a:pt x="817" y="1888"/>
                  </a:lnTo>
                  <a:lnTo>
                    <a:pt x="807" y="1833"/>
                  </a:lnTo>
                  <a:lnTo>
                    <a:pt x="804" y="1776"/>
                  </a:lnTo>
                  <a:lnTo>
                    <a:pt x="805" y="1751"/>
                  </a:lnTo>
                  <a:lnTo>
                    <a:pt x="279" y="1670"/>
                  </a:lnTo>
                  <a:close/>
                  <a:moveTo>
                    <a:pt x="2402" y="1645"/>
                  </a:moveTo>
                  <a:lnTo>
                    <a:pt x="1791" y="1737"/>
                  </a:lnTo>
                  <a:lnTo>
                    <a:pt x="1793" y="1776"/>
                  </a:lnTo>
                  <a:lnTo>
                    <a:pt x="1789" y="1837"/>
                  </a:lnTo>
                  <a:lnTo>
                    <a:pt x="1778" y="1893"/>
                  </a:lnTo>
                  <a:lnTo>
                    <a:pt x="1761" y="1949"/>
                  </a:lnTo>
                  <a:lnTo>
                    <a:pt x="1738" y="2001"/>
                  </a:lnTo>
                  <a:lnTo>
                    <a:pt x="1709" y="2050"/>
                  </a:lnTo>
                  <a:lnTo>
                    <a:pt x="1674" y="2095"/>
                  </a:lnTo>
                  <a:lnTo>
                    <a:pt x="1634" y="2136"/>
                  </a:lnTo>
                  <a:lnTo>
                    <a:pt x="1591" y="2172"/>
                  </a:lnTo>
                  <a:lnTo>
                    <a:pt x="1543" y="2202"/>
                  </a:lnTo>
                  <a:lnTo>
                    <a:pt x="1492" y="2227"/>
                  </a:lnTo>
                  <a:lnTo>
                    <a:pt x="1437" y="2247"/>
                  </a:lnTo>
                  <a:lnTo>
                    <a:pt x="1380" y="2260"/>
                  </a:lnTo>
                  <a:lnTo>
                    <a:pt x="1303" y="2988"/>
                  </a:lnTo>
                  <a:lnTo>
                    <a:pt x="1313" y="2990"/>
                  </a:lnTo>
                  <a:lnTo>
                    <a:pt x="1711" y="2915"/>
                  </a:lnTo>
                  <a:lnTo>
                    <a:pt x="1710" y="2883"/>
                  </a:lnTo>
                  <a:lnTo>
                    <a:pt x="1710" y="2845"/>
                  </a:lnTo>
                  <a:lnTo>
                    <a:pt x="1711" y="2804"/>
                  </a:lnTo>
                  <a:lnTo>
                    <a:pt x="1716" y="2760"/>
                  </a:lnTo>
                  <a:lnTo>
                    <a:pt x="1722" y="2712"/>
                  </a:lnTo>
                  <a:lnTo>
                    <a:pt x="1732" y="2662"/>
                  </a:lnTo>
                  <a:lnTo>
                    <a:pt x="1747" y="2611"/>
                  </a:lnTo>
                  <a:lnTo>
                    <a:pt x="1766" y="2560"/>
                  </a:lnTo>
                  <a:lnTo>
                    <a:pt x="1791" y="2509"/>
                  </a:lnTo>
                  <a:lnTo>
                    <a:pt x="1821" y="2458"/>
                  </a:lnTo>
                  <a:lnTo>
                    <a:pt x="1858" y="2409"/>
                  </a:lnTo>
                  <a:lnTo>
                    <a:pt x="1898" y="2366"/>
                  </a:lnTo>
                  <a:lnTo>
                    <a:pt x="1942" y="2327"/>
                  </a:lnTo>
                  <a:lnTo>
                    <a:pt x="1991" y="2292"/>
                  </a:lnTo>
                  <a:lnTo>
                    <a:pt x="2045" y="2261"/>
                  </a:lnTo>
                  <a:lnTo>
                    <a:pt x="2102" y="2234"/>
                  </a:lnTo>
                  <a:lnTo>
                    <a:pt x="2164" y="2212"/>
                  </a:lnTo>
                  <a:lnTo>
                    <a:pt x="2229" y="2194"/>
                  </a:lnTo>
                  <a:lnTo>
                    <a:pt x="2301" y="2180"/>
                  </a:lnTo>
                  <a:lnTo>
                    <a:pt x="2374" y="2169"/>
                  </a:lnTo>
                  <a:lnTo>
                    <a:pt x="2452" y="2164"/>
                  </a:lnTo>
                  <a:lnTo>
                    <a:pt x="2402" y="1645"/>
                  </a:lnTo>
                  <a:close/>
                  <a:moveTo>
                    <a:pt x="2539" y="1625"/>
                  </a:moveTo>
                  <a:lnTo>
                    <a:pt x="2527" y="1627"/>
                  </a:lnTo>
                  <a:lnTo>
                    <a:pt x="2635" y="2740"/>
                  </a:lnTo>
                  <a:lnTo>
                    <a:pt x="3013" y="2821"/>
                  </a:lnTo>
                  <a:lnTo>
                    <a:pt x="2926" y="1988"/>
                  </a:lnTo>
                  <a:lnTo>
                    <a:pt x="3399" y="2044"/>
                  </a:lnTo>
                  <a:lnTo>
                    <a:pt x="3403" y="2093"/>
                  </a:lnTo>
                  <a:lnTo>
                    <a:pt x="2982" y="2044"/>
                  </a:lnTo>
                  <a:lnTo>
                    <a:pt x="3063" y="2833"/>
                  </a:lnTo>
                  <a:lnTo>
                    <a:pt x="3676" y="2973"/>
                  </a:lnTo>
                  <a:lnTo>
                    <a:pt x="3529" y="1751"/>
                  </a:lnTo>
                  <a:lnTo>
                    <a:pt x="2539" y="1625"/>
                  </a:lnTo>
                  <a:close/>
                  <a:moveTo>
                    <a:pt x="1298" y="1382"/>
                  </a:moveTo>
                  <a:lnTo>
                    <a:pt x="1244" y="1387"/>
                  </a:lnTo>
                  <a:lnTo>
                    <a:pt x="1193" y="1397"/>
                  </a:lnTo>
                  <a:lnTo>
                    <a:pt x="1144" y="1413"/>
                  </a:lnTo>
                  <a:lnTo>
                    <a:pt x="1098" y="1436"/>
                  </a:lnTo>
                  <a:lnTo>
                    <a:pt x="1056" y="1464"/>
                  </a:lnTo>
                  <a:lnTo>
                    <a:pt x="1018" y="1498"/>
                  </a:lnTo>
                  <a:lnTo>
                    <a:pt x="985" y="1536"/>
                  </a:lnTo>
                  <a:lnTo>
                    <a:pt x="956" y="1578"/>
                  </a:lnTo>
                  <a:lnTo>
                    <a:pt x="933" y="1623"/>
                  </a:lnTo>
                  <a:lnTo>
                    <a:pt x="916" y="1672"/>
                  </a:lnTo>
                  <a:lnTo>
                    <a:pt x="906" y="1723"/>
                  </a:lnTo>
                  <a:lnTo>
                    <a:pt x="902" y="1776"/>
                  </a:lnTo>
                  <a:lnTo>
                    <a:pt x="906" y="1830"/>
                  </a:lnTo>
                  <a:lnTo>
                    <a:pt x="916" y="1881"/>
                  </a:lnTo>
                  <a:lnTo>
                    <a:pt x="933" y="1929"/>
                  </a:lnTo>
                  <a:lnTo>
                    <a:pt x="956" y="1975"/>
                  </a:lnTo>
                  <a:lnTo>
                    <a:pt x="985" y="2016"/>
                  </a:lnTo>
                  <a:lnTo>
                    <a:pt x="1018" y="2055"/>
                  </a:lnTo>
                  <a:lnTo>
                    <a:pt x="1056" y="2088"/>
                  </a:lnTo>
                  <a:lnTo>
                    <a:pt x="1098" y="2116"/>
                  </a:lnTo>
                  <a:lnTo>
                    <a:pt x="1144" y="2139"/>
                  </a:lnTo>
                  <a:lnTo>
                    <a:pt x="1193" y="2155"/>
                  </a:lnTo>
                  <a:lnTo>
                    <a:pt x="1244" y="2166"/>
                  </a:lnTo>
                  <a:lnTo>
                    <a:pt x="1298" y="2171"/>
                  </a:lnTo>
                  <a:lnTo>
                    <a:pt x="1352" y="2166"/>
                  </a:lnTo>
                  <a:lnTo>
                    <a:pt x="1403" y="2155"/>
                  </a:lnTo>
                  <a:lnTo>
                    <a:pt x="1452" y="2139"/>
                  </a:lnTo>
                  <a:lnTo>
                    <a:pt x="1498" y="2116"/>
                  </a:lnTo>
                  <a:lnTo>
                    <a:pt x="1541" y="2088"/>
                  </a:lnTo>
                  <a:lnTo>
                    <a:pt x="1578" y="2055"/>
                  </a:lnTo>
                  <a:lnTo>
                    <a:pt x="1612" y="2016"/>
                  </a:lnTo>
                  <a:lnTo>
                    <a:pt x="1640" y="1975"/>
                  </a:lnTo>
                  <a:lnTo>
                    <a:pt x="1663" y="1929"/>
                  </a:lnTo>
                  <a:lnTo>
                    <a:pt x="1681" y="1881"/>
                  </a:lnTo>
                  <a:lnTo>
                    <a:pt x="1691" y="1830"/>
                  </a:lnTo>
                  <a:lnTo>
                    <a:pt x="1695" y="1776"/>
                  </a:lnTo>
                  <a:lnTo>
                    <a:pt x="1691" y="1723"/>
                  </a:lnTo>
                  <a:lnTo>
                    <a:pt x="1681" y="1672"/>
                  </a:lnTo>
                  <a:lnTo>
                    <a:pt x="1663" y="1623"/>
                  </a:lnTo>
                  <a:lnTo>
                    <a:pt x="1640" y="1578"/>
                  </a:lnTo>
                  <a:lnTo>
                    <a:pt x="1612" y="1536"/>
                  </a:lnTo>
                  <a:lnTo>
                    <a:pt x="1578" y="1498"/>
                  </a:lnTo>
                  <a:lnTo>
                    <a:pt x="1541" y="1464"/>
                  </a:lnTo>
                  <a:lnTo>
                    <a:pt x="1498" y="1436"/>
                  </a:lnTo>
                  <a:lnTo>
                    <a:pt x="1452" y="1413"/>
                  </a:lnTo>
                  <a:lnTo>
                    <a:pt x="1403" y="1397"/>
                  </a:lnTo>
                  <a:lnTo>
                    <a:pt x="1352" y="1387"/>
                  </a:lnTo>
                  <a:lnTo>
                    <a:pt x="1298" y="1382"/>
                  </a:lnTo>
                  <a:close/>
                  <a:moveTo>
                    <a:pt x="2564" y="876"/>
                  </a:moveTo>
                  <a:lnTo>
                    <a:pt x="2515" y="1501"/>
                  </a:lnTo>
                  <a:lnTo>
                    <a:pt x="3540" y="1624"/>
                  </a:lnTo>
                  <a:lnTo>
                    <a:pt x="3602" y="1137"/>
                  </a:lnTo>
                  <a:lnTo>
                    <a:pt x="2564" y="876"/>
                  </a:lnTo>
                  <a:close/>
                  <a:moveTo>
                    <a:pt x="2440" y="845"/>
                  </a:moveTo>
                  <a:lnTo>
                    <a:pt x="1763" y="932"/>
                  </a:lnTo>
                  <a:lnTo>
                    <a:pt x="1758" y="951"/>
                  </a:lnTo>
                  <a:lnTo>
                    <a:pt x="1751" y="975"/>
                  </a:lnTo>
                  <a:lnTo>
                    <a:pt x="1742" y="1004"/>
                  </a:lnTo>
                  <a:lnTo>
                    <a:pt x="1731" y="1036"/>
                  </a:lnTo>
                  <a:lnTo>
                    <a:pt x="1719" y="1074"/>
                  </a:lnTo>
                  <a:lnTo>
                    <a:pt x="1707" y="1112"/>
                  </a:lnTo>
                  <a:lnTo>
                    <a:pt x="1693" y="1152"/>
                  </a:lnTo>
                  <a:lnTo>
                    <a:pt x="1676" y="1193"/>
                  </a:lnTo>
                  <a:lnTo>
                    <a:pt x="1661" y="1235"/>
                  </a:lnTo>
                  <a:lnTo>
                    <a:pt x="1644" y="1274"/>
                  </a:lnTo>
                  <a:lnTo>
                    <a:pt x="1626" y="1312"/>
                  </a:lnTo>
                  <a:lnTo>
                    <a:pt x="1607" y="1347"/>
                  </a:lnTo>
                  <a:lnTo>
                    <a:pt x="1589" y="1380"/>
                  </a:lnTo>
                  <a:lnTo>
                    <a:pt x="1627" y="1411"/>
                  </a:lnTo>
                  <a:lnTo>
                    <a:pt x="1662" y="1445"/>
                  </a:lnTo>
                  <a:lnTo>
                    <a:pt x="1694" y="1483"/>
                  </a:lnTo>
                  <a:lnTo>
                    <a:pt x="1722" y="1523"/>
                  </a:lnTo>
                  <a:lnTo>
                    <a:pt x="1745" y="1568"/>
                  </a:lnTo>
                  <a:lnTo>
                    <a:pt x="1764" y="1614"/>
                  </a:lnTo>
                  <a:lnTo>
                    <a:pt x="2389" y="1520"/>
                  </a:lnTo>
                  <a:lnTo>
                    <a:pt x="2440" y="845"/>
                  </a:lnTo>
                  <a:close/>
                  <a:moveTo>
                    <a:pt x="740" y="602"/>
                  </a:moveTo>
                  <a:lnTo>
                    <a:pt x="737" y="637"/>
                  </a:lnTo>
                  <a:lnTo>
                    <a:pt x="731" y="677"/>
                  </a:lnTo>
                  <a:lnTo>
                    <a:pt x="721" y="718"/>
                  </a:lnTo>
                  <a:lnTo>
                    <a:pt x="709" y="759"/>
                  </a:lnTo>
                  <a:lnTo>
                    <a:pt x="690" y="801"/>
                  </a:lnTo>
                  <a:lnTo>
                    <a:pt x="667" y="843"/>
                  </a:lnTo>
                  <a:lnTo>
                    <a:pt x="637" y="883"/>
                  </a:lnTo>
                  <a:lnTo>
                    <a:pt x="603" y="919"/>
                  </a:lnTo>
                  <a:lnTo>
                    <a:pt x="565" y="951"/>
                  </a:lnTo>
                  <a:lnTo>
                    <a:pt x="522" y="978"/>
                  </a:lnTo>
                  <a:lnTo>
                    <a:pt x="475" y="1002"/>
                  </a:lnTo>
                  <a:lnTo>
                    <a:pt x="423" y="1021"/>
                  </a:lnTo>
                  <a:lnTo>
                    <a:pt x="368" y="1036"/>
                  </a:lnTo>
                  <a:lnTo>
                    <a:pt x="307" y="1047"/>
                  </a:lnTo>
                  <a:lnTo>
                    <a:pt x="243" y="1054"/>
                  </a:lnTo>
                  <a:lnTo>
                    <a:pt x="294" y="1544"/>
                  </a:lnTo>
                  <a:lnTo>
                    <a:pt x="828" y="1627"/>
                  </a:lnTo>
                  <a:lnTo>
                    <a:pt x="847" y="1574"/>
                  </a:lnTo>
                  <a:lnTo>
                    <a:pt x="873" y="1526"/>
                  </a:lnTo>
                  <a:lnTo>
                    <a:pt x="903" y="1481"/>
                  </a:lnTo>
                  <a:lnTo>
                    <a:pt x="940" y="1439"/>
                  </a:lnTo>
                  <a:lnTo>
                    <a:pt x="979" y="1402"/>
                  </a:lnTo>
                  <a:lnTo>
                    <a:pt x="1023" y="1369"/>
                  </a:lnTo>
                  <a:lnTo>
                    <a:pt x="1070" y="1341"/>
                  </a:lnTo>
                  <a:lnTo>
                    <a:pt x="1121" y="1318"/>
                  </a:lnTo>
                  <a:lnTo>
                    <a:pt x="1174" y="1301"/>
                  </a:lnTo>
                  <a:lnTo>
                    <a:pt x="1230" y="1290"/>
                  </a:lnTo>
                  <a:lnTo>
                    <a:pt x="1173" y="782"/>
                  </a:lnTo>
                  <a:lnTo>
                    <a:pt x="740" y="602"/>
                  </a:lnTo>
                  <a:close/>
                  <a:moveTo>
                    <a:pt x="154" y="356"/>
                  </a:moveTo>
                  <a:lnTo>
                    <a:pt x="237" y="1005"/>
                  </a:lnTo>
                  <a:lnTo>
                    <a:pt x="296" y="999"/>
                  </a:lnTo>
                  <a:lnTo>
                    <a:pt x="353" y="990"/>
                  </a:lnTo>
                  <a:lnTo>
                    <a:pt x="404" y="976"/>
                  </a:lnTo>
                  <a:lnTo>
                    <a:pt x="451" y="959"/>
                  </a:lnTo>
                  <a:lnTo>
                    <a:pt x="495" y="938"/>
                  </a:lnTo>
                  <a:lnTo>
                    <a:pt x="533" y="912"/>
                  </a:lnTo>
                  <a:lnTo>
                    <a:pt x="568" y="884"/>
                  </a:lnTo>
                  <a:lnTo>
                    <a:pt x="600" y="852"/>
                  </a:lnTo>
                  <a:lnTo>
                    <a:pt x="624" y="817"/>
                  </a:lnTo>
                  <a:lnTo>
                    <a:pt x="644" y="782"/>
                  </a:lnTo>
                  <a:lnTo>
                    <a:pt x="661" y="747"/>
                  </a:lnTo>
                  <a:lnTo>
                    <a:pt x="672" y="712"/>
                  </a:lnTo>
                  <a:lnTo>
                    <a:pt x="681" y="676"/>
                  </a:lnTo>
                  <a:lnTo>
                    <a:pt x="686" y="642"/>
                  </a:lnTo>
                  <a:lnTo>
                    <a:pt x="690" y="611"/>
                  </a:lnTo>
                  <a:lnTo>
                    <a:pt x="691" y="581"/>
                  </a:lnTo>
                  <a:lnTo>
                    <a:pt x="154" y="356"/>
                  </a:lnTo>
                  <a:close/>
                  <a:moveTo>
                    <a:pt x="2499" y="207"/>
                  </a:moveTo>
                  <a:lnTo>
                    <a:pt x="1300" y="777"/>
                  </a:lnTo>
                  <a:lnTo>
                    <a:pt x="1359" y="1289"/>
                  </a:lnTo>
                  <a:lnTo>
                    <a:pt x="1409" y="1297"/>
                  </a:lnTo>
                  <a:lnTo>
                    <a:pt x="1457" y="1311"/>
                  </a:lnTo>
                  <a:lnTo>
                    <a:pt x="1503" y="1330"/>
                  </a:lnTo>
                  <a:lnTo>
                    <a:pt x="1548" y="1353"/>
                  </a:lnTo>
                  <a:lnTo>
                    <a:pt x="1564" y="1325"/>
                  </a:lnTo>
                  <a:lnTo>
                    <a:pt x="1580" y="1294"/>
                  </a:lnTo>
                  <a:lnTo>
                    <a:pt x="1596" y="1260"/>
                  </a:lnTo>
                  <a:lnTo>
                    <a:pt x="1612" y="1224"/>
                  </a:lnTo>
                  <a:lnTo>
                    <a:pt x="1626" y="1187"/>
                  </a:lnTo>
                  <a:lnTo>
                    <a:pt x="1640" y="1150"/>
                  </a:lnTo>
                  <a:lnTo>
                    <a:pt x="1654" y="1113"/>
                  </a:lnTo>
                  <a:lnTo>
                    <a:pt x="1667" y="1077"/>
                  </a:lnTo>
                  <a:lnTo>
                    <a:pt x="1677" y="1043"/>
                  </a:lnTo>
                  <a:lnTo>
                    <a:pt x="1688" y="1011"/>
                  </a:lnTo>
                  <a:lnTo>
                    <a:pt x="1697" y="981"/>
                  </a:lnTo>
                  <a:lnTo>
                    <a:pt x="1705" y="955"/>
                  </a:lnTo>
                  <a:lnTo>
                    <a:pt x="1711" y="934"/>
                  </a:lnTo>
                  <a:lnTo>
                    <a:pt x="1716" y="918"/>
                  </a:lnTo>
                  <a:lnTo>
                    <a:pt x="1718" y="908"/>
                  </a:lnTo>
                  <a:lnTo>
                    <a:pt x="1719" y="904"/>
                  </a:lnTo>
                  <a:lnTo>
                    <a:pt x="1724" y="888"/>
                  </a:lnTo>
                  <a:lnTo>
                    <a:pt x="2443" y="795"/>
                  </a:lnTo>
                  <a:lnTo>
                    <a:pt x="2444" y="796"/>
                  </a:lnTo>
                  <a:lnTo>
                    <a:pt x="2499" y="207"/>
                  </a:lnTo>
                  <a:close/>
                  <a:moveTo>
                    <a:pt x="2638" y="137"/>
                  </a:moveTo>
                  <a:lnTo>
                    <a:pt x="2569" y="828"/>
                  </a:lnTo>
                  <a:lnTo>
                    <a:pt x="3608" y="1089"/>
                  </a:lnTo>
                  <a:lnTo>
                    <a:pt x="3680" y="526"/>
                  </a:lnTo>
                  <a:lnTo>
                    <a:pt x="2638" y="137"/>
                  </a:lnTo>
                  <a:close/>
                  <a:moveTo>
                    <a:pt x="2642" y="0"/>
                  </a:moveTo>
                  <a:lnTo>
                    <a:pt x="3818" y="444"/>
                  </a:lnTo>
                  <a:lnTo>
                    <a:pt x="3655" y="1729"/>
                  </a:lnTo>
                  <a:lnTo>
                    <a:pt x="3823" y="3136"/>
                  </a:lnTo>
                  <a:lnTo>
                    <a:pt x="2647" y="2866"/>
                  </a:lnTo>
                  <a:lnTo>
                    <a:pt x="1314" y="3118"/>
                  </a:lnTo>
                  <a:lnTo>
                    <a:pt x="7" y="2876"/>
                  </a:lnTo>
                  <a:lnTo>
                    <a:pt x="166" y="1525"/>
                  </a:lnTo>
                  <a:lnTo>
                    <a:pt x="0" y="154"/>
                  </a:lnTo>
                  <a:lnTo>
                    <a:pt x="1230" y="670"/>
                  </a:lnTo>
                  <a:lnTo>
                    <a:pt x="26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1" name="Freeform 17"/>
          <p:cNvSpPr>
            <a:spLocks/>
          </p:cNvSpPr>
          <p:nvPr/>
        </p:nvSpPr>
        <p:spPr bwMode="auto">
          <a:xfrm>
            <a:off x="9766701" y="4241429"/>
            <a:ext cx="518187" cy="512407"/>
          </a:xfrm>
          <a:custGeom>
            <a:avLst/>
            <a:gdLst>
              <a:gd name="T0" fmla="*/ 4205 w 4278"/>
              <a:gd name="T1" fmla="*/ 0 h 3962"/>
              <a:gd name="T2" fmla="*/ 4223 w 4278"/>
              <a:gd name="T3" fmla="*/ 0 h 3962"/>
              <a:gd name="T4" fmla="*/ 4240 w 4278"/>
              <a:gd name="T5" fmla="*/ 6 h 3962"/>
              <a:gd name="T6" fmla="*/ 4255 w 4278"/>
              <a:gd name="T7" fmla="*/ 15 h 3962"/>
              <a:gd name="T8" fmla="*/ 4268 w 4278"/>
              <a:gd name="T9" fmla="*/ 29 h 3962"/>
              <a:gd name="T10" fmla="*/ 4275 w 4278"/>
              <a:gd name="T11" fmla="*/ 46 h 3962"/>
              <a:gd name="T12" fmla="*/ 4278 w 4278"/>
              <a:gd name="T13" fmla="*/ 64 h 3962"/>
              <a:gd name="T14" fmla="*/ 4275 w 4278"/>
              <a:gd name="T15" fmla="*/ 82 h 3962"/>
              <a:gd name="T16" fmla="*/ 3188 w 4278"/>
              <a:gd name="T17" fmla="*/ 3547 h 3962"/>
              <a:gd name="T18" fmla="*/ 3181 w 4278"/>
              <a:gd name="T19" fmla="*/ 3563 h 3962"/>
              <a:gd name="T20" fmla="*/ 3168 w 4278"/>
              <a:gd name="T21" fmla="*/ 3576 h 3962"/>
              <a:gd name="T22" fmla="*/ 3152 w 4278"/>
              <a:gd name="T23" fmla="*/ 3587 h 3962"/>
              <a:gd name="T24" fmla="*/ 3135 w 4278"/>
              <a:gd name="T25" fmla="*/ 3591 h 3962"/>
              <a:gd name="T26" fmla="*/ 3117 w 4278"/>
              <a:gd name="T27" fmla="*/ 3591 h 3962"/>
              <a:gd name="T28" fmla="*/ 3100 w 4278"/>
              <a:gd name="T29" fmla="*/ 3586 h 3962"/>
              <a:gd name="T30" fmla="*/ 2329 w 4278"/>
              <a:gd name="T31" fmla="*/ 3217 h 3962"/>
              <a:gd name="T32" fmla="*/ 1706 w 4278"/>
              <a:gd name="T33" fmla="*/ 3940 h 3962"/>
              <a:gd name="T34" fmla="*/ 1692 w 4278"/>
              <a:gd name="T35" fmla="*/ 3952 h 3962"/>
              <a:gd name="T36" fmla="*/ 1675 w 4278"/>
              <a:gd name="T37" fmla="*/ 3960 h 3962"/>
              <a:gd name="T38" fmla="*/ 1658 w 4278"/>
              <a:gd name="T39" fmla="*/ 3962 h 3962"/>
              <a:gd name="T40" fmla="*/ 1647 w 4278"/>
              <a:gd name="T41" fmla="*/ 3961 h 3962"/>
              <a:gd name="T42" fmla="*/ 1637 w 4278"/>
              <a:gd name="T43" fmla="*/ 3959 h 3962"/>
              <a:gd name="T44" fmla="*/ 1620 w 4278"/>
              <a:gd name="T45" fmla="*/ 3951 h 3962"/>
              <a:gd name="T46" fmla="*/ 1607 w 4278"/>
              <a:gd name="T47" fmla="*/ 3938 h 3962"/>
              <a:gd name="T48" fmla="*/ 1598 w 4278"/>
              <a:gd name="T49" fmla="*/ 3921 h 3962"/>
              <a:gd name="T50" fmla="*/ 1593 w 4278"/>
              <a:gd name="T51" fmla="*/ 3903 h 3962"/>
              <a:gd name="T52" fmla="*/ 1505 w 4278"/>
              <a:gd name="T53" fmla="*/ 2740 h 3962"/>
              <a:gd name="T54" fmla="*/ 1506 w 4278"/>
              <a:gd name="T55" fmla="*/ 2721 h 3962"/>
              <a:gd name="T56" fmla="*/ 1511 w 4278"/>
              <a:gd name="T57" fmla="*/ 2705 h 3962"/>
              <a:gd name="T58" fmla="*/ 1521 w 4278"/>
              <a:gd name="T59" fmla="*/ 2690 h 3962"/>
              <a:gd name="T60" fmla="*/ 2419 w 4278"/>
              <a:gd name="T61" fmla="*/ 1768 h 3962"/>
              <a:gd name="T62" fmla="*/ 1276 w 4278"/>
              <a:gd name="T63" fmla="*/ 2621 h 3962"/>
              <a:gd name="T64" fmla="*/ 1261 w 4278"/>
              <a:gd name="T65" fmla="*/ 2631 h 3962"/>
              <a:gd name="T66" fmla="*/ 1244 w 4278"/>
              <a:gd name="T67" fmla="*/ 2634 h 3962"/>
              <a:gd name="T68" fmla="*/ 1227 w 4278"/>
              <a:gd name="T69" fmla="*/ 2633 h 3962"/>
              <a:gd name="T70" fmla="*/ 1210 w 4278"/>
              <a:gd name="T71" fmla="*/ 2628 h 3962"/>
              <a:gd name="T72" fmla="*/ 36 w 4278"/>
              <a:gd name="T73" fmla="*/ 2051 h 3962"/>
              <a:gd name="T74" fmla="*/ 21 w 4278"/>
              <a:gd name="T75" fmla="*/ 2041 h 3962"/>
              <a:gd name="T76" fmla="*/ 9 w 4278"/>
              <a:gd name="T77" fmla="*/ 2026 h 3962"/>
              <a:gd name="T78" fmla="*/ 3 w 4278"/>
              <a:gd name="T79" fmla="*/ 2011 h 3962"/>
              <a:gd name="T80" fmla="*/ 0 w 4278"/>
              <a:gd name="T81" fmla="*/ 1992 h 3962"/>
              <a:gd name="T82" fmla="*/ 3 w 4278"/>
              <a:gd name="T83" fmla="*/ 1974 h 3962"/>
              <a:gd name="T84" fmla="*/ 10 w 4278"/>
              <a:gd name="T85" fmla="*/ 1959 h 3962"/>
              <a:gd name="T86" fmla="*/ 22 w 4278"/>
              <a:gd name="T87" fmla="*/ 1944 h 3962"/>
              <a:gd name="T88" fmla="*/ 38 w 4278"/>
              <a:gd name="T89" fmla="*/ 1935 h 3962"/>
              <a:gd name="T90" fmla="*/ 4187 w 4278"/>
              <a:gd name="T91" fmla="*/ 6 h 3962"/>
              <a:gd name="T92" fmla="*/ 4205 w 4278"/>
              <a:gd name="T93" fmla="*/ 0 h 3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278" h="3962">
                <a:moveTo>
                  <a:pt x="4205" y="0"/>
                </a:moveTo>
                <a:lnTo>
                  <a:pt x="4223" y="0"/>
                </a:lnTo>
                <a:lnTo>
                  <a:pt x="4240" y="6"/>
                </a:lnTo>
                <a:lnTo>
                  <a:pt x="4255" y="15"/>
                </a:lnTo>
                <a:lnTo>
                  <a:pt x="4268" y="29"/>
                </a:lnTo>
                <a:lnTo>
                  <a:pt x="4275" y="46"/>
                </a:lnTo>
                <a:lnTo>
                  <a:pt x="4278" y="64"/>
                </a:lnTo>
                <a:lnTo>
                  <a:pt x="4275" y="82"/>
                </a:lnTo>
                <a:lnTo>
                  <a:pt x="3188" y="3547"/>
                </a:lnTo>
                <a:lnTo>
                  <a:pt x="3181" y="3563"/>
                </a:lnTo>
                <a:lnTo>
                  <a:pt x="3168" y="3576"/>
                </a:lnTo>
                <a:lnTo>
                  <a:pt x="3152" y="3587"/>
                </a:lnTo>
                <a:lnTo>
                  <a:pt x="3135" y="3591"/>
                </a:lnTo>
                <a:lnTo>
                  <a:pt x="3117" y="3591"/>
                </a:lnTo>
                <a:lnTo>
                  <a:pt x="3100" y="3586"/>
                </a:lnTo>
                <a:lnTo>
                  <a:pt x="2329" y="3217"/>
                </a:lnTo>
                <a:lnTo>
                  <a:pt x="1706" y="3940"/>
                </a:lnTo>
                <a:lnTo>
                  <a:pt x="1692" y="3952"/>
                </a:lnTo>
                <a:lnTo>
                  <a:pt x="1675" y="3960"/>
                </a:lnTo>
                <a:lnTo>
                  <a:pt x="1658" y="3962"/>
                </a:lnTo>
                <a:lnTo>
                  <a:pt x="1647" y="3961"/>
                </a:lnTo>
                <a:lnTo>
                  <a:pt x="1637" y="3959"/>
                </a:lnTo>
                <a:lnTo>
                  <a:pt x="1620" y="3951"/>
                </a:lnTo>
                <a:lnTo>
                  <a:pt x="1607" y="3938"/>
                </a:lnTo>
                <a:lnTo>
                  <a:pt x="1598" y="3921"/>
                </a:lnTo>
                <a:lnTo>
                  <a:pt x="1593" y="3903"/>
                </a:lnTo>
                <a:lnTo>
                  <a:pt x="1505" y="2740"/>
                </a:lnTo>
                <a:lnTo>
                  <a:pt x="1506" y="2721"/>
                </a:lnTo>
                <a:lnTo>
                  <a:pt x="1511" y="2705"/>
                </a:lnTo>
                <a:lnTo>
                  <a:pt x="1521" y="2690"/>
                </a:lnTo>
                <a:lnTo>
                  <a:pt x="2419" y="1768"/>
                </a:lnTo>
                <a:lnTo>
                  <a:pt x="1276" y="2621"/>
                </a:lnTo>
                <a:lnTo>
                  <a:pt x="1261" y="2631"/>
                </a:lnTo>
                <a:lnTo>
                  <a:pt x="1244" y="2634"/>
                </a:lnTo>
                <a:lnTo>
                  <a:pt x="1227" y="2633"/>
                </a:lnTo>
                <a:lnTo>
                  <a:pt x="1210" y="2628"/>
                </a:lnTo>
                <a:lnTo>
                  <a:pt x="36" y="2051"/>
                </a:lnTo>
                <a:lnTo>
                  <a:pt x="21" y="2041"/>
                </a:lnTo>
                <a:lnTo>
                  <a:pt x="9" y="2026"/>
                </a:lnTo>
                <a:lnTo>
                  <a:pt x="3" y="2011"/>
                </a:lnTo>
                <a:lnTo>
                  <a:pt x="0" y="1992"/>
                </a:lnTo>
                <a:lnTo>
                  <a:pt x="3" y="1974"/>
                </a:lnTo>
                <a:lnTo>
                  <a:pt x="10" y="1959"/>
                </a:lnTo>
                <a:lnTo>
                  <a:pt x="22" y="1944"/>
                </a:lnTo>
                <a:lnTo>
                  <a:pt x="38" y="1935"/>
                </a:lnTo>
                <a:lnTo>
                  <a:pt x="4187" y="6"/>
                </a:lnTo>
                <a:lnTo>
                  <a:pt x="420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Google Shape;101;p12"/>
          <p:cNvSpPr txBox="1">
            <a:spLocks/>
          </p:cNvSpPr>
          <p:nvPr/>
        </p:nvSpPr>
        <p:spPr>
          <a:xfrm>
            <a:off x="401963" y="311253"/>
            <a:ext cx="4844855" cy="670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kern="0" dirty="0"/>
              <a:t>Table of Contents</a:t>
            </a:r>
          </a:p>
        </p:txBody>
      </p:sp>
      <p:sp>
        <p:nvSpPr>
          <p:cNvPr id="43" name="Pentagon 42"/>
          <p:cNvSpPr/>
          <p:nvPr/>
        </p:nvSpPr>
        <p:spPr>
          <a:xfrm rot="5400000">
            <a:off x="6788703" y="2749254"/>
            <a:ext cx="1110342" cy="1065502"/>
          </a:xfrm>
          <a:prstGeom prst="homePlate">
            <a:avLst>
              <a:gd name="adj" fmla="val 35185"/>
            </a:avLst>
          </a:prstGeom>
          <a:solidFill>
            <a:srgbClr val="004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269849" y="5355354"/>
            <a:ext cx="21324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-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03</a:t>
            </a:r>
            <a:endParaRPr kumimoji="0" lang="en-US" sz="54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080655" y="4371603"/>
            <a:ext cx="1939101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INTRODUCTION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Goal &amp; motivation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Limitations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472490" y="2508553"/>
            <a:ext cx="22160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IMPLEMENTATION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0" dirty="0">
                <a:latin typeface="Arial" pitchFamily="34" charset="0"/>
                <a:cs typeface="Arial" pitchFamily="34" charset="0"/>
              </a:rPr>
              <a:t>DSP algorithm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Timings &amp; averaging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0" dirty="0">
                <a:latin typeface="Arial" pitchFamily="34" charset="0"/>
                <a:cs typeface="Arial" pitchFamily="34" charset="0"/>
              </a:rPr>
              <a:t>Parameter design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</p:txBody>
      </p:sp>
      <p:grpSp>
        <p:nvGrpSpPr>
          <p:cNvPr id="52" name="Google Shape;521;p37"/>
          <p:cNvGrpSpPr/>
          <p:nvPr/>
        </p:nvGrpSpPr>
        <p:grpSpPr>
          <a:xfrm>
            <a:off x="7068606" y="2904995"/>
            <a:ext cx="551031" cy="522290"/>
            <a:chOff x="5300400" y="3670175"/>
            <a:chExt cx="421300" cy="399325"/>
          </a:xfrm>
        </p:grpSpPr>
        <p:sp>
          <p:nvSpPr>
            <p:cNvPr id="53" name="Google Shape;522;p37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23;p37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24;p37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25;p37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26;p3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330;p37"/>
          <p:cNvGrpSpPr/>
          <p:nvPr/>
        </p:nvGrpSpPr>
        <p:grpSpPr>
          <a:xfrm>
            <a:off x="4434731" y="4205458"/>
            <a:ext cx="430422" cy="544351"/>
            <a:chOff x="584925" y="238125"/>
            <a:chExt cx="415200" cy="525100"/>
          </a:xfrm>
        </p:grpSpPr>
        <p:sp>
          <p:nvSpPr>
            <p:cNvPr id="59" name="Google Shape;331;p37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32;p37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33;p3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34;p37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35;p37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36;p37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Rectangle 64"/>
          <p:cNvSpPr/>
          <p:nvPr/>
        </p:nvSpPr>
        <p:spPr>
          <a:xfrm>
            <a:off x="6069180" y="4337236"/>
            <a:ext cx="270906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CURRENT PROGRESS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0" dirty="0">
                <a:latin typeface="Arial" pitchFamily="34" charset="0"/>
                <a:cs typeface="Arial" pitchFamily="34" charset="0"/>
              </a:rPr>
              <a:t>Simulink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0" dirty="0">
                <a:latin typeface="Arial" pitchFamily="34" charset="0"/>
                <a:cs typeface="Arial" pitchFamily="34" charset="0"/>
              </a:rPr>
              <a:t>HIL</a:t>
            </a:r>
          </a:p>
        </p:txBody>
      </p:sp>
      <p:sp>
        <p:nvSpPr>
          <p:cNvPr id="66" name="Rectangle 65"/>
          <p:cNvSpPr/>
          <p:nvPr/>
        </p:nvSpPr>
        <p:spPr>
          <a:xfrm>
            <a:off x="8969587" y="2586336"/>
            <a:ext cx="22160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FUTURE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PLAN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53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xfrm>
            <a:off x="36164" y="6441593"/>
            <a:ext cx="580402" cy="41634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/>
          </a:p>
        </p:txBody>
      </p:sp>
      <p:sp>
        <p:nvSpPr>
          <p:cNvPr id="15" name="Google Shape;101;p12"/>
          <p:cNvSpPr txBox="1">
            <a:spLocks/>
          </p:cNvSpPr>
          <p:nvPr/>
        </p:nvSpPr>
        <p:spPr>
          <a:xfrm>
            <a:off x="401963" y="311253"/>
            <a:ext cx="2524117" cy="630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kern="0" dirty="0"/>
              <a:t>Future work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148762" y="2409358"/>
            <a:ext cx="3805238" cy="3668713"/>
            <a:chOff x="4192588" y="2135188"/>
            <a:chExt cx="3805238" cy="3668713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6096001" y="3373438"/>
              <a:ext cx="1901825" cy="2430463"/>
            </a:xfrm>
            <a:custGeom>
              <a:avLst/>
              <a:gdLst>
                <a:gd name="T0" fmla="*/ 653 w 932"/>
                <a:gd name="T1" fmla="*/ 0 h 1191"/>
                <a:gd name="T2" fmla="*/ 655 w 932"/>
                <a:gd name="T3" fmla="*/ 49 h 1191"/>
                <a:gd name="T4" fmla="*/ 376 w 932"/>
                <a:gd name="T5" fmla="*/ 586 h 1191"/>
                <a:gd name="T6" fmla="*/ 0 w 932"/>
                <a:gd name="T7" fmla="*/ 1129 h 1191"/>
                <a:gd name="T8" fmla="*/ 277 w 932"/>
                <a:gd name="T9" fmla="*/ 1191 h 1191"/>
                <a:gd name="T10" fmla="*/ 932 w 932"/>
                <a:gd name="T11" fmla="*/ 536 h 1191"/>
                <a:gd name="T12" fmla="*/ 653 w 932"/>
                <a:gd name="T13" fmla="*/ 0 h 1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2" h="1191">
                  <a:moveTo>
                    <a:pt x="653" y="0"/>
                  </a:moveTo>
                  <a:cubicBezTo>
                    <a:pt x="654" y="16"/>
                    <a:pt x="655" y="33"/>
                    <a:pt x="655" y="49"/>
                  </a:cubicBezTo>
                  <a:cubicBezTo>
                    <a:pt x="655" y="271"/>
                    <a:pt x="544" y="467"/>
                    <a:pt x="376" y="586"/>
                  </a:cubicBezTo>
                  <a:cubicBezTo>
                    <a:pt x="358" y="827"/>
                    <a:pt x="209" y="1031"/>
                    <a:pt x="0" y="1129"/>
                  </a:cubicBezTo>
                  <a:cubicBezTo>
                    <a:pt x="84" y="1169"/>
                    <a:pt x="178" y="1191"/>
                    <a:pt x="277" y="1191"/>
                  </a:cubicBezTo>
                  <a:cubicBezTo>
                    <a:pt x="639" y="1191"/>
                    <a:pt x="932" y="898"/>
                    <a:pt x="932" y="536"/>
                  </a:cubicBezTo>
                  <a:cubicBezTo>
                    <a:pt x="932" y="314"/>
                    <a:pt x="822" y="118"/>
                    <a:pt x="653" y="0"/>
                  </a:cubicBezTo>
                  <a:close/>
                </a:path>
              </a:pathLst>
            </a:custGeom>
            <a:solidFill>
              <a:srgbClr val="004C5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4192588" y="3373438"/>
              <a:ext cx="1903413" cy="2430463"/>
            </a:xfrm>
            <a:custGeom>
              <a:avLst/>
              <a:gdLst>
                <a:gd name="T0" fmla="*/ 556 w 932"/>
                <a:gd name="T1" fmla="*/ 586 h 1191"/>
                <a:gd name="T2" fmla="*/ 277 w 932"/>
                <a:gd name="T3" fmla="*/ 49 h 1191"/>
                <a:gd name="T4" fmla="*/ 279 w 932"/>
                <a:gd name="T5" fmla="*/ 0 h 1191"/>
                <a:gd name="T6" fmla="*/ 0 w 932"/>
                <a:gd name="T7" fmla="*/ 536 h 1191"/>
                <a:gd name="T8" fmla="*/ 655 w 932"/>
                <a:gd name="T9" fmla="*/ 1191 h 1191"/>
                <a:gd name="T10" fmla="*/ 932 w 932"/>
                <a:gd name="T11" fmla="*/ 1129 h 1191"/>
                <a:gd name="T12" fmla="*/ 556 w 932"/>
                <a:gd name="T13" fmla="*/ 586 h 1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2" h="1191">
                  <a:moveTo>
                    <a:pt x="556" y="586"/>
                  </a:moveTo>
                  <a:cubicBezTo>
                    <a:pt x="387" y="467"/>
                    <a:pt x="277" y="271"/>
                    <a:pt x="277" y="49"/>
                  </a:cubicBezTo>
                  <a:cubicBezTo>
                    <a:pt x="277" y="33"/>
                    <a:pt x="278" y="16"/>
                    <a:pt x="279" y="0"/>
                  </a:cubicBezTo>
                  <a:cubicBezTo>
                    <a:pt x="110" y="118"/>
                    <a:pt x="0" y="314"/>
                    <a:pt x="0" y="536"/>
                  </a:cubicBezTo>
                  <a:cubicBezTo>
                    <a:pt x="0" y="898"/>
                    <a:pt x="293" y="1191"/>
                    <a:pt x="655" y="1191"/>
                  </a:cubicBezTo>
                  <a:cubicBezTo>
                    <a:pt x="754" y="1191"/>
                    <a:pt x="848" y="1169"/>
                    <a:pt x="932" y="1129"/>
                  </a:cubicBezTo>
                  <a:cubicBezTo>
                    <a:pt x="723" y="1031"/>
                    <a:pt x="574" y="827"/>
                    <a:pt x="556" y="586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5327651" y="4568825"/>
              <a:ext cx="1535113" cy="1109663"/>
            </a:xfrm>
            <a:custGeom>
              <a:avLst/>
              <a:gdLst>
                <a:gd name="T0" fmla="*/ 752 w 752"/>
                <a:gd name="T1" fmla="*/ 0 h 543"/>
                <a:gd name="T2" fmla="*/ 376 w 752"/>
                <a:gd name="T3" fmla="*/ 118 h 543"/>
                <a:gd name="T4" fmla="*/ 0 w 752"/>
                <a:gd name="T5" fmla="*/ 0 h 543"/>
                <a:gd name="T6" fmla="*/ 376 w 752"/>
                <a:gd name="T7" fmla="*/ 543 h 543"/>
                <a:gd name="T8" fmla="*/ 752 w 752"/>
                <a:gd name="T9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543">
                  <a:moveTo>
                    <a:pt x="752" y="0"/>
                  </a:moveTo>
                  <a:cubicBezTo>
                    <a:pt x="645" y="74"/>
                    <a:pt x="516" y="118"/>
                    <a:pt x="376" y="118"/>
                  </a:cubicBezTo>
                  <a:cubicBezTo>
                    <a:pt x="236" y="118"/>
                    <a:pt x="107" y="74"/>
                    <a:pt x="0" y="0"/>
                  </a:cubicBezTo>
                  <a:cubicBezTo>
                    <a:pt x="18" y="241"/>
                    <a:pt x="167" y="445"/>
                    <a:pt x="376" y="543"/>
                  </a:cubicBezTo>
                  <a:cubicBezTo>
                    <a:pt x="585" y="445"/>
                    <a:pt x="734" y="241"/>
                    <a:pt x="752" y="0"/>
                  </a:cubicBezTo>
                  <a:close/>
                </a:path>
              </a:pathLst>
            </a:custGeom>
            <a:solidFill>
              <a:srgbClr val="00A8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4762501" y="2135188"/>
              <a:ext cx="2665413" cy="1238250"/>
            </a:xfrm>
            <a:custGeom>
              <a:avLst/>
              <a:gdLst>
                <a:gd name="T0" fmla="*/ 653 w 1306"/>
                <a:gd name="T1" fmla="*/ 549 h 606"/>
                <a:gd name="T2" fmla="*/ 930 w 1306"/>
                <a:gd name="T3" fmla="*/ 487 h 606"/>
                <a:gd name="T4" fmla="*/ 1306 w 1306"/>
                <a:gd name="T5" fmla="*/ 606 h 606"/>
                <a:gd name="T6" fmla="*/ 653 w 1306"/>
                <a:gd name="T7" fmla="*/ 0 h 606"/>
                <a:gd name="T8" fmla="*/ 0 w 1306"/>
                <a:gd name="T9" fmla="*/ 606 h 606"/>
                <a:gd name="T10" fmla="*/ 376 w 1306"/>
                <a:gd name="T11" fmla="*/ 487 h 606"/>
                <a:gd name="T12" fmla="*/ 653 w 1306"/>
                <a:gd name="T13" fmla="*/ 549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6" h="606">
                  <a:moveTo>
                    <a:pt x="653" y="549"/>
                  </a:moveTo>
                  <a:cubicBezTo>
                    <a:pt x="737" y="509"/>
                    <a:pt x="831" y="487"/>
                    <a:pt x="930" y="487"/>
                  </a:cubicBezTo>
                  <a:cubicBezTo>
                    <a:pt x="1070" y="487"/>
                    <a:pt x="1199" y="531"/>
                    <a:pt x="1306" y="606"/>
                  </a:cubicBezTo>
                  <a:cubicBezTo>
                    <a:pt x="1280" y="267"/>
                    <a:pt x="998" y="0"/>
                    <a:pt x="653" y="0"/>
                  </a:cubicBezTo>
                  <a:cubicBezTo>
                    <a:pt x="308" y="0"/>
                    <a:pt x="25" y="267"/>
                    <a:pt x="0" y="606"/>
                  </a:cubicBezTo>
                  <a:cubicBezTo>
                    <a:pt x="106" y="531"/>
                    <a:pt x="236" y="487"/>
                    <a:pt x="376" y="487"/>
                  </a:cubicBezTo>
                  <a:cubicBezTo>
                    <a:pt x="475" y="487"/>
                    <a:pt x="569" y="509"/>
                    <a:pt x="653" y="549"/>
                  </a:cubicBezTo>
                  <a:close/>
                </a:path>
              </a:pathLst>
            </a:custGeom>
            <a:solidFill>
              <a:srgbClr val="009E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6096001" y="3130550"/>
              <a:ext cx="1336675" cy="1438275"/>
            </a:xfrm>
            <a:custGeom>
              <a:avLst/>
              <a:gdLst>
                <a:gd name="T0" fmla="*/ 0 w 655"/>
                <a:gd name="T1" fmla="*/ 62 h 705"/>
                <a:gd name="T2" fmla="*/ 377 w 655"/>
                <a:gd name="T3" fmla="*/ 655 h 705"/>
                <a:gd name="T4" fmla="*/ 376 w 655"/>
                <a:gd name="T5" fmla="*/ 705 h 705"/>
                <a:gd name="T6" fmla="*/ 655 w 655"/>
                <a:gd name="T7" fmla="*/ 168 h 705"/>
                <a:gd name="T8" fmla="*/ 653 w 655"/>
                <a:gd name="T9" fmla="*/ 119 h 705"/>
                <a:gd name="T10" fmla="*/ 277 w 655"/>
                <a:gd name="T11" fmla="*/ 0 h 705"/>
                <a:gd name="T12" fmla="*/ 0 w 655"/>
                <a:gd name="T13" fmla="*/ 62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5" h="705">
                  <a:moveTo>
                    <a:pt x="0" y="62"/>
                  </a:moveTo>
                  <a:cubicBezTo>
                    <a:pt x="223" y="166"/>
                    <a:pt x="377" y="392"/>
                    <a:pt x="377" y="655"/>
                  </a:cubicBezTo>
                  <a:cubicBezTo>
                    <a:pt x="377" y="672"/>
                    <a:pt x="377" y="688"/>
                    <a:pt x="376" y="705"/>
                  </a:cubicBezTo>
                  <a:cubicBezTo>
                    <a:pt x="544" y="586"/>
                    <a:pt x="655" y="390"/>
                    <a:pt x="655" y="168"/>
                  </a:cubicBezTo>
                  <a:cubicBezTo>
                    <a:pt x="655" y="152"/>
                    <a:pt x="654" y="135"/>
                    <a:pt x="653" y="119"/>
                  </a:cubicBezTo>
                  <a:cubicBezTo>
                    <a:pt x="546" y="44"/>
                    <a:pt x="417" y="0"/>
                    <a:pt x="277" y="0"/>
                  </a:cubicBezTo>
                  <a:cubicBezTo>
                    <a:pt x="178" y="0"/>
                    <a:pt x="84" y="22"/>
                    <a:pt x="0" y="62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457200" tIns="45720" rIns="0" bIns="365760" numCol="1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4757738" y="3130550"/>
              <a:ext cx="1338263" cy="1438275"/>
            </a:xfrm>
            <a:custGeom>
              <a:avLst/>
              <a:gdLst>
                <a:gd name="T0" fmla="*/ 279 w 655"/>
                <a:gd name="T1" fmla="*/ 705 h 705"/>
                <a:gd name="T2" fmla="*/ 277 w 655"/>
                <a:gd name="T3" fmla="*/ 655 h 705"/>
                <a:gd name="T4" fmla="*/ 655 w 655"/>
                <a:gd name="T5" fmla="*/ 62 h 705"/>
                <a:gd name="T6" fmla="*/ 378 w 655"/>
                <a:gd name="T7" fmla="*/ 0 h 705"/>
                <a:gd name="T8" fmla="*/ 2 w 655"/>
                <a:gd name="T9" fmla="*/ 119 h 705"/>
                <a:gd name="T10" fmla="*/ 0 w 655"/>
                <a:gd name="T11" fmla="*/ 168 h 705"/>
                <a:gd name="T12" fmla="*/ 279 w 655"/>
                <a:gd name="T13" fmla="*/ 705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5" h="705">
                  <a:moveTo>
                    <a:pt x="279" y="705"/>
                  </a:moveTo>
                  <a:cubicBezTo>
                    <a:pt x="278" y="688"/>
                    <a:pt x="277" y="672"/>
                    <a:pt x="277" y="655"/>
                  </a:cubicBezTo>
                  <a:cubicBezTo>
                    <a:pt x="277" y="392"/>
                    <a:pt x="432" y="166"/>
                    <a:pt x="655" y="62"/>
                  </a:cubicBezTo>
                  <a:cubicBezTo>
                    <a:pt x="571" y="22"/>
                    <a:pt x="477" y="0"/>
                    <a:pt x="378" y="0"/>
                  </a:cubicBezTo>
                  <a:cubicBezTo>
                    <a:pt x="238" y="0"/>
                    <a:pt x="108" y="44"/>
                    <a:pt x="2" y="119"/>
                  </a:cubicBezTo>
                  <a:cubicBezTo>
                    <a:pt x="1" y="135"/>
                    <a:pt x="0" y="152"/>
                    <a:pt x="0" y="168"/>
                  </a:cubicBezTo>
                  <a:cubicBezTo>
                    <a:pt x="0" y="390"/>
                    <a:pt x="110" y="586"/>
                    <a:pt x="279" y="705"/>
                  </a:cubicBezTo>
                  <a:close/>
                </a:path>
              </a:pathLst>
            </a:custGeom>
            <a:solidFill>
              <a:srgbClr val="004C5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0" tIns="45720" rIns="457200" bIns="365760" numCol="1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5797057" y="2359928"/>
              <a:ext cx="596301" cy="654233"/>
              <a:chOff x="8228013" y="1760538"/>
              <a:chExt cx="669926" cy="735012"/>
            </a:xfrm>
            <a:solidFill>
              <a:schemeClr val="bg1"/>
            </a:solidFill>
          </p:grpSpPr>
          <p:sp>
            <p:nvSpPr>
              <p:cNvPr id="29" name="Freeform 39"/>
              <p:cNvSpPr>
                <a:spLocks noEditPoints="1"/>
              </p:cNvSpPr>
              <p:nvPr/>
            </p:nvSpPr>
            <p:spPr bwMode="auto">
              <a:xfrm>
                <a:off x="8337551" y="1873250"/>
                <a:ext cx="450850" cy="622300"/>
              </a:xfrm>
              <a:custGeom>
                <a:avLst/>
                <a:gdLst>
                  <a:gd name="T0" fmla="*/ 735 w 1987"/>
                  <a:gd name="T1" fmla="*/ 293 h 2740"/>
                  <a:gd name="T2" fmla="*/ 469 w 1987"/>
                  <a:gd name="T3" fmla="*/ 456 h 2740"/>
                  <a:gd name="T4" fmla="*/ 298 w 1987"/>
                  <a:gd name="T5" fmla="*/ 707 h 2740"/>
                  <a:gd name="T6" fmla="*/ 254 w 1987"/>
                  <a:gd name="T7" fmla="*/ 1012 h 2740"/>
                  <a:gd name="T8" fmla="*/ 307 w 1987"/>
                  <a:gd name="T9" fmla="*/ 1256 h 2740"/>
                  <a:gd name="T10" fmla="*/ 405 w 1987"/>
                  <a:gd name="T11" fmla="*/ 1440 h 2740"/>
                  <a:gd name="T12" fmla="*/ 519 w 1987"/>
                  <a:gd name="T13" fmla="*/ 1611 h 2740"/>
                  <a:gd name="T14" fmla="*/ 590 w 1987"/>
                  <a:gd name="T15" fmla="*/ 1804 h 2740"/>
                  <a:gd name="T16" fmla="*/ 633 w 1987"/>
                  <a:gd name="T17" fmla="*/ 1936 h 2740"/>
                  <a:gd name="T18" fmla="*/ 1318 w 1987"/>
                  <a:gd name="T19" fmla="*/ 1969 h 2740"/>
                  <a:gd name="T20" fmla="*/ 1391 w 1987"/>
                  <a:gd name="T21" fmla="*/ 1872 h 2740"/>
                  <a:gd name="T22" fmla="*/ 1429 w 1987"/>
                  <a:gd name="T23" fmla="*/ 1685 h 2740"/>
                  <a:gd name="T24" fmla="*/ 1537 w 1987"/>
                  <a:gd name="T25" fmla="*/ 1505 h 2740"/>
                  <a:gd name="T26" fmla="*/ 1643 w 1987"/>
                  <a:gd name="T27" fmla="*/ 1335 h 2740"/>
                  <a:gd name="T28" fmla="*/ 1720 w 1987"/>
                  <a:gd name="T29" fmla="*/ 1118 h 2740"/>
                  <a:gd name="T30" fmla="*/ 1724 w 1987"/>
                  <a:gd name="T31" fmla="*/ 826 h 2740"/>
                  <a:gd name="T32" fmla="*/ 1600 w 1987"/>
                  <a:gd name="T33" fmla="*/ 547 h 2740"/>
                  <a:gd name="T34" fmla="*/ 1368 w 1987"/>
                  <a:gd name="T35" fmla="*/ 345 h 2740"/>
                  <a:gd name="T36" fmla="*/ 1061 w 1987"/>
                  <a:gd name="T37" fmla="*/ 252 h 2740"/>
                  <a:gd name="T38" fmla="*/ 1231 w 1987"/>
                  <a:gd name="T39" fmla="*/ 28 h 2740"/>
                  <a:gd name="T40" fmla="*/ 1579 w 1987"/>
                  <a:gd name="T41" fmla="*/ 184 h 2740"/>
                  <a:gd name="T42" fmla="*/ 1838 w 1987"/>
                  <a:gd name="T43" fmla="*/ 451 h 2740"/>
                  <a:gd name="T44" fmla="*/ 1973 w 1987"/>
                  <a:gd name="T45" fmla="*/ 798 h 2740"/>
                  <a:gd name="T46" fmla="*/ 1971 w 1987"/>
                  <a:gd name="T47" fmla="*/ 1141 h 2740"/>
                  <a:gd name="T48" fmla="*/ 1894 w 1987"/>
                  <a:gd name="T49" fmla="*/ 1393 h 2740"/>
                  <a:gd name="T50" fmla="*/ 1788 w 1987"/>
                  <a:gd name="T51" fmla="*/ 1583 h 2740"/>
                  <a:gd name="T52" fmla="*/ 1679 w 1987"/>
                  <a:gd name="T53" fmla="*/ 1747 h 2740"/>
                  <a:gd name="T54" fmla="*/ 1642 w 1987"/>
                  <a:gd name="T55" fmla="*/ 1893 h 2740"/>
                  <a:gd name="T56" fmla="*/ 1539 w 1987"/>
                  <a:gd name="T57" fmla="*/ 2104 h 2740"/>
                  <a:gd name="T58" fmla="*/ 1456 w 1987"/>
                  <a:gd name="T59" fmla="*/ 2246 h 2740"/>
                  <a:gd name="T60" fmla="*/ 1449 w 1987"/>
                  <a:gd name="T61" fmla="*/ 2378 h 2740"/>
                  <a:gd name="T62" fmla="*/ 1446 w 1987"/>
                  <a:gd name="T63" fmla="*/ 2439 h 2740"/>
                  <a:gd name="T64" fmla="*/ 1416 w 1987"/>
                  <a:gd name="T65" fmla="*/ 2521 h 2740"/>
                  <a:gd name="T66" fmla="*/ 1312 w 1987"/>
                  <a:gd name="T67" fmla="*/ 2610 h 2740"/>
                  <a:gd name="T68" fmla="*/ 1160 w 1987"/>
                  <a:gd name="T69" fmla="*/ 2720 h 2740"/>
                  <a:gd name="T70" fmla="*/ 872 w 1987"/>
                  <a:gd name="T71" fmla="*/ 2738 h 2740"/>
                  <a:gd name="T72" fmla="*/ 746 w 1987"/>
                  <a:gd name="T73" fmla="*/ 2641 h 2740"/>
                  <a:gd name="T74" fmla="*/ 594 w 1987"/>
                  <a:gd name="T75" fmla="*/ 2551 h 2740"/>
                  <a:gd name="T76" fmla="*/ 544 w 1987"/>
                  <a:gd name="T77" fmla="*/ 2456 h 2740"/>
                  <a:gd name="T78" fmla="*/ 540 w 1987"/>
                  <a:gd name="T79" fmla="*/ 2414 h 2740"/>
                  <a:gd name="T80" fmla="*/ 534 w 1987"/>
                  <a:gd name="T81" fmla="*/ 2301 h 2740"/>
                  <a:gd name="T82" fmla="*/ 527 w 1987"/>
                  <a:gd name="T83" fmla="*/ 2174 h 2740"/>
                  <a:gd name="T84" fmla="*/ 369 w 1987"/>
                  <a:gd name="T85" fmla="*/ 1982 h 2740"/>
                  <a:gd name="T86" fmla="*/ 333 w 1987"/>
                  <a:gd name="T87" fmla="*/ 1800 h 2740"/>
                  <a:gd name="T88" fmla="*/ 242 w 1987"/>
                  <a:gd name="T89" fmla="*/ 1646 h 2740"/>
                  <a:gd name="T90" fmla="*/ 135 w 1987"/>
                  <a:gd name="T91" fmla="*/ 1476 h 2740"/>
                  <a:gd name="T92" fmla="*/ 40 w 1987"/>
                  <a:gd name="T93" fmla="*/ 1251 h 2740"/>
                  <a:gd name="T94" fmla="*/ 0 w 1987"/>
                  <a:gd name="T95" fmla="*/ 953 h 2740"/>
                  <a:gd name="T96" fmla="*/ 78 w 1987"/>
                  <a:gd name="T97" fmla="*/ 582 h 2740"/>
                  <a:gd name="T98" fmla="*/ 292 w 1987"/>
                  <a:gd name="T99" fmla="*/ 280 h 2740"/>
                  <a:gd name="T100" fmla="*/ 608 w 1987"/>
                  <a:gd name="T101" fmla="*/ 75 h 2740"/>
                  <a:gd name="T102" fmla="*/ 993 w 1987"/>
                  <a:gd name="T103" fmla="*/ 0 h 2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987" h="2740">
                    <a:moveTo>
                      <a:pt x="993" y="249"/>
                    </a:moveTo>
                    <a:lnTo>
                      <a:pt x="926" y="252"/>
                    </a:lnTo>
                    <a:lnTo>
                      <a:pt x="860" y="260"/>
                    </a:lnTo>
                    <a:lnTo>
                      <a:pt x="796" y="274"/>
                    </a:lnTo>
                    <a:lnTo>
                      <a:pt x="735" y="293"/>
                    </a:lnTo>
                    <a:lnTo>
                      <a:pt x="675" y="317"/>
                    </a:lnTo>
                    <a:lnTo>
                      <a:pt x="619" y="346"/>
                    </a:lnTo>
                    <a:lnTo>
                      <a:pt x="566" y="378"/>
                    </a:lnTo>
                    <a:lnTo>
                      <a:pt x="516" y="415"/>
                    </a:lnTo>
                    <a:lnTo>
                      <a:pt x="469" y="456"/>
                    </a:lnTo>
                    <a:lnTo>
                      <a:pt x="426" y="499"/>
                    </a:lnTo>
                    <a:lnTo>
                      <a:pt x="388" y="547"/>
                    </a:lnTo>
                    <a:lnTo>
                      <a:pt x="353" y="598"/>
                    </a:lnTo>
                    <a:lnTo>
                      <a:pt x="323" y="651"/>
                    </a:lnTo>
                    <a:lnTo>
                      <a:pt x="298" y="707"/>
                    </a:lnTo>
                    <a:lnTo>
                      <a:pt x="278" y="766"/>
                    </a:lnTo>
                    <a:lnTo>
                      <a:pt x="264" y="826"/>
                    </a:lnTo>
                    <a:lnTo>
                      <a:pt x="255" y="888"/>
                    </a:lnTo>
                    <a:lnTo>
                      <a:pt x="252" y="953"/>
                    </a:lnTo>
                    <a:lnTo>
                      <a:pt x="254" y="1012"/>
                    </a:lnTo>
                    <a:lnTo>
                      <a:pt x="259" y="1067"/>
                    </a:lnTo>
                    <a:lnTo>
                      <a:pt x="267" y="1118"/>
                    </a:lnTo>
                    <a:lnTo>
                      <a:pt x="278" y="1167"/>
                    </a:lnTo>
                    <a:lnTo>
                      <a:pt x="292" y="1213"/>
                    </a:lnTo>
                    <a:lnTo>
                      <a:pt x="307" y="1256"/>
                    </a:lnTo>
                    <a:lnTo>
                      <a:pt x="324" y="1297"/>
                    </a:lnTo>
                    <a:lnTo>
                      <a:pt x="344" y="1335"/>
                    </a:lnTo>
                    <a:lnTo>
                      <a:pt x="363" y="1372"/>
                    </a:lnTo>
                    <a:lnTo>
                      <a:pt x="385" y="1407"/>
                    </a:lnTo>
                    <a:lnTo>
                      <a:pt x="405" y="1440"/>
                    </a:lnTo>
                    <a:lnTo>
                      <a:pt x="428" y="1473"/>
                    </a:lnTo>
                    <a:lnTo>
                      <a:pt x="449" y="1504"/>
                    </a:lnTo>
                    <a:lnTo>
                      <a:pt x="473" y="1540"/>
                    </a:lnTo>
                    <a:lnTo>
                      <a:pt x="497" y="1576"/>
                    </a:lnTo>
                    <a:lnTo>
                      <a:pt x="519" y="1611"/>
                    </a:lnTo>
                    <a:lnTo>
                      <a:pt x="540" y="1647"/>
                    </a:lnTo>
                    <a:lnTo>
                      <a:pt x="557" y="1685"/>
                    </a:lnTo>
                    <a:lnTo>
                      <a:pt x="572" y="1722"/>
                    </a:lnTo>
                    <a:lnTo>
                      <a:pt x="583" y="1762"/>
                    </a:lnTo>
                    <a:lnTo>
                      <a:pt x="590" y="1804"/>
                    </a:lnTo>
                    <a:lnTo>
                      <a:pt x="592" y="1848"/>
                    </a:lnTo>
                    <a:lnTo>
                      <a:pt x="595" y="1872"/>
                    </a:lnTo>
                    <a:lnTo>
                      <a:pt x="605" y="1895"/>
                    </a:lnTo>
                    <a:lnTo>
                      <a:pt x="617" y="1917"/>
                    </a:lnTo>
                    <a:lnTo>
                      <a:pt x="633" y="1936"/>
                    </a:lnTo>
                    <a:lnTo>
                      <a:pt x="651" y="1953"/>
                    </a:lnTo>
                    <a:lnTo>
                      <a:pt x="669" y="1969"/>
                    </a:lnTo>
                    <a:lnTo>
                      <a:pt x="687" y="1982"/>
                    </a:lnTo>
                    <a:lnTo>
                      <a:pt x="1300" y="1982"/>
                    </a:lnTo>
                    <a:lnTo>
                      <a:pt x="1318" y="1969"/>
                    </a:lnTo>
                    <a:lnTo>
                      <a:pt x="1336" y="1953"/>
                    </a:lnTo>
                    <a:lnTo>
                      <a:pt x="1355" y="1936"/>
                    </a:lnTo>
                    <a:lnTo>
                      <a:pt x="1370" y="1917"/>
                    </a:lnTo>
                    <a:lnTo>
                      <a:pt x="1382" y="1895"/>
                    </a:lnTo>
                    <a:lnTo>
                      <a:pt x="1391" y="1872"/>
                    </a:lnTo>
                    <a:lnTo>
                      <a:pt x="1395" y="1848"/>
                    </a:lnTo>
                    <a:lnTo>
                      <a:pt x="1397" y="1804"/>
                    </a:lnTo>
                    <a:lnTo>
                      <a:pt x="1404" y="1762"/>
                    </a:lnTo>
                    <a:lnTo>
                      <a:pt x="1415" y="1722"/>
                    </a:lnTo>
                    <a:lnTo>
                      <a:pt x="1429" y="1685"/>
                    </a:lnTo>
                    <a:lnTo>
                      <a:pt x="1447" y="1648"/>
                    </a:lnTo>
                    <a:lnTo>
                      <a:pt x="1467" y="1611"/>
                    </a:lnTo>
                    <a:lnTo>
                      <a:pt x="1489" y="1576"/>
                    </a:lnTo>
                    <a:lnTo>
                      <a:pt x="1513" y="1541"/>
                    </a:lnTo>
                    <a:lnTo>
                      <a:pt x="1537" y="1505"/>
                    </a:lnTo>
                    <a:lnTo>
                      <a:pt x="1559" y="1474"/>
                    </a:lnTo>
                    <a:lnTo>
                      <a:pt x="1580" y="1441"/>
                    </a:lnTo>
                    <a:lnTo>
                      <a:pt x="1602" y="1408"/>
                    </a:lnTo>
                    <a:lnTo>
                      <a:pt x="1623" y="1372"/>
                    </a:lnTo>
                    <a:lnTo>
                      <a:pt x="1643" y="1335"/>
                    </a:lnTo>
                    <a:lnTo>
                      <a:pt x="1662" y="1297"/>
                    </a:lnTo>
                    <a:lnTo>
                      <a:pt x="1680" y="1256"/>
                    </a:lnTo>
                    <a:lnTo>
                      <a:pt x="1695" y="1213"/>
                    </a:lnTo>
                    <a:lnTo>
                      <a:pt x="1709" y="1167"/>
                    </a:lnTo>
                    <a:lnTo>
                      <a:pt x="1720" y="1118"/>
                    </a:lnTo>
                    <a:lnTo>
                      <a:pt x="1728" y="1067"/>
                    </a:lnTo>
                    <a:lnTo>
                      <a:pt x="1733" y="1012"/>
                    </a:lnTo>
                    <a:lnTo>
                      <a:pt x="1735" y="953"/>
                    </a:lnTo>
                    <a:lnTo>
                      <a:pt x="1732" y="888"/>
                    </a:lnTo>
                    <a:lnTo>
                      <a:pt x="1724" y="826"/>
                    </a:lnTo>
                    <a:lnTo>
                      <a:pt x="1709" y="765"/>
                    </a:lnTo>
                    <a:lnTo>
                      <a:pt x="1689" y="707"/>
                    </a:lnTo>
                    <a:lnTo>
                      <a:pt x="1664" y="651"/>
                    </a:lnTo>
                    <a:lnTo>
                      <a:pt x="1634" y="597"/>
                    </a:lnTo>
                    <a:lnTo>
                      <a:pt x="1600" y="547"/>
                    </a:lnTo>
                    <a:lnTo>
                      <a:pt x="1561" y="499"/>
                    </a:lnTo>
                    <a:lnTo>
                      <a:pt x="1518" y="456"/>
                    </a:lnTo>
                    <a:lnTo>
                      <a:pt x="1472" y="415"/>
                    </a:lnTo>
                    <a:lnTo>
                      <a:pt x="1421" y="377"/>
                    </a:lnTo>
                    <a:lnTo>
                      <a:pt x="1368" y="345"/>
                    </a:lnTo>
                    <a:lnTo>
                      <a:pt x="1311" y="317"/>
                    </a:lnTo>
                    <a:lnTo>
                      <a:pt x="1252" y="293"/>
                    </a:lnTo>
                    <a:lnTo>
                      <a:pt x="1190" y="274"/>
                    </a:lnTo>
                    <a:lnTo>
                      <a:pt x="1127" y="260"/>
                    </a:lnTo>
                    <a:lnTo>
                      <a:pt x="1061" y="252"/>
                    </a:lnTo>
                    <a:lnTo>
                      <a:pt x="993" y="249"/>
                    </a:lnTo>
                    <a:close/>
                    <a:moveTo>
                      <a:pt x="993" y="0"/>
                    </a:moveTo>
                    <a:lnTo>
                      <a:pt x="1074" y="3"/>
                    </a:lnTo>
                    <a:lnTo>
                      <a:pt x="1154" y="13"/>
                    </a:lnTo>
                    <a:lnTo>
                      <a:pt x="1231" y="28"/>
                    </a:lnTo>
                    <a:lnTo>
                      <a:pt x="1307" y="48"/>
                    </a:lnTo>
                    <a:lnTo>
                      <a:pt x="1379" y="75"/>
                    </a:lnTo>
                    <a:lnTo>
                      <a:pt x="1449" y="106"/>
                    </a:lnTo>
                    <a:lnTo>
                      <a:pt x="1516" y="143"/>
                    </a:lnTo>
                    <a:lnTo>
                      <a:pt x="1579" y="184"/>
                    </a:lnTo>
                    <a:lnTo>
                      <a:pt x="1639" y="230"/>
                    </a:lnTo>
                    <a:lnTo>
                      <a:pt x="1695" y="280"/>
                    </a:lnTo>
                    <a:lnTo>
                      <a:pt x="1746" y="332"/>
                    </a:lnTo>
                    <a:lnTo>
                      <a:pt x="1795" y="390"/>
                    </a:lnTo>
                    <a:lnTo>
                      <a:pt x="1838" y="451"/>
                    </a:lnTo>
                    <a:lnTo>
                      <a:pt x="1876" y="515"/>
                    </a:lnTo>
                    <a:lnTo>
                      <a:pt x="1909" y="582"/>
                    </a:lnTo>
                    <a:lnTo>
                      <a:pt x="1935" y="652"/>
                    </a:lnTo>
                    <a:lnTo>
                      <a:pt x="1958" y="723"/>
                    </a:lnTo>
                    <a:lnTo>
                      <a:pt x="1973" y="798"/>
                    </a:lnTo>
                    <a:lnTo>
                      <a:pt x="1983" y="874"/>
                    </a:lnTo>
                    <a:lnTo>
                      <a:pt x="1987" y="953"/>
                    </a:lnTo>
                    <a:lnTo>
                      <a:pt x="1985" y="1019"/>
                    </a:lnTo>
                    <a:lnTo>
                      <a:pt x="1979" y="1082"/>
                    </a:lnTo>
                    <a:lnTo>
                      <a:pt x="1971" y="1141"/>
                    </a:lnTo>
                    <a:lnTo>
                      <a:pt x="1960" y="1198"/>
                    </a:lnTo>
                    <a:lnTo>
                      <a:pt x="1947" y="1251"/>
                    </a:lnTo>
                    <a:lnTo>
                      <a:pt x="1931" y="1301"/>
                    </a:lnTo>
                    <a:lnTo>
                      <a:pt x="1913" y="1349"/>
                    </a:lnTo>
                    <a:lnTo>
                      <a:pt x="1894" y="1393"/>
                    </a:lnTo>
                    <a:lnTo>
                      <a:pt x="1874" y="1435"/>
                    </a:lnTo>
                    <a:lnTo>
                      <a:pt x="1853" y="1475"/>
                    </a:lnTo>
                    <a:lnTo>
                      <a:pt x="1831" y="1514"/>
                    </a:lnTo>
                    <a:lnTo>
                      <a:pt x="1809" y="1549"/>
                    </a:lnTo>
                    <a:lnTo>
                      <a:pt x="1788" y="1583"/>
                    </a:lnTo>
                    <a:lnTo>
                      <a:pt x="1766" y="1614"/>
                    </a:lnTo>
                    <a:lnTo>
                      <a:pt x="1744" y="1645"/>
                    </a:lnTo>
                    <a:lnTo>
                      <a:pt x="1720" y="1683"/>
                    </a:lnTo>
                    <a:lnTo>
                      <a:pt x="1697" y="1716"/>
                    </a:lnTo>
                    <a:lnTo>
                      <a:pt x="1679" y="1747"/>
                    </a:lnTo>
                    <a:lnTo>
                      <a:pt x="1664" y="1774"/>
                    </a:lnTo>
                    <a:lnTo>
                      <a:pt x="1654" y="1800"/>
                    </a:lnTo>
                    <a:lnTo>
                      <a:pt x="1647" y="1824"/>
                    </a:lnTo>
                    <a:lnTo>
                      <a:pt x="1645" y="1848"/>
                    </a:lnTo>
                    <a:lnTo>
                      <a:pt x="1642" y="1893"/>
                    </a:lnTo>
                    <a:lnTo>
                      <a:pt x="1633" y="1938"/>
                    </a:lnTo>
                    <a:lnTo>
                      <a:pt x="1618" y="1982"/>
                    </a:lnTo>
                    <a:lnTo>
                      <a:pt x="1597" y="2025"/>
                    </a:lnTo>
                    <a:lnTo>
                      <a:pt x="1571" y="2065"/>
                    </a:lnTo>
                    <a:lnTo>
                      <a:pt x="1539" y="2104"/>
                    </a:lnTo>
                    <a:lnTo>
                      <a:pt x="1502" y="2141"/>
                    </a:lnTo>
                    <a:lnTo>
                      <a:pt x="1460" y="2174"/>
                    </a:lnTo>
                    <a:lnTo>
                      <a:pt x="1459" y="2195"/>
                    </a:lnTo>
                    <a:lnTo>
                      <a:pt x="1458" y="2219"/>
                    </a:lnTo>
                    <a:lnTo>
                      <a:pt x="1456" y="2246"/>
                    </a:lnTo>
                    <a:lnTo>
                      <a:pt x="1455" y="2273"/>
                    </a:lnTo>
                    <a:lnTo>
                      <a:pt x="1453" y="2301"/>
                    </a:lnTo>
                    <a:lnTo>
                      <a:pt x="1452" y="2328"/>
                    </a:lnTo>
                    <a:lnTo>
                      <a:pt x="1450" y="2355"/>
                    </a:lnTo>
                    <a:lnTo>
                      <a:pt x="1449" y="2378"/>
                    </a:lnTo>
                    <a:lnTo>
                      <a:pt x="1448" y="2397"/>
                    </a:lnTo>
                    <a:lnTo>
                      <a:pt x="1447" y="2414"/>
                    </a:lnTo>
                    <a:lnTo>
                      <a:pt x="1447" y="2424"/>
                    </a:lnTo>
                    <a:lnTo>
                      <a:pt x="1446" y="2427"/>
                    </a:lnTo>
                    <a:lnTo>
                      <a:pt x="1446" y="2439"/>
                    </a:lnTo>
                    <a:lnTo>
                      <a:pt x="1444" y="2453"/>
                    </a:lnTo>
                    <a:lnTo>
                      <a:pt x="1440" y="2469"/>
                    </a:lnTo>
                    <a:lnTo>
                      <a:pt x="1435" y="2485"/>
                    </a:lnTo>
                    <a:lnTo>
                      <a:pt x="1426" y="2503"/>
                    </a:lnTo>
                    <a:lnTo>
                      <a:pt x="1416" y="2521"/>
                    </a:lnTo>
                    <a:lnTo>
                      <a:pt x="1403" y="2539"/>
                    </a:lnTo>
                    <a:lnTo>
                      <a:pt x="1386" y="2558"/>
                    </a:lnTo>
                    <a:lnTo>
                      <a:pt x="1366" y="2576"/>
                    </a:lnTo>
                    <a:lnTo>
                      <a:pt x="1341" y="2594"/>
                    </a:lnTo>
                    <a:lnTo>
                      <a:pt x="1312" y="2610"/>
                    </a:lnTo>
                    <a:lnTo>
                      <a:pt x="1280" y="2626"/>
                    </a:lnTo>
                    <a:lnTo>
                      <a:pt x="1241" y="2641"/>
                    </a:lnTo>
                    <a:lnTo>
                      <a:pt x="1218" y="2669"/>
                    </a:lnTo>
                    <a:lnTo>
                      <a:pt x="1190" y="2696"/>
                    </a:lnTo>
                    <a:lnTo>
                      <a:pt x="1160" y="2720"/>
                    </a:lnTo>
                    <a:lnTo>
                      <a:pt x="1138" y="2731"/>
                    </a:lnTo>
                    <a:lnTo>
                      <a:pt x="1114" y="2738"/>
                    </a:lnTo>
                    <a:lnTo>
                      <a:pt x="1090" y="2740"/>
                    </a:lnTo>
                    <a:lnTo>
                      <a:pt x="897" y="2740"/>
                    </a:lnTo>
                    <a:lnTo>
                      <a:pt x="872" y="2738"/>
                    </a:lnTo>
                    <a:lnTo>
                      <a:pt x="849" y="2731"/>
                    </a:lnTo>
                    <a:lnTo>
                      <a:pt x="827" y="2720"/>
                    </a:lnTo>
                    <a:lnTo>
                      <a:pt x="796" y="2696"/>
                    </a:lnTo>
                    <a:lnTo>
                      <a:pt x="769" y="2669"/>
                    </a:lnTo>
                    <a:lnTo>
                      <a:pt x="746" y="2641"/>
                    </a:lnTo>
                    <a:lnTo>
                      <a:pt x="705" y="2624"/>
                    </a:lnTo>
                    <a:lnTo>
                      <a:pt x="670" y="2608"/>
                    </a:lnTo>
                    <a:lnTo>
                      <a:pt x="639" y="2590"/>
                    </a:lnTo>
                    <a:lnTo>
                      <a:pt x="615" y="2570"/>
                    </a:lnTo>
                    <a:lnTo>
                      <a:pt x="594" y="2551"/>
                    </a:lnTo>
                    <a:lnTo>
                      <a:pt x="578" y="2531"/>
                    </a:lnTo>
                    <a:lnTo>
                      <a:pt x="566" y="2511"/>
                    </a:lnTo>
                    <a:lnTo>
                      <a:pt x="555" y="2492"/>
                    </a:lnTo>
                    <a:lnTo>
                      <a:pt x="549" y="2474"/>
                    </a:lnTo>
                    <a:lnTo>
                      <a:pt x="544" y="2456"/>
                    </a:lnTo>
                    <a:lnTo>
                      <a:pt x="542" y="2441"/>
                    </a:lnTo>
                    <a:lnTo>
                      <a:pt x="541" y="2427"/>
                    </a:lnTo>
                    <a:lnTo>
                      <a:pt x="541" y="2427"/>
                    </a:lnTo>
                    <a:lnTo>
                      <a:pt x="541" y="2424"/>
                    </a:lnTo>
                    <a:lnTo>
                      <a:pt x="540" y="2414"/>
                    </a:lnTo>
                    <a:lnTo>
                      <a:pt x="539" y="2397"/>
                    </a:lnTo>
                    <a:lnTo>
                      <a:pt x="538" y="2378"/>
                    </a:lnTo>
                    <a:lnTo>
                      <a:pt x="537" y="2355"/>
                    </a:lnTo>
                    <a:lnTo>
                      <a:pt x="535" y="2328"/>
                    </a:lnTo>
                    <a:lnTo>
                      <a:pt x="534" y="2301"/>
                    </a:lnTo>
                    <a:lnTo>
                      <a:pt x="532" y="2273"/>
                    </a:lnTo>
                    <a:lnTo>
                      <a:pt x="531" y="2246"/>
                    </a:lnTo>
                    <a:lnTo>
                      <a:pt x="529" y="2219"/>
                    </a:lnTo>
                    <a:lnTo>
                      <a:pt x="528" y="2195"/>
                    </a:lnTo>
                    <a:lnTo>
                      <a:pt x="527" y="2174"/>
                    </a:lnTo>
                    <a:lnTo>
                      <a:pt x="484" y="2141"/>
                    </a:lnTo>
                    <a:lnTo>
                      <a:pt x="448" y="2104"/>
                    </a:lnTo>
                    <a:lnTo>
                      <a:pt x="416" y="2065"/>
                    </a:lnTo>
                    <a:lnTo>
                      <a:pt x="390" y="2025"/>
                    </a:lnTo>
                    <a:lnTo>
                      <a:pt x="369" y="1982"/>
                    </a:lnTo>
                    <a:lnTo>
                      <a:pt x="354" y="1938"/>
                    </a:lnTo>
                    <a:lnTo>
                      <a:pt x="345" y="1893"/>
                    </a:lnTo>
                    <a:lnTo>
                      <a:pt x="342" y="1848"/>
                    </a:lnTo>
                    <a:lnTo>
                      <a:pt x="340" y="1824"/>
                    </a:lnTo>
                    <a:lnTo>
                      <a:pt x="333" y="1800"/>
                    </a:lnTo>
                    <a:lnTo>
                      <a:pt x="322" y="1774"/>
                    </a:lnTo>
                    <a:lnTo>
                      <a:pt x="308" y="1747"/>
                    </a:lnTo>
                    <a:lnTo>
                      <a:pt x="290" y="1716"/>
                    </a:lnTo>
                    <a:lnTo>
                      <a:pt x="268" y="1683"/>
                    </a:lnTo>
                    <a:lnTo>
                      <a:pt x="242" y="1646"/>
                    </a:lnTo>
                    <a:lnTo>
                      <a:pt x="222" y="1615"/>
                    </a:lnTo>
                    <a:lnTo>
                      <a:pt x="200" y="1583"/>
                    </a:lnTo>
                    <a:lnTo>
                      <a:pt x="178" y="1549"/>
                    </a:lnTo>
                    <a:lnTo>
                      <a:pt x="156" y="1514"/>
                    </a:lnTo>
                    <a:lnTo>
                      <a:pt x="135" y="1476"/>
                    </a:lnTo>
                    <a:lnTo>
                      <a:pt x="113" y="1435"/>
                    </a:lnTo>
                    <a:lnTo>
                      <a:pt x="93" y="1393"/>
                    </a:lnTo>
                    <a:lnTo>
                      <a:pt x="74" y="1349"/>
                    </a:lnTo>
                    <a:lnTo>
                      <a:pt x="56" y="1301"/>
                    </a:lnTo>
                    <a:lnTo>
                      <a:pt x="40" y="1251"/>
                    </a:lnTo>
                    <a:lnTo>
                      <a:pt x="27" y="1198"/>
                    </a:lnTo>
                    <a:lnTo>
                      <a:pt x="16" y="1141"/>
                    </a:lnTo>
                    <a:lnTo>
                      <a:pt x="7" y="1082"/>
                    </a:lnTo>
                    <a:lnTo>
                      <a:pt x="2" y="1019"/>
                    </a:lnTo>
                    <a:lnTo>
                      <a:pt x="0" y="953"/>
                    </a:lnTo>
                    <a:lnTo>
                      <a:pt x="3" y="874"/>
                    </a:lnTo>
                    <a:lnTo>
                      <a:pt x="14" y="798"/>
                    </a:lnTo>
                    <a:lnTo>
                      <a:pt x="29" y="723"/>
                    </a:lnTo>
                    <a:lnTo>
                      <a:pt x="52" y="652"/>
                    </a:lnTo>
                    <a:lnTo>
                      <a:pt x="78" y="582"/>
                    </a:lnTo>
                    <a:lnTo>
                      <a:pt x="111" y="515"/>
                    </a:lnTo>
                    <a:lnTo>
                      <a:pt x="149" y="451"/>
                    </a:lnTo>
                    <a:lnTo>
                      <a:pt x="192" y="390"/>
                    </a:lnTo>
                    <a:lnTo>
                      <a:pt x="240" y="332"/>
                    </a:lnTo>
                    <a:lnTo>
                      <a:pt x="292" y="280"/>
                    </a:lnTo>
                    <a:lnTo>
                      <a:pt x="348" y="230"/>
                    </a:lnTo>
                    <a:lnTo>
                      <a:pt x="408" y="184"/>
                    </a:lnTo>
                    <a:lnTo>
                      <a:pt x="471" y="143"/>
                    </a:lnTo>
                    <a:lnTo>
                      <a:pt x="538" y="106"/>
                    </a:lnTo>
                    <a:lnTo>
                      <a:pt x="608" y="75"/>
                    </a:lnTo>
                    <a:lnTo>
                      <a:pt x="680" y="48"/>
                    </a:lnTo>
                    <a:lnTo>
                      <a:pt x="755" y="28"/>
                    </a:lnTo>
                    <a:lnTo>
                      <a:pt x="832" y="13"/>
                    </a:lnTo>
                    <a:lnTo>
                      <a:pt x="912" y="3"/>
                    </a:lnTo>
                    <a:lnTo>
                      <a:pt x="99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Freeform 40"/>
              <p:cNvSpPr>
                <a:spLocks/>
              </p:cNvSpPr>
              <p:nvPr/>
            </p:nvSpPr>
            <p:spPr bwMode="auto">
              <a:xfrm>
                <a:off x="8548688" y="1760538"/>
                <a:ext cx="28575" cy="69850"/>
              </a:xfrm>
              <a:custGeom>
                <a:avLst/>
                <a:gdLst>
                  <a:gd name="T0" fmla="*/ 62 w 125"/>
                  <a:gd name="T1" fmla="*/ 0 h 310"/>
                  <a:gd name="T2" fmla="*/ 62 w 125"/>
                  <a:gd name="T3" fmla="*/ 0 h 310"/>
                  <a:gd name="T4" fmla="*/ 79 w 125"/>
                  <a:gd name="T5" fmla="*/ 2 h 310"/>
                  <a:gd name="T6" fmla="*/ 94 w 125"/>
                  <a:gd name="T7" fmla="*/ 8 h 310"/>
                  <a:gd name="T8" fmla="*/ 107 w 125"/>
                  <a:gd name="T9" fmla="*/ 18 h 310"/>
                  <a:gd name="T10" fmla="*/ 117 w 125"/>
                  <a:gd name="T11" fmla="*/ 30 h 310"/>
                  <a:gd name="T12" fmla="*/ 123 w 125"/>
                  <a:gd name="T13" fmla="*/ 45 h 310"/>
                  <a:gd name="T14" fmla="*/ 125 w 125"/>
                  <a:gd name="T15" fmla="*/ 62 h 310"/>
                  <a:gd name="T16" fmla="*/ 125 w 125"/>
                  <a:gd name="T17" fmla="*/ 248 h 310"/>
                  <a:gd name="T18" fmla="*/ 123 w 125"/>
                  <a:gd name="T19" fmla="*/ 265 h 310"/>
                  <a:gd name="T20" fmla="*/ 117 w 125"/>
                  <a:gd name="T21" fmla="*/ 280 h 310"/>
                  <a:gd name="T22" fmla="*/ 107 w 125"/>
                  <a:gd name="T23" fmla="*/ 293 h 310"/>
                  <a:gd name="T24" fmla="*/ 94 w 125"/>
                  <a:gd name="T25" fmla="*/ 302 h 310"/>
                  <a:gd name="T26" fmla="*/ 79 w 125"/>
                  <a:gd name="T27" fmla="*/ 308 h 310"/>
                  <a:gd name="T28" fmla="*/ 62 w 125"/>
                  <a:gd name="T29" fmla="*/ 310 h 310"/>
                  <a:gd name="T30" fmla="*/ 46 w 125"/>
                  <a:gd name="T31" fmla="*/ 308 h 310"/>
                  <a:gd name="T32" fmla="*/ 31 w 125"/>
                  <a:gd name="T33" fmla="*/ 302 h 310"/>
                  <a:gd name="T34" fmla="*/ 18 w 125"/>
                  <a:gd name="T35" fmla="*/ 293 h 310"/>
                  <a:gd name="T36" fmla="*/ 8 w 125"/>
                  <a:gd name="T37" fmla="*/ 280 h 310"/>
                  <a:gd name="T38" fmla="*/ 2 w 125"/>
                  <a:gd name="T39" fmla="*/ 265 h 310"/>
                  <a:gd name="T40" fmla="*/ 0 w 125"/>
                  <a:gd name="T41" fmla="*/ 248 h 310"/>
                  <a:gd name="T42" fmla="*/ 0 w 125"/>
                  <a:gd name="T43" fmla="*/ 62 h 310"/>
                  <a:gd name="T44" fmla="*/ 2 w 125"/>
                  <a:gd name="T45" fmla="*/ 45 h 310"/>
                  <a:gd name="T46" fmla="*/ 8 w 125"/>
                  <a:gd name="T47" fmla="*/ 30 h 310"/>
                  <a:gd name="T48" fmla="*/ 18 w 125"/>
                  <a:gd name="T49" fmla="*/ 18 h 310"/>
                  <a:gd name="T50" fmla="*/ 31 w 125"/>
                  <a:gd name="T51" fmla="*/ 8 h 310"/>
                  <a:gd name="T52" fmla="*/ 46 w 125"/>
                  <a:gd name="T53" fmla="*/ 2 h 310"/>
                  <a:gd name="T54" fmla="*/ 62 w 125"/>
                  <a:gd name="T55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5" h="310">
                    <a:moveTo>
                      <a:pt x="62" y="0"/>
                    </a:moveTo>
                    <a:lnTo>
                      <a:pt x="62" y="0"/>
                    </a:lnTo>
                    <a:lnTo>
                      <a:pt x="79" y="2"/>
                    </a:lnTo>
                    <a:lnTo>
                      <a:pt x="94" y="8"/>
                    </a:lnTo>
                    <a:lnTo>
                      <a:pt x="107" y="18"/>
                    </a:lnTo>
                    <a:lnTo>
                      <a:pt x="117" y="30"/>
                    </a:lnTo>
                    <a:lnTo>
                      <a:pt x="123" y="45"/>
                    </a:lnTo>
                    <a:lnTo>
                      <a:pt x="125" y="62"/>
                    </a:lnTo>
                    <a:lnTo>
                      <a:pt x="125" y="248"/>
                    </a:lnTo>
                    <a:lnTo>
                      <a:pt x="123" y="265"/>
                    </a:lnTo>
                    <a:lnTo>
                      <a:pt x="117" y="280"/>
                    </a:lnTo>
                    <a:lnTo>
                      <a:pt x="107" y="293"/>
                    </a:lnTo>
                    <a:lnTo>
                      <a:pt x="94" y="302"/>
                    </a:lnTo>
                    <a:lnTo>
                      <a:pt x="79" y="308"/>
                    </a:lnTo>
                    <a:lnTo>
                      <a:pt x="62" y="310"/>
                    </a:lnTo>
                    <a:lnTo>
                      <a:pt x="46" y="308"/>
                    </a:lnTo>
                    <a:lnTo>
                      <a:pt x="31" y="302"/>
                    </a:lnTo>
                    <a:lnTo>
                      <a:pt x="18" y="293"/>
                    </a:lnTo>
                    <a:lnTo>
                      <a:pt x="8" y="280"/>
                    </a:lnTo>
                    <a:lnTo>
                      <a:pt x="2" y="265"/>
                    </a:lnTo>
                    <a:lnTo>
                      <a:pt x="0" y="248"/>
                    </a:lnTo>
                    <a:lnTo>
                      <a:pt x="0" y="62"/>
                    </a:lnTo>
                    <a:lnTo>
                      <a:pt x="2" y="45"/>
                    </a:lnTo>
                    <a:lnTo>
                      <a:pt x="8" y="30"/>
                    </a:lnTo>
                    <a:lnTo>
                      <a:pt x="18" y="18"/>
                    </a:lnTo>
                    <a:lnTo>
                      <a:pt x="31" y="8"/>
                    </a:lnTo>
                    <a:lnTo>
                      <a:pt x="46" y="2"/>
                    </a:lnTo>
                    <a:lnTo>
                      <a:pt x="6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Freeform 41"/>
              <p:cNvSpPr>
                <a:spLocks/>
              </p:cNvSpPr>
              <p:nvPr/>
            </p:nvSpPr>
            <p:spPr bwMode="auto">
              <a:xfrm>
                <a:off x="8388351" y="1803400"/>
                <a:ext cx="49213" cy="65088"/>
              </a:xfrm>
              <a:custGeom>
                <a:avLst/>
                <a:gdLst>
                  <a:gd name="T0" fmla="*/ 62 w 219"/>
                  <a:gd name="T1" fmla="*/ 0 h 287"/>
                  <a:gd name="T2" fmla="*/ 79 w 219"/>
                  <a:gd name="T3" fmla="*/ 2 h 287"/>
                  <a:gd name="T4" fmla="*/ 93 w 219"/>
                  <a:gd name="T5" fmla="*/ 8 h 287"/>
                  <a:gd name="T6" fmla="*/ 107 w 219"/>
                  <a:gd name="T7" fmla="*/ 18 h 287"/>
                  <a:gd name="T8" fmla="*/ 117 w 219"/>
                  <a:gd name="T9" fmla="*/ 32 h 287"/>
                  <a:gd name="T10" fmla="*/ 211 w 219"/>
                  <a:gd name="T11" fmla="*/ 193 h 287"/>
                  <a:gd name="T12" fmla="*/ 217 w 219"/>
                  <a:gd name="T13" fmla="*/ 209 h 287"/>
                  <a:gd name="T14" fmla="*/ 219 w 219"/>
                  <a:gd name="T15" fmla="*/ 225 h 287"/>
                  <a:gd name="T16" fmla="*/ 217 w 219"/>
                  <a:gd name="T17" fmla="*/ 240 h 287"/>
                  <a:gd name="T18" fmla="*/ 211 w 219"/>
                  <a:gd name="T19" fmla="*/ 256 h 287"/>
                  <a:gd name="T20" fmla="*/ 202 w 219"/>
                  <a:gd name="T21" fmla="*/ 269 h 287"/>
                  <a:gd name="T22" fmla="*/ 189 w 219"/>
                  <a:gd name="T23" fmla="*/ 279 h 287"/>
                  <a:gd name="T24" fmla="*/ 173 w 219"/>
                  <a:gd name="T25" fmla="*/ 285 h 287"/>
                  <a:gd name="T26" fmla="*/ 157 w 219"/>
                  <a:gd name="T27" fmla="*/ 287 h 287"/>
                  <a:gd name="T28" fmla="*/ 140 w 219"/>
                  <a:gd name="T29" fmla="*/ 285 h 287"/>
                  <a:gd name="T30" fmla="*/ 126 w 219"/>
                  <a:gd name="T31" fmla="*/ 279 h 287"/>
                  <a:gd name="T32" fmla="*/ 113 w 219"/>
                  <a:gd name="T33" fmla="*/ 269 h 287"/>
                  <a:gd name="T34" fmla="*/ 102 w 219"/>
                  <a:gd name="T35" fmla="*/ 256 h 287"/>
                  <a:gd name="T36" fmla="*/ 8 w 219"/>
                  <a:gd name="T37" fmla="*/ 94 h 287"/>
                  <a:gd name="T38" fmla="*/ 2 w 219"/>
                  <a:gd name="T39" fmla="*/ 78 h 287"/>
                  <a:gd name="T40" fmla="*/ 0 w 219"/>
                  <a:gd name="T41" fmla="*/ 62 h 287"/>
                  <a:gd name="T42" fmla="*/ 2 w 219"/>
                  <a:gd name="T43" fmla="*/ 47 h 287"/>
                  <a:gd name="T44" fmla="*/ 8 w 219"/>
                  <a:gd name="T45" fmla="*/ 32 h 287"/>
                  <a:gd name="T46" fmla="*/ 18 w 219"/>
                  <a:gd name="T47" fmla="*/ 19 h 287"/>
                  <a:gd name="T48" fmla="*/ 31 w 219"/>
                  <a:gd name="T49" fmla="*/ 9 h 287"/>
                  <a:gd name="T50" fmla="*/ 47 w 219"/>
                  <a:gd name="T51" fmla="*/ 2 h 287"/>
                  <a:gd name="T52" fmla="*/ 62 w 219"/>
                  <a:gd name="T53" fmla="*/ 0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19" h="287">
                    <a:moveTo>
                      <a:pt x="62" y="0"/>
                    </a:moveTo>
                    <a:lnTo>
                      <a:pt x="79" y="2"/>
                    </a:lnTo>
                    <a:lnTo>
                      <a:pt x="93" y="8"/>
                    </a:lnTo>
                    <a:lnTo>
                      <a:pt x="107" y="18"/>
                    </a:lnTo>
                    <a:lnTo>
                      <a:pt x="117" y="32"/>
                    </a:lnTo>
                    <a:lnTo>
                      <a:pt x="211" y="193"/>
                    </a:lnTo>
                    <a:lnTo>
                      <a:pt x="217" y="209"/>
                    </a:lnTo>
                    <a:lnTo>
                      <a:pt x="219" y="225"/>
                    </a:lnTo>
                    <a:lnTo>
                      <a:pt x="217" y="240"/>
                    </a:lnTo>
                    <a:lnTo>
                      <a:pt x="211" y="256"/>
                    </a:lnTo>
                    <a:lnTo>
                      <a:pt x="202" y="269"/>
                    </a:lnTo>
                    <a:lnTo>
                      <a:pt x="189" y="279"/>
                    </a:lnTo>
                    <a:lnTo>
                      <a:pt x="173" y="285"/>
                    </a:lnTo>
                    <a:lnTo>
                      <a:pt x="157" y="287"/>
                    </a:lnTo>
                    <a:lnTo>
                      <a:pt x="140" y="285"/>
                    </a:lnTo>
                    <a:lnTo>
                      <a:pt x="126" y="279"/>
                    </a:lnTo>
                    <a:lnTo>
                      <a:pt x="113" y="269"/>
                    </a:lnTo>
                    <a:lnTo>
                      <a:pt x="102" y="256"/>
                    </a:lnTo>
                    <a:lnTo>
                      <a:pt x="8" y="94"/>
                    </a:lnTo>
                    <a:lnTo>
                      <a:pt x="2" y="78"/>
                    </a:lnTo>
                    <a:lnTo>
                      <a:pt x="0" y="62"/>
                    </a:lnTo>
                    <a:lnTo>
                      <a:pt x="2" y="47"/>
                    </a:lnTo>
                    <a:lnTo>
                      <a:pt x="8" y="32"/>
                    </a:lnTo>
                    <a:lnTo>
                      <a:pt x="18" y="19"/>
                    </a:lnTo>
                    <a:lnTo>
                      <a:pt x="31" y="9"/>
                    </a:lnTo>
                    <a:lnTo>
                      <a:pt x="47" y="2"/>
                    </a:lnTo>
                    <a:lnTo>
                      <a:pt x="6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Freeform 42"/>
              <p:cNvSpPr>
                <a:spLocks/>
              </p:cNvSpPr>
              <p:nvPr/>
            </p:nvSpPr>
            <p:spPr bwMode="auto">
              <a:xfrm>
                <a:off x="8270876" y="1919288"/>
                <a:ext cx="65088" cy="49213"/>
              </a:xfrm>
              <a:custGeom>
                <a:avLst/>
                <a:gdLst>
                  <a:gd name="T0" fmla="*/ 62 w 288"/>
                  <a:gd name="T1" fmla="*/ 0 h 218"/>
                  <a:gd name="T2" fmla="*/ 78 w 288"/>
                  <a:gd name="T3" fmla="*/ 2 h 218"/>
                  <a:gd name="T4" fmla="*/ 94 w 288"/>
                  <a:gd name="T5" fmla="*/ 8 h 218"/>
                  <a:gd name="T6" fmla="*/ 257 w 288"/>
                  <a:gd name="T7" fmla="*/ 101 h 218"/>
                  <a:gd name="T8" fmla="*/ 271 w 288"/>
                  <a:gd name="T9" fmla="*/ 112 h 218"/>
                  <a:gd name="T10" fmla="*/ 280 w 288"/>
                  <a:gd name="T11" fmla="*/ 124 h 218"/>
                  <a:gd name="T12" fmla="*/ 286 w 288"/>
                  <a:gd name="T13" fmla="*/ 140 h 218"/>
                  <a:gd name="T14" fmla="*/ 288 w 288"/>
                  <a:gd name="T15" fmla="*/ 155 h 218"/>
                  <a:gd name="T16" fmla="*/ 286 w 288"/>
                  <a:gd name="T17" fmla="*/ 171 h 218"/>
                  <a:gd name="T18" fmla="*/ 280 w 288"/>
                  <a:gd name="T19" fmla="*/ 186 h 218"/>
                  <a:gd name="T20" fmla="*/ 270 w 288"/>
                  <a:gd name="T21" fmla="*/ 200 h 218"/>
                  <a:gd name="T22" fmla="*/ 256 w 288"/>
                  <a:gd name="T23" fmla="*/ 210 h 218"/>
                  <a:gd name="T24" fmla="*/ 241 w 288"/>
                  <a:gd name="T25" fmla="*/ 216 h 218"/>
                  <a:gd name="T26" fmla="*/ 226 w 288"/>
                  <a:gd name="T27" fmla="*/ 218 h 218"/>
                  <a:gd name="T28" fmla="*/ 209 w 288"/>
                  <a:gd name="T29" fmla="*/ 216 h 218"/>
                  <a:gd name="T30" fmla="*/ 194 w 288"/>
                  <a:gd name="T31" fmla="*/ 209 h 218"/>
                  <a:gd name="T32" fmla="*/ 31 w 288"/>
                  <a:gd name="T33" fmla="*/ 116 h 218"/>
                  <a:gd name="T34" fmla="*/ 17 w 288"/>
                  <a:gd name="T35" fmla="*/ 106 h 218"/>
                  <a:gd name="T36" fmla="*/ 8 w 288"/>
                  <a:gd name="T37" fmla="*/ 93 h 218"/>
                  <a:gd name="T38" fmla="*/ 2 w 288"/>
                  <a:gd name="T39" fmla="*/ 79 h 218"/>
                  <a:gd name="T40" fmla="*/ 0 w 288"/>
                  <a:gd name="T41" fmla="*/ 62 h 218"/>
                  <a:gd name="T42" fmla="*/ 2 w 288"/>
                  <a:gd name="T43" fmla="*/ 46 h 218"/>
                  <a:gd name="T44" fmla="*/ 8 w 288"/>
                  <a:gd name="T45" fmla="*/ 31 h 218"/>
                  <a:gd name="T46" fmla="*/ 18 w 288"/>
                  <a:gd name="T47" fmla="*/ 17 h 218"/>
                  <a:gd name="T48" fmla="*/ 32 w 288"/>
                  <a:gd name="T49" fmla="*/ 8 h 218"/>
                  <a:gd name="T50" fmla="*/ 46 w 288"/>
                  <a:gd name="T51" fmla="*/ 2 h 218"/>
                  <a:gd name="T52" fmla="*/ 62 w 288"/>
                  <a:gd name="T53" fmla="*/ 0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88" h="218">
                    <a:moveTo>
                      <a:pt x="62" y="0"/>
                    </a:moveTo>
                    <a:lnTo>
                      <a:pt x="78" y="2"/>
                    </a:lnTo>
                    <a:lnTo>
                      <a:pt x="94" y="8"/>
                    </a:lnTo>
                    <a:lnTo>
                      <a:pt x="257" y="101"/>
                    </a:lnTo>
                    <a:lnTo>
                      <a:pt x="271" y="112"/>
                    </a:lnTo>
                    <a:lnTo>
                      <a:pt x="280" y="124"/>
                    </a:lnTo>
                    <a:lnTo>
                      <a:pt x="286" y="140"/>
                    </a:lnTo>
                    <a:lnTo>
                      <a:pt x="288" y="155"/>
                    </a:lnTo>
                    <a:lnTo>
                      <a:pt x="286" y="171"/>
                    </a:lnTo>
                    <a:lnTo>
                      <a:pt x="280" y="186"/>
                    </a:lnTo>
                    <a:lnTo>
                      <a:pt x="270" y="200"/>
                    </a:lnTo>
                    <a:lnTo>
                      <a:pt x="256" y="210"/>
                    </a:lnTo>
                    <a:lnTo>
                      <a:pt x="241" y="216"/>
                    </a:lnTo>
                    <a:lnTo>
                      <a:pt x="226" y="218"/>
                    </a:lnTo>
                    <a:lnTo>
                      <a:pt x="209" y="216"/>
                    </a:lnTo>
                    <a:lnTo>
                      <a:pt x="194" y="209"/>
                    </a:lnTo>
                    <a:lnTo>
                      <a:pt x="31" y="116"/>
                    </a:lnTo>
                    <a:lnTo>
                      <a:pt x="17" y="106"/>
                    </a:lnTo>
                    <a:lnTo>
                      <a:pt x="8" y="93"/>
                    </a:lnTo>
                    <a:lnTo>
                      <a:pt x="2" y="79"/>
                    </a:lnTo>
                    <a:lnTo>
                      <a:pt x="0" y="62"/>
                    </a:lnTo>
                    <a:lnTo>
                      <a:pt x="2" y="46"/>
                    </a:lnTo>
                    <a:lnTo>
                      <a:pt x="8" y="31"/>
                    </a:lnTo>
                    <a:lnTo>
                      <a:pt x="18" y="17"/>
                    </a:lnTo>
                    <a:lnTo>
                      <a:pt x="32" y="8"/>
                    </a:lnTo>
                    <a:lnTo>
                      <a:pt x="46" y="2"/>
                    </a:lnTo>
                    <a:lnTo>
                      <a:pt x="6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Freeform 43"/>
              <p:cNvSpPr>
                <a:spLocks/>
              </p:cNvSpPr>
              <p:nvPr/>
            </p:nvSpPr>
            <p:spPr bwMode="auto">
              <a:xfrm>
                <a:off x="8228013" y="2078038"/>
                <a:ext cx="71438" cy="28575"/>
              </a:xfrm>
              <a:custGeom>
                <a:avLst/>
                <a:gdLst>
                  <a:gd name="T0" fmla="*/ 63 w 314"/>
                  <a:gd name="T1" fmla="*/ 0 h 125"/>
                  <a:gd name="T2" fmla="*/ 251 w 314"/>
                  <a:gd name="T3" fmla="*/ 0 h 125"/>
                  <a:gd name="T4" fmla="*/ 268 w 314"/>
                  <a:gd name="T5" fmla="*/ 3 h 125"/>
                  <a:gd name="T6" fmla="*/ 283 w 314"/>
                  <a:gd name="T7" fmla="*/ 9 h 125"/>
                  <a:gd name="T8" fmla="*/ 295 w 314"/>
                  <a:gd name="T9" fmla="*/ 18 h 125"/>
                  <a:gd name="T10" fmla="*/ 306 w 314"/>
                  <a:gd name="T11" fmla="*/ 31 h 125"/>
                  <a:gd name="T12" fmla="*/ 312 w 314"/>
                  <a:gd name="T13" fmla="*/ 45 h 125"/>
                  <a:gd name="T14" fmla="*/ 314 w 314"/>
                  <a:gd name="T15" fmla="*/ 63 h 125"/>
                  <a:gd name="T16" fmla="*/ 312 w 314"/>
                  <a:gd name="T17" fmla="*/ 79 h 125"/>
                  <a:gd name="T18" fmla="*/ 306 w 314"/>
                  <a:gd name="T19" fmla="*/ 93 h 125"/>
                  <a:gd name="T20" fmla="*/ 295 w 314"/>
                  <a:gd name="T21" fmla="*/ 107 h 125"/>
                  <a:gd name="T22" fmla="*/ 283 w 314"/>
                  <a:gd name="T23" fmla="*/ 116 h 125"/>
                  <a:gd name="T24" fmla="*/ 268 w 314"/>
                  <a:gd name="T25" fmla="*/ 123 h 125"/>
                  <a:gd name="T26" fmla="*/ 251 w 314"/>
                  <a:gd name="T27" fmla="*/ 125 h 125"/>
                  <a:gd name="T28" fmla="*/ 63 w 314"/>
                  <a:gd name="T29" fmla="*/ 125 h 125"/>
                  <a:gd name="T30" fmla="*/ 46 w 314"/>
                  <a:gd name="T31" fmla="*/ 123 h 125"/>
                  <a:gd name="T32" fmla="*/ 32 w 314"/>
                  <a:gd name="T33" fmla="*/ 116 h 125"/>
                  <a:gd name="T34" fmla="*/ 18 w 314"/>
                  <a:gd name="T35" fmla="*/ 107 h 125"/>
                  <a:gd name="T36" fmla="*/ 9 w 314"/>
                  <a:gd name="T37" fmla="*/ 93 h 125"/>
                  <a:gd name="T38" fmla="*/ 2 w 314"/>
                  <a:gd name="T39" fmla="*/ 79 h 125"/>
                  <a:gd name="T40" fmla="*/ 0 w 314"/>
                  <a:gd name="T41" fmla="*/ 63 h 125"/>
                  <a:gd name="T42" fmla="*/ 2 w 314"/>
                  <a:gd name="T43" fmla="*/ 45 h 125"/>
                  <a:gd name="T44" fmla="*/ 9 w 314"/>
                  <a:gd name="T45" fmla="*/ 31 h 125"/>
                  <a:gd name="T46" fmla="*/ 18 w 314"/>
                  <a:gd name="T47" fmla="*/ 18 h 125"/>
                  <a:gd name="T48" fmla="*/ 32 w 314"/>
                  <a:gd name="T49" fmla="*/ 9 h 125"/>
                  <a:gd name="T50" fmla="*/ 46 w 314"/>
                  <a:gd name="T51" fmla="*/ 3 h 125"/>
                  <a:gd name="T52" fmla="*/ 63 w 314"/>
                  <a:gd name="T53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4" h="125">
                    <a:moveTo>
                      <a:pt x="63" y="0"/>
                    </a:moveTo>
                    <a:lnTo>
                      <a:pt x="251" y="0"/>
                    </a:lnTo>
                    <a:lnTo>
                      <a:pt x="268" y="3"/>
                    </a:lnTo>
                    <a:lnTo>
                      <a:pt x="283" y="9"/>
                    </a:lnTo>
                    <a:lnTo>
                      <a:pt x="295" y="18"/>
                    </a:lnTo>
                    <a:lnTo>
                      <a:pt x="306" y="31"/>
                    </a:lnTo>
                    <a:lnTo>
                      <a:pt x="312" y="45"/>
                    </a:lnTo>
                    <a:lnTo>
                      <a:pt x="314" y="63"/>
                    </a:lnTo>
                    <a:lnTo>
                      <a:pt x="312" y="79"/>
                    </a:lnTo>
                    <a:lnTo>
                      <a:pt x="306" y="93"/>
                    </a:lnTo>
                    <a:lnTo>
                      <a:pt x="295" y="107"/>
                    </a:lnTo>
                    <a:lnTo>
                      <a:pt x="283" y="116"/>
                    </a:lnTo>
                    <a:lnTo>
                      <a:pt x="268" y="123"/>
                    </a:lnTo>
                    <a:lnTo>
                      <a:pt x="251" y="125"/>
                    </a:lnTo>
                    <a:lnTo>
                      <a:pt x="63" y="125"/>
                    </a:lnTo>
                    <a:lnTo>
                      <a:pt x="46" y="123"/>
                    </a:lnTo>
                    <a:lnTo>
                      <a:pt x="32" y="116"/>
                    </a:lnTo>
                    <a:lnTo>
                      <a:pt x="18" y="107"/>
                    </a:lnTo>
                    <a:lnTo>
                      <a:pt x="9" y="93"/>
                    </a:lnTo>
                    <a:lnTo>
                      <a:pt x="2" y="79"/>
                    </a:lnTo>
                    <a:lnTo>
                      <a:pt x="0" y="63"/>
                    </a:lnTo>
                    <a:lnTo>
                      <a:pt x="2" y="45"/>
                    </a:lnTo>
                    <a:lnTo>
                      <a:pt x="9" y="31"/>
                    </a:lnTo>
                    <a:lnTo>
                      <a:pt x="18" y="18"/>
                    </a:lnTo>
                    <a:lnTo>
                      <a:pt x="32" y="9"/>
                    </a:lnTo>
                    <a:lnTo>
                      <a:pt x="46" y="3"/>
                    </a:lnTo>
                    <a:lnTo>
                      <a:pt x="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Freeform 44"/>
              <p:cNvSpPr>
                <a:spLocks/>
              </p:cNvSpPr>
              <p:nvPr/>
            </p:nvSpPr>
            <p:spPr bwMode="auto">
              <a:xfrm>
                <a:off x="8270876" y="2216150"/>
                <a:ext cx="65088" cy="49213"/>
              </a:xfrm>
              <a:custGeom>
                <a:avLst/>
                <a:gdLst>
                  <a:gd name="T0" fmla="*/ 226 w 288"/>
                  <a:gd name="T1" fmla="*/ 0 h 218"/>
                  <a:gd name="T2" fmla="*/ 242 w 288"/>
                  <a:gd name="T3" fmla="*/ 3 h 218"/>
                  <a:gd name="T4" fmla="*/ 256 w 288"/>
                  <a:gd name="T5" fmla="*/ 8 h 218"/>
                  <a:gd name="T6" fmla="*/ 270 w 288"/>
                  <a:gd name="T7" fmla="*/ 18 h 218"/>
                  <a:gd name="T8" fmla="*/ 280 w 288"/>
                  <a:gd name="T9" fmla="*/ 31 h 218"/>
                  <a:gd name="T10" fmla="*/ 286 w 288"/>
                  <a:gd name="T11" fmla="*/ 46 h 218"/>
                  <a:gd name="T12" fmla="*/ 288 w 288"/>
                  <a:gd name="T13" fmla="*/ 63 h 218"/>
                  <a:gd name="T14" fmla="*/ 286 w 288"/>
                  <a:gd name="T15" fmla="*/ 78 h 218"/>
                  <a:gd name="T16" fmla="*/ 280 w 288"/>
                  <a:gd name="T17" fmla="*/ 93 h 218"/>
                  <a:gd name="T18" fmla="*/ 270 w 288"/>
                  <a:gd name="T19" fmla="*/ 106 h 218"/>
                  <a:gd name="T20" fmla="*/ 257 w 288"/>
                  <a:gd name="T21" fmla="*/ 117 h 218"/>
                  <a:gd name="T22" fmla="*/ 94 w 288"/>
                  <a:gd name="T23" fmla="*/ 209 h 218"/>
                  <a:gd name="T24" fmla="*/ 79 w 288"/>
                  <a:gd name="T25" fmla="*/ 215 h 218"/>
                  <a:gd name="T26" fmla="*/ 62 w 288"/>
                  <a:gd name="T27" fmla="*/ 218 h 218"/>
                  <a:gd name="T28" fmla="*/ 46 w 288"/>
                  <a:gd name="T29" fmla="*/ 215 h 218"/>
                  <a:gd name="T30" fmla="*/ 32 w 288"/>
                  <a:gd name="T31" fmla="*/ 210 h 218"/>
                  <a:gd name="T32" fmla="*/ 18 w 288"/>
                  <a:gd name="T33" fmla="*/ 200 h 218"/>
                  <a:gd name="T34" fmla="*/ 8 w 288"/>
                  <a:gd name="T35" fmla="*/ 187 h 218"/>
                  <a:gd name="T36" fmla="*/ 2 w 288"/>
                  <a:gd name="T37" fmla="*/ 172 h 218"/>
                  <a:gd name="T38" fmla="*/ 0 w 288"/>
                  <a:gd name="T39" fmla="*/ 155 h 218"/>
                  <a:gd name="T40" fmla="*/ 2 w 288"/>
                  <a:gd name="T41" fmla="*/ 140 h 218"/>
                  <a:gd name="T42" fmla="*/ 8 w 288"/>
                  <a:gd name="T43" fmla="*/ 125 h 218"/>
                  <a:gd name="T44" fmla="*/ 17 w 288"/>
                  <a:gd name="T45" fmla="*/ 113 h 218"/>
                  <a:gd name="T46" fmla="*/ 31 w 288"/>
                  <a:gd name="T47" fmla="*/ 102 h 218"/>
                  <a:gd name="T48" fmla="*/ 194 w 288"/>
                  <a:gd name="T49" fmla="*/ 9 h 218"/>
                  <a:gd name="T50" fmla="*/ 210 w 288"/>
                  <a:gd name="T51" fmla="*/ 2 h 218"/>
                  <a:gd name="T52" fmla="*/ 226 w 288"/>
                  <a:gd name="T53" fmla="*/ 0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88" h="218">
                    <a:moveTo>
                      <a:pt x="226" y="0"/>
                    </a:moveTo>
                    <a:lnTo>
                      <a:pt x="242" y="3"/>
                    </a:lnTo>
                    <a:lnTo>
                      <a:pt x="256" y="8"/>
                    </a:lnTo>
                    <a:lnTo>
                      <a:pt x="270" y="18"/>
                    </a:lnTo>
                    <a:lnTo>
                      <a:pt x="280" y="31"/>
                    </a:lnTo>
                    <a:lnTo>
                      <a:pt x="286" y="46"/>
                    </a:lnTo>
                    <a:lnTo>
                      <a:pt x="288" y="63"/>
                    </a:lnTo>
                    <a:lnTo>
                      <a:pt x="286" y="78"/>
                    </a:lnTo>
                    <a:lnTo>
                      <a:pt x="280" y="93"/>
                    </a:lnTo>
                    <a:lnTo>
                      <a:pt x="270" y="106"/>
                    </a:lnTo>
                    <a:lnTo>
                      <a:pt x="257" y="117"/>
                    </a:lnTo>
                    <a:lnTo>
                      <a:pt x="94" y="209"/>
                    </a:lnTo>
                    <a:lnTo>
                      <a:pt x="79" y="215"/>
                    </a:lnTo>
                    <a:lnTo>
                      <a:pt x="62" y="218"/>
                    </a:lnTo>
                    <a:lnTo>
                      <a:pt x="46" y="215"/>
                    </a:lnTo>
                    <a:lnTo>
                      <a:pt x="32" y="210"/>
                    </a:lnTo>
                    <a:lnTo>
                      <a:pt x="18" y="200"/>
                    </a:lnTo>
                    <a:lnTo>
                      <a:pt x="8" y="187"/>
                    </a:lnTo>
                    <a:lnTo>
                      <a:pt x="2" y="172"/>
                    </a:lnTo>
                    <a:lnTo>
                      <a:pt x="0" y="155"/>
                    </a:lnTo>
                    <a:lnTo>
                      <a:pt x="2" y="140"/>
                    </a:lnTo>
                    <a:lnTo>
                      <a:pt x="8" y="125"/>
                    </a:lnTo>
                    <a:lnTo>
                      <a:pt x="17" y="113"/>
                    </a:lnTo>
                    <a:lnTo>
                      <a:pt x="31" y="102"/>
                    </a:lnTo>
                    <a:lnTo>
                      <a:pt x="194" y="9"/>
                    </a:lnTo>
                    <a:lnTo>
                      <a:pt x="210" y="2"/>
                    </a:lnTo>
                    <a:lnTo>
                      <a:pt x="22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Freeform 45"/>
              <p:cNvSpPr>
                <a:spLocks/>
              </p:cNvSpPr>
              <p:nvPr/>
            </p:nvSpPr>
            <p:spPr bwMode="auto">
              <a:xfrm>
                <a:off x="8788401" y="2216150"/>
                <a:ext cx="66675" cy="49213"/>
              </a:xfrm>
              <a:custGeom>
                <a:avLst/>
                <a:gdLst>
                  <a:gd name="T0" fmla="*/ 62 w 288"/>
                  <a:gd name="T1" fmla="*/ 0 h 218"/>
                  <a:gd name="T2" fmla="*/ 79 w 288"/>
                  <a:gd name="T3" fmla="*/ 2 h 218"/>
                  <a:gd name="T4" fmla="*/ 94 w 288"/>
                  <a:gd name="T5" fmla="*/ 9 h 218"/>
                  <a:gd name="T6" fmla="*/ 257 w 288"/>
                  <a:gd name="T7" fmla="*/ 102 h 218"/>
                  <a:gd name="T8" fmla="*/ 271 w 288"/>
                  <a:gd name="T9" fmla="*/ 113 h 218"/>
                  <a:gd name="T10" fmla="*/ 280 w 288"/>
                  <a:gd name="T11" fmla="*/ 125 h 218"/>
                  <a:gd name="T12" fmla="*/ 286 w 288"/>
                  <a:gd name="T13" fmla="*/ 140 h 218"/>
                  <a:gd name="T14" fmla="*/ 288 w 288"/>
                  <a:gd name="T15" fmla="*/ 155 h 218"/>
                  <a:gd name="T16" fmla="*/ 286 w 288"/>
                  <a:gd name="T17" fmla="*/ 172 h 218"/>
                  <a:gd name="T18" fmla="*/ 280 w 288"/>
                  <a:gd name="T19" fmla="*/ 187 h 218"/>
                  <a:gd name="T20" fmla="*/ 270 w 288"/>
                  <a:gd name="T21" fmla="*/ 200 h 218"/>
                  <a:gd name="T22" fmla="*/ 256 w 288"/>
                  <a:gd name="T23" fmla="*/ 210 h 218"/>
                  <a:gd name="T24" fmla="*/ 242 w 288"/>
                  <a:gd name="T25" fmla="*/ 215 h 218"/>
                  <a:gd name="T26" fmla="*/ 225 w 288"/>
                  <a:gd name="T27" fmla="*/ 218 h 218"/>
                  <a:gd name="T28" fmla="*/ 209 w 288"/>
                  <a:gd name="T29" fmla="*/ 215 h 218"/>
                  <a:gd name="T30" fmla="*/ 194 w 288"/>
                  <a:gd name="T31" fmla="*/ 209 h 218"/>
                  <a:gd name="T32" fmla="*/ 30 w 288"/>
                  <a:gd name="T33" fmla="*/ 117 h 218"/>
                  <a:gd name="T34" fmla="*/ 18 w 288"/>
                  <a:gd name="T35" fmla="*/ 106 h 218"/>
                  <a:gd name="T36" fmla="*/ 8 w 288"/>
                  <a:gd name="T37" fmla="*/ 93 h 218"/>
                  <a:gd name="T38" fmla="*/ 2 w 288"/>
                  <a:gd name="T39" fmla="*/ 78 h 218"/>
                  <a:gd name="T40" fmla="*/ 0 w 288"/>
                  <a:gd name="T41" fmla="*/ 63 h 218"/>
                  <a:gd name="T42" fmla="*/ 2 w 288"/>
                  <a:gd name="T43" fmla="*/ 46 h 218"/>
                  <a:gd name="T44" fmla="*/ 8 w 288"/>
                  <a:gd name="T45" fmla="*/ 31 h 218"/>
                  <a:gd name="T46" fmla="*/ 18 w 288"/>
                  <a:gd name="T47" fmla="*/ 18 h 218"/>
                  <a:gd name="T48" fmla="*/ 32 w 288"/>
                  <a:gd name="T49" fmla="*/ 8 h 218"/>
                  <a:gd name="T50" fmla="*/ 46 w 288"/>
                  <a:gd name="T51" fmla="*/ 3 h 218"/>
                  <a:gd name="T52" fmla="*/ 62 w 288"/>
                  <a:gd name="T53" fmla="*/ 0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88" h="218">
                    <a:moveTo>
                      <a:pt x="62" y="0"/>
                    </a:moveTo>
                    <a:lnTo>
                      <a:pt x="79" y="2"/>
                    </a:lnTo>
                    <a:lnTo>
                      <a:pt x="94" y="9"/>
                    </a:lnTo>
                    <a:lnTo>
                      <a:pt x="257" y="102"/>
                    </a:lnTo>
                    <a:lnTo>
                      <a:pt x="271" y="113"/>
                    </a:lnTo>
                    <a:lnTo>
                      <a:pt x="280" y="125"/>
                    </a:lnTo>
                    <a:lnTo>
                      <a:pt x="286" y="140"/>
                    </a:lnTo>
                    <a:lnTo>
                      <a:pt x="288" y="155"/>
                    </a:lnTo>
                    <a:lnTo>
                      <a:pt x="286" y="172"/>
                    </a:lnTo>
                    <a:lnTo>
                      <a:pt x="280" y="187"/>
                    </a:lnTo>
                    <a:lnTo>
                      <a:pt x="270" y="200"/>
                    </a:lnTo>
                    <a:lnTo>
                      <a:pt x="256" y="210"/>
                    </a:lnTo>
                    <a:lnTo>
                      <a:pt x="242" y="215"/>
                    </a:lnTo>
                    <a:lnTo>
                      <a:pt x="225" y="218"/>
                    </a:lnTo>
                    <a:lnTo>
                      <a:pt x="209" y="215"/>
                    </a:lnTo>
                    <a:lnTo>
                      <a:pt x="194" y="209"/>
                    </a:lnTo>
                    <a:lnTo>
                      <a:pt x="30" y="117"/>
                    </a:lnTo>
                    <a:lnTo>
                      <a:pt x="18" y="106"/>
                    </a:lnTo>
                    <a:lnTo>
                      <a:pt x="8" y="93"/>
                    </a:lnTo>
                    <a:lnTo>
                      <a:pt x="2" y="78"/>
                    </a:lnTo>
                    <a:lnTo>
                      <a:pt x="0" y="63"/>
                    </a:lnTo>
                    <a:lnTo>
                      <a:pt x="2" y="46"/>
                    </a:lnTo>
                    <a:lnTo>
                      <a:pt x="8" y="31"/>
                    </a:lnTo>
                    <a:lnTo>
                      <a:pt x="18" y="18"/>
                    </a:lnTo>
                    <a:lnTo>
                      <a:pt x="32" y="8"/>
                    </a:lnTo>
                    <a:lnTo>
                      <a:pt x="46" y="3"/>
                    </a:lnTo>
                    <a:lnTo>
                      <a:pt x="6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Freeform 46"/>
              <p:cNvSpPr>
                <a:spLocks/>
              </p:cNvSpPr>
              <p:nvPr/>
            </p:nvSpPr>
            <p:spPr bwMode="auto">
              <a:xfrm>
                <a:off x="8826501" y="2078038"/>
                <a:ext cx="71438" cy="28575"/>
              </a:xfrm>
              <a:custGeom>
                <a:avLst/>
                <a:gdLst>
                  <a:gd name="T0" fmla="*/ 62 w 314"/>
                  <a:gd name="T1" fmla="*/ 0 h 125"/>
                  <a:gd name="T2" fmla="*/ 251 w 314"/>
                  <a:gd name="T3" fmla="*/ 0 h 125"/>
                  <a:gd name="T4" fmla="*/ 268 w 314"/>
                  <a:gd name="T5" fmla="*/ 3 h 125"/>
                  <a:gd name="T6" fmla="*/ 283 w 314"/>
                  <a:gd name="T7" fmla="*/ 9 h 125"/>
                  <a:gd name="T8" fmla="*/ 295 w 314"/>
                  <a:gd name="T9" fmla="*/ 18 h 125"/>
                  <a:gd name="T10" fmla="*/ 305 w 314"/>
                  <a:gd name="T11" fmla="*/ 31 h 125"/>
                  <a:gd name="T12" fmla="*/ 312 w 314"/>
                  <a:gd name="T13" fmla="*/ 45 h 125"/>
                  <a:gd name="T14" fmla="*/ 314 w 314"/>
                  <a:gd name="T15" fmla="*/ 63 h 125"/>
                  <a:gd name="T16" fmla="*/ 312 w 314"/>
                  <a:gd name="T17" fmla="*/ 79 h 125"/>
                  <a:gd name="T18" fmla="*/ 305 w 314"/>
                  <a:gd name="T19" fmla="*/ 93 h 125"/>
                  <a:gd name="T20" fmla="*/ 295 w 314"/>
                  <a:gd name="T21" fmla="*/ 107 h 125"/>
                  <a:gd name="T22" fmla="*/ 283 w 314"/>
                  <a:gd name="T23" fmla="*/ 116 h 125"/>
                  <a:gd name="T24" fmla="*/ 268 w 314"/>
                  <a:gd name="T25" fmla="*/ 123 h 125"/>
                  <a:gd name="T26" fmla="*/ 251 w 314"/>
                  <a:gd name="T27" fmla="*/ 125 h 125"/>
                  <a:gd name="T28" fmla="*/ 62 w 314"/>
                  <a:gd name="T29" fmla="*/ 125 h 125"/>
                  <a:gd name="T30" fmla="*/ 46 w 314"/>
                  <a:gd name="T31" fmla="*/ 123 h 125"/>
                  <a:gd name="T32" fmla="*/ 31 w 314"/>
                  <a:gd name="T33" fmla="*/ 116 h 125"/>
                  <a:gd name="T34" fmla="*/ 18 w 314"/>
                  <a:gd name="T35" fmla="*/ 107 h 125"/>
                  <a:gd name="T36" fmla="*/ 8 w 314"/>
                  <a:gd name="T37" fmla="*/ 93 h 125"/>
                  <a:gd name="T38" fmla="*/ 2 w 314"/>
                  <a:gd name="T39" fmla="*/ 79 h 125"/>
                  <a:gd name="T40" fmla="*/ 0 w 314"/>
                  <a:gd name="T41" fmla="*/ 63 h 125"/>
                  <a:gd name="T42" fmla="*/ 2 w 314"/>
                  <a:gd name="T43" fmla="*/ 45 h 125"/>
                  <a:gd name="T44" fmla="*/ 8 w 314"/>
                  <a:gd name="T45" fmla="*/ 31 h 125"/>
                  <a:gd name="T46" fmla="*/ 18 w 314"/>
                  <a:gd name="T47" fmla="*/ 18 h 125"/>
                  <a:gd name="T48" fmla="*/ 31 w 314"/>
                  <a:gd name="T49" fmla="*/ 9 h 125"/>
                  <a:gd name="T50" fmla="*/ 46 w 314"/>
                  <a:gd name="T51" fmla="*/ 3 h 125"/>
                  <a:gd name="T52" fmla="*/ 62 w 314"/>
                  <a:gd name="T53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4" h="125">
                    <a:moveTo>
                      <a:pt x="62" y="0"/>
                    </a:moveTo>
                    <a:lnTo>
                      <a:pt x="251" y="0"/>
                    </a:lnTo>
                    <a:lnTo>
                      <a:pt x="268" y="3"/>
                    </a:lnTo>
                    <a:lnTo>
                      <a:pt x="283" y="9"/>
                    </a:lnTo>
                    <a:lnTo>
                      <a:pt x="295" y="18"/>
                    </a:lnTo>
                    <a:lnTo>
                      <a:pt x="305" y="31"/>
                    </a:lnTo>
                    <a:lnTo>
                      <a:pt x="312" y="45"/>
                    </a:lnTo>
                    <a:lnTo>
                      <a:pt x="314" y="63"/>
                    </a:lnTo>
                    <a:lnTo>
                      <a:pt x="312" y="79"/>
                    </a:lnTo>
                    <a:lnTo>
                      <a:pt x="305" y="93"/>
                    </a:lnTo>
                    <a:lnTo>
                      <a:pt x="295" y="107"/>
                    </a:lnTo>
                    <a:lnTo>
                      <a:pt x="283" y="116"/>
                    </a:lnTo>
                    <a:lnTo>
                      <a:pt x="268" y="123"/>
                    </a:lnTo>
                    <a:lnTo>
                      <a:pt x="251" y="125"/>
                    </a:lnTo>
                    <a:lnTo>
                      <a:pt x="62" y="125"/>
                    </a:lnTo>
                    <a:lnTo>
                      <a:pt x="46" y="123"/>
                    </a:lnTo>
                    <a:lnTo>
                      <a:pt x="31" y="116"/>
                    </a:lnTo>
                    <a:lnTo>
                      <a:pt x="18" y="107"/>
                    </a:lnTo>
                    <a:lnTo>
                      <a:pt x="8" y="93"/>
                    </a:lnTo>
                    <a:lnTo>
                      <a:pt x="2" y="79"/>
                    </a:lnTo>
                    <a:lnTo>
                      <a:pt x="0" y="63"/>
                    </a:lnTo>
                    <a:lnTo>
                      <a:pt x="2" y="45"/>
                    </a:lnTo>
                    <a:lnTo>
                      <a:pt x="8" y="31"/>
                    </a:lnTo>
                    <a:lnTo>
                      <a:pt x="18" y="18"/>
                    </a:lnTo>
                    <a:lnTo>
                      <a:pt x="31" y="9"/>
                    </a:lnTo>
                    <a:lnTo>
                      <a:pt x="46" y="3"/>
                    </a:lnTo>
                    <a:lnTo>
                      <a:pt x="6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Freeform 47"/>
              <p:cNvSpPr>
                <a:spLocks/>
              </p:cNvSpPr>
              <p:nvPr/>
            </p:nvSpPr>
            <p:spPr bwMode="auto">
              <a:xfrm>
                <a:off x="8788401" y="1919288"/>
                <a:ext cx="66675" cy="49213"/>
              </a:xfrm>
              <a:custGeom>
                <a:avLst/>
                <a:gdLst>
                  <a:gd name="T0" fmla="*/ 225 w 288"/>
                  <a:gd name="T1" fmla="*/ 0 h 218"/>
                  <a:gd name="T2" fmla="*/ 242 w 288"/>
                  <a:gd name="T3" fmla="*/ 2 h 218"/>
                  <a:gd name="T4" fmla="*/ 256 w 288"/>
                  <a:gd name="T5" fmla="*/ 8 h 218"/>
                  <a:gd name="T6" fmla="*/ 270 w 288"/>
                  <a:gd name="T7" fmla="*/ 17 h 218"/>
                  <a:gd name="T8" fmla="*/ 280 w 288"/>
                  <a:gd name="T9" fmla="*/ 31 h 218"/>
                  <a:gd name="T10" fmla="*/ 286 w 288"/>
                  <a:gd name="T11" fmla="*/ 46 h 218"/>
                  <a:gd name="T12" fmla="*/ 288 w 288"/>
                  <a:gd name="T13" fmla="*/ 62 h 218"/>
                  <a:gd name="T14" fmla="*/ 286 w 288"/>
                  <a:gd name="T15" fmla="*/ 79 h 218"/>
                  <a:gd name="T16" fmla="*/ 280 w 288"/>
                  <a:gd name="T17" fmla="*/ 93 h 218"/>
                  <a:gd name="T18" fmla="*/ 271 w 288"/>
                  <a:gd name="T19" fmla="*/ 106 h 218"/>
                  <a:gd name="T20" fmla="*/ 257 w 288"/>
                  <a:gd name="T21" fmla="*/ 116 h 218"/>
                  <a:gd name="T22" fmla="*/ 94 w 288"/>
                  <a:gd name="T23" fmla="*/ 209 h 218"/>
                  <a:gd name="T24" fmla="*/ 79 w 288"/>
                  <a:gd name="T25" fmla="*/ 216 h 218"/>
                  <a:gd name="T26" fmla="*/ 62 w 288"/>
                  <a:gd name="T27" fmla="*/ 218 h 218"/>
                  <a:gd name="T28" fmla="*/ 47 w 288"/>
                  <a:gd name="T29" fmla="*/ 216 h 218"/>
                  <a:gd name="T30" fmla="*/ 32 w 288"/>
                  <a:gd name="T31" fmla="*/ 210 h 218"/>
                  <a:gd name="T32" fmla="*/ 18 w 288"/>
                  <a:gd name="T33" fmla="*/ 200 h 218"/>
                  <a:gd name="T34" fmla="*/ 8 w 288"/>
                  <a:gd name="T35" fmla="*/ 186 h 218"/>
                  <a:gd name="T36" fmla="*/ 2 w 288"/>
                  <a:gd name="T37" fmla="*/ 171 h 218"/>
                  <a:gd name="T38" fmla="*/ 0 w 288"/>
                  <a:gd name="T39" fmla="*/ 155 h 218"/>
                  <a:gd name="T40" fmla="*/ 2 w 288"/>
                  <a:gd name="T41" fmla="*/ 140 h 218"/>
                  <a:gd name="T42" fmla="*/ 8 w 288"/>
                  <a:gd name="T43" fmla="*/ 124 h 218"/>
                  <a:gd name="T44" fmla="*/ 18 w 288"/>
                  <a:gd name="T45" fmla="*/ 112 h 218"/>
                  <a:gd name="T46" fmla="*/ 30 w 288"/>
                  <a:gd name="T47" fmla="*/ 101 h 218"/>
                  <a:gd name="T48" fmla="*/ 194 w 288"/>
                  <a:gd name="T49" fmla="*/ 8 h 218"/>
                  <a:gd name="T50" fmla="*/ 210 w 288"/>
                  <a:gd name="T51" fmla="*/ 2 h 218"/>
                  <a:gd name="T52" fmla="*/ 225 w 288"/>
                  <a:gd name="T53" fmla="*/ 0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88" h="218">
                    <a:moveTo>
                      <a:pt x="225" y="0"/>
                    </a:moveTo>
                    <a:lnTo>
                      <a:pt x="242" y="2"/>
                    </a:lnTo>
                    <a:lnTo>
                      <a:pt x="256" y="8"/>
                    </a:lnTo>
                    <a:lnTo>
                      <a:pt x="270" y="17"/>
                    </a:lnTo>
                    <a:lnTo>
                      <a:pt x="280" y="31"/>
                    </a:lnTo>
                    <a:lnTo>
                      <a:pt x="286" y="46"/>
                    </a:lnTo>
                    <a:lnTo>
                      <a:pt x="288" y="62"/>
                    </a:lnTo>
                    <a:lnTo>
                      <a:pt x="286" y="79"/>
                    </a:lnTo>
                    <a:lnTo>
                      <a:pt x="280" y="93"/>
                    </a:lnTo>
                    <a:lnTo>
                      <a:pt x="271" y="106"/>
                    </a:lnTo>
                    <a:lnTo>
                      <a:pt x="257" y="116"/>
                    </a:lnTo>
                    <a:lnTo>
                      <a:pt x="94" y="209"/>
                    </a:lnTo>
                    <a:lnTo>
                      <a:pt x="79" y="216"/>
                    </a:lnTo>
                    <a:lnTo>
                      <a:pt x="62" y="218"/>
                    </a:lnTo>
                    <a:lnTo>
                      <a:pt x="47" y="216"/>
                    </a:lnTo>
                    <a:lnTo>
                      <a:pt x="32" y="210"/>
                    </a:lnTo>
                    <a:lnTo>
                      <a:pt x="18" y="200"/>
                    </a:lnTo>
                    <a:lnTo>
                      <a:pt x="8" y="186"/>
                    </a:lnTo>
                    <a:lnTo>
                      <a:pt x="2" y="171"/>
                    </a:lnTo>
                    <a:lnTo>
                      <a:pt x="0" y="155"/>
                    </a:lnTo>
                    <a:lnTo>
                      <a:pt x="2" y="140"/>
                    </a:lnTo>
                    <a:lnTo>
                      <a:pt x="8" y="124"/>
                    </a:lnTo>
                    <a:lnTo>
                      <a:pt x="18" y="112"/>
                    </a:lnTo>
                    <a:lnTo>
                      <a:pt x="30" y="101"/>
                    </a:lnTo>
                    <a:lnTo>
                      <a:pt x="194" y="8"/>
                    </a:lnTo>
                    <a:lnTo>
                      <a:pt x="210" y="2"/>
                    </a:lnTo>
                    <a:lnTo>
                      <a:pt x="22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Freeform 48"/>
              <p:cNvSpPr>
                <a:spLocks/>
              </p:cNvSpPr>
              <p:nvPr/>
            </p:nvSpPr>
            <p:spPr bwMode="auto">
              <a:xfrm>
                <a:off x="8686801" y="1803400"/>
                <a:ext cx="50800" cy="65088"/>
              </a:xfrm>
              <a:custGeom>
                <a:avLst/>
                <a:gdLst>
                  <a:gd name="T0" fmla="*/ 156 w 220"/>
                  <a:gd name="T1" fmla="*/ 0 h 286"/>
                  <a:gd name="T2" fmla="*/ 173 w 220"/>
                  <a:gd name="T3" fmla="*/ 2 h 286"/>
                  <a:gd name="T4" fmla="*/ 188 w 220"/>
                  <a:gd name="T5" fmla="*/ 9 h 286"/>
                  <a:gd name="T6" fmla="*/ 201 w 220"/>
                  <a:gd name="T7" fmla="*/ 19 h 286"/>
                  <a:gd name="T8" fmla="*/ 212 w 220"/>
                  <a:gd name="T9" fmla="*/ 32 h 286"/>
                  <a:gd name="T10" fmla="*/ 218 w 220"/>
                  <a:gd name="T11" fmla="*/ 47 h 286"/>
                  <a:gd name="T12" fmla="*/ 220 w 220"/>
                  <a:gd name="T13" fmla="*/ 62 h 286"/>
                  <a:gd name="T14" fmla="*/ 218 w 220"/>
                  <a:gd name="T15" fmla="*/ 78 h 286"/>
                  <a:gd name="T16" fmla="*/ 212 w 220"/>
                  <a:gd name="T17" fmla="*/ 94 h 286"/>
                  <a:gd name="T18" fmla="*/ 117 w 220"/>
                  <a:gd name="T19" fmla="*/ 256 h 286"/>
                  <a:gd name="T20" fmla="*/ 107 w 220"/>
                  <a:gd name="T21" fmla="*/ 269 h 286"/>
                  <a:gd name="T22" fmla="*/ 94 w 220"/>
                  <a:gd name="T23" fmla="*/ 279 h 286"/>
                  <a:gd name="T24" fmla="*/ 79 w 220"/>
                  <a:gd name="T25" fmla="*/ 284 h 286"/>
                  <a:gd name="T26" fmla="*/ 63 w 220"/>
                  <a:gd name="T27" fmla="*/ 286 h 286"/>
                  <a:gd name="T28" fmla="*/ 48 w 220"/>
                  <a:gd name="T29" fmla="*/ 284 h 286"/>
                  <a:gd name="T30" fmla="*/ 32 w 220"/>
                  <a:gd name="T31" fmla="*/ 278 h 286"/>
                  <a:gd name="T32" fmla="*/ 18 w 220"/>
                  <a:gd name="T33" fmla="*/ 268 h 286"/>
                  <a:gd name="T34" fmla="*/ 9 w 220"/>
                  <a:gd name="T35" fmla="*/ 256 h 286"/>
                  <a:gd name="T36" fmla="*/ 2 w 220"/>
                  <a:gd name="T37" fmla="*/ 240 h 286"/>
                  <a:gd name="T38" fmla="*/ 0 w 220"/>
                  <a:gd name="T39" fmla="*/ 225 h 286"/>
                  <a:gd name="T40" fmla="*/ 2 w 220"/>
                  <a:gd name="T41" fmla="*/ 209 h 286"/>
                  <a:gd name="T42" fmla="*/ 9 w 220"/>
                  <a:gd name="T43" fmla="*/ 193 h 286"/>
                  <a:gd name="T44" fmla="*/ 103 w 220"/>
                  <a:gd name="T45" fmla="*/ 32 h 286"/>
                  <a:gd name="T46" fmla="*/ 113 w 220"/>
                  <a:gd name="T47" fmla="*/ 18 h 286"/>
                  <a:gd name="T48" fmla="*/ 127 w 220"/>
                  <a:gd name="T49" fmla="*/ 8 h 286"/>
                  <a:gd name="T50" fmla="*/ 141 w 220"/>
                  <a:gd name="T51" fmla="*/ 2 h 286"/>
                  <a:gd name="T52" fmla="*/ 156 w 220"/>
                  <a:gd name="T53" fmla="*/ 0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0" h="286">
                    <a:moveTo>
                      <a:pt x="156" y="0"/>
                    </a:moveTo>
                    <a:lnTo>
                      <a:pt x="173" y="2"/>
                    </a:lnTo>
                    <a:lnTo>
                      <a:pt x="188" y="9"/>
                    </a:lnTo>
                    <a:lnTo>
                      <a:pt x="201" y="19"/>
                    </a:lnTo>
                    <a:lnTo>
                      <a:pt x="212" y="32"/>
                    </a:lnTo>
                    <a:lnTo>
                      <a:pt x="218" y="47"/>
                    </a:lnTo>
                    <a:lnTo>
                      <a:pt x="220" y="62"/>
                    </a:lnTo>
                    <a:lnTo>
                      <a:pt x="218" y="78"/>
                    </a:lnTo>
                    <a:lnTo>
                      <a:pt x="212" y="94"/>
                    </a:lnTo>
                    <a:lnTo>
                      <a:pt x="117" y="256"/>
                    </a:lnTo>
                    <a:lnTo>
                      <a:pt x="107" y="269"/>
                    </a:lnTo>
                    <a:lnTo>
                      <a:pt x="94" y="279"/>
                    </a:lnTo>
                    <a:lnTo>
                      <a:pt x="79" y="284"/>
                    </a:lnTo>
                    <a:lnTo>
                      <a:pt x="63" y="286"/>
                    </a:lnTo>
                    <a:lnTo>
                      <a:pt x="48" y="284"/>
                    </a:lnTo>
                    <a:lnTo>
                      <a:pt x="32" y="278"/>
                    </a:lnTo>
                    <a:lnTo>
                      <a:pt x="18" y="268"/>
                    </a:lnTo>
                    <a:lnTo>
                      <a:pt x="9" y="256"/>
                    </a:lnTo>
                    <a:lnTo>
                      <a:pt x="2" y="240"/>
                    </a:lnTo>
                    <a:lnTo>
                      <a:pt x="0" y="225"/>
                    </a:lnTo>
                    <a:lnTo>
                      <a:pt x="2" y="209"/>
                    </a:lnTo>
                    <a:lnTo>
                      <a:pt x="9" y="193"/>
                    </a:lnTo>
                    <a:lnTo>
                      <a:pt x="103" y="32"/>
                    </a:lnTo>
                    <a:lnTo>
                      <a:pt x="113" y="18"/>
                    </a:lnTo>
                    <a:lnTo>
                      <a:pt x="127" y="8"/>
                    </a:lnTo>
                    <a:lnTo>
                      <a:pt x="141" y="2"/>
                    </a:lnTo>
                    <a:lnTo>
                      <a:pt x="1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Freeform 49"/>
              <p:cNvSpPr>
                <a:spLocks/>
              </p:cNvSpPr>
              <p:nvPr/>
            </p:nvSpPr>
            <p:spPr bwMode="auto">
              <a:xfrm>
                <a:off x="8528051" y="1973263"/>
                <a:ext cx="68263" cy="220663"/>
              </a:xfrm>
              <a:custGeom>
                <a:avLst/>
                <a:gdLst>
                  <a:gd name="T0" fmla="*/ 150 w 301"/>
                  <a:gd name="T1" fmla="*/ 0 h 971"/>
                  <a:gd name="T2" fmla="*/ 181 w 301"/>
                  <a:gd name="T3" fmla="*/ 2 h 971"/>
                  <a:gd name="T4" fmla="*/ 208 w 301"/>
                  <a:gd name="T5" fmla="*/ 8 h 971"/>
                  <a:gd name="T6" fmla="*/ 232 w 301"/>
                  <a:gd name="T7" fmla="*/ 17 h 971"/>
                  <a:gd name="T8" fmla="*/ 253 w 301"/>
                  <a:gd name="T9" fmla="*/ 30 h 971"/>
                  <a:gd name="T10" fmla="*/ 270 w 301"/>
                  <a:gd name="T11" fmla="*/ 46 h 971"/>
                  <a:gd name="T12" fmla="*/ 284 w 301"/>
                  <a:gd name="T13" fmla="*/ 66 h 971"/>
                  <a:gd name="T14" fmla="*/ 294 w 301"/>
                  <a:gd name="T15" fmla="*/ 89 h 971"/>
                  <a:gd name="T16" fmla="*/ 299 w 301"/>
                  <a:gd name="T17" fmla="*/ 116 h 971"/>
                  <a:gd name="T18" fmla="*/ 301 w 301"/>
                  <a:gd name="T19" fmla="*/ 147 h 971"/>
                  <a:gd name="T20" fmla="*/ 301 w 301"/>
                  <a:gd name="T21" fmla="*/ 367 h 971"/>
                  <a:gd name="T22" fmla="*/ 300 w 301"/>
                  <a:gd name="T23" fmla="*/ 396 h 971"/>
                  <a:gd name="T24" fmla="*/ 297 w 301"/>
                  <a:gd name="T25" fmla="*/ 426 h 971"/>
                  <a:gd name="T26" fmla="*/ 294 w 301"/>
                  <a:gd name="T27" fmla="*/ 457 h 971"/>
                  <a:gd name="T28" fmla="*/ 235 w 301"/>
                  <a:gd name="T29" fmla="*/ 900 h 971"/>
                  <a:gd name="T30" fmla="*/ 230 w 301"/>
                  <a:gd name="T31" fmla="*/ 922 h 971"/>
                  <a:gd name="T32" fmla="*/ 223 w 301"/>
                  <a:gd name="T33" fmla="*/ 939 h 971"/>
                  <a:gd name="T34" fmla="*/ 214 w 301"/>
                  <a:gd name="T35" fmla="*/ 951 h 971"/>
                  <a:gd name="T36" fmla="*/ 202 w 301"/>
                  <a:gd name="T37" fmla="*/ 961 h 971"/>
                  <a:gd name="T38" fmla="*/ 187 w 301"/>
                  <a:gd name="T39" fmla="*/ 967 h 971"/>
                  <a:gd name="T40" fmla="*/ 170 w 301"/>
                  <a:gd name="T41" fmla="*/ 970 h 971"/>
                  <a:gd name="T42" fmla="*/ 150 w 301"/>
                  <a:gd name="T43" fmla="*/ 971 h 971"/>
                  <a:gd name="T44" fmla="*/ 131 w 301"/>
                  <a:gd name="T45" fmla="*/ 970 h 971"/>
                  <a:gd name="T46" fmla="*/ 113 w 301"/>
                  <a:gd name="T47" fmla="*/ 967 h 971"/>
                  <a:gd name="T48" fmla="*/ 99 w 301"/>
                  <a:gd name="T49" fmla="*/ 961 h 971"/>
                  <a:gd name="T50" fmla="*/ 87 w 301"/>
                  <a:gd name="T51" fmla="*/ 951 h 971"/>
                  <a:gd name="T52" fmla="*/ 78 w 301"/>
                  <a:gd name="T53" fmla="*/ 939 h 971"/>
                  <a:gd name="T54" fmla="*/ 70 w 301"/>
                  <a:gd name="T55" fmla="*/ 922 h 971"/>
                  <a:gd name="T56" fmla="*/ 66 w 301"/>
                  <a:gd name="T57" fmla="*/ 900 h 971"/>
                  <a:gd name="T58" fmla="*/ 7 w 301"/>
                  <a:gd name="T59" fmla="*/ 457 h 971"/>
                  <a:gd name="T60" fmla="*/ 4 w 301"/>
                  <a:gd name="T61" fmla="*/ 426 h 971"/>
                  <a:gd name="T62" fmla="*/ 1 w 301"/>
                  <a:gd name="T63" fmla="*/ 396 h 971"/>
                  <a:gd name="T64" fmla="*/ 0 w 301"/>
                  <a:gd name="T65" fmla="*/ 367 h 971"/>
                  <a:gd name="T66" fmla="*/ 0 w 301"/>
                  <a:gd name="T67" fmla="*/ 147 h 971"/>
                  <a:gd name="T68" fmla="*/ 2 w 301"/>
                  <a:gd name="T69" fmla="*/ 116 h 971"/>
                  <a:gd name="T70" fmla="*/ 7 w 301"/>
                  <a:gd name="T71" fmla="*/ 89 h 971"/>
                  <a:gd name="T72" fmla="*/ 17 w 301"/>
                  <a:gd name="T73" fmla="*/ 66 h 971"/>
                  <a:gd name="T74" fmla="*/ 30 w 301"/>
                  <a:gd name="T75" fmla="*/ 46 h 971"/>
                  <a:gd name="T76" fmla="*/ 48 w 301"/>
                  <a:gd name="T77" fmla="*/ 30 h 971"/>
                  <a:gd name="T78" fmla="*/ 68 w 301"/>
                  <a:gd name="T79" fmla="*/ 17 h 971"/>
                  <a:gd name="T80" fmla="*/ 93 w 301"/>
                  <a:gd name="T81" fmla="*/ 8 h 971"/>
                  <a:gd name="T82" fmla="*/ 120 w 301"/>
                  <a:gd name="T83" fmla="*/ 2 h 971"/>
                  <a:gd name="T84" fmla="*/ 150 w 301"/>
                  <a:gd name="T85" fmla="*/ 0 h 9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1" h="971">
                    <a:moveTo>
                      <a:pt x="150" y="0"/>
                    </a:moveTo>
                    <a:lnTo>
                      <a:pt x="181" y="2"/>
                    </a:lnTo>
                    <a:lnTo>
                      <a:pt x="208" y="8"/>
                    </a:lnTo>
                    <a:lnTo>
                      <a:pt x="232" y="17"/>
                    </a:lnTo>
                    <a:lnTo>
                      <a:pt x="253" y="30"/>
                    </a:lnTo>
                    <a:lnTo>
                      <a:pt x="270" y="46"/>
                    </a:lnTo>
                    <a:lnTo>
                      <a:pt x="284" y="66"/>
                    </a:lnTo>
                    <a:lnTo>
                      <a:pt x="294" y="89"/>
                    </a:lnTo>
                    <a:lnTo>
                      <a:pt x="299" y="116"/>
                    </a:lnTo>
                    <a:lnTo>
                      <a:pt x="301" y="147"/>
                    </a:lnTo>
                    <a:lnTo>
                      <a:pt x="301" y="367"/>
                    </a:lnTo>
                    <a:lnTo>
                      <a:pt x="300" y="396"/>
                    </a:lnTo>
                    <a:lnTo>
                      <a:pt x="297" y="426"/>
                    </a:lnTo>
                    <a:lnTo>
                      <a:pt x="294" y="457"/>
                    </a:lnTo>
                    <a:lnTo>
                      <a:pt x="235" y="900"/>
                    </a:lnTo>
                    <a:lnTo>
                      <a:pt x="230" y="922"/>
                    </a:lnTo>
                    <a:lnTo>
                      <a:pt x="223" y="939"/>
                    </a:lnTo>
                    <a:lnTo>
                      <a:pt x="214" y="951"/>
                    </a:lnTo>
                    <a:lnTo>
                      <a:pt x="202" y="961"/>
                    </a:lnTo>
                    <a:lnTo>
                      <a:pt x="187" y="967"/>
                    </a:lnTo>
                    <a:lnTo>
                      <a:pt x="170" y="970"/>
                    </a:lnTo>
                    <a:lnTo>
                      <a:pt x="150" y="971"/>
                    </a:lnTo>
                    <a:lnTo>
                      <a:pt x="131" y="970"/>
                    </a:lnTo>
                    <a:lnTo>
                      <a:pt x="113" y="967"/>
                    </a:lnTo>
                    <a:lnTo>
                      <a:pt x="99" y="961"/>
                    </a:lnTo>
                    <a:lnTo>
                      <a:pt x="87" y="951"/>
                    </a:lnTo>
                    <a:lnTo>
                      <a:pt x="78" y="939"/>
                    </a:lnTo>
                    <a:lnTo>
                      <a:pt x="70" y="922"/>
                    </a:lnTo>
                    <a:lnTo>
                      <a:pt x="66" y="900"/>
                    </a:lnTo>
                    <a:lnTo>
                      <a:pt x="7" y="457"/>
                    </a:lnTo>
                    <a:lnTo>
                      <a:pt x="4" y="426"/>
                    </a:lnTo>
                    <a:lnTo>
                      <a:pt x="1" y="396"/>
                    </a:lnTo>
                    <a:lnTo>
                      <a:pt x="0" y="367"/>
                    </a:lnTo>
                    <a:lnTo>
                      <a:pt x="0" y="147"/>
                    </a:lnTo>
                    <a:lnTo>
                      <a:pt x="2" y="116"/>
                    </a:lnTo>
                    <a:lnTo>
                      <a:pt x="7" y="89"/>
                    </a:lnTo>
                    <a:lnTo>
                      <a:pt x="17" y="66"/>
                    </a:lnTo>
                    <a:lnTo>
                      <a:pt x="30" y="46"/>
                    </a:lnTo>
                    <a:lnTo>
                      <a:pt x="48" y="30"/>
                    </a:lnTo>
                    <a:lnTo>
                      <a:pt x="68" y="17"/>
                    </a:lnTo>
                    <a:lnTo>
                      <a:pt x="93" y="8"/>
                    </a:lnTo>
                    <a:lnTo>
                      <a:pt x="120" y="2"/>
                    </a:lnTo>
                    <a:lnTo>
                      <a:pt x="1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Freeform 50"/>
              <p:cNvSpPr>
                <a:spLocks/>
              </p:cNvSpPr>
              <p:nvPr/>
            </p:nvSpPr>
            <p:spPr bwMode="auto">
              <a:xfrm>
                <a:off x="8526463" y="2222500"/>
                <a:ext cx="71438" cy="69850"/>
              </a:xfrm>
              <a:custGeom>
                <a:avLst/>
                <a:gdLst>
                  <a:gd name="T0" fmla="*/ 157 w 314"/>
                  <a:gd name="T1" fmla="*/ 0 h 312"/>
                  <a:gd name="T2" fmla="*/ 189 w 314"/>
                  <a:gd name="T3" fmla="*/ 4 h 312"/>
                  <a:gd name="T4" fmla="*/ 218 w 314"/>
                  <a:gd name="T5" fmla="*/ 13 h 312"/>
                  <a:gd name="T6" fmla="*/ 245 w 314"/>
                  <a:gd name="T7" fmla="*/ 27 h 312"/>
                  <a:gd name="T8" fmla="*/ 268 w 314"/>
                  <a:gd name="T9" fmla="*/ 46 h 312"/>
                  <a:gd name="T10" fmla="*/ 288 w 314"/>
                  <a:gd name="T11" fmla="*/ 69 h 312"/>
                  <a:gd name="T12" fmla="*/ 302 w 314"/>
                  <a:gd name="T13" fmla="*/ 96 h 312"/>
                  <a:gd name="T14" fmla="*/ 311 w 314"/>
                  <a:gd name="T15" fmla="*/ 125 h 312"/>
                  <a:gd name="T16" fmla="*/ 314 w 314"/>
                  <a:gd name="T17" fmla="*/ 156 h 312"/>
                  <a:gd name="T18" fmla="*/ 311 w 314"/>
                  <a:gd name="T19" fmla="*/ 187 h 312"/>
                  <a:gd name="T20" fmla="*/ 302 w 314"/>
                  <a:gd name="T21" fmla="*/ 217 h 312"/>
                  <a:gd name="T22" fmla="*/ 288 w 314"/>
                  <a:gd name="T23" fmla="*/ 243 h 312"/>
                  <a:gd name="T24" fmla="*/ 268 w 314"/>
                  <a:gd name="T25" fmla="*/ 266 h 312"/>
                  <a:gd name="T26" fmla="*/ 245 w 314"/>
                  <a:gd name="T27" fmla="*/ 285 h 312"/>
                  <a:gd name="T28" fmla="*/ 218 w 314"/>
                  <a:gd name="T29" fmla="*/ 299 h 312"/>
                  <a:gd name="T30" fmla="*/ 189 w 314"/>
                  <a:gd name="T31" fmla="*/ 308 h 312"/>
                  <a:gd name="T32" fmla="*/ 157 w 314"/>
                  <a:gd name="T33" fmla="*/ 312 h 312"/>
                  <a:gd name="T34" fmla="*/ 126 w 314"/>
                  <a:gd name="T35" fmla="*/ 308 h 312"/>
                  <a:gd name="T36" fmla="*/ 97 w 314"/>
                  <a:gd name="T37" fmla="*/ 299 h 312"/>
                  <a:gd name="T38" fmla="*/ 70 w 314"/>
                  <a:gd name="T39" fmla="*/ 285 h 312"/>
                  <a:gd name="T40" fmla="*/ 47 w 314"/>
                  <a:gd name="T41" fmla="*/ 266 h 312"/>
                  <a:gd name="T42" fmla="*/ 27 w 314"/>
                  <a:gd name="T43" fmla="*/ 243 h 312"/>
                  <a:gd name="T44" fmla="*/ 13 w 314"/>
                  <a:gd name="T45" fmla="*/ 217 h 312"/>
                  <a:gd name="T46" fmla="*/ 3 w 314"/>
                  <a:gd name="T47" fmla="*/ 187 h 312"/>
                  <a:gd name="T48" fmla="*/ 0 w 314"/>
                  <a:gd name="T49" fmla="*/ 156 h 312"/>
                  <a:gd name="T50" fmla="*/ 3 w 314"/>
                  <a:gd name="T51" fmla="*/ 125 h 312"/>
                  <a:gd name="T52" fmla="*/ 13 w 314"/>
                  <a:gd name="T53" fmla="*/ 96 h 312"/>
                  <a:gd name="T54" fmla="*/ 27 w 314"/>
                  <a:gd name="T55" fmla="*/ 69 h 312"/>
                  <a:gd name="T56" fmla="*/ 47 w 314"/>
                  <a:gd name="T57" fmla="*/ 46 h 312"/>
                  <a:gd name="T58" fmla="*/ 70 w 314"/>
                  <a:gd name="T59" fmla="*/ 27 h 312"/>
                  <a:gd name="T60" fmla="*/ 97 w 314"/>
                  <a:gd name="T61" fmla="*/ 13 h 312"/>
                  <a:gd name="T62" fmla="*/ 126 w 314"/>
                  <a:gd name="T63" fmla="*/ 4 h 312"/>
                  <a:gd name="T64" fmla="*/ 157 w 314"/>
                  <a:gd name="T65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14" h="312">
                    <a:moveTo>
                      <a:pt x="157" y="0"/>
                    </a:moveTo>
                    <a:lnTo>
                      <a:pt x="189" y="4"/>
                    </a:lnTo>
                    <a:lnTo>
                      <a:pt x="218" y="13"/>
                    </a:lnTo>
                    <a:lnTo>
                      <a:pt x="245" y="27"/>
                    </a:lnTo>
                    <a:lnTo>
                      <a:pt x="268" y="46"/>
                    </a:lnTo>
                    <a:lnTo>
                      <a:pt x="288" y="69"/>
                    </a:lnTo>
                    <a:lnTo>
                      <a:pt x="302" y="96"/>
                    </a:lnTo>
                    <a:lnTo>
                      <a:pt x="311" y="125"/>
                    </a:lnTo>
                    <a:lnTo>
                      <a:pt x="314" y="156"/>
                    </a:lnTo>
                    <a:lnTo>
                      <a:pt x="311" y="187"/>
                    </a:lnTo>
                    <a:lnTo>
                      <a:pt x="302" y="217"/>
                    </a:lnTo>
                    <a:lnTo>
                      <a:pt x="288" y="243"/>
                    </a:lnTo>
                    <a:lnTo>
                      <a:pt x="268" y="266"/>
                    </a:lnTo>
                    <a:lnTo>
                      <a:pt x="245" y="285"/>
                    </a:lnTo>
                    <a:lnTo>
                      <a:pt x="218" y="299"/>
                    </a:lnTo>
                    <a:lnTo>
                      <a:pt x="189" y="308"/>
                    </a:lnTo>
                    <a:lnTo>
                      <a:pt x="157" y="312"/>
                    </a:lnTo>
                    <a:lnTo>
                      <a:pt x="126" y="308"/>
                    </a:lnTo>
                    <a:lnTo>
                      <a:pt x="97" y="299"/>
                    </a:lnTo>
                    <a:lnTo>
                      <a:pt x="70" y="285"/>
                    </a:lnTo>
                    <a:lnTo>
                      <a:pt x="47" y="266"/>
                    </a:lnTo>
                    <a:lnTo>
                      <a:pt x="27" y="243"/>
                    </a:lnTo>
                    <a:lnTo>
                      <a:pt x="13" y="217"/>
                    </a:lnTo>
                    <a:lnTo>
                      <a:pt x="3" y="187"/>
                    </a:lnTo>
                    <a:lnTo>
                      <a:pt x="0" y="156"/>
                    </a:lnTo>
                    <a:lnTo>
                      <a:pt x="3" y="125"/>
                    </a:lnTo>
                    <a:lnTo>
                      <a:pt x="13" y="96"/>
                    </a:lnTo>
                    <a:lnTo>
                      <a:pt x="27" y="69"/>
                    </a:lnTo>
                    <a:lnTo>
                      <a:pt x="47" y="46"/>
                    </a:lnTo>
                    <a:lnTo>
                      <a:pt x="70" y="27"/>
                    </a:lnTo>
                    <a:lnTo>
                      <a:pt x="97" y="13"/>
                    </a:lnTo>
                    <a:lnTo>
                      <a:pt x="126" y="4"/>
                    </a:lnTo>
                    <a:lnTo>
                      <a:pt x="15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7046913" y="4609243"/>
              <a:ext cx="460964" cy="458236"/>
              <a:chOff x="8304213" y="3406775"/>
              <a:chExt cx="536575" cy="533400"/>
            </a:xfrm>
            <a:solidFill>
              <a:schemeClr val="bg1"/>
            </a:solidFill>
          </p:grpSpPr>
          <p:sp>
            <p:nvSpPr>
              <p:cNvPr id="23" name="Freeform 55"/>
              <p:cNvSpPr>
                <a:spLocks/>
              </p:cNvSpPr>
              <p:nvPr/>
            </p:nvSpPr>
            <p:spPr bwMode="auto">
              <a:xfrm>
                <a:off x="8396288" y="3500438"/>
                <a:ext cx="231775" cy="49213"/>
              </a:xfrm>
              <a:custGeom>
                <a:avLst/>
                <a:gdLst>
                  <a:gd name="T0" fmla="*/ 153 w 1460"/>
                  <a:gd name="T1" fmla="*/ 0 h 306"/>
                  <a:gd name="T2" fmla="*/ 1307 w 1460"/>
                  <a:gd name="T3" fmla="*/ 0 h 306"/>
                  <a:gd name="T4" fmla="*/ 1338 w 1460"/>
                  <a:gd name="T5" fmla="*/ 3 h 306"/>
                  <a:gd name="T6" fmla="*/ 1366 w 1460"/>
                  <a:gd name="T7" fmla="*/ 12 h 306"/>
                  <a:gd name="T8" fmla="*/ 1393 w 1460"/>
                  <a:gd name="T9" fmla="*/ 26 h 306"/>
                  <a:gd name="T10" fmla="*/ 1415 w 1460"/>
                  <a:gd name="T11" fmla="*/ 45 h 306"/>
                  <a:gd name="T12" fmla="*/ 1435 w 1460"/>
                  <a:gd name="T13" fmla="*/ 67 h 306"/>
                  <a:gd name="T14" fmla="*/ 1448 w 1460"/>
                  <a:gd name="T15" fmla="*/ 94 h 306"/>
                  <a:gd name="T16" fmla="*/ 1457 w 1460"/>
                  <a:gd name="T17" fmla="*/ 122 h 306"/>
                  <a:gd name="T18" fmla="*/ 1460 w 1460"/>
                  <a:gd name="T19" fmla="*/ 153 h 306"/>
                  <a:gd name="T20" fmla="*/ 1457 w 1460"/>
                  <a:gd name="T21" fmla="*/ 184 h 306"/>
                  <a:gd name="T22" fmla="*/ 1448 w 1460"/>
                  <a:gd name="T23" fmla="*/ 212 h 306"/>
                  <a:gd name="T24" fmla="*/ 1435 w 1460"/>
                  <a:gd name="T25" fmla="*/ 239 h 306"/>
                  <a:gd name="T26" fmla="*/ 1415 w 1460"/>
                  <a:gd name="T27" fmla="*/ 261 h 306"/>
                  <a:gd name="T28" fmla="*/ 1393 w 1460"/>
                  <a:gd name="T29" fmla="*/ 280 h 306"/>
                  <a:gd name="T30" fmla="*/ 1366 w 1460"/>
                  <a:gd name="T31" fmla="*/ 294 h 306"/>
                  <a:gd name="T32" fmla="*/ 1338 w 1460"/>
                  <a:gd name="T33" fmla="*/ 303 h 306"/>
                  <a:gd name="T34" fmla="*/ 1307 w 1460"/>
                  <a:gd name="T35" fmla="*/ 306 h 306"/>
                  <a:gd name="T36" fmla="*/ 153 w 1460"/>
                  <a:gd name="T37" fmla="*/ 306 h 306"/>
                  <a:gd name="T38" fmla="*/ 122 w 1460"/>
                  <a:gd name="T39" fmla="*/ 303 h 306"/>
                  <a:gd name="T40" fmla="*/ 93 w 1460"/>
                  <a:gd name="T41" fmla="*/ 294 h 306"/>
                  <a:gd name="T42" fmla="*/ 67 w 1460"/>
                  <a:gd name="T43" fmla="*/ 280 h 306"/>
                  <a:gd name="T44" fmla="*/ 44 w 1460"/>
                  <a:gd name="T45" fmla="*/ 261 h 306"/>
                  <a:gd name="T46" fmla="*/ 25 w 1460"/>
                  <a:gd name="T47" fmla="*/ 239 h 306"/>
                  <a:gd name="T48" fmla="*/ 11 w 1460"/>
                  <a:gd name="T49" fmla="*/ 212 h 306"/>
                  <a:gd name="T50" fmla="*/ 3 w 1460"/>
                  <a:gd name="T51" fmla="*/ 184 h 306"/>
                  <a:gd name="T52" fmla="*/ 0 w 1460"/>
                  <a:gd name="T53" fmla="*/ 153 h 306"/>
                  <a:gd name="T54" fmla="*/ 3 w 1460"/>
                  <a:gd name="T55" fmla="*/ 122 h 306"/>
                  <a:gd name="T56" fmla="*/ 11 w 1460"/>
                  <a:gd name="T57" fmla="*/ 94 h 306"/>
                  <a:gd name="T58" fmla="*/ 25 w 1460"/>
                  <a:gd name="T59" fmla="*/ 67 h 306"/>
                  <a:gd name="T60" fmla="*/ 44 w 1460"/>
                  <a:gd name="T61" fmla="*/ 45 h 306"/>
                  <a:gd name="T62" fmla="*/ 67 w 1460"/>
                  <a:gd name="T63" fmla="*/ 26 h 306"/>
                  <a:gd name="T64" fmla="*/ 93 w 1460"/>
                  <a:gd name="T65" fmla="*/ 12 h 306"/>
                  <a:gd name="T66" fmla="*/ 122 w 1460"/>
                  <a:gd name="T67" fmla="*/ 3 h 306"/>
                  <a:gd name="T68" fmla="*/ 153 w 1460"/>
                  <a:gd name="T69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60" h="306">
                    <a:moveTo>
                      <a:pt x="153" y="0"/>
                    </a:moveTo>
                    <a:lnTo>
                      <a:pt x="1307" y="0"/>
                    </a:lnTo>
                    <a:lnTo>
                      <a:pt x="1338" y="3"/>
                    </a:lnTo>
                    <a:lnTo>
                      <a:pt x="1366" y="12"/>
                    </a:lnTo>
                    <a:lnTo>
                      <a:pt x="1393" y="26"/>
                    </a:lnTo>
                    <a:lnTo>
                      <a:pt x="1415" y="45"/>
                    </a:lnTo>
                    <a:lnTo>
                      <a:pt x="1435" y="67"/>
                    </a:lnTo>
                    <a:lnTo>
                      <a:pt x="1448" y="94"/>
                    </a:lnTo>
                    <a:lnTo>
                      <a:pt x="1457" y="122"/>
                    </a:lnTo>
                    <a:lnTo>
                      <a:pt x="1460" y="153"/>
                    </a:lnTo>
                    <a:lnTo>
                      <a:pt x="1457" y="184"/>
                    </a:lnTo>
                    <a:lnTo>
                      <a:pt x="1448" y="212"/>
                    </a:lnTo>
                    <a:lnTo>
                      <a:pt x="1435" y="239"/>
                    </a:lnTo>
                    <a:lnTo>
                      <a:pt x="1415" y="261"/>
                    </a:lnTo>
                    <a:lnTo>
                      <a:pt x="1393" y="280"/>
                    </a:lnTo>
                    <a:lnTo>
                      <a:pt x="1366" y="294"/>
                    </a:lnTo>
                    <a:lnTo>
                      <a:pt x="1338" y="303"/>
                    </a:lnTo>
                    <a:lnTo>
                      <a:pt x="1307" y="306"/>
                    </a:lnTo>
                    <a:lnTo>
                      <a:pt x="153" y="306"/>
                    </a:lnTo>
                    <a:lnTo>
                      <a:pt x="122" y="303"/>
                    </a:lnTo>
                    <a:lnTo>
                      <a:pt x="93" y="294"/>
                    </a:lnTo>
                    <a:lnTo>
                      <a:pt x="67" y="280"/>
                    </a:lnTo>
                    <a:lnTo>
                      <a:pt x="44" y="261"/>
                    </a:lnTo>
                    <a:lnTo>
                      <a:pt x="25" y="239"/>
                    </a:lnTo>
                    <a:lnTo>
                      <a:pt x="11" y="212"/>
                    </a:lnTo>
                    <a:lnTo>
                      <a:pt x="3" y="184"/>
                    </a:lnTo>
                    <a:lnTo>
                      <a:pt x="0" y="153"/>
                    </a:lnTo>
                    <a:lnTo>
                      <a:pt x="3" y="122"/>
                    </a:lnTo>
                    <a:lnTo>
                      <a:pt x="11" y="94"/>
                    </a:lnTo>
                    <a:lnTo>
                      <a:pt x="25" y="67"/>
                    </a:lnTo>
                    <a:lnTo>
                      <a:pt x="44" y="45"/>
                    </a:lnTo>
                    <a:lnTo>
                      <a:pt x="67" y="26"/>
                    </a:lnTo>
                    <a:lnTo>
                      <a:pt x="93" y="12"/>
                    </a:lnTo>
                    <a:lnTo>
                      <a:pt x="122" y="3"/>
                    </a:lnTo>
                    <a:lnTo>
                      <a:pt x="15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Freeform 56"/>
              <p:cNvSpPr>
                <a:spLocks/>
              </p:cNvSpPr>
              <p:nvPr/>
            </p:nvSpPr>
            <p:spPr bwMode="auto">
              <a:xfrm>
                <a:off x="8396288" y="3592513"/>
                <a:ext cx="231775" cy="47625"/>
              </a:xfrm>
              <a:custGeom>
                <a:avLst/>
                <a:gdLst>
                  <a:gd name="T0" fmla="*/ 153 w 1460"/>
                  <a:gd name="T1" fmla="*/ 0 h 306"/>
                  <a:gd name="T2" fmla="*/ 1307 w 1460"/>
                  <a:gd name="T3" fmla="*/ 0 h 306"/>
                  <a:gd name="T4" fmla="*/ 1338 w 1460"/>
                  <a:gd name="T5" fmla="*/ 3 h 306"/>
                  <a:gd name="T6" fmla="*/ 1366 w 1460"/>
                  <a:gd name="T7" fmla="*/ 12 h 306"/>
                  <a:gd name="T8" fmla="*/ 1393 w 1460"/>
                  <a:gd name="T9" fmla="*/ 26 h 306"/>
                  <a:gd name="T10" fmla="*/ 1415 w 1460"/>
                  <a:gd name="T11" fmla="*/ 45 h 306"/>
                  <a:gd name="T12" fmla="*/ 1435 w 1460"/>
                  <a:gd name="T13" fmla="*/ 67 h 306"/>
                  <a:gd name="T14" fmla="*/ 1448 w 1460"/>
                  <a:gd name="T15" fmla="*/ 94 h 306"/>
                  <a:gd name="T16" fmla="*/ 1457 w 1460"/>
                  <a:gd name="T17" fmla="*/ 122 h 306"/>
                  <a:gd name="T18" fmla="*/ 1460 w 1460"/>
                  <a:gd name="T19" fmla="*/ 153 h 306"/>
                  <a:gd name="T20" fmla="*/ 1457 w 1460"/>
                  <a:gd name="T21" fmla="*/ 184 h 306"/>
                  <a:gd name="T22" fmla="*/ 1448 w 1460"/>
                  <a:gd name="T23" fmla="*/ 213 h 306"/>
                  <a:gd name="T24" fmla="*/ 1435 w 1460"/>
                  <a:gd name="T25" fmla="*/ 239 h 306"/>
                  <a:gd name="T26" fmla="*/ 1415 w 1460"/>
                  <a:gd name="T27" fmla="*/ 262 h 306"/>
                  <a:gd name="T28" fmla="*/ 1393 w 1460"/>
                  <a:gd name="T29" fmla="*/ 280 h 306"/>
                  <a:gd name="T30" fmla="*/ 1366 w 1460"/>
                  <a:gd name="T31" fmla="*/ 295 h 306"/>
                  <a:gd name="T32" fmla="*/ 1338 w 1460"/>
                  <a:gd name="T33" fmla="*/ 303 h 306"/>
                  <a:gd name="T34" fmla="*/ 1307 w 1460"/>
                  <a:gd name="T35" fmla="*/ 306 h 306"/>
                  <a:gd name="T36" fmla="*/ 153 w 1460"/>
                  <a:gd name="T37" fmla="*/ 306 h 306"/>
                  <a:gd name="T38" fmla="*/ 122 w 1460"/>
                  <a:gd name="T39" fmla="*/ 303 h 306"/>
                  <a:gd name="T40" fmla="*/ 93 w 1460"/>
                  <a:gd name="T41" fmla="*/ 295 h 306"/>
                  <a:gd name="T42" fmla="*/ 67 w 1460"/>
                  <a:gd name="T43" fmla="*/ 280 h 306"/>
                  <a:gd name="T44" fmla="*/ 44 w 1460"/>
                  <a:gd name="T45" fmla="*/ 262 h 306"/>
                  <a:gd name="T46" fmla="*/ 25 w 1460"/>
                  <a:gd name="T47" fmla="*/ 239 h 306"/>
                  <a:gd name="T48" fmla="*/ 11 w 1460"/>
                  <a:gd name="T49" fmla="*/ 213 h 306"/>
                  <a:gd name="T50" fmla="*/ 3 w 1460"/>
                  <a:gd name="T51" fmla="*/ 184 h 306"/>
                  <a:gd name="T52" fmla="*/ 0 w 1460"/>
                  <a:gd name="T53" fmla="*/ 153 h 306"/>
                  <a:gd name="T54" fmla="*/ 3 w 1460"/>
                  <a:gd name="T55" fmla="*/ 122 h 306"/>
                  <a:gd name="T56" fmla="*/ 11 w 1460"/>
                  <a:gd name="T57" fmla="*/ 94 h 306"/>
                  <a:gd name="T58" fmla="*/ 25 w 1460"/>
                  <a:gd name="T59" fmla="*/ 67 h 306"/>
                  <a:gd name="T60" fmla="*/ 44 w 1460"/>
                  <a:gd name="T61" fmla="*/ 45 h 306"/>
                  <a:gd name="T62" fmla="*/ 67 w 1460"/>
                  <a:gd name="T63" fmla="*/ 26 h 306"/>
                  <a:gd name="T64" fmla="*/ 93 w 1460"/>
                  <a:gd name="T65" fmla="*/ 12 h 306"/>
                  <a:gd name="T66" fmla="*/ 122 w 1460"/>
                  <a:gd name="T67" fmla="*/ 3 h 306"/>
                  <a:gd name="T68" fmla="*/ 153 w 1460"/>
                  <a:gd name="T69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60" h="306">
                    <a:moveTo>
                      <a:pt x="153" y="0"/>
                    </a:moveTo>
                    <a:lnTo>
                      <a:pt x="1307" y="0"/>
                    </a:lnTo>
                    <a:lnTo>
                      <a:pt x="1338" y="3"/>
                    </a:lnTo>
                    <a:lnTo>
                      <a:pt x="1366" y="12"/>
                    </a:lnTo>
                    <a:lnTo>
                      <a:pt x="1393" y="26"/>
                    </a:lnTo>
                    <a:lnTo>
                      <a:pt x="1415" y="45"/>
                    </a:lnTo>
                    <a:lnTo>
                      <a:pt x="1435" y="67"/>
                    </a:lnTo>
                    <a:lnTo>
                      <a:pt x="1448" y="94"/>
                    </a:lnTo>
                    <a:lnTo>
                      <a:pt x="1457" y="122"/>
                    </a:lnTo>
                    <a:lnTo>
                      <a:pt x="1460" y="153"/>
                    </a:lnTo>
                    <a:lnTo>
                      <a:pt x="1457" y="184"/>
                    </a:lnTo>
                    <a:lnTo>
                      <a:pt x="1448" y="213"/>
                    </a:lnTo>
                    <a:lnTo>
                      <a:pt x="1435" y="239"/>
                    </a:lnTo>
                    <a:lnTo>
                      <a:pt x="1415" y="262"/>
                    </a:lnTo>
                    <a:lnTo>
                      <a:pt x="1393" y="280"/>
                    </a:lnTo>
                    <a:lnTo>
                      <a:pt x="1366" y="295"/>
                    </a:lnTo>
                    <a:lnTo>
                      <a:pt x="1338" y="303"/>
                    </a:lnTo>
                    <a:lnTo>
                      <a:pt x="1307" y="306"/>
                    </a:lnTo>
                    <a:lnTo>
                      <a:pt x="153" y="306"/>
                    </a:lnTo>
                    <a:lnTo>
                      <a:pt x="122" y="303"/>
                    </a:lnTo>
                    <a:lnTo>
                      <a:pt x="93" y="295"/>
                    </a:lnTo>
                    <a:lnTo>
                      <a:pt x="67" y="280"/>
                    </a:lnTo>
                    <a:lnTo>
                      <a:pt x="44" y="262"/>
                    </a:lnTo>
                    <a:lnTo>
                      <a:pt x="25" y="239"/>
                    </a:lnTo>
                    <a:lnTo>
                      <a:pt x="11" y="213"/>
                    </a:lnTo>
                    <a:lnTo>
                      <a:pt x="3" y="184"/>
                    </a:lnTo>
                    <a:lnTo>
                      <a:pt x="0" y="153"/>
                    </a:lnTo>
                    <a:lnTo>
                      <a:pt x="3" y="122"/>
                    </a:lnTo>
                    <a:lnTo>
                      <a:pt x="11" y="94"/>
                    </a:lnTo>
                    <a:lnTo>
                      <a:pt x="25" y="67"/>
                    </a:lnTo>
                    <a:lnTo>
                      <a:pt x="44" y="45"/>
                    </a:lnTo>
                    <a:lnTo>
                      <a:pt x="67" y="26"/>
                    </a:lnTo>
                    <a:lnTo>
                      <a:pt x="93" y="12"/>
                    </a:lnTo>
                    <a:lnTo>
                      <a:pt x="122" y="3"/>
                    </a:lnTo>
                    <a:lnTo>
                      <a:pt x="15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Freeform 57"/>
              <p:cNvSpPr>
                <a:spLocks/>
              </p:cNvSpPr>
              <p:nvPr/>
            </p:nvSpPr>
            <p:spPr bwMode="auto">
              <a:xfrm>
                <a:off x="8396288" y="3683000"/>
                <a:ext cx="139700" cy="49213"/>
              </a:xfrm>
              <a:custGeom>
                <a:avLst/>
                <a:gdLst>
                  <a:gd name="T0" fmla="*/ 153 w 884"/>
                  <a:gd name="T1" fmla="*/ 0 h 306"/>
                  <a:gd name="T2" fmla="*/ 730 w 884"/>
                  <a:gd name="T3" fmla="*/ 0 h 306"/>
                  <a:gd name="T4" fmla="*/ 761 w 884"/>
                  <a:gd name="T5" fmla="*/ 3 h 306"/>
                  <a:gd name="T6" fmla="*/ 790 w 884"/>
                  <a:gd name="T7" fmla="*/ 12 h 306"/>
                  <a:gd name="T8" fmla="*/ 817 w 884"/>
                  <a:gd name="T9" fmla="*/ 26 h 306"/>
                  <a:gd name="T10" fmla="*/ 839 w 884"/>
                  <a:gd name="T11" fmla="*/ 44 h 306"/>
                  <a:gd name="T12" fmla="*/ 858 w 884"/>
                  <a:gd name="T13" fmla="*/ 68 h 306"/>
                  <a:gd name="T14" fmla="*/ 872 w 884"/>
                  <a:gd name="T15" fmla="*/ 93 h 306"/>
                  <a:gd name="T16" fmla="*/ 880 w 884"/>
                  <a:gd name="T17" fmla="*/ 122 h 306"/>
                  <a:gd name="T18" fmla="*/ 884 w 884"/>
                  <a:gd name="T19" fmla="*/ 153 h 306"/>
                  <a:gd name="T20" fmla="*/ 880 w 884"/>
                  <a:gd name="T21" fmla="*/ 184 h 306"/>
                  <a:gd name="T22" fmla="*/ 872 w 884"/>
                  <a:gd name="T23" fmla="*/ 213 h 306"/>
                  <a:gd name="T24" fmla="*/ 858 w 884"/>
                  <a:gd name="T25" fmla="*/ 238 h 306"/>
                  <a:gd name="T26" fmla="*/ 839 w 884"/>
                  <a:gd name="T27" fmla="*/ 261 h 306"/>
                  <a:gd name="T28" fmla="*/ 817 w 884"/>
                  <a:gd name="T29" fmla="*/ 279 h 306"/>
                  <a:gd name="T30" fmla="*/ 790 w 884"/>
                  <a:gd name="T31" fmla="*/ 294 h 306"/>
                  <a:gd name="T32" fmla="*/ 761 w 884"/>
                  <a:gd name="T33" fmla="*/ 302 h 306"/>
                  <a:gd name="T34" fmla="*/ 730 w 884"/>
                  <a:gd name="T35" fmla="*/ 306 h 306"/>
                  <a:gd name="T36" fmla="*/ 153 w 884"/>
                  <a:gd name="T37" fmla="*/ 306 h 306"/>
                  <a:gd name="T38" fmla="*/ 122 w 884"/>
                  <a:gd name="T39" fmla="*/ 302 h 306"/>
                  <a:gd name="T40" fmla="*/ 93 w 884"/>
                  <a:gd name="T41" fmla="*/ 294 h 306"/>
                  <a:gd name="T42" fmla="*/ 67 w 884"/>
                  <a:gd name="T43" fmla="*/ 279 h 306"/>
                  <a:gd name="T44" fmla="*/ 44 w 884"/>
                  <a:gd name="T45" fmla="*/ 261 h 306"/>
                  <a:gd name="T46" fmla="*/ 25 w 884"/>
                  <a:gd name="T47" fmla="*/ 238 h 306"/>
                  <a:gd name="T48" fmla="*/ 11 w 884"/>
                  <a:gd name="T49" fmla="*/ 213 h 306"/>
                  <a:gd name="T50" fmla="*/ 3 w 884"/>
                  <a:gd name="T51" fmla="*/ 184 h 306"/>
                  <a:gd name="T52" fmla="*/ 0 w 884"/>
                  <a:gd name="T53" fmla="*/ 153 h 306"/>
                  <a:gd name="T54" fmla="*/ 3 w 884"/>
                  <a:gd name="T55" fmla="*/ 122 h 306"/>
                  <a:gd name="T56" fmla="*/ 11 w 884"/>
                  <a:gd name="T57" fmla="*/ 93 h 306"/>
                  <a:gd name="T58" fmla="*/ 25 w 884"/>
                  <a:gd name="T59" fmla="*/ 68 h 306"/>
                  <a:gd name="T60" fmla="*/ 44 w 884"/>
                  <a:gd name="T61" fmla="*/ 44 h 306"/>
                  <a:gd name="T62" fmla="*/ 67 w 884"/>
                  <a:gd name="T63" fmla="*/ 26 h 306"/>
                  <a:gd name="T64" fmla="*/ 93 w 884"/>
                  <a:gd name="T65" fmla="*/ 12 h 306"/>
                  <a:gd name="T66" fmla="*/ 122 w 884"/>
                  <a:gd name="T67" fmla="*/ 3 h 306"/>
                  <a:gd name="T68" fmla="*/ 153 w 884"/>
                  <a:gd name="T69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84" h="306">
                    <a:moveTo>
                      <a:pt x="153" y="0"/>
                    </a:moveTo>
                    <a:lnTo>
                      <a:pt x="730" y="0"/>
                    </a:lnTo>
                    <a:lnTo>
                      <a:pt x="761" y="3"/>
                    </a:lnTo>
                    <a:lnTo>
                      <a:pt x="790" y="12"/>
                    </a:lnTo>
                    <a:lnTo>
                      <a:pt x="817" y="26"/>
                    </a:lnTo>
                    <a:lnTo>
                      <a:pt x="839" y="44"/>
                    </a:lnTo>
                    <a:lnTo>
                      <a:pt x="858" y="68"/>
                    </a:lnTo>
                    <a:lnTo>
                      <a:pt x="872" y="93"/>
                    </a:lnTo>
                    <a:lnTo>
                      <a:pt x="880" y="122"/>
                    </a:lnTo>
                    <a:lnTo>
                      <a:pt x="884" y="153"/>
                    </a:lnTo>
                    <a:lnTo>
                      <a:pt x="880" y="184"/>
                    </a:lnTo>
                    <a:lnTo>
                      <a:pt x="872" y="213"/>
                    </a:lnTo>
                    <a:lnTo>
                      <a:pt x="858" y="238"/>
                    </a:lnTo>
                    <a:lnTo>
                      <a:pt x="839" y="261"/>
                    </a:lnTo>
                    <a:lnTo>
                      <a:pt x="817" y="279"/>
                    </a:lnTo>
                    <a:lnTo>
                      <a:pt x="790" y="294"/>
                    </a:lnTo>
                    <a:lnTo>
                      <a:pt x="761" y="302"/>
                    </a:lnTo>
                    <a:lnTo>
                      <a:pt x="730" y="306"/>
                    </a:lnTo>
                    <a:lnTo>
                      <a:pt x="153" y="306"/>
                    </a:lnTo>
                    <a:lnTo>
                      <a:pt x="122" y="302"/>
                    </a:lnTo>
                    <a:lnTo>
                      <a:pt x="93" y="294"/>
                    </a:lnTo>
                    <a:lnTo>
                      <a:pt x="67" y="279"/>
                    </a:lnTo>
                    <a:lnTo>
                      <a:pt x="44" y="261"/>
                    </a:lnTo>
                    <a:lnTo>
                      <a:pt x="25" y="238"/>
                    </a:lnTo>
                    <a:lnTo>
                      <a:pt x="11" y="213"/>
                    </a:lnTo>
                    <a:lnTo>
                      <a:pt x="3" y="184"/>
                    </a:lnTo>
                    <a:lnTo>
                      <a:pt x="0" y="153"/>
                    </a:lnTo>
                    <a:lnTo>
                      <a:pt x="3" y="122"/>
                    </a:lnTo>
                    <a:lnTo>
                      <a:pt x="11" y="93"/>
                    </a:lnTo>
                    <a:lnTo>
                      <a:pt x="25" y="68"/>
                    </a:lnTo>
                    <a:lnTo>
                      <a:pt x="44" y="44"/>
                    </a:lnTo>
                    <a:lnTo>
                      <a:pt x="67" y="26"/>
                    </a:lnTo>
                    <a:lnTo>
                      <a:pt x="93" y="12"/>
                    </a:lnTo>
                    <a:lnTo>
                      <a:pt x="122" y="3"/>
                    </a:lnTo>
                    <a:lnTo>
                      <a:pt x="15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Freeform 58"/>
              <p:cNvSpPr>
                <a:spLocks/>
              </p:cNvSpPr>
              <p:nvPr/>
            </p:nvSpPr>
            <p:spPr bwMode="auto">
              <a:xfrm>
                <a:off x="8304213" y="3406775"/>
                <a:ext cx="414338" cy="533400"/>
              </a:xfrm>
              <a:custGeom>
                <a:avLst/>
                <a:gdLst>
                  <a:gd name="T0" fmla="*/ 154 w 2616"/>
                  <a:gd name="T1" fmla="*/ 0 h 3365"/>
                  <a:gd name="T2" fmla="*/ 2461 w 2616"/>
                  <a:gd name="T3" fmla="*/ 0 h 3365"/>
                  <a:gd name="T4" fmla="*/ 2492 w 2616"/>
                  <a:gd name="T5" fmla="*/ 3 h 3365"/>
                  <a:gd name="T6" fmla="*/ 2521 w 2616"/>
                  <a:gd name="T7" fmla="*/ 12 h 3365"/>
                  <a:gd name="T8" fmla="*/ 2548 w 2616"/>
                  <a:gd name="T9" fmla="*/ 26 h 3365"/>
                  <a:gd name="T10" fmla="*/ 2570 w 2616"/>
                  <a:gd name="T11" fmla="*/ 44 h 3365"/>
                  <a:gd name="T12" fmla="*/ 2589 w 2616"/>
                  <a:gd name="T13" fmla="*/ 68 h 3365"/>
                  <a:gd name="T14" fmla="*/ 2603 w 2616"/>
                  <a:gd name="T15" fmla="*/ 93 h 3365"/>
                  <a:gd name="T16" fmla="*/ 2613 w 2616"/>
                  <a:gd name="T17" fmla="*/ 122 h 3365"/>
                  <a:gd name="T18" fmla="*/ 2616 w 2616"/>
                  <a:gd name="T19" fmla="*/ 152 h 3365"/>
                  <a:gd name="T20" fmla="*/ 2616 w 2616"/>
                  <a:gd name="T21" fmla="*/ 380 h 3365"/>
                  <a:gd name="T22" fmla="*/ 2308 w 2616"/>
                  <a:gd name="T23" fmla="*/ 911 h 3365"/>
                  <a:gd name="T24" fmla="*/ 2308 w 2616"/>
                  <a:gd name="T25" fmla="*/ 306 h 3365"/>
                  <a:gd name="T26" fmla="*/ 308 w 2616"/>
                  <a:gd name="T27" fmla="*/ 306 h 3365"/>
                  <a:gd name="T28" fmla="*/ 308 w 2616"/>
                  <a:gd name="T29" fmla="*/ 3058 h 3365"/>
                  <a:gd name="T30" fmla="*/ 2308 w 2616"/>
                  <a:gd name="T31" fmla="*/ 3058 h 3365"/>
                  <a:gd name="T32" fmla="*/ 2308 w 2616"/>
                  <a:gd name="T33" fmla="*/ 2678 h 3365"/>
                  <a:gd name="T34" fmla="*/ 2469 w 2616"/>
                  <a:gd name="T35" fmla="*/ 2572 h 3365"/>
                  <a:gd name="T36" fmla="*/ 2498 w 2616"/>
                  <a:gd name="T37" fmla="*/ 2550 h 3365"/>
                  <a:gd name="T38" fmla="*/ 2522 w 2616"/>
                  <a:gd name="T39" fmla="*/ 2524 h 3365"/>
                  <a:gd name="T40" fmla="*/ 2542 w 2616"/>
                  <a:gd name="T41" fmla="*/ 2495 h 3365"/>
                  <a:gd name="T42" fmla="*/ 2616 w 2616"/>
                  <a:gd name="T43" fmla="*/ 2369 h 3365"/>
                  <a:gd name="T44" fmla="*/ 2616 w 2616"/>
                  <a:gd name="T45" fmla="*/ 3212 h 3365"/>
                  <a:gd name="T46" fmla="*/ 2613 w 2616"/>
                  <a:gd name="T47" fmla="*/ 3242 h 3365"/>
                  <a:gd name="T48" fmla="*/ 2603 w 2616"/>
                  <a:gd name="T49" fmla="*/ 3271 h 3365"/>
                  <a:gd name="T50" fmla="*/ 2589 w 2616"/>
                  <a:gd name="T51" fmla="*/ 3297 h 3365"/>
                  <a:gd name="T52" fmla="*/ 2570 w 2616"/>
                  <a:gd name="T53" fmla="*/ 3320 h 3365"/>
                  <a:gd name="T54" fmla="*/ 2548 w 2616"/>
                  <a:gd name="T55" fmla="*/ 3339 h 3365"/>
                  <a:gd name="T56" fmla="*/ 2521 w 2616"/>
                  <a:gd name="T57" fmla="*/ 3352 h 3365"/>
                  <a:gd name="T58" fmla="*/ 2492 w 2616"/>
                  <a:gd name="T59" fmla="*/ 3362 h 3365"/>
                  <a:gd name="T60" fmla="*/ 2461 w 2616"/>
                  <a:gd name="T61" fmla="*/ 3365 h 3365"/>
                  <a:gd name="T62" fmla="*/ 154 w 2616"/>
                  <a:gd name="T63" fmla="*/ 3365 h 3365"/>
                  <a:gd name="T64" fmla="*/ 123 w 2616"/>
                  <a:gd name="T65" fmla="*/ 3362 h 3365"/>
                  <a:gd name="T66" fmla="*/ 95 w 2616"/>
                  <a:gd name="T67" fmla="*/ 3352 h 3365"/>
                  <a:gd name="T68" fmla="*/ 68 w 2616"/>
                  <a:gd name="T69" fmla="*/ 3339 h 3365"/>
                  <a:gd name="T70" fmla="*/ 46 w 2616"/>
                  <a:gd name="T71" fmla="*/ 3320 h 3365"/>
                  <a:gd name="T72" fmla="*/ 27 w 2616"/>
                  <a:gd name="T73" fmla="*/ 3297 h 3365"/>
                  <a:gd name="T74" fmla="*/ 13 w 2616"/>
                  <a:gd name="T75" fmla="*/ 3271 h 3365"/>
                  <a:gd name="T76" fmla="*/ 3 w 2616"/>
                  <a:gd name="T77" fmla="*/ 3242 h 3365"/>
                  <a:gd name="T78" fmla="*/ 0 w 2616"/>
                  <a:gd name="T79" fmla="*/ 3212 h 3365"/>
                  <a:gd name="T80" fmla="*/ 0 w 2616"/>
                  <a:gd name="T81" fmla="*/ 152 h 3365"/>
                  <a:gd name="T82" fmla="*/ 3 w 2616"/>
                  <a:gd name="T83" fmla="*/ 122 h 3365"/>
                  <a:gd name="T84" fmla="*/ 13 w 2616"/>
                  <a:gd name="T85" fmla="*/ 93 h 3365"/>
                  <a:gd name="T86" fmla="*/ 27 w 2616"/>
                  <a:gd name="T87" fmla="*/ 68 h 3365"/>
                  <a:gd name="T88" fmla="*/ 46 w 2616"/>
                  <a:gd name="T89" fmla="*/ 44 h 3365"/>
                  <a:gd name="T90" fmla="*/ 68 w 2616"/>
                  <a:gd name="T91" fmla="*/ 26 h 3365"/>
                  <a:gd name="T92" fmla="*/ 95 w 2616"/>
                  <a:gd name="T93" fmla="*/ 12 h 3365"/>
                  <a:gd name="T94" fmla="*/ 123 w 2616"/>
                  <a:gd name="T95" fmla="*/ 3 h 3365"/>
                  <a:gd name="T96" fmla="*/ 154 w 2616"/>
                  <a:gd name="T97" fmla="*/ 0 h 3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616" h="3365">
                    <a:moveTo>
                      <a:pt x="154" y="0"/>
                    </a:moveTo>
                    <a:lnTo>
                      <a:pt x="2461" y="0"/>
                    </a:lnTo>
                    <a:lnTo>
                      <a:pt x="2492" y="3"/>
                    </a:lnTo>
                    <a:lnTo>
                      <a:pt x="2521" y="12"/>
                    </a:lnTo>
                    <a:lnTo>
                      <a:pt x="2548" y="26"/>
                    </a:lnTo>
                    <a:lnTo>
                      <a:pt x="2570" y="44"/>
                    </a:lnTo>
                    <a:lnTo>
                      <a:pt x="2589" y="68"/>
                    </a:lnTo>
                    <a:lnTo>
                      <a:pt x="2603" y="93"/>
                    </a:lnTo>
                    <a:lnTo>
                      <a:pt x="2613" y="122"/>
                    </a:lnTo>
                    <a:lnTo>
                      <a:pt x="2616" y="152"/>
                    </a:lnTo>
                    <a:lnTo>
                      <a:pt x="2616" y="380"/>
                    </a:lnTo>
                    <a:lnTo>
                      <a:pt x="2308" y="911"/>
                    </a:lnTo>
                    <a:lnTo>
                      <a:pt x="2308" y="306"/>
                    </a:lnTo>
                    <a:lnTo>
                      <a:pt x="308" y="306"/>
                    </a:lnTo>
                    <a:lnTo>
                      <a:pt x="308" y="3058"/>
                    </a:lnTo>
                    <a:lnTo>
                      <a:pt x="2308" y="3058"/>
                    </a:lnTo>
                    <a:lnTo>
                      <a:pt x="2308" y="2678"/>
                    </a:lnTo>
                    <a:lnTo>
                      <a:pt x="2469" y="2572"/>
                    </a:lnTo>
                    <a:lnTo>
                      <a:pt x="2498" y="2550"/>
                    </a:lnTo>
                    <a:lnTo>
                      <a:pt x="2522" y="2524"/>
                    </a:lnTo>
                    <a:lnTo>
                      <a:pt x="2542" y="2495"/>
                    </a:lnTo>
                    <a:lnTo>
                      <a:pt x="2616" y="2369"/>
                    </a:lnTo>
                    <a:lnTo>
                      <a:pt x="2616" y="3212"/>
                    </a:lnTo>
                    <a:lnTo>
                      <a:pt x="2613" y="3242"/>
                    </a:lnTo>
                    <a:lnTo>
                      <a:pt x="2603" y="3271"/>
                    </a:lnTo>
                    <a:lnTo>
                      <a:pt x="2589" y="3297"/>
                    </a:lnTo>
                    <a:lnTo>
                      <a:pt x="2570" y="3320"/>
                    </a:lnTo>
                    <a:lnTo>
                      <a:pt x="2548" y="3339"/>
                    </a:lnTo>
                    <a:lnTo>
                      <a:pt x="2521" y="3352"/>
                    </a:lnTo>
                    <a:lnTo>
                      <a:pt x="2492" y="3362"/>
                    </a:lnTo>
                    <a:lnTo>
                      <a:pt x="2461" y="3365"/>
                    </a:lnTo>
                    <a:lnTo>
                      <a:pt x="154" y="3365"/>
                    </a:lnTo>
                    <a:lnTo>
                      <a:pt x="123" y="3362"/>
                    </a:lnTo>
                    <a:lnTo>
                      <a:pt x="95" y="3352"/>
                    </a:lnTo>
                    <a:lnTo>
                      <a:pt x="68" y="3339"/>
                    </a:lnTo>
                    <a:lnTo>
                      <a:pt x="46" y="3320"/>
                    </a:lnTo>
                    <a:lnTo>
                      <a:pt x="27" y="3297"/>
                    </a:lnTo>
                    <a:lnTo>
                      <a:pt x="13" y="3271"/>
                    </a:lnTo>
                    <a:lnTo>
                      <a:pt x="3" y="3242"/>
                    </a:lnTo>
                    <a:lnTo>
                      <a:pt x="0" y="3212"/>
                    </a:lnTo>
                    <a:lnTo>
                      <a:pt x="0" y="152"/>
                    </a:lnTo>
                    <a:lnTo>
                      <a:pt x="3" y="122"/>
                    </a:lnTo>
                    <a:lnTo>
                      <a:pt x="13" y="93"/>
                    </a:lnTo>
                    <a:lnTo>
                      <a:pt x="27" y="68"/>
                    </a:lnTo>
                    <a:lnTo>
                      <a:pt x="46" y="44"/>
                    </a:lnTo>
                    <a:lnTo>
                      <a:pt x="68" y="26"/>
                    </a:lnTo>
                    <a:lnTo>
                      <a:pt x="95" y="12"/>
                    </a:lnTo>
                    <a:lnTo>
                      <a:pt x="123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Freeform 59"/>
              <p:cNvSpPr>
                <a:spLocks noEditPoints="1"/>
              </p:cNvSpPr>
              <p:nvPr/>
            </p:nvSpPr>
            <p:spPr bwMode="auto">
              <a:xfrm>
                <a:off x="8583613" y="3465513"/>
                <a:ext cx="257175" cy="382588"/>
              </a:xfrm>
              <a:custGeom>
                <a:avLst/>
                <a:gdLst>
                  <a:gd name="T0" fmla="*/ 133 w 1617"/>
                  <a:gd name="T1" fmla="*/ 2031 h 2411"/>
                  <a:gd name="T2" fmla="*/ 226 w 1617"/>
                  <a:gd name="T3" fmla="*/ 2075 h 2411"/>
                  <a:gd name="T4" fmla="*/ 312 w 1617"/>
                  <a:gd name="T5" fmla="*/ 2134 h 2411"/>
                  <a:gd name="T6" fmla="*/ 445 w 1617"/>
                  <a:gd name="T7" fmla="*/ 2014 h 2411"/>
                  <a:gd name="T8" fmla="*/ 395 w 1617"/>
                  <a:gd name="T9" fmla="*/ 1968 h 2411"/>
                  <a:gd name="T10" fmla="*/ 319 w 1617"/>
                  <a:gd name="T11" fmla="*/ 1916 h 2411"/>
                  <a:gd name="T12" fmla="*/ 249 w 1617"/>
                  <a:gd name="T13" fmla="*/ 1881 h 2411"/>
                  <a:gd name="T14" fmla="*/ 190 w 1617"/>
                  <a:gd name="T15" fmla="*/ 1861 h 2411"/>
                  <a:gd name="T16" fmla="*/ 143 w 1617"/>
                  <a:gd name="T17" fmla="*/ 1851 h 2411"/>
                  <a:gd name="T18" fmla="*/ 1136 w 1617"/>
                  <a:gd name="T19" fmla="*/ 0 h 2411"/>
                  <a:gd name="T20" fmla="*/ 1192 w 1617"/>
                  <a:gd name="T21" fmla="*/ 8 h 2411"/>
                  <a:gd name="T22" fmla="*/ 1260 w 1617"/>
                  <a:gd name="T23" fmla="*/ 26 h 2411"/>
                  <a:gd name="T24" fmla="*/ 1340 w 1617"/>
                  <a:gd name="T25" fmla="*/ 59 h 2411"/>
                  <a:gd name="T26" fmla="*/ 1429 w 1617"/>
                  <a:gd name="T27" fmla="*/ 110 h 2411"/>
                  <a:gd name="T28" fmla="*/ 1502 w 1617"/>
                  <a:gd name="T29" fmla="*/ 166 h 2411"/>
                  <a:gd name="T30" fmla="*/ 1553 w 1617"/>
                  <a:gd name="T31" fmla="*/ 219 h 2411"/>
                  <a:gd name="T32" fmla="*/ 1586 w 1617"/>
                  <a:gd name="T33" fmla="*/ 266 h 2411"/>
                  <a:gd name="T34" fmla="*/ 1605 w 1617"/>
                  <a:gd name="T35" fmla="*/ 303 h 2411"/>
                  <a:gd name="T36" fmla="*/ 1613 w 1617"/>
                  <a:gd name="T37" fmla="*/ 326 h 2411"/>
                  <a:gd name="T38" fmla="*/ 1617 w 1617"/>
                  <a:gd name="T39" fmla="*/ 351 h 2411"/>
                  <a:gd name="T40" fmla="*/ 1606 w 1617"/>
                  <a:gd name="T41" fmla="*/ 386 h 2411"/>
                  <a:gd name="T42" fmla="*/ 635 w 1617"/>
                  <a:gd name="T43" fmla="*/ 2056 h 2411"/>
                  <a:gd name="T44" fmla="*/ 118 w 1617"/>
                  <a:gd name="T45" fmla="*/ 2398 h 2411"/>
                  <a:gd name="T46" fmla="*/ 78 w 1617"/>
                  <a:gd name="T47" fmla="*/ 2411 h 2411"/>
                  <a:gd name="T48" fmla="*/ 37 w 1617"/>
                  <a:gd name="T49" fmla="*/ 2400 h 2411"/>
                  <a:gd name="T50" fmla="*/ 12 w 1617"/>
                  <a:gd name="T51" fmla="*/ 2378 h 2411"/>
                  <a:gd name="T52" fmla="*/ 0 w 1617"/>
                  <a:gd name="T53" fmla="*/ 2346 h 2411"/>
                  <a:gd name="T54" fmla="*/ 35 w 1617"/>
                  <a:gd name="T55" fmla="*/ 1732 h 2411"/>
                  <a:gd name="T56" fmla="*/ 45 w 1617"/>
                  <a:gd name="T57" fmla="*/ 1699 h 2411"/>
                  <a:gd name="T58" fmla="*/ 1018 w 1617"/>
                  <a:gd name="T59" fmla="*/ 28 h 2411"/>
                  <a:gd name="T60" fmla="*/ 1051 w 1617"/>
                  <a:gd name="T61" fmla="*/ 8 h 2411"/>
                  <a:gd name="T62" fmla="*/ 1064 w 1617"/>
                  <a:gd name="T63" fmla="*/ 5 h 2411"/>
                  <a:gd name="T64" fmla="*/ 1093 w 1617"/>
                  <a:gd name="T65" fmla="*/ 0 h 2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17" h="2411">
                    <a:moveTo>
                      <a:pt x="143" y="1851"/>
                    </a:moveTo>
                    <a:lnTo>
                      <a:pt x="133" y="2031"/>
                    </a:lnTo>
                    <a:lnTo>
                      <a:pt x="179" y="2051"/>
                    </a:lnTo>
                    <a:lnTo>
                      <a:pt x="226" y="2075"/>
                    </a:lnTo>
                    <a:lnTo>
                      <a:pt x="271" y="2103"/>
                    </a:lnTo>
                    <a:lnTo>
                      <a:pt x="312" y="2134"/>
                    </a:lnTo>
                    <a:lnTo>
                      <a:pt x="462" y="2034"/>
                    </a:lnTo>
                    <a:lnTo>
                      <a:pt x="445" y="2014"/>
                    </a:lnTo>
                    <a:lnTo>
                      <a:pt x="423" y="1992"/>
                    </a:lnTo>
                    <a:lnTo>
                      <a:pt x="395" y="1968"/>
                    </a:lnTo>
                    <a:lnTo>
                      <a:pt x="360" y="1942"/>
                    </a:lnTo>
                    <a:lnTo>
                      <a:pt x="319" y="1916"/>
                    </a:lnTo>
                    <a:lnTo>
                      <a:pt x="283" y="1897"/>
                    </a:lnTo>
                    <a:lnTo>
                      <a:pt x="249" y="1881"/>
                    </a:lnTo>
                    <a:lnTo>
                      <a:pt x="218" y="1869"/>
                    </a:lnTo>
                    <a:lnTo>
                      <a:pt x="190" y="1861"/>
                    </a:lnTo>
                    <a:lnTo>
                      <a:pt x="166" y="1855"/>
                    </a:lnTo>
                    <a:lnTo>
                      <a:pt x="143" y="1851"/>
                    </a:lnTo>
                    <a:close/>
                    <a:moveTo>
                      <a:pt x="1112" y="0"/>
                    </a:moveTo>
                    <a:lnTo>
                      <a:pt x="1136" y="0"/>
                    </a:lnTo>
                    <a:lnTo>
                      <a:pt x="1162" y="3"/>
                    </a:lnTo>
                    <a:lnTo>
                      <a:pt x="1192" y="8"/>
                    </a:lnTo>
                    <a:lnTo>
                      <a:pt x="1224" y="15"/>
                    </a:lnTo>
                    <a:lnTo>
                      <a:pt x="1260" y="26"/>
                    </a:lnTo>
                    <a:lnTo>
                      <a:pt x="1299" y="41"/>
                    </a:lnTo>
                    <a:lnTo>
                      <a:pt x="1340" y="59"/>
                    </a:lnTo>
                    <a:lnTo>
                      <a:pt x="1384" y="83"/>
                    </a:lnTo>
                    <a:lnTo>
                      <a:pt x="1429" y="110"/>
                    </a:lnTo>
                    <a:lnTo>
                      <a:pt x="1469" y="139"/>
                    </a:lnTo>
                    <a:lnTo>
                      <a:pt x="1502" y="166"/>
                    </a:lnTo>
                    <a:lnTo>
                      <a:pt x="1529" y="194"/>
                    </a:lnTo>
                    <a:lnTo>
                      <a:pt x="1553" y="219"/>
                    </a:lnTo>
                    <a:lnTo>
                      <a:pt x="1571" y="244"/>
                    </a:lnTo>
                    <a:lnTo>
                      <a:pt x="1586" y="266"/>
                    </a:lnTo>
                    <a:lnTo>
                      <a:pt x="1596" y="286"/>
                    </a:lnTo>
                    <a:lnTo>
                      <a:pt x="1605" y="303"/>
                    </a:lnTo>
                    <a:lnTo>
                      <a:pt x="1610" y="317"/>
                    </a:lnTo>
                    <a:lnTo>
                      <a:pt x="1613" y="326"/>
                    </a:lnTo>
                    <a:lnTo>
                      <a:pt x="1614" y="331"/>
                    </a:lnTo>
                    <a:lnTo>
                      <a:pt x="1617" y="351"/>
                    </a:lnTo>
                    <a:lnTo>
                      <a:pt x="1613" y="370"/>
                    </a:lnTo>
                    <a:lnTo>
                      <a:pt x="1606" y="386"/>
                    </a:lnTo>
                    <a:lnTo>
                      <a:pt x="644" y="2043"/>
                    </a:lnTo>
                    <a:lnTo>
                      <a:pt x="635" y="2056"/>
                    </a:lnTo>
                    <a:lnTo>
                      <a:pt x="621" y="2068"/>
                    </a:lnTo>
                    <a:lnTo>
                      <a:pt x="118" y="2398"/>
                    </a:lnTo>
                    <a:lnTo>
                      <a:pt x="99" y="2407"/>
                    </a:lnTo>
                    <a:lnTo>
                      <a:pt x="78" y="2411"/>
                    </a:lnTo>
                    <a:lnTo>
                      <a:pt x="57" y="2409"/>
                    </a:lnTo>
                    <a:lnTo>
                      <a:pt x="37" y="2400"/>
                    </a:lnTo>
                    <a:lnTo>
                      <a:pt x="23" y="2391"/>
                    </a:lnTo>
                    <a:lnTo>
                      <a:pt x="12" y="2378"/>
                    </a:lnTo>
                    <a:lnTo>
                      <a:pt x="5" y="2363"/>
                    </a:lnTo>
                    <a:lnTo>
                      <a:pt x="0" y="2346"/>
                    </a:lnTo>
                    <a:lnTo>
                      <a:pt x="0" y="2329"/>
                    </a:lnTo>
                    <a:lnTo>
                      <a:pt x="35" y="1732"/>
                    </a:lnTo>
                    <a:lnTo>
                      <a:pt x="38" y="1715"/>
                    </a:lnTo>
                    <a:lnTo>
                      <a:pt x="45" y="1699"/>
                    </a:lnTo>
                    <a:lnTo>
                      <a:pt x="1007" y="43"/>
                    </a:lnTo>
                    <a:lnTo>
                      <a:pt x="1018" y="28"/>
                    </a:lnTo>
                    <a:lnTo>
                      <a:pt x="1033" y="16"/>
                    </a:lnTo>
                    <a:lnTo>
                      <a:pt x="1051" y="8"/>
                    </a:lnTo>
                    <a:lnTo>
                      <a:pt x="1055" y="7"/>
                    </a:lnTo>
                    <a:lnTo>
                      <a:pt x="1064" y="5"/>
                    </a:lnTo>
                    <a:lnTo>
                      <a:pt x="1077" y="3"/>
                    </a:lnTo>
                    <a:lnTo>
                      <a:pt x="1093" y="0"/>
                    </a:lnTo>
                    <a:lnTo>
                      <a:pt x="111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Freeform 60"/>
              <p:cNvSpPr>
                <a:spLocks/>
              </p:cNvSpPr>
              <p:nvPr/>
            </p:nvSpPr>
            <p:spPr bwMode="auto">
              <a:xfrm>
                <a:off x="8382001" y="3771900"/>
                <a:ext cx="185738" cy="96838"/>
              </a:xfrm>
              <a:custGeom>
                <a:avLst/>
                <a:gdLst>
                  <a:gd name="T0" fmla="*/ 566 w 1175"/>
                  <a:gd name="T1" fmla="*/ 5 h 601"/>
                  <a:gd name="T2" fmla="*/ 593 w 1175"/>
                  <a:gd name="T3" fmla="*/ 28 h 601"/>
                  <a:gd name="T4" fmla="*/ 601 w 1175"/>
                  <a:gd name="T5" fmla="*/ 113 h 601"/>
                  <a:gd name="T6" fmla="*/ 569 w 1175"/>
                  <a:gd name="T7" fmla="*/ 203 h 601"/>
                  <a:gd name="T8" fmla="*/ 579 w 1175"/>
                  <a:gd name="T9" fmla="*/ 246 h 601"/>
                  <a:gd name="T10" fmla="*/ 597 w 1175"/>
                  <a:gd name="T11" fmla="*/ 275 h 601"/>
                  <a:gd name="T12" fmla="*/ 648 w 1175"/>
                  <a:gd name="T13" fmla="*/ 283 h 601"/>
                  <a:gd name="T14" fmla="*/ 693 w 1175"/>
                  <a:gd name="T15" fmla="*/ 329 h 601"/>
                  <a:gd name="T16" fmla="*/ 705 w 1175"/>
                  <a:gd name="T17" fmla="*/ 363 h 601"/>
                  <a:gd name="T18" fmla="*/ 861 w 1175"/>
                  <a:gd name="T19" fmla="*/ 357 h 601"/>
                  <a:gd name="T20" fmla="*/ 1013 w 1175"/>
                  <a:gd name="T21" fmla="*/ 372 h 601"/>
                  <a:gd name="T22" fmla="*/ 1136 w 1175"/>
                  <a:gd name="T23" fmla="*/ 379 h 601"/>
                  <a:gd name="T24" fmla="*/ 1168 w 1175"/>
                  <a:gd name="T25" fmla="*/ 407 h 601"/>
                  <a:gd name="T26" fmla="*/ 1174 w 1175"/>
                  <a:gd name="T27" fmla="*/ 448 h 601"/>
                  <a:gd name="T28" fmla="*/ 1150 w 1175"/>
                  <a:gd name="T29" fmla="*/ 483 h 601"/>
                  <a:gd name="T30" fmla="*/ 1084 w 1175"/>
                  <a:gd name="T31" fmla="*/ 490 h 601"/>
                  <a:gd name="T32" fmla="*/ 973 w 1175"/>
                  <a:gd name="T33" fmla="*/ 474 h 601"/>
                  <a:gd name="T34" fmla="*/ 858 w 1175"/>
                  <a:gd name="T35" fmla="*/ 460 h 601"/>
                  <a:gd name="T36" fmla="*/ 750 w 1175"/>
                  <a:gd name="T37" fmla="*/ 469 h 601"/>
                  <a:gd name="T38" fmla="*/ 691 w 1175"/>
                  <a:gd name="T39" fmla="*/ 495 h 601"/>
                  <a:gd name="T40" fmla="*/ 647 w 1175"/>
                  <a:gd name="T41" fmla="*/ 500 h 601"/>
                  <a:gd name="T42" fmla="*/ 613 w 1175"/>
                  <a:gd name="T43" fmla="*/ 485 h 601"/>
                  <a:gd name="T44" fmla="*/ 586 w 1175"/>
                  <a:gd name="T45" fmla="*/ 462 h 601"/>
                  <a:gd name="T46" fmla="*/ 581 w 1175"/>
                  <a:gd name="T47" fmla="*/ 414 h 601"/>
                  <a:gd name="T48" fmla="*/ 546 w 1175"/>
                  <a:gd name="T49" fmla="*/ 465 h 601"/>
                  <a:gd name="T50" fmla="*/ 503 w 1175"/>
                  <a:gd name="T51" fmla="*/ 479 h 601"/>
                  <a:gd name="T52" fmla="*/ 463 w 1175"/>
                  <a:gd name="T53" fmla="*/ 464 h 601"/>
                  <a:gd name="T54" fmla="*/ 447 w 1175"/>
                  <a:gd name="T55" fmla="*/ 426 h 601"/>
                  <a:gd name="T56" fmla="*/ 458 w 1175"/>
                  <a:gd name="T57" fmla="*/ 396 h 601"/>
                  <a:gd name="T58" fmla="*/ 466 w 1175"/>
                  <a:gd name="T59" fmla="*/ 375 h 601"/>
                  <a:gd name="T60" fmla="*/ 429 w 1175"/>
                  <a:gd name="T61" fmla="*/ 411 h 601"/>
                  <a:gd name="T62" fmla="*/ 385 w 1175"/>
                  <a:gd name="T63" fmla="*/ 435 h 601"/>
                  <a:gd name="T64" fmla="*/ 341 w 1175"/>
                  <a:gd name="T65" fmla="*/ 424 h 601"/>
                  <a:gd name="T66" fmla="*/ 319 w 1175"/>
                  <a:gd name="T67" fmla="*/ 386 h 601"/>
                  <a:gd name="T68" fmla="*/ 371 w 1175"/>
                  <a:gd name="T69" fmla="*/ 293 h 601"/>
                  <a:gd name="T70" fmla="*/ 257 w 1175"/>
                  <a:gd name="T71" fmla="*/ 399 h 601"/>
                  <a:gd name="T72" fmla="*/ 98 w 1175"/>
                  <a:gd name="T73" fmla="*/ 591 h 601"/>
                  <a:gd name="T74" fmla="*/ 50 w 1175"/>
                  <a:gd name="T75" fmla="*/ 600 h 601"/>
                  <a:gd name="T76" fmla="*/ 10 w 1175"/>
                  <a:gd name="T77" fmla="*/ 578 h 601"/>
                  <a:gd name="T78" fmla="*/ 2 w 1175"/>
                  <a:gd name="T79" fmla="*/ 536 h 601"/>
                  <a:gd name="T80" fmla="*/ 141 w 1175"/>
                  <a:gd name="T81" fmla="*/ 357 h 601"/>
                  <a:gd name="T82" fmla="*/ 350 w 1175"/>
                  <a:gd name="T83" fmla="*/ 125 h 601"/>
                  <a:gd name="T84" fmla="*/ 406 w 1175"/>
                  <a:gd name="T85" fmla="*/ 72 h 601"/>
                  <a:gd name="T86" fmla="*/ 471 w 1175"/>
                  <a:gd name="T87" fmla="*/ 21 h 601"/>
                  <a:gd name="T88" fmla="*/ 543 w 1175"/>
                  <a:gd name="T89" fmla="*/ 0 h 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175" h="601">
                    <a:moveTo>
                      <a:pt x="543" y="0"/>
                    </a:moveTo>
                    <a:lnTo>
                      <a:pt x="555" y="2"/>
                    </a:lnTo>
                    <a:lnTo>
                      <a:pt x="566" y="5"/>
                    </a:lnTo>
                    <a:lnTo>
                      <a:pt x="577" y="10"/>
                    </a:lnTo>
                    <a:lnTo>
                      <a:pt x="586" y="19"/>
                    </a:lnTo>
                    <a:lnTo>
                      <a:pt x="593" y="28"/>
                    </a:lnTo>
                    <a:lnTo>
                      <a:pt x="601" y="55"/>
                    </a:lnTo>
                    <a:lnTo>
                      <a:pt x="603" y="83"/>
                    </a:lnTo>
                    <a:lnTo>
                      <a:pt x="601" y="113"/>
                    </a:lnTo>
                    <a:lnTo>
                      <a:pt x="594" y="142"/>
                    </a:lnTo>
                    <a:lnTo>
                      <a:pt x="583" y="173"/>
                    </a:lnTo>
                    <a:lnTo>
                      <a:pt x="569" y="203"/>
                    </a:lnTo>
                    <a:lnTo>
                      <a:pt x="552" y="233"/>
                    </a:lnTo>
                    <a:lnTo>
                      <a:pt x="566" y="239"/>
                    </a:lnTo>
                    <a:lnTo>
                      <a:pt x="579" y="246"/>
                    </a:lnTo>
                    <a:lnTo>
                      <a:pt x="589" y="259"/>
                    </a:lnTo>
                    <a:lnTo>
                      <a:pt x="593" y="267"/>
                    </a:lnTo>
                    <a:lnTo>
                      <a:pt x="597" y="275"/>
                    </a:lnTo>
                    <a:lnTo>
                      <a:pt x="614" y="274"/>
                    </a:lnTo>
                    <a:lnTo>
                      <a:pt x="631" y="277"/>
                    </a:lnTo>
                    <a:lnTo>
                      <a:pt x="648" y="283"/>
                    </a:lnTo>
                    <a:lnTo>
                      <a:pt x="664" y="294"/>
                    </a:lnTo>
                    <a:lnTo>
                      <a:pt x="679" y="308"/>
                    </a:lnTo>
                    <a:lnTo>
                      <a:pt x="693" y="329"/>
                    </a:lnTo>
                    <a:lnTo>
                      <a:pt x="700" y="343"/>
                    </a:lnTo>
                    <a:lnTo>
                      <a:pt x="703" y="355"/>
                    </a:lnTo>
                    <a:lnTo>
                      <a:pt x="705" y="363"/>
                    </a:lnTo>
                    <a:lnTo>
                      <a:pt x="759" y="357"/>
                    </a:lnTo>
                    <a:lnTo>
                      <a:pt x="811" y="356"/>
                    </a:lnTo>
                    <a:lnTo>
                      <a:pt x="861" y="357"/>
                    </a:lnTo>
                    <a:lnTo>
                      <a:pt x="912" y="361"/>
                    </a:lnTo>
                    <a:lnTo>
                      <a:pt x="962" y="367"/>
                    </a:lnTo>
                    <a:lnTo>
                      <a:pt x="1013" y="372"/>
                    </a:lnTo>
                    <a:lnTo>
                      <a:pt x="1065" y="375"/>
                    </a:lnTo>
                    <a:lnTo>
                      <a:pt x="1119" y="377"/>
                    </a:lnTo>
                    <a:lnTo>
                      <a:pt x="1136" y="379"/>
                    </a:lnTo>
                    <a:lnTo>
                      <a:pt x="1150" y="386"/>
                    </a:lnTo>
                    <a:lnTo>
                      <a:pt x="1161" y="395"/>
                    </a:lnTo>
                    <a:lnTo>
                      <a:pt x="1168" y="407"/>
                    </a:lnTo>
                    <a:lnTo>
                      <a:pt x="1174" y="420"/>
                    </a:lnTo>
                    <a:lnTo>
                      <a:pt x="1175" y="434"/>
                    </a:lnTo>
                    <a:lnTo>
                      <a:pt x="1174" y="448"/>
                    </a:lnTo>
                    <a:lnTo>
                      <a:pt x="1168" y="462"/>
                    </a:lnTo>
                    <a:lnTo>
                      <a:pt x="1161" y="473"/>
                    </a:lnTo>
                    <a:lnTo>
                      <a:pt x="1150" y="483"/>
                    </a:lnTo>
                    <a:lnTo>
                      <a:pt x="1136" y="489"/>
                    </a:lnTo>
                    <a:lnTo>
                      <a:pt x="1119" y="491"/>
                    </a:lnTo>
                    <a:lnTo>
                      <a:pt x="1084" y="490"/>
                    </a:lnTo>
                    <a:lnTo>
                      <a:pt x="1048" y="486"/>
                    </a:lnTo>
                    <a:lnTo>
                      <a:pt x="1010" y="481"/>
                    </a:lnTo>
                    <a:lnTo>
                      <a:pt x="973" y="474"/>
                    </a:lnTo>
                    <a:lnTo>
                      <a:pt x="934" y="468"/>
                    </a:lnTo>
                    <a:lnTo>
                      <a:pt x="896" y="463"/>
                    </a:lnTo>
                    <a:lnTo>
                      <a:pt x="858" y="460"/>
                    </a:lnTo>
                    <a:lnTo>
                      <a:pt x="820" y="459"/>
                    </a:lnTo>
                    <a:lnTo>
                      <a:pt x="784" y="462"/>
                    </a:lnTo>
                    <a:lnTo>
                      <a:pt x="750" y="469"/>
                    </a:lnTo>
                    <a:lnTo>
                      <a:pt x="717" y="482"/>
                    </a:lnTo>
                    <a:lnTo>
                      <a:pt x="705" y="488"/>
                    </a:lnTo>
                    <a:lnTo>
                      <a:pt x="691" y="495"/>
                    </a:lnTo>
                    <a:lnTo>
                      <a:pt x="676" y="500"/>
                    </a:lnTo>
                    <a:lnTo>
                      <a:pt x="662" y="502"/>
                    </a:lnTo>
                    <a:lnTo>
                      <a:pt x="647" y="500"/>
                    </a:lnTo>
                    <a:lnTo>
                      <a:pt x="636" y="496"/>
                    </a:lnTo>
                    <a:lnTo>
                      <a:pt x="625" y="490"/>
                    </a:lnTo>
                    <a:lnTo>
                      <a:pt x="613" y="485"/>
                    </a:lnTo>
                    <a:lnTo>
                      <a:pt x="602" y="479"/>
                    </a:lnTo>
                    <a:lnTo>
                      <a:pt x="594" y="471"/>
                    </a:lnTo>
                    <a:lnTo>
                      <a:pt x="586" y="462"/>
                    </a:lnTo>
                    <a:lnTo>
                      <a:pt x="582" y="449"/>
                    </a:lnTo>
                    <a:lnTo>
                      <a:pt x="581" y="430"/>
                    </a:lnTo>
                    <a:lnTo>
                      <a:pt x="581" y="414"/>
                    </a:lnTo>
                    <a:lnTo>
                      <a:pt x="569" y="434"/>
                    </a:lnTo>
                    <a:lnTo>
                      <a:pt x="557" y="453"/>
                    </a:lnTo>
                    <a:lnTo>
                      <a:pt x="546" y="465"/>
                    </a:lnTo>
                    <a:lnTo>
                      <a:pt x="533" y="473"/>
                    </a:lnTo>
                    <a:lnTo>
                      <a:pt x="518" y="478"/>
                    </a:lnTo>
                    <a:lnTo>
                      <a:pt x="503" y="479"/>
                    </a:lnTo>
                    <a:lnTo>
                      <a:pt x="489" y="477"/>
                    </a:lnTo>
                    <a:lnTo>
                      <a:pt x="475" y="471"/>
                    </a:lnTo>
                    <a:lnTo>
                      <a:pt x="463" y="464"/>
                    </a:lnTo>
                    <a:lnTo>
                      <a:pt x="453" y="453"/>
                    </a:lnTo>
                    <a:lnTo>
                      <a:pt x="448" y="441"/>
                    </a:lnTo>
                    <a:lnTo>
                      <a:pt x="447" y="426"/>
                    </a:lnTo>
                    <a:lnTo>
                      <a:pt x="451" y="409"/>
                    </a:lnTo>
                    <a:lnTo>
                      <a:pt x="455" y="403"/>
                    </a:lnTo>
                    <a:lnTo>
                      <a:pt x="458" y="396"/>
                    </a:lnTo>
                    <a:lnTo>
                      <a:pt x="458" y="396"/>
                    </a:lnTo>
                    <a:lnTo>
                      <a:pt x="457" y="396"/>
                    </a:lnTo>
                    <a:lnTo>
                      <a:pt x="466" y="375"/>
                    </a:lnTo>
                    <a:lnTo>
                      <a:pt x="452" y="385"/>
                    </a:lnTo>
                    <a:lnTo>
                      <a:pt x="440" y="396"/>
                    </a:lnTo>
                    <a:lnTo>
                      <a:pt x="429" y="411"/>
                    </a:lnTo>
                    <a:lnTo>
                      <a:pt x="416" y="424"/>
                    </a:lnTo>
                    <a:lnTo>
                      <a:pt x="401" y="432"/>
                    </a:lnTo>
                    <a:lnTo>
                      <a:pt x="385" y="435"/>
                    </a:lnTo>
                    <a:lnTo>
                      <a:pt x="369" y="435"/>
                    </a:lnTo>
                    <a:lnTo>
                      <a:pt x="355" y="431"/>
                    </a:lnTo>
                    <a:lnTo>
                      <a:pt x="341" y="424"/>
                    </a:lnTo>
                    <a:lnTo>
                      <a:pt x="330" y="413"/>
                    </a:lnTo>
                    <a:lnTo>
                      <a:pt x="323" y="400"/>
                    </a:lnTo>
                    <a:lnTo>
                      <a:pt x="319" y="386"/>
                    </a:lnTo>
                    <a:lnTo>
                      <a:pt x="322" y="370"/>
                    </a:lnTo>
                    <a:lnTo>
                      <a:pt x="329" y="353"/>
                    </a:lnTo>
                    <a:lnTo>
                      <a:pt x="371" y="293"/>
                    </a:lnTo>
                    <a:lnTo>
                      <a:pt x="411" y="230"/>
                    </a:lnTo>
                    <a:lnTo>
                      <a:pt x="332" y="314"/>
                    </a:lnTo>
                    <a:lnTo>
                      <a:pt x="257" y="399"/>
                    </a:lnTo>
                    <a:lnTo>
                      <a:pt x="182" y="488"/>
                    </a:lnTo>
                    <a:lnTo>
                      <a:pt x="111" y="578"/>
                    </a:lnTo>
                    <a:lnTo>
                      <a:pt x="98" y="591"/>
                    </a:lnTo>
                    <a:lnTo>
                      <a:pt x="82" y="598"/>
                    </a:lnTo>
                    <a:lnTo>
                      <a:pt x="66" y="601"/>
                    </a:lnTo>
                    <a:lnTo>
                      <a:pt x="50" y="600"/>
                    </a:lnTo>
                    <a:lnTo>
                      <a:pt x="34" y="596"/>
                    </a:lnTo>
                    <a:lnTo>
                      <a:pt x="22" y="589"/>
                    </a:lnTo>
                    <a:lnTo>
                      <a:pt x="10" y="578"/>
                    </a:lnTo>
                    <a:lnTo>
                      <a:pt x="2" y="565"/>
                    </a:lnTo>
                    <a:lnTo>
                      <a:pt x="0" y="551"/>
                    </a:lnTo>
                    <a:lnTo>
                      <a:pt x="2" y="536"/>
                    </a:lnTo>
                    <a:lnTo>
                      <a:pt x="12" y="520"/>
                    </a:lnTo>
                    <a:lnTo>
                      <a:pt x="76" y="439"/>
                    </a:lnTo>
                    <a:lnTo>
                      <a:pt x="141" y="357"/>
                    </a:lnTo>
                    <a:lnTo>
                      <a:pt x="208" y="278"/>
                    </a:lnTo>
                    <a:lnTo>
                      <a:pt x="278" y="200"/>
                    </a:lnTo>
                    <a:lnTo>
                      <a:pt x="350" y="125"/>
                    </a:lnTo>
                    <a:lnTo>
                      <a:pt x="367" y="109"/>
                    </a:lnTo>
                    <a:lnTo>
                      <a:pt x="386" y="91"/>
                    </a:lnTo>
                    <a:lnTo>
                      <a:pt x="406" y="72"/>
                    </a:lnTo>
                    <a:lnTo>
                      <a:pt x="426" y="53"/>
                    </a:lnTo>
                    <a:lnTo>
                      <a:pt x="447" y="36"/>
                    </a:lnTo>
                    <a:lnTo>
                      <a:pt x="471" y="21"/>
                    </a:lnTo>
                    <a:lnTo>
                      <a:pt x="494" y="9"/>
                    </a:lnTo>
                    <a:lnTo>
                      <a:pt x="518" y="2"/>
                    </a:lnTo>
                    <a:lnTo>
                      <a:pt x="54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41" name="TextBox 40"/>
          <p:cNvSpPr txBox="1"/>
          <p:nvPr/>
        </p:nvSpPr>
        <p:spPr>
          <a:xfrm>
            <a:off x="4270537" y="1624760"/>
            <a:ext cx="37821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Idq oscillations </a:t>
            </a:r>
          </a:p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@ fundamental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358254" y="4305106"/>
            <a:ext cx="14991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 of best validation “target” for publication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975604" y="4809049"/>
            <a:ext cx="1785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</a:t>
            </a:r>
          </a:p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</a:t>
            </a:r>
          </a:p>
        </p:txBody>
      </p:sp>
      <p:sp>
        <p:nvSpPr>
          <p:cNvPr id="45" name="Google Shape;869;p42"/>
          <p:cNvSpPr/>
          <p:nvPr/>
        </p:nvSpPr>
        <p:spPr>
          <a:xfrm>
            <a:off x="4549389" y="4776582"/>
            <a:ext cx="488974" cy="53279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2949" y="92753"/>
                </a:moveTo>
                <a:cubicBezTo>
                  <a:pt x="31142" y="92753"/>
                  <a:pt x="29973" y="93816"/>
                  <a:pt x="29973" y="95458"/>
                </a:cubicBezTo>
                <a:cubicBezTo>
                  <a:pt x="29973" y="97101"/>
                  <a:pt x="31142" y="98164"/>
                  <a:pt x="32949" y="98164"/>
                </a:cubicBezTo>
                <a:cubicBezTo>
                  <a:pt x="34756" y="98164"/>
                  <a:pt x="35925" y="97101"/>
                  <a:pt x="35925" y="95458"/>
                </a:cubicBezTo>
                <a:cubicBezTo>
                  <a:pt x="35925" y="93816"/>
                  <a:pt x="34756" y="92753"/>
                  <a:pt x="32949" y="92753"/>
                </a:cubicBezTo>
                <a:close/>
                <a:moveTo>
                  <a:pt x="83968" y="32753"/>
                </a:moveTo>
                <a:lnTo>
                  <a:pt x="83968" y="16328"/>
                </a:lnTo>
                <a:lnTo>
                  <a:pt x="89920" y="16328"/>
                </a:lnTo>
                <a:cubicBezTo>
                  <a:pt x="93215" y="16328"/>
                  <a:pt x="95978" y="13913"/>
                  <a:pt x="95978" y="10917"/>
                </a:cubicBezTo>
                <a:lnTo>
                  <a:pt x="95978" y="5507"/>
                </a:lnTo>
                <a:cubicBezTo>
                  <a:pt x="95978" y="2512"/>
                  <a:pt x="93215" y="0"/>
                  <a:pt x="89920" y="0"/>
                </a:cubicBezTo>
                <a:lnTo>
                  <a:pt x="29973" y="0"/>
                </a:lnTo>
                <a:cubicBezTo>
                  <a:pt x="26678" y="0"/>
                  <a:pt x="23914" y="2512"/>
                  <a:pt x="23914" y="5507"/>
                </a:cubicBezTo>
                <a:lnTo>
                  <a:pt x="23914" y="10917"/>
                </a:lnTo>
                <a:cubicBezTo>
                  <a:pt x="23914" y="13913"/>
                  <a:pt x="26678" y="16328"/>
                  <a:pt x="29973" y="16328"/>
                </a:cubicBezTo>
                <a:lnTo>
                  <a:pt x="35925" y="16328"/>
                </a:lnTo>
                <a:lnTo>
                  <a:pt x="35925" y="32753"/>
                </a:lnTo>
                <a:cubicBezTo>
                  <a:pt x="35925" y="49082"/>
                  <a:pt x="0" y="54589"/>
                  <a:pt x="0" y="92753"/>
                </a:cubicBezTo>
                <a:cubicBezTo>
                  <a:pt x="0" y="120000"/>
                  <a:pt x="29973" y="120000"/>
                  <a:pt x="29973" y="120000"/>
                </a:cubicBezTo>
                <a:lnTo>
                  <a:pt x="89920" y="120000"/>
                </a:lnTo>
                <a:cubicBezTo>
                  <a:pt x="89920" y="120000"/>
                  <a:pt x="120000" y="120000"/>
                  <a:pt x="120000" y="92753"/>
                </a:cubicBezTo>
                <a:cubicBezTo>
                  <a:pt x="120000" y="54589"/>
                  <a:pt x="83968" y="49082"/>
                  <a:pt x="83968" y="32753"/>
                </a:cubicBezTo>
                <a:close/>
                <a:moveTo>
                  <a:pt x="29973" y="10917"/>
                </a:moveTo>
                <a:lnTo>
                  <a:pt x="29973" y="5507"/>
                </a:lnTo>
                <a:lnTo>
                  <a:pt x="89920" y="5507"/>
                </a:lnTo>
                <a:lnTo>
                  <a:pt x="89920" y="10917"/>
                </a:lnTo>
                <a:lnTo>
                  <a:pt x="29973" y="10917"/>
                </a:lnTo>
                <a:close/>
                <a:moveTo>
                  <a:pt x="77909" y="16328"/>
                </a:moveTo>
                <a:lnTo>
                  <a:pt x="77909" y="24541"/>
                </a:lnTo>
                <a:cubicBezTo>
                  <a:pt x="72595" y="24830"/>
                  <a:pt x="66217" y="26183"/>
                  <a:pt x="59096" y="29758"/>
                </a:cubicBezTo>
                <a:cubicBezTo>
                  <a:pt x="52719" y="32753"/>
                  <a:pt x="47085" y="33236"/>
                  <a:pt x="41984" y="32753"/>
                </a:cubicBezTo>
                <a:lnTo>
                  <a:pt x="41984" y="32753"/>
                </a:lnTo>
                <a:lnTo>
                  <a:pt x="41984" y="16328"/>
                </a:lnTo>
                <a:lnTo>
                  <a:pt x="77909" y="16328"/>
                </a:lnTo>
                <a:close/>
                <a:moveTo>
                  <a:pt x="89920" y="114492"/>
                </a:moveTo>
                <a:lnTo>
                  <a:pt x="29973" y="114492"/>
                </a:lnTo>
                <a:cubicBezTo>
                  <a:pt x="29016" y="114492"/>
                  <a:pt x="5952" y="114299"/>
                  <a:pt x="5952" y="92753"/>
                </a:cubicBezTo>
                <a:cubicBezTo>
                  <a:pt x="5952" y="71980"/>
                  <a:pt x="17325" y="62222"/>
                  <a:pt x="27528" y="53719"/>
                </a:cubicBezTo>
                <a:cubicBezTo>
                  <a:pt x="33587" y="48792"/>
                  <a:pt x="39007" y="43864"/>
                  <a:pt x="41027" y="37874"/>
                </a:cubicBezTo>
                <a:cubicBezTo>
                  <a:pt x="42515" y="38164"/>
                  <a:pt x="44322" y="38164"/>
                  <a:pt x="45810" y="38164"/>
                </a:cubicBezTo>
                <a:cubicBezTo>
                  <a:pt x="50912" y="38164"/>
                  <a:pt x="56333" y="37101"/>
                  <a:pt x="62072" y="34396"/>
                </a:cubicBezTo>
                <a:cubicBezTo>
                  <a:pt x="68024" y="31400"/>
                  <a:pt x="73445" y="30241"/>
                  <a:pt x="77909" y="29758"/>
                </a:cubicBezTo>
                <a:lnTo>
                  <a:pt x="77909" y="32753"/>
                </a:lnTo>
                <a:cubicBezTo>
                  <a:pt x="77909" y="41449"/>
                  <a:pt x="84818" y="47439"/>
                  <a:pt x="92364" y="53719"/>
                </a:cubicBezTo>
                <a:cubicBezTo>
                  <a:pt x="102568" y="62222"/>
                  <a:pt x="113941" y="71980"/>
                  <a:pt x="113941" y="92753"/>
                </a:cubicBezTo>
                <a:cubicBezTo>
                  <a:pt x="113941" y="113719"/>
                  <a:pt x="92364" y="114492"/>
                  <a:pt x="89920" y="114492"/>
                </a:cubicBezTo>
                <a:close/>
                <a:moveTo>
                  <a:pt x="39007" y="65410"/>
                </a:moveTo>
                <a:cubicBezTo>
                  <a:pt x="33906" y="65410"/>
                  <a:pt x="29973" y="68985"/>
                  <a:pt x="29973" y="73623"/>
                </a:cubicBezTo>
                <a:cubicBezTo>
                  <a:pt x="29973" y="78260"/>
                  <a:pt x="33906" y="81835"/>
                  <a:pt x="39007" y="81835"/>
                </a:cubicBezTo>
                <a:cubicBezTo>
                  <a:pt x="44109" y="81835"/>
                  <a:pt x="47936" y="78260"/>
                  <a:pt x="47936" y="73623"/>
                </a:cubicBezTo>
                <a:cubicBezTo>
                  <a:pt x="47936" y="68985"/>
                  <a:pt x="44109" y="65410"/>
                  <a:pt x="39007" y="65410"/>
                </a:cubicBezTo>
                <a:close/>
                <a:moveTo>
                  <a:pt x="39007" y="76328"/>
                </a:moveTo>
                <a:cubicBezTo>
                  <a:pt x="37201" y="76328"/>
                  <a:pt x="35925" y="75265"/>
                  <a:pt x="35925" y="73623"/>
                </a:cubicBezTo>
                <a:cubicBezTo>
                  <a:pt x="35925" y="71980"/>
                  <a:pt x="37201" y="70917"/>
                  <a:pt x="39007" y="70917"/>
                </a:cubicBezTo>
                <a:cubicBezTo>
                  <a:pt x="40708" y="70917"/>
                  <a:pt x="41984" y="71980"/>
                  <a:pt x="41984" y="73623"/>
                </a:cubicBezTo>
                <a:cubicBezTo>
                  <a:pt x="41984" y="75265"/>
                  <a:pt x="40708" y="76328"/>
                  <a:pt x="39007" y="76328"/>
                </a:cubicBezTo>
                <a:close/>
                <a:moveTo>
                  <a:pt x="93002" y="98164"/>
                </a:moveTo>
                <a:cubicBezTo>
                  <a:pt x="91195" y="98164"/>
                  <a:pt x="89920" y="99227"/>
                  <a:pt x="89920" y="100869"/>
                </a:cubicBezTo>
                <a:cubicBezTo>
                  <a:pt x="89920" y="102512"/>
                  <a:pt x="91195" y="103671"/>
                  <a:pt x="93002" y="103671"/>
                </a:cubicBezTo>
                <a:cubicBezTo>
                  <a:pt x="94703" y="103671"/>
                  <a:pt x="95978" y="102512"/>
                  <a:pt x="95978" y="100869"/>
                </a:cubicBezTo>
                <a:cubicBezTo>
                  <a:pt x="95978" y="99227"/>
                  <a:pt x="94703" y="98164"/>
                  <a:pt x="93002" y="98164"/>
                </a:cubicBezTo>
                <a:close/>
                <a:moveTo>
                  <a:pt x="86944" y="81835"/>
                </a:moveTo>
                <a:cubicBezTo>
                  <a:pt x="85137" y="81835"/>
                  <a:pt x="83968" y="82898"/>
                  <a:pt x="83968" y="84541"/>
                </a:cubicBezTo>
                <a:cubicBezTo>
                  <a:pt x="83968" y="86183"/>
                  <a:pt x="85137" y="87246"/>
                  <a:pt x="86944" y="87246"/>
                </a:cubicBezTo>
                <a:cubicBezTo>
                  <a:pt x="88751" y="87246"/>
                  <a:pt x="89920" y="86183"/>
                  <a:pt x="89920" y="84541"/>
                </a:cubicBezTo>
                <a:cubicBezTo>
                  <a:pt x="89920" y="82898"/>
                  <a:pt x="88751" y="81835"/>
                  <a:pt x="86944" y="81835"/>
                </a:cubicBezTo>
                <a:close/>
                <a:moveTo>
                  <a:pt x="71957" y="60000"/>
                </a:moveTo>
                <a:cubicBezTo>
                  <a:pt x="68662" y="60000"/>
                  <a:pt x="66005" y="62415"/>
                  <a:pt x="66005" y="65410"/>
                </a:cubicBezTo>
                <a:cubicBezTo>
                  <a:pt x="66005" y="68405"/>
                  <a:pt x="68662" y="70917"/>
                  <a:pt x="71957" y="70917"/>
                </a:cubicBezTo>
                <a:cubicBezTo>
                  <a:pt x="75252" y="70917"/>
                  <a:pt x="77909" y="68405"/>
                  <a:pt x="77909" y="65410"/>
                </a:cubicBezTo>
                <a:cubicBezTo>
                  <a:pt x="77909" y="62415"/>
                  <a:pt x="75252" y="60000"/>
                  <a:pt x="71957" y="60000"/>
                </a:cubicBezTo>
                <a:close/>
                <a:moveTo>
                  <a:pt x="59946" y="87246"/>
                </a:moveTo>
                <a:cubicBezTo>
                  <a:pt x="56651" y="87246"/>
                  <a:pt x="53994" y="89758"/>
                  <a:pt x="53994" y="92753"/>
                </a:cubicBezTo>
                <a:cubicBezTo>
                  <a:pt x="53994" y="95748"/>
                  <a:pt x="56651" y="98164"/>
                  <a:pt x="59946" y="98164"/>
                </a:cubicBezTo>
                <a:cubicBezTo>
                  <a:pt x="63241" y="98164"/>
                  <a:pt x="66005" y="95748"/>
                  <a:pt x="66005" y="92753"/>
                </a:cubicBezTo>
                <a:cubicBezTo>
                  <a:pt x="66005" y="89758"/>
                  <a:pt x="63241" y="87246"/>
                  <a:pt x="59946" y="87246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0471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  <p:grpSp>
        <p:nvGrpSpPr>
          <p:cNvPr id="21" name="Group 20"/>
          <p:cNvGrpSpPr/>
          <p:nvPr/>
        </p:nvGrpSpPr>
        <p:grpSpPr>
          <a:xfrm>
            <a:off x="0" y="2515048"/>
            <a:ext cx="12192000" cy="2609155"/>
            <a:chOff x="0" y="2624667"/>
            <a:chExt cx="11679775" cy="2499536"/>
          </a:xfrm>
        </p:grpSpPr>
        <p:grpSp>
          <p:nvGrpSpPr>
            <p:cNvPr id="3" name="Group 2"/>
            <p:cNvGrpSpPr/>
            <p:nvPr/>
          </p:nvGrpSpPr>
          <p:grpSpPr>
            <a:xfrm>
              <a:off x="0" y="2624667"/>
              <a:ext cx="8988408" cy="2499536"/>
              <a:chOff x="0" y="1733798"/>
              <a:chExt cx="12192000" cy="3390405"/>
            </a:xfrm>
            <a:gradFill>
              <a:gsLst>
                <a:gs pos="0">
                  <a:schemeClr val="accent4"/>
                </a:gs>
                <a:gs pos="50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</a:gradFill>
          </p:grpSpPr>
          <p:sp>
            <p:nvSpPr>
              <p:cNvPr id="4" name="Rectangle 3"/>
              <p:cNvSpPr/>
              <p:nvPr/>
            </p:nvSpPr>
            <p:spPr>
              <a:xfrm>
                <a:off x="0" y="3325092"/>
                <a:ext cx="1844382" cy="1306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 rot="5400000">
                <a:off x="913462" y="2524800"/>
                <a:ext cx="1721922" cy="1399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704464" y="1733798"/>
                <a:ext cx="1844382" cy="1306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 rot="5400000">
                <a:off x="2617926" y="2524800"/>
                <a:ext cx="1721922" cy="1399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408927" y="3390406"/>
                <a:ext cx="1844382" cy="1306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 rot="5400000">
                <a:off x="4322388" y="4181408"/>
                <a:ext cx="1721922" cy="1399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113389" y="4993575"/>
                <a:ext cx="1844382" cy="1306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 rot="5400000">
                <a:off x="6026853" y="4181408"/>
                <a:ext cx="1721922" cy="1399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938692" y="3390406"/>
                <a:ext cx="1844382" cy="1306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 rot="5400000">
                <a:off x="7852154" y="2590114"/>
                <a:ext cx="1721922" cy="1399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643156" y="1799112"/>
                <a:ext cx="1844382" cy="1306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 rot="5400000">
                <a:off x="9556618" y="2590114"/>
                <a:ext cx="1721922" cy="1399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0347618" y="3390406"/>
                <a:ext cx="1844382" cy="1306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7" name="Rectangle 16"/>
            <p:cNvSpPr/>
            <p:nvPr/>
          </p:nvSpPr>
          <p:spPr>
            <a:xfrm rot="5400000">
              <a:off x="8391187" y="4429139"/>
              <a:ext cx="1269467" cy="103153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50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974343" y="5027899"/>
              <a:ext cx="1359749" cy="96304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50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 rot="5400000">
              <a:off x="9647783" y="4429139"/>
              <a:ext cx="1269467" cy="103153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50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320026" y="3845982"/>
              <a:ext cx="1359749" cy="96304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50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8" name="Pentagon 27"/>
          <p:cNvSpPr/>
          <p:nvPr/>
        </p:nvSpPr>
        <p:spPr>
          <a:xfrm rot="5400000">
            <a:off x="1489955" y="2702002"/>
            <a:ext cx="1110342" cy="1065502"/>
          </a:xfrm>
          <a:prstGeom prst="homePlate">
            <a:avLst>
              <a:gd name="adj" fmla="val 351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Pentagon 28"/>
          <p:cNvSpPr/>
          <p:nvPr/>
        </p:nvSpPr>
        <p:spPr>
          <a:xfrm rot="16200000">
            <a:off x="9522440" y="3858148"/>
            <a:ext cx="1110342" cy="1065502"/>
          </a:xfrm>
          <a:prstGeom prst="homePlate">
            <a:avLst>
              <a:gd name="adj" fmla="val 3518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Pentagon 29"/>
          <p:cNvSpPr/>
          <p:nvPr/>
        </p:nvSpPr>
        <p:spPr>
          <a:xfrm rot="16200000" flipV="1">
            <a:off x="4089374" y="3827295"/>
            <a:ext cx="1110344" cy="1065502"/>
          </a:xfrm>
          <a:prstGeom prst="homePlate">
            <a:avLst>
              <a:gd name="adj" fmla="val 3518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78904" y="5373416"/>
            <a:ext cx="21324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-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01</a:t>
            </a:r>
            <a:endParaRPr kumimoji="0" lang="en-US" sz="54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959572" y="1638161"/>
            <a:ext cx="21324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-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04</a:t>
            </a:r>
            <a:endParaRPr kumimoji="0" lang="en-US" sz="54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500725" y="1641980"/>
            <a:ext cx="21324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-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02</a:t>
            </a:r>
            <a:endParaRPr kumimoji="0" lang="en-US" sz="54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" name="Group 4"/>
          <p:cNvGrpSpPr>
            <a:grpSpLocks noChangeAspect="1"/>
          </p:cNvGrpSpPr>
          <p:nvPr/>
        </p:nvGrpSpPr>
        <p:grpSpPr bwMode="auto">
          <a:xfrm>
            <a:off x="1766458" y="2904995"/>
            <a:ext cx="557334" cy="457591"/>
            <a:chOff x="684" y="385"/>
            <a:chExt cx="637" cy="523"/>
          </a:xfrm>
          <a:solidFill>
            <a:schemeClr val="bg1"/>
          </a:solidFill>
        </p:grpSpPr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860" y="641"/>
              <a:ext cx="81" cy="80"/>
            </a:xfrm>
            <a:custGeom>
              <a:avLst/>
              <a:gdLst>
                <a:gd name="T0" fmla="*/ 242 w 485"/>
                <a:gd name="T1" fmla="*/ 0 h 480"/>
                <a:gd name="T2" fmla="*/ 282 w 485"/>
                <a:gd name="T3" fmla="*/ 3 h 480"/>
                <a:gd name="T4" fmla="*/ 319 w 485"/>
                <a:gd name="T5" fmla="*/ 12 h 480"/>
                <a:gd name="T6" fmla="*/ 353 w 485"/>
                <a:gd name="T7" fmla="*/ 27 h 480"/>
                <a:gd name="T8" fmla="*/ 386 w 485"/>
                <a:gd name="T9" fmla="*/ 47 h 480"/>
                <a:gd name="T10" fmla="*/ 414 w 485"/>
                <a:gd name="T11" fmla="*/ 70 h 480"/>
                <a:gd name="T12" fmla="*/ 438 w 485"/>
                <a:gd name="T13" fmla="*/ 99 h 480"/>
                <a:gd name="T14" fmla="*/ 457 w 485"/>
                <a:gd name="T15" fmla="*/ 130 h 480"/>
                <a:gd name="T16" fmla="*/ 472 w 485"/>
                <a:gd name="T17" fmla="*/ 164 h 480"/>
                <a:gd name="T18" fmla="*/ 481 w 485"/>
                <a:gd name="T19" fmla="*/ 201 h 480"/>
                <a:gd name="T20" fmla="*/ 485 w 485"/>
                <a:gd name="T21" fmla="*/ 240 h 480"/>
                <a:gd name="T22" fmla="*/ 481 w 485"/>
                <a:gd name="T23" fmla="*/ 280 h 480"/>
                <a:gd name="T24" fmla="*/ 472 w 485"/>
                <a:gd name="T25" fmla="*/ 317 h 480"/>
                <a:gd name="T26" fmla="*/ 457 w 485"/>
                <a:gd name="T27" fmla="*/ 350 h 480"/>
                <a:gd name="T28" fmla="*/ 438 w 485"/>
                <a:gd name="T29" fmla="*/ 382 h 480"/>
                <a:gd name="T30" fmla="*/ 414 w 485"/>
                <a:gd name="T31" fmla="*/ 411 h 480"/>
                <a:gd name="T32" fmla="*/ 386 w 485"/>
                <a:gd name="T33" fmla="*/ 434 h 480"/>
                <a:gd name="T34" fmla="*/ 353 w 485"/>
                <a:gd name="T35" fmla="*/ 454 h 480"/>
                <a:gd name="T36" fmla="*/ 319 w 485"/>
                <a:gd name="T37" fmla="*/ 469 h 480"/>
                <a:gd name="T38" fmla="*/ 282 w 485"/>
                <a:gd name="T39" fmla="*/ 478 h 480"/>
                <a:gd name="T40" fmla="*/ 242 w 485"/>
                <a:gd name="T41" fmla="*/ 480 h 480"/>
                <a:gd name="T42" fmla="*/ 203 w 485"/>
                <a:gd name="T43" fmla="*/ 478 h 480"/>
                <a:gd name="T44" fmla="*/ 166 w 485"/>
                <a:gd name="T45" fmla="*/ 469 h 480"/>
                <a:gd name="T46" fmla="*/ 131 w 485"/>
                <a:gd name="T47" fmla="*/ 454 h 480"/>
                <a:gd name="T48" fmla="*/ 100 w 485"/>
                <a:gd name="T49" fmla="*/ 434 h 480"/>
                <a:gd name="T50" fmla="*/ 72 w 485"/>
                <a:gd name="T51" fmla="*/ 411 h 480"/>
                <a:gd name="T52" fmla="*/ 47 w 485"/>
                <a:gd name="T53" fmla="*/ 382 h 480"/>
                <a:gd name="T54" fmla="*/ 27 w 485"/>
                <a:gd name="T55" fmla="*/ 350 h 480"/>
                <a:gd name="T56" fmla="*/ 13 w 485"/>
                <a:gd name="T57" fmla="*/ 317 h 480"/>
                <a:gd name="T58" fmla="*/ 4 w 485"/>
                <a:gd name="T59" fmla="*/ 280 h 480"/>
                <a:gd name="T60" fmla="*/ 0 w 485"/>
                <a:gd name="T61" fmla="*/ 240 h 480"/>
                <a:gd name="T62" fmla="*/ 4 w 485"/>
                <a:gd name="T63" fmla="*/ 201 h 480"/>
                <a:gd name="T64" fmla="*/ 13 w 485"/>
                <a:gd name="T65" fmla="*/ 164 h 480"/>
                <a:gd name="T66" fmla="*/ 27 w 485"/>
                <a:gd name="T67" fmla="*/ 130 h 480"/>
                <a:gd name="T68" fmla="*/ 47 w 485"/>
                <a:gd name="T69" fmla="*/ 99 h 480"/>
                <a:gd name="T70" fmla="*/ 72 w 485"/>
                <a:gd name="T71" fmla="*/ 70 h 480"/>
                <a:gd name="T72" fmla="*/ 100 w 485"/>
                <a:gd name="T73" fmla="*/ 47 h 480"/>
                <a:gd name="T74" fmla="*/ 131 w 485"/>
                <a:gd name="T75" fmla="*/ 27 h 480"/>
                <a:gd name="T76" fmla="*/ 166 w 485"/>
                <a:gd name="T77" fmla="*/ 12 h 480"/>
                <a:gd name="T78" fmla="*/ 203 w 485"/>
                <a:gd name="T79" fmla="*/ 3 h 480"/>
                <a:gd name="T80" fmla="*/ 242 w 485"/>
                <a:gd name="T81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5" h="480">
                  <a:moveTo>
                    <a:pt x="242" y="0"/>
                  </a:moveTo>
                  <a:lnTo>
                    <a:pt x="282" y="3"/>
                  </a:lnTo>
                  <a:lnTo>
                    <a:pt x="319" y="12"/>
                  </a:lnTo>
                  <a:lnTo>
                    <a:pt x="353" y="27"/>
                  </a:lnTo>
                  <a:lnTo>
                    <a:pt x="386" y="47"/>
                  </a:lnTo>
                  <a:lnTo>
                    <a:pt x="414" y="70"/>
                  </a:lnTo>
                  <a:lnTo>
                    <a:pt x="438" y="99"/>
                  </a:lnTo>
                  <a:lnTo>
                    <a:pt x="457" y="130"/>
                  </a:lnTo>
                  <a:lnTo>
                    <a:pt x="472" y="164"/>
                  </a:lnTo>
                  <a:lnTo>
                    <a:pt x="481" y="201"/>
                  </a:lnTo>
                  <a:lnTo>
                    <a:pt x="485" y="240"/>
                  </a:lnTo>
                  <a:lnTo>
                    <a:pt x="481" y="280"/>
                  </a:lnTo>
                  <a:lnTo>
                    <a:pt x="472" y="317"/>
                  </a:lnTo>
                  <a:lnTo>
                    <a:pt x="457" y="350"/>
                  </a:lnTo>
                  <a:lnTo>
                    <a:pt x="438" y="382"/>
                  </a:lnTo>
                  <a:lnTo>
                    <a:pt x="414" y="411"/>
                  </a:lnTo>
                  <a:lnTo>
                    <a:pt x="386" y="434"/>
                  </a:lnTo>
                  <a:lnTo>
                    <a:pt x="353" y="454"/>
                  </a:lnTo>
                  <a:lnTo>
                    <a:pt x="319" y="469"/>
                  </a:lnTo>
                  <a:lnTo>
                    <a:pt x="282" y="478"/>
                  </a:lnTo>
                  <a:lnTo>
                    <a:pt x="242" y="480"/>
                  </a:lnTo>
                  <a:lnTo>
                    <a:pt x="203" y="478"/>
                  </a:lnTo>
                  <a:lnTo>
                    <a:pt x="166" y="469"/>
                  </a:lnTo>
                  <a:lnTo>
                    <a:pt x="131" y="454"/>
                  </a:lnTo>
                  <a:lnTo>
                    <a:pt x="100" y="434"/>
                  </a:lnTo>
                  <a:lnTo>
                    <a:pt x="72" y="411"/>
                  </a:lnTo>
                  <a:lnTo>
                    <a:pt x="47" y="382"/>
                  </a:lnTo>
                  <a:lnTo>
                    <a:pt x="27" y="350"/>
                  </a:lnTo>
                  <a:lnTo>
                    <a:pt x="13" y="317"/>
                  </a:lnTo>
                  <a:lnTo>
                    <a:pt x="4" y="280"/>
                  </a:lnTo>
                  <a:lnTo>
                    <a:pt x="0" y="240"/>
                  </a:lnTo>
                  <a:lnTo>
                    <a:pt x="4" y="201"/>
                  </a:lnTo>
                  <a:lnTo>
                    <a:pt x="13" y="164"/>
                  </a:lnTo>
                  <a:lnTo>
                    <a:pt x="27" y="130"/>
                  </a:lnTo>
                  <a:lnTo>
                    <a:pt x="47" y="99"/>
                  </a:lnTo>
                  <a:lnTo>
                    <a:pt x="72" y="70"/>
                  </a:lnTo>
                  <a:lnTo>
                    <a:pt x="100" y="47"/>
                  </a:lnTo>
                  <a:lnTo>
                    <a:pt x="131" y="27"/>
                  </a:lnTo>
                  <a:lnTo>
                    <a:pt x="166" y="12"/>
                  </a:lnTo>
                  <a:lnTo>
                    <a:pt x="203" y="3"/>
                  </a:lnTo>
                  <a:lnTo>
                    <a:pt x="2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 7"/>
            <p:cNvSpPr>
              <a:spLocks noEditPoints="1"/>
            </p:cNvSpPr>
            <p:nvPr/>
          </p:nvSpPr>
          <p:spPr bwMode="auto">
            <a:xfrm>
              <a:off x="684" y="385"/>
              <a:ext cx="637" cy="523"/>
            </a:xfrm>
            <a:custGeom>
              <a:avLst/>
              <a:gdLst>
                <a:gd name="T0" fmla="*/ 2184 w 3823"/>
                <a:gd name="T1" fmla="*/ 2257 h 3136"/>
                <a:gd name="T2" fmla="*/ 1933 w 3823"/>
                <a:gd name="T3" fmla="*/ 2400 h 3136"/>
                <a:gd name="T4" fmla="*/ 1795 w 3823"/>
                <a:gd name="T5" fmla="*/ 2624 h 3136"/>
                <a:gd name="T6" fmla="*/ 1759 w 3823"/>
                <a:gd name="T7" fmla="*/ 2840 h 3136"/>
                <a:gd name="T8" fmla="*/ 943 w 3823"/>
                <a:gd name="T9" fmla="*/ 2117 h 3136"/>
                <a:gd name="T10" fmla="*/ 1200 w 3823"/>
                <a:gd name="T11" fmla="*/ 2257 h 3136"/>
                <a:gd name="T12" fmla="*/ 979 w 3823"/>
                <a:gd name="T13" fmla="*/ 2151 h 3136"/>
                <a:gd name="T14" fmla="*/ 637 w 3823"/>
                <a:gd name="T15" fmla="*/ 2298 h 3136"/>
                <a:gd name="T16" fmla="*/ 817 w 3823"/>
                <a:gd name="T17" fmla="*/ 1888 h 3136"/>
                <a:gd name="T18" fmla="*/ 2402 w 3823"/>
                <a:gd name="T19" fmla="*/ 1645 h 3136"/>
                <a:gd name="T20" fmla="*/ 1761 w 3823"/>
                <a:gd name="T21" fmla="*/ 1949 h 3136"/>
                <a:gd name="T22" fmla="*/ 1591 w 3823"/>
                <a:gd name="T23" fmla="*/ 2172 h 3136"/>
                <a:gd name="T24" fmla="*/ 1303 w 3823"/>
                <a:gd name="T25" fmla="*/ 2988 h 3136"/>
                <a:gd name="T26" fmla="*/ 1711 w 3823"/>
                <a:gd name="T27" fmla="*/ 2804 h 3136"/>
                <a:gd name="T28" fmla="*/ 1766 w 3823"/>
                <a:gd name="T29" fmla="*/ 2560 h 3136"/>
                <a:gd name="T30" fmla="*/ 1942 w 3823"/>
                <a:gd name="T31" fmla="*/ 2327 h 3136"/>
                <a:gd name="T32" fmla="*/ 2229 w 3823"/>
                <a:gd name="T33" fmla="*/ 2194 h 3136"/>
                <a:gd name="T34" fmla="*/ 2539 w 3823"/>
                <a:gd name="T35" fmla="*/ 1625 h 3136"/>
                <a:gd name="T36" fmla="*/ 3399 w 3823"/>
                <a:gd name="T37" fmla="*/ 2044 h 3136"/>
                <a:gd name="T38" fmla="*/ 3529 w 3823"/>
                <a:gd name="T39" fmla="*/ 1751 h 3136"/>
                <a:gd name="T40" fmla="*/ 1144 w 3823"/>
                <a:gd name="T41" fmla="*/ 1413 h 3136"/>
                <a:gd name="T42" fmla="*/ 956 w 3823"/>
                <a:gd name="T43" fmla="*/ 1578 h 3136"/>
                <a:gd name="T44" fmla="*/ 906 w 3823"/>
                <a:gd name="T45" fmla="*/ 1830 h 3136"/>
                <a:gd name="T46" fmla="*/ 1018 w 3823"/>
                <a:gd name="T47" fmla="*/ 2055 h 3136"/>
                <a:gd name="T48" fmla="*/ 1244 w 3823"/>
                <a:gd name="T49" fmla="*/ 2166 h 3136"/>
                <a:gd name="T50" fmla="*/ 1498 w 3823"/>
                <a:gd name="T51" fmla="*/ 2116 h 3136"/>
                <a:gd name="T52" fmla="*/ 1663 w 3823"/>
                <a:gd name="T53" fmla="*/ 1929 h 3136"/>
                <a:gd name="T54" fmla="*/ 1681 w 3823"/>
                <a:gd name="T55" fmla="*/ 1672 h 3136"/>
                <a:gd name="T56" fmla="*/ 1541 w 3823"/>
                <a:gd name="T57" fmla="*/ 1464 h 3136"/>
                <a:gd name="T58" fmla="*/ 1298 w 3823"/>
                <a:gd name="T59" fmla="*/ 1382 h 3136"/>
                <a:gd name="T60" fmla="*/ 2564 w 3823"/>
                <a:gd name="T61" fmla="*/ 876 h 3136"/>
                <a:gd name="T62" fmla="*/ 1742 w 3823"/>
                <a:gd name="T63" fmla="*/ 1004 h 3136"/>
                <a:gd name="T64" fmla="*/ 1676 w 3823"/>
                <a:gd name="T65" fmla="*/ 1193 h 3136"/>
                <a:gd name="T66" fmla="*/ 1589 w 3823"/>
                <a:gd name="T67" fmla="*/ 1380 h 3136"/>
                <a:gd name="T68" fmla="*/ 1745 w 3823"/>
                <a:gd name="T69" fmla="*/ 1568 h 3136"/>
                <a:gd name="T70" fmla="*/ 737 w 3823"/>
                <a:gd name="T71" fmla="*/ 637 h 3136"/>
                <a:gd name="T72" fmla="*/ 667 w 3823"/>
                <a:gd name="T73" fmla="*/ 843 h 3136"/>
                <a:gd name="T74" fmla="*/ 475 w 3823"/>
                <a:gd name="T75" fmla="*/ 1002 h 3136"/>
                <a:gd name="T76" fmla="*/ 294 w 3823"/>
                <a:gd name="T77" fmla="*/ 1544 h 3136"/>
                <a:gd name="T78" fmla="*/ 940 w 3823"/>
                <a:gd name="T79" fmla="*/ 1439 h 3136"/>
                <a:gd name="T80" fmla="*/ 1174 w 3823"/>
                <a:gd name="T81" fmla="*/ 1301 h 3136"/>
                <a:gd name="T82" fmla="*/ 237 w 3823"/>
                <a:gd name="T83" fmla="*/ 1005 h 3136"/>
                <a:gd name="T84" fmla="*/ 495 w 3823"/>
                <a:gd name="T85" fmla="*/ 938 h 3136"/>
                <a:gd name="T86" fmla="*/ 644 w 3823"/>
                <a:gd name="T87" fmla="*/ 782 h 3136"/>
                <a:gd name="T88" fmla="*/ 690 w 3823"/>
                <a:gd name="T89" fmla="*/ 611 h 3136"/>
                <a:gd name="T90" fmla="*/ 1359 w 3823"/>
                <a:gd name="T91" fmla="*/ 1289 h 3136"/>
                <a:gd name="T92" fmla="*/ 1564 w 3823"/>
                <a:gd name="T93" fmla="*/ 1325 h 3136"/>
                <a:gd name="T94" fmla="*/ 1640 w 3823"/>
                <a:gd name="T95" fmla="*/ 1150 h 3136"/>
                <a:gd name="T96" fmla="*/ 1697 w 3823"/>
                <a:gd name="T97" fmla="*/ 981 h 3136"/>
                <a:gd name="T98" fmla="*/ 1719 w 3823"/>
                <a:gd name="T99" fmla="*/ 904 h 3136"/>
                <a:gd name="T100" fmla="*/ 2638 w 3823"/>
                <a:gd name="T101" fmla="*/ 137 h 3136"/>
                <a:gd name="T102" fmla="*/ 2642 w 3823"/>
                <a:gd name="T103" fmla="*/ 0 h 3136"/>
                <a:gd name="T104" fmla="*/ 1314 w 3823"/>
                <a:gd name="T105" fmla="*/ 3118 h 3136"/>
                <a:gd name="T106" fmla="*/ 2642 w 3823"/>
                <a:gd name="T107" fmla="*/ 0 h 3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823" h="3136">
                  <a:moveTo>
                    <a:pt x="2458" y="2212"/>
                  </a:moveTo>
                  <a:lnTo>
                    <a:pt x="2384" y="2218"/>
                  </a:lnTo>
                  <a:lnTo>
                    <a:pt x="2312" y="2227"/>
                  </a:lnTo>
                  <a:lnTo>
                    <a:pt x="2246" y="2240"/>
                  </a:lnTo>
                  <a:lnTo>
                    <a:pt x="2184" y="2257"/>
                  </a:lnTo>
                  <a:lnTo>
                    <a:pt x="2126" y="2278"/>
                  </a:lnTo>
                  <a:lnTo>
                    <a:pt x="2071" y="2303"/>
                  </a:lnTo>
                  <a:lnTo>
                    <a:pt x="2021" y="2332"/>
                  </a:lnTo>
                  <a:lnTo>
                    <a:pt x="1975" y="2364"/>
                  </a:lnTo>
                  <a:lnTo>
                    <a:pt x="1933" y="2400"/>
                  </a:lnTo>
                  <a:lnTo>
                    <a:pt x="1896" y="2441"/>
                  </a:lnTo>
                  <a:lnTo>
                    <a:pt x="1863" y="2485"/>
                  </a:lnTo>
                  <a:lnTo>
                    <a:pt x="1835" y="2531"/>
                  </a:lnTo>
                  <a:lnTo>
                    <a:pt x="1813" y="2578"/>
                  </a:lnTo>
                  <a:lnTo>
                    <a:pt x="1795" y="2624"/>
                  </a:lnTo>
                  <a:lnTo>
                    <a:pt x="1781" y="2670"/>
                  </a:lnTo>
                  <a:lnTo>
                    <a:pt x="1772" y="2717"/>
                  </a:lnTo>
                  <a:lnTo>
                    <a:pt x="1765" y="2761"/>
                  </a:lnTo>
                  <a:lnTo>
                    <a:pt x="1761" y="2801"/>
                  </a:lnTo>
                  <a:lnTo>
                    <a:pt x="1759" y="2840"/>
                  </a:lnTo>
                  <a:lnTo>
                    <a:pt x="1759" y="2874"/>
                  </a:lnTo>
                  <a:lnTo>
                    <a:pt x="1760" y="2906"/>
                  </a:lnTo>
                  <a:lnTo>
                    <a:pt x="2512" y="2763"/>
                  </a:lnTo>
                  <a:lnTo>
                    <a:pt x="2458" y="2212"/>
                  </a:lnTo>
                  <a:close/>
                  <a:moveTo>
                    <a:pt x="943" y="2117"/>
                  </a:moveTo>
                  <a:lnTo>
                    <a:pt x="683" y="2325"/>
                  </a:lnTo>
                  <a:lnTo>
                    <a:pt x="600" y="2857"/>
                  </a:lnTo>
                  <a:lnTo>
                    <a:pt x="1178" y="2965"/>
                  </a:lnTo>
                  <a:lnTo>
                    <a:pt x="1251" y="2264"/>
                  </a:lnTo>
                  <a:lnTo>
                    <a:pt x="1200" y="2257"/>
                  </a:lnTo>
                  <a:lnTo>
                    <a:pt x="1151" y="2245"/>
                  </a:lnTo>
                  <a:lnTo>
                    <a:pt x="1104" y="2227"/>
                  </a:lnTo>
                  <a:lnTo>
                    <a:pt x="1060" y="2206"/>
                  </a:lnTo>
                  <a:lnTo>
                    <a:pt x="1018" y="2180"/>
                  </a:lnTo>
                  <a:lnTo>
                    <a:pt x="979" y="2151"/>
                  </a:lnTo>
                  <a:lnTo>
                    <a:pt x="943" y="2117"/>
                  </a:lnTo>
                  <a:close/>
                  <a:moveTo>
                    <a:pt x="279" y="1670"/>
                  </a:moveTo>
                  <a:lnTo>
                    <a:pt x="147" y="2772"/>
                  </a:lnTo>
                  <a:lnTo>
                    <a:pt x="552" y="2848"/>
                  </a:lnTo>
                  <a:lnTo>
                    <a:pt x="637" y="2298"/>
                  </a:lnTo>
                  <a:lnTo>
                    <a:pt x="910" y="2080"/>
                  </a:lnTo>
                  <a:lnTo>
                    <a:pt x="880" y="2037"/>
                  </a:lnTo>
                  <a:lnTo>
                    <a:pt x="853" y="1990"/>
                  </a:lnTo>
                  <a:lnTo>
                    <a:pt x="832" y="1940"/>
                  </a:lnTo>
                  <a:lnTo>
                    <a:pt x="817" y="1888"/>
                  </a:lnTo>
                  <a:lnTo>
                    <a:pt x="807" y="1833"/>
                  </a:lnTo>
                  <a:lnTo>
                    <a:pt x="804" y="1776"/>
                  </a:lnTo>
                  <a:lnTo>
                    <a:pt x="805" y="1751"/>
                  </a:lnTo>
                  <a:lnTo>
                    <a:pt x="279" y="1670"/>
                  </a:lnTo>
                  <a:close/>
                  <a:moveTo>
                    <a:pt x="2402" y="1645"/>
                  </a:moveTo>
                  <a:lnTo>
                    <a:pt x="1791" y="1737"/>
                  </a:lnTo>
                  <a:lnTo>
                    <a:pt x="1793" y="1776"/>
                  </a:lnTo>
                  <a:lnTo>
                    <a:pt x="1789" y="1837"/>
                  </a:lnTo>
                  <a:lnTo>
                    <a:pt x="1778" y="1893"/>
                  </a:lnTo>
                  <a:lnTo>
                    <a:pt x="1761" y="1949"/>
                  </a:lnTo>
                  <a:lnTo>
                    <a:pt x="1738" y="2001"/>
                  </a:lnTo>
                  <a:lnTo>
                    <a:pt x="1709" y="2050"/>
                  </a:lnTo>
                  <a:lnTo>
                    <a:pt x="1674" y="2095"/>
                  </a:lnTo>
                  <a:lnTo>
                    <a:pt x="1634" y="2136"/>
                  </a:lnTo>
                  <a:lnTo>
                    <a:pt x="1591" y="2172"/>
                  </a:lnTo>
                  <a:lnTo>
                    <a:pt x="1543" y="2202"/>
                  </a:lnTo>
                  <a:lnTo>
                    <a:pt x="1492" y="2227"/>
                  </a:lnTo>
                  <a:lnTo>
                    <a:pt x="1437" y="2247"/>
                  </a:lnTo>
                  <a:lnTo>
                    <a:pt x="1380" y="2260"/>
                  </a:lnTo>
                  <a:lnTo>
                    <a:pt x="1303" y="2988"/>
                  </a:lnTo>
                  <a:lnTo>
                    <a:pt x="1313" y="2990"/>
                  </a:lnTo>
                  <a:lnTo>
                    <a:pt x="1711" y="2915"/>
                  </a:lnTo>
                  <a:lnTo>
                    <a:pt x="1710" y="2883"/>
                  </a:lnTo>
                  <a:lnTo>
                    <a:pt x="1710" y="2845"/>
                  </a:lnTo>
                  <a:lnTo>
                    <a:pt x="1711" y="2804"/>
                  </a:lnTo>
                  <a:lnTo>
                    <a:pt x="1716" y="2760"/>
                  </a:lnTo>
                  <a:lnTo>
                    <a:pt x="1722" y="2712"/>
                  </a:lnTo>
                  <a:lnTo>
                    <a:pt x="1732" y="2662"/>
                  </a:lnTo>
                  <a:lnTo>
                    <a:pt x="1747" y="2611"/>
                  </a:lnTo>
                  <a:lnTo>
                    <a:pt x="1766" y="2560"/>
                  </a:lnTo>
                  <a:lnTo>
                    <a:pt x="1791" y="2509"/>
                  </a:lnTo>
                  <a:lnTo>
                    <a:pt x="1821" y="2458"/>
                  </a:lnTo>
                  <a:lnTo>
                    <a:pt x="1858" y="2409"/>
                  </a:lnTo>
                  <a:lnTo>
                    <a:pt x="1898" y="2366"/>
                  </a:lnTo>
                  <a:lnTo>
                    <a:pt x="1942" y="2327"/>
                  </a:lnTo>
                  <a:lnTo>
                    <a:pt x="1991" y="2292"/>
                  </a:lnTo>
                  <a:lnTo>
                    <a:pt x="2045" y="2261"/>
                  </a:lnTo>
                  <a:lnTo>
                    <a:pt x="2102" y="2234"/>
                  </a:lnTo>
                  <a:lnTo>
                    <a:pt x="2164" y="2212"/>
                  </a:lnTo>
                  <a:lnTo>
                    <a:pt x="2229" y="2194"/>
                  </a:lnTo>
                  <a:lnTo>
                    <a:pt x="2301" y="2180"/>
                  </a:lnTo>
                  <a:lnTo>
                    <a:pt x="2374" y="2169"/>
                  </a:lnTo>
                  <a:lnTo>
                    <a:pt x="2452" y="2164"/>
                  </a:lnTo>
                  <a:lnTo>
                    <a:pt x="2402" y="1645"/>
                  </a:lnTo>
                  <a:close/>
                  <a:moveTo>
                    <a:pt x="2539" y="1625"/>
                  </a:moveTo>
                  <a:lnTo>
                    <a:pt x="2527" y="1627"/>
                  </a:lnTo>
                  <a:lnTo>
                    <a:pt x="2635" y="2740"/>
                  </a:lnTo>
                  <a:lnTo>
                    <a:pt x="3013" y="2821"/>
                  </a:lnTo>
                  <a:lnTo>
                    <a:pt x="2926" y="1988"/>
                  </a:lnTo>
                  <a:lnTo>
                    <a:pt x="3399" y="2044"/>
                  </a:lnTo>
                  <a:lnTo>
                    <a:pt x="3403" y="2093"/>
                  </a:lnTo>
                  <a:lnTo>
                    <a:pt x="2982" y="2044"/>
                  </a:lnTo>
                  <a:lnTo>
                    <a:pt x="3063" y="2833"/>
                  </a:lnTo>
                  <a:lnTo>
                    <a:pt x="3676" y="2973"/>
                  </a:lnTo>
                  <a:lnTo>
                    <a:pt x="3529" y="1751"/>
                  </a:lnTo>
                  <a:lnTo>
                    <a:pt x="2539" y="1625"/>
                  </a:lnTo>
                  <a:close/>
                  <a:moveTo>
                    <a:pt x="1298" y="1382"/>
                  </a:moveTo>
                  <a:lnTo>
                    <a:pt x="1244" y="1387"/>
                  </a:lnTo>
                  <a:lnTo>
                    <a:pt x="1193" y="1397"/>
                  </a:lnTo>
                  <a:lnTo>
                    <a:pt x="1144" y="1413"/>
                  </a:lnTo>
                  <a:lnTo>
                    <a:pt x="1098" y="1436"/>
                  </a:lnTo>
                  <a:lnTo>
                    <a:pt x="1056" y="1464"/>
                  </a:lnTo>
                  <a:lnTo>
                    <a:pt x="1018" y="1498"/>
                  </a:lnTo>
                  <a:lnTo>
                    <a:pt x="985" y="1536"/>
                  </a:lnTo>
                  <a:lnTo>
                    <a:pt x="956" y="1578"/>
                  </a:lnTo>
                  <a:lnTo>
                    <a:pt x="933" y="1623"/>
                  </a:lnTo>
                  <a:lnTo>
                    <a:pt x="916" y="1672"/>
                  </a:lnTo>
                  <a:lnTo>
                    <a:pt x="906" y="1723"/>
                  </a:lnTo>
                  <a:lnTo>
                    <a:pt x="902" y="1776"/>
                  </a:lnTo>
                  <a:lnTo>
                    <a:pt x="906" y="1830"/>
                  </a:lnTo>
                  <a:lnTo>
                    <a:pt x="916" y="1881"/>
                  </a:lnTo>
                  <a:lnTo>
                    <a:pt x="933" y="1929"/>
                  </a:lnTo>
                  <a:lnTo>
                    <a:pt x="956" y="1975"/>
                  </a:lnTo>
                  <a:lnTo>
                    <a:pt x="985" y="2016"/>
                  </a:lnTo>
                  <a:lnTo>
                    <a:pt x="1018" y="2055"/>
                  </a:lnTo>
                  <a:lnTo>
                    <a:pt x="1056" y="2088"/>
                  </a:lnTo>
                  <a:lnTo>
                    <a:pt x="1098" y="2116"/>
                  </a:lnTo>
                  <a:lnTo>
                    <a:pt x="1144" y="2139"/>
                  </a:lnTo>
                  <a:lnTo>
                    <a:pt x="1193" y="2155"/>
                  </a:lnTo>
                  <a:lnTo>
                    <a:pt x="1244" y="2166"/>
                  </a:lnTo>
                  <a:lnTo>
                    <a:pt x="1298" y="2171"/>
                  </a:lnTo>
                  <a:lnTo>
                    <a:pt x="1352" y="2166"/>
                  </a:lnTo>
                  <a:lnTo>
                    <a:pt x="1403" y="2155"/>
                  </a:lnTo>
                  <a:lnTo>
                    <a:pt x="1452" y="2139"/>
                  </a:lnTo>
                  <a:lnTo>
                    <a:pt x="1498" y="2116"/>
                  </a:lnTo>
                  <a:lnTo>
                    <a:pt x="1541" y="2088"/>
                  </a:lnTo>
                  <a:lnTo>
                    <a:pt x="1578" y="2055"/>
                  </a:lnTo>
                  <a:lnTo>
                    <a:pt x="1612" y="2016"/>
                  </a:lnTo>
                  <a:lnTo>
                    <a:pt x="1640" y="1975"/>
                  </a:lnTo>
                  <a:lnTo>
                    <a:pt x="1663" y="1929"/>
                  </a:lnTo>
                  <a:lnTo>
                    <a:pt x="1681" y="1881"/>
                  </a:lnTo>
                  <a:lnTo>
                    <a:pt x="1691" y="1830"/>
                  </a:lnTo>
                  <a:lnTo>
                    <a:pt x="1695" y="1776"/>
                  </a:lnTo>
                  <a:lnTo>
                    <a:pt x="1691" y="1723"/>
                  </a:lnTo>
                  <a:lnTo>
                    <a:pt x="1681" y="1672"/>
                  </a:lnTo>
                  <a:lnTo>
                    <a:pt x="1663" y="1623"/>
                  </a:lnTo>
                  <a:lnTo>
                    <a:pt x="1640" y="1578"/>
                  </a:lnTo>
                  <a:lnTo>
                    <a:pt x="1612" y="1536"/>
                  </a:lnTo>
                  <a:lnTo>
                    <a:pt x="1578" y="1498"/>
                  </a:lnTo>
                  <a:lnTo>
                    <a:pt x="1541" y="1464"/>
                  </a:lnTo>
                  <a:lnTo>
                    <a:pt x="1498" y="1436"/>
                  </a:lnTo>
                  <a:lnTo>
                    <a:pt x="1452" y="1413"/>
                  </a:lnTo>
                  <a:lnTo>
                    <a:pt x="1403" y="1397"/>
                  </a:lnTo>
                  <a:lnTo>
                    <a:pt x="1352" y="1387"/>
                  </a:lnTo>
                  <a:lnTo>
                    <a:pt x="1298" y="1382"/>
                  </a:lnTo>
                  <a:close/>
                  <a:moveTo>
                    <a:pt x="2564" y="876"/>
                  </a:moveTo>
                  <a:lnTo>
                    <a:pt x="2515" y="1501"/>
                  </a:lnTo>
                  <a:lnTo>
                    <a:pt x="3540" y="1624"/>
                  </a:lnTo>
                  <a:lnTo>
                    <a:pt x="3602" y="1137"/>
                  </a:lnTo>
                  <a:lnTo>
                    <a:pt x="2564" y="876"/>
                  </a:lnTo>
                  <a:close/>
                  <a:moveTo>
                    <a:pt x="2440" y="845"/>
                  </a:moveTo>
                  <a:lnTo>
                    <a:pt x="1763" y="932"/>
                  </a:lnTo>
                  <a:lnTo>
                    <a:pt x="1758" y="951"/>
                  </a:lnTo>
                  <a:lnTo>
                    <a:pt x="1751" y="975"/>
                  </a:lnTo>
                  <a:lnTo>
                    <a:pt x="1742" y="1004"/>
                  </a:lnTo>
                  <a:lnTo>
                    <a:pt x="1731" y="1036"/>
                  </a:lnTo>
                  <a:lnTo>
                    <a:pt x="1719" y="1074"/>
                  </a:lnTo>
                  <a:lnTo>
                    <a:pt x="1707" y="1112"/>
                  </a:lnTo>
                  <a:lnTo>
                    <a:pt x="1693" y="1152"/>
                  </a:lnTo>
                  <a:lnTo>
                    <a:pt x="1676" y="1193"/>
                  </a:lnTo>
                  <a:lnTo>
                    <a:pt x="1661" y="1235"/>
                  </a:lnTo>
                  <a:lnTo>
                    <a:pt x="1644" y="1274"/>
                  </a:lnTo>
                  <a:lnTo>
                    <a:pt x="1626" y="1312"/>
                  </a:lnTo>
                  <a:lnTo>
                    <a:pt x="1607" y="1347"/>
                  </a:lnTo>
                  <a:lnTo>
                    <a:pt x="1589" y="1380"/>
                  </a:lnTo>
                  <a:lnTo>
                    <a:pt x="1627" y="1411"/>
                  </a:lnTo>
                  <a:lnTo>
                    <a:pt x="1662" y="1445"/>
                  </a:lnTo>
                  <a:lnTo>
                    <a:pt x="1694" y="1483"/>
                  </a:lnTo>
                  <a:lnTo>
                    <a:pt x="1722" y="1523"/>
                  </a:lnTo>
                  <a:lnTo>
                    <a:pt x="1745" y="1568"/>
                  </a:lnTo>
                  <a:lnTo>
                    <a:pt x="1764" y="1614"/>
                  </a:lnTo>
                  <a:lnTo>
                    <a:pt x="2389" y="1520"/>
                  </a:lnTo>
                  <a:lnTo>
                    <a:pt x="2440" y="845"/>
                  </a:lnTo>
                  <a:close/>
                  <a:moveTo>
                    <a:pt x="740" y="602"/>
                  </a:moveTo>
                  <a:lnTo>
                    <a:pt x="737" y="637"/>
                  </a:lnTo>
                  <a:lnTo>
                    <a:pt x="731" y="677"/>
                  </a:lnTo>
                  <a:lnTo>
                    <a:pt x="721" y="718"/>
                  </a:lnTo>
                  <a:lnTo>
                    <a:pt x="709" y="759"/>
                  </a:lnTo>
                  <a:lnTo>
                    <a:pt x="690" y="801"/>
                  </a:lnTo>
                  <a:lnTo>
                    <a:pt x="667" y="843"/>
                  </a:lnTo>
                  <a:lnTo>
                    <a:pt x="637" y="883"/>
                  </a:lnTo>
                  <a:lnTo>
                    <a:pt x="603" y="919"/>
                  </a:lnTo>
                  <a:lnTo>
                    <a:pt x="565" y="951"/>
                  </a:lnTo>
                  <a:lnTo>
                    <a:pt x="522" y="978"/>
                  </a:lnTo>
                  <a:lnTo>
                    <a:pt x="475" y="1002"/>
                  </a:lnTo>
                  <a:lnTo>
                    <a:pt x="423" y="1021"/>
                  </a:lnTo>
                  <a:lnTo>
                    <a:pt x="368" y="1036"/>
                  </a:lnTo>
                  <a:lnTo>
                    <a:pt x="307" y="1047"/>
                  </a:lnTo>
                  <a:lnTo>
                    <a:pt x="243" y="1054"/>
                  </a:lnTo>
                  <a:lnTo>
                    <a:pt x="294" y="1544"/>
                  </a:lnTo>
                  <a:lnTo>
                    <a:pt x="828" y="1627"/>
                  </a:lnTo>
                  <a:lnTo>
                    <a:pt x="847" y="1574"/>
                  </a:lnTo>
                  <a:lnTo>
                    <a:pt x="873" y="1526"/>
                  </a:lnTo>
                  <a:lnTo>
                    <a:pt x="903" y="1481"/>
                  </a:lnTo>
                  <a:lnTo>
                    <a:pt x="940" y="1439"/>
                  </a:lnTo>
                  <a:lnTo>
                    <a:pt x="979" y="1402"/>
                  </a:lnTo>
                  <a:lnTo>
                    <a:pt x="1023" y="1369"/>
                  </a:lnTo>
                  <a:lnTo>
                    <a:pt x="1070" y="1341"/>
                  </a:lnTo>
                  <a:lnTo>
                    <a:pt x="1121" y="1318"/>
                  </a:lnTo>
                  <a:lnTo>
                    <a:pt x="1174" y="1301"/>
                  </a:lnTo>
                  <a:lnTo>
                    <a:pt x="1230" y="1290"/>
                  </a:lnTo>
                  <a:lnTo>
                    <a:pt x="1173" y="782"/>
                  </a:lnTo>
                  <a:lnTo>
                    <a:pt x="740" y="602"/>
                  </a:lnTo>
                  <a:close/>
                  <a:moveTo>
                    <a:pt x="154" y="356"/>
                  </a:moveTo>
                  <a:lnTo>
                    <a:pt x="237" y="1005"/>
                  </a:lnTo>
                  <a:lnTo>
                    <a:pt x="296" y="999"/>
                  </a:lnTo>
                  <a:lnTo>
                    <a:pt x="353" y="990"/>
                  </a:lnTo>
                  <a:lnTo>
                    <a:pt x="404" y="976"/>
                  </a:lnTo>
                  <a:lnTo>
                    <a:pt x="451" y="959"/>
                  </a:lnTo>
                  <a:lnTo>
                    <a:pt x="495" y="938"/>
                  </a:lnTo>
                  <a:lnTo>
                    <a:pt x="533" y="912"/>
                  </a:lnTo>
                  <a:lnTo>
                    <a:pt x="568" y="884"/>
                  </a:lnTo>
                  <a:lnTo>
                    <a:pt x="600" y="852"/>
                  </a:lnTo>
                  <a:lnTo>
                    <a:pt x="624" y="817"/>
                  </a:lnTo>
                  <a:lnTo>
                    <a:pt x="644" y="782"/>
                  </a:lnTo>
                  <a:lnTo>
                    <a:pt x="661" y="747"/>
                  </a:lnTo>
                  <a:lnTo>
                    <a:pt x="672" y="712"/>
                  </a:lnTo>
                  <a:lnTo>
                    <a:pt x="681" y="676"/>
                  </a:lnTo>
                  <a:lnTo>
                    <a:pt x="686" y="642"/>
                  </a:lnTo>
                  <a:lnTo>
                    <a:pt x="690" y="611"/>
                  </a:lnTo>
                  <a:lnTo>
                    <a:pt x="691" y="581"/>
                  </a:lnTo>
                  <a:lnTo>
                    <a:pt x="154" y="356"/>
                  </a:lnTo>
                  <a:close/>
                  <a:moveTo>
                    <a:pt x="2499" y="207"/>
                  </a:moveTo>
                  <a:lnTo>
                    <a:pt x="1300" y="777"/>
                  </a:lnTo>
                  <a:lnTo>
                    <a:pt x="1359" y="1289"/>
                  </a:lnTo>
                  <a:lnTo>
                    <a:pt x="1409" y="1297"/>
                  </a:lnTo>
                  <a:lnTo>
                    <a:pt x="1457" y="1311"/>
                  </a:lnTo>
                  <a:lnTo>
                    <a:pt x="1503" y="1330"/>
                  </a:lnTo>
                  <a:lnTo>
                    <a:pt x="1548" y="1353"/>
                  </a:lnTo>
                  <a:lnTo>
                    <a:pt x="1564" y="1325"/>
                  </a:lnTo>
                  <a:lnTo>
                    <a:pt x="1580" y="1294"/>
                  </a:lnTo>
                  <a:lnTo>
                    <a:pt x="1596" y="1260"/>
                  </a:lnTo>
                  <a:lnTo>
                    <a:pt x="1612" y="1224"/>
                  </a:lnTo>
                  <a:lnTo>
                    <a:pt x="1626" y="1187"/>
                  </a:lnTo>
                  <a:lnTo>
                    <a:pt x="1640" y="1150"/>
                  </a:lnTo>
                  <a:lnTo>
                    <a:pt x="1654" y="1113"/>
                  </a:lnTo>
                  <a:lnTo>
                    <a:pt x="1667" y="1077"/>
                  </a:lnTo>
                  <a:lnTo>
                    <a:pt x="1677" y="1043"/>
                  </a:lnTo>
                  <a:lnTo>
                    <a:pt x="1688" y="1011"/>
                  </a:lnTo>
                  <a:lnTo>
                    <a:pt x="1697" y="981"/>
                  </a:lnTo>
                  <a:lnTo>
                    <a:pt x="1705" y="955"/>
                  </a:lnTo>
                  <a:lnTo>
                    <a:pt x="1711" y="934"/>
                  </a:lnTo>
                  <a:lnTo>
                    <a:pt x="1716" y="918"/>
                  </a:lnTo>
                  <a:lnTo>
                    <a:pt x="1718" y="908"/>
                  </a:lnTo>
                  <a:lnTo>
                    <a:pt x="1719" y="904"/>
                  </a:lnTo>
                  <a:lnTo>
                    <a:pt x="1724" y="888"/>
                  </a:lnTo>
                  <a:lnTo>
                    <a:pt x="2443" y="795"/>
                  </a:lnTo>
                  <a:lnTo>
                    <a:pt x="2444" y="796"/>
                  </a:lnTo>
                  <a:lnTo>
                    <a:pt x="2499" y="207"/>
                  </a:lnTo>
                  <a:close/>
                  <a:moveTo>
                    <a:pt x="2638" y="137"/>
                  </a:moveTo>
                  <a:lnTo>
                    <a:pt x="2569" y="828"/>
                  </a:lnTo>
                  <a:lnTo>
                    <a:pt x="3608" y="1089"/>
                  </a:lnTo>
                  <a:lnTo>
                    <a:pt x="3680" y="526"/>
                  </a:lnTo>
                  <a:lnTo>
                    <a:pt x="2638" y="137"/>
                  </a:lnTo>
                  <a:close/>
                  <a:moveTo>
                    <a:pt x="2642" y="0"/>
                  </a:moveTo>
                  <a:lnTo>
                    <a:pt x="3818" y="444"/>
                  </a:lnTo>
                  <a:lnTo>
                    <a:pt x="3655" y="1729"/>
                  </a:lnTo>
                  <a:lnTo>
                    <a:pt x="3823" y="3136"/>
                  </a:lnTo>
                  <a:lnTo>
                    <a:pt x="2647" y="2866"/>
                  </a:lnTo>
                  <a:lnTo>
                    <a:pt x="1314" y="3118"/>
                  </a:lnTo>
                  <a:lnTo>
                    <a:pt x="7" y="2876"/>
                  </a:lnTo>
                  <a:lnTo>
                    <a:pt x="166" y="1525"/>
                  </a:lnTo>
                  <a:lnTo>
                    <a:pt x="0" y="154"/>
                  </a:lnTo>
                  <a:lnTo>
                    <a:pt x="1230" y="670"/>
                  </a:lnTo>
                  <a:lnTo>
                    <a:pt x="26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1" name="Freeform 17"/>
          <p:cNvSpPr>
            <a:spLocks/>
          </p:cNvSpPr>
          <p:nvPr/>
        </p:nvSpPr>
        <p:spPr bwMode="auto">
          <a:xfrm>
            <a:off x="9766701" y="4241429"/>
            <a:ext cx="518187" cy="512407"/>
          </a:xfrm>
          <a:custGeom>
            <a:avLst/>
            <a:gdLst>
              <a:gd name="T0" fmla="*/ 4205 w 4278"/>
              <a:gd name="T1" fmla="*/ 0 h 3962"/>
              <a:gd name="T2" fmla="*/ 4223 w 4278"/>
              <a:gd name="T3" fmla="*/ 0 h 3962"/>
              <a:gd name="T4" fmla="*/ 4240 w 4278"/>
              <a:gd name="T5" fmla="*/ 6 h 3962"/>
              <a:gd name="T6" fmla="*/ 4255 w 4278"/>
              <a:gd name="T7" fmla="*/ 15 h 3962"/>
              <a:gd name="T8" fmla="*/ 4268 w 4278"/>
              <a:gd name="T9" fmla="*/ 29 h 3962"/>
              <a:gd name="T10" fmla="*/ 4275 w 4278"/>
              <a:gd name="T11" fmla="*/ 46 h 3962"/>
              <a:gd name="T12" fmla="*/ 4278 w 4278"/>
              <a:gd name="T13" fmla="*/ 64 h 3962"/>
              <a:gd name="T14" fmla="*/ 4275 w 4278"/>
              <a:gd name="T15" fmla="*/ 82 h 3962"/>
              <a:gd name="T16" fmla="*/ 3188 w 4278"/>
              <a:gd name="T17" fmla="*/ 3547 h 3962"/>
              <a:gd name="T18" fmla="*/ 3181 w 4278"/>
              <a:gd name="T19" fmla="*/ 3563 h 3962"/>
              <a:gd name="T20" fmla="*/ 3168 w 4278"/>
              <a:gd name="T21" fmla="*/ 3576 h 3962"/>
              <a:gd name="T22" fmla="*/ 3152 w 4278"/>
              <a:gd name="T23" fmla="*/ 3587 h 3962"/>
              <a:gd name="T24" fmla="*/ 3135 w 4278"/>
              <a:gd name="T25" fmla="*/ 3591 h 3962"/>
              <a:gd name="T26" fmla="*/ 3117 w 4278"/>
              <a:gd name="T27" fmla="*/ 3591 h 3962"/>
              <a:gd name="T28" fmla="*/ 3100 w 4278"/>
              <a:gd name="T29" fmla="*/ 3586 h 3962"/>
              <a:gd name="T30" fmla="*/ 2329 w 4278"/>
              <a:gd name="T31" fmla="*/ 3217 h 3962"/>
              <a:gd name="T32" fmla="*/ 1706 w 4278"/>
              <a:gd name="T33" fmla="*/ 3940 h 3962"/>
              <a:gd name="T34" fmla="*/ 1692 w 4278"/>
              <a:gd name="T35" fmla="*/ 3952 h 3962"/>
              <a:gd name="T36" fmla="*/ 1675 w 4278"/>
              <a:gd name="T37" fmla="*/ 3960 h 3962"/>
              <a:gd name="T38" fmla="*/ 1658 w 4278"/>
              <a:gd name="T39" fmla="*/ 3962 h 3962"/>
              <a:gd name="T40" fmla="*/ 1647 w 4278"/>
              <a:gd name="T41" fmla="*/ 3961 h 3962"/>
              <a:gd name="T42" fmla="*/ 1637 w 4278"/>
              <a:gd name="T43" fmla="*/ 3959 h 3962"/>
              <a:gd name="T44" fmla="*/ 1620 w 4278"/>
              <a:gd name="T45" fmla="*/ 3951 h 3962"/>
              <a:gd name="T46" fmla="*/ 1607 w 4278"/>
              <a:gd name="T47" fmla="*/ 3938 h 3962"/>
              <a:gd name="T48" fmla="*/ 1598 w 4278"/>
              <a:gd name="T49" fmla="*/ 3921 h 3962"/>
              <a:gd name="T50" fmla="*/ 1593 w 4278"/>
              <a:gd name="T51" fmla="*/ 3903 h 3962"/>
              <a:gd name="T52" fmla="*/ 1505 w 4278"/>
              <a:gd name="T53" fmla="*/ 2740 h 3962"/>
              <a:gd name="T54" fmla="*/ 1506 w 4278"/>
              <a:gd name="T55" fmla="*/ 2721 h 3962"/>
              <a:gd name="T56" fmla="*/ 1511 w 4278"/>
              <a:gd name="T57" fmla="*/ 2705 h 3962"/>
              <a:gd name="T58" fmla="*/ 1521 w 4278"/>
              <a:gd name="T59" fmla="*/ 2690 h 3962"/>
              <a:gd name="T60" fmla="*/ 2419 w 4278"/>
              <a:gd name="T61" fmla="*/ 1768 h 3962"/>
              <a:gd name="T62" fmla="*/ 1276 w 4278"/>
              <a:gd name="T63" fmla="*/ 2621 h 3962"/>
              <a:gd name="T64" fmla="*/ 1261 w 4278"/>
              <a:gd name="T65" fmla="*/ 2631 h 3962"/>
              <a:gd name="T66" fmla="*/ 1244 w 4278"/>
              <a:gd name="T67" fmla="*/ 2634 h 3962"/>
              <a:gd name="T68" fmla="*/ 1227 w 4278"/>
              <a:gd name="T69" fmla="*/ 2633 h 3962"/>
              <a:gd name="T70" fmla="*/ 1210 w 4278"/>
              <a:gd name="T71" fmla="*/ 2628 h 3962"/>
              <a:gd name="T72" fmla="*/ 36 w 4278"/>
              <a:gd name="T73" fmla="*/ 2051 h 3962"/>
              <a:gd name="T74" fmla="*/ 21 w 4278"/>
              <a:gd name="T75" fmla="*/ 2041 h 3962"/>
              <a:gd name="T76" fmla="*/ 9 w 4278"/>
              <a:gd name="T77" fmla="*/ 2026 h 3962"/>
              <a:gd name="T78" fmla="*/ 3 w 4278"/>
              <a:gd name="T79" fmla="*/ 2011 h 3962"/>
              <a:gd name="T80" fmla="*/ 0 w 4278"/>
              <a:gd name="T81" fmla="*/ 1992 h 3962"/>
              <a:gd name="T82" fmla="*/ 3 w 4278"/>
              <a:gd name="T83" fmla="*/ 1974 h 3962"/>
              <a:gd name="T84" fmla="*/ 10 w 4278"/>
              <a:gd name="T85" fmla="*/ 1959 h 3962"/>
              <a:gd name="T86" fmla="*/ 22 w 4278"/>
              <a:gd name="T87" fmla="*/ 1944 h 3962"/>
              <a:gd name="T88" fmla="*/ 38 w 4278"/>
              <a:gd name="T89" fmla="*/ 1935 h 3962"/>
              <a:gd name="T90" fmla="*/ 4187 w 4278"/>
              <a:gd name="T91" fmla="*/ 6 h 3962"/>
              <a:gd name="T92" fmla="*/ 4205 w 4278"/>
              <a:gd name="T93" fmla="*/ 0 h 3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278" h="3962">
                <a:moveTo>
                  <a:pt x="4205" y="0"/>
                </a:moveTo>
                <a:lnTo>
                  <a:pt x="4223" y="0"/>
                </a:lnTo>
                <a:lnTo>
                  <a:pt x="4240" y="6"/>
                </a:lnTo>
                <a:lnTo>
                  <a:pt x="4255" y="15"/>
                </a:lnTo>
                <a:lnTo>
                  <a:pt x="4268" y="29"/>
                </a:lnTo>
                <a:lnTo>
                  <a:pt x="4275" y="46"/>
                </a:lnTo>
                <a:lnTo>
                  <a:pt x="4278" y="64"/>
                </a:lnTo>
                <a:lnTo>
                  <a:pt x="4275" y="82"/>
                </a:lnTo>
                <a:lnTo>
                  <a:pt x="3188" y="3547"/>
                </a:lnTo>
                <a:lnTo>
                  <a:pt x="3181" y="3563"/>
                </a:lnTo>
                <a:lnTo>
                  <a:pt x="3168" y="3576"/>
                </a:lnTo>
                <a:lnTo>
                  <a:pt x="3152" y="3587"/>
                </a:lnTo>
                <a:lnTo>
                  <a:pt x="3135" y="3591"/>
                </a:lnTo>
                <a:lnTo>
                  <a:pt x="3117" y="3591"/>
                </a:lnTo>
                <a:lnTo>
                  <a:pt x="3100" y="3586"/>
                </a:lnTo>
                <a:lnTo>
                  <a:pt x="2329" y="3217"/>
                </a:lnTo>
                <a:lnTo>
                  <a:pt x="1706" y="3940"/>
                </a:lnTo>
                <a:lnTo>
                  <a:pt x="1692" y="3952"/>
                </a:lnTo>
                <a:lnTo>
                  <a:pt x="1675" y="3960"/>
                </a:lnTo>
                <a:lnTo>
                  <a:pt x="1658" y="3962"/>
                </a:lnTo>
                <a:lnTo>
                  <a:pt x="1647" y="3961"/>
                </a:lnTo>
                <a:lnTo>
                  <a:pt x="1637" y="3959"/>
                </a:lnTo>
                <a:lnTo>
                  <a:pt x="1620" y="3951"/>
                </a:lnTo>
                <a:lnTo>
                  <a:pt x="1607" y="3938"/>
                </a:lnTo>
                <a:lnTo>
                  <a:pt x="1598" y="3921"/>
                </a:lnTo>
                <a:lnTo>
                  <a:pt x="1593" y="3903"/>
                </a:lnTo>
                <a:lnTo>
                  <a:pt x="1505" y="2740"/>
                </a:lnTo>
                <a:lnTo>
                  <a:pt x="1506" y="2721"/>
                </a:lnTo>
                <a:lnTo>
                  <a:pt x="1511" y="2705"/>
                </a:lnTo>
                <a:lnTo>
                  <a:pt x="1521" y="2690"/>
                </a:lnTo>
                <a:lnTo>
                  <a:pt x="2419" y="1768"/>
                </a:lnTo>
                <a:lnTo>
                  <a:pt x="1276" y="2621"/>
                </a:lnTo>
                <a:lnTo>
                  <a:pt x="1261" y="2631"/>
                </a:lnTo>
                <a:lnTo>
                  <a:pt x="1244" y="2634"/>
                </a:lnTo>
                <a:lnTo>
                  <a:pt x="1227" y="2633"/>
                </a:lnTo>
                <a:lnTo>
                  <a:pt x="1210" y="2628"/>
                </a:lnTo>
                <a:lnTo>
                  <a:pt x="36" y="2051"/>
                </a:lnTo>
                <a:lnTo>
                  <a:pt x="21" y="2041"/>
                </a:lnTo>
                <a:lnTo>
                  <a:pt x="9" y="2026"/>
                </a:lnTo>
                <a:lnTo>
                  <a:pt x="3" y="2011"/>
                </a:lnTo>
                <a:lnTo>
                  <a:pt x="0" y="1992"/>
                </a:lnTo>
                <a:lnTo>
                  <a:pt x="3" y="1974"/>
                </a:lnTo>
                <a:lnTo>
                  <a:pt x="10" y="1959"/>
                </a:lnTo>
                <a:lnTo>
                  <a:pt x="22" y="1944"/>
                </a:lnTo>
                <a:lnTo>
                  <a:pt x="38" y="1935"/>
                </a:lnTo>
                <a:lnTo>
                  <a:pt x="4187" y="6"/>
                </a:lnTo>
                <a:lnTo>
                  <a:pt x="420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Google Shape;101;p12"/>
          <p:cNvSpPr txBox="1">
            <a:spLocks/>
          </p:cNvSpPr>
          <p:nvPr/>
        </p:nvSpPr>
        <p:spPr>
          <a:xfrm>
            <a:off x="401963" y="311253"/>
            <a:ext cx="4844855" cy="670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kern="0" dirty="0"/>
              <a:t>Table of Contents</a:t>
            </a:r>
          </a:p>
        </p:txBody>
      </p:sp>
      <p:sp>
        <p:nvSpPr>
          <p:cNvPr id="43" name="Pentagon 42"/>
          <p:cNvSpPr/>
          <p:nvPr/>
        </p:nvSpPr>
        <p:spPr>
          <a:xfrm rot="5400000">
            <a:off x="6788703" y="2749254"/>
            <a:ext cx="1110342" cy="1065502"/>
          </a:xfrm>
          <a:prstGeom prst="homePlate">
            <a:avLst>
              <a:gd name="adj" fmla="val 35185"/>
            </a:avLst>
          </a:prstGeom>
          <a:solidFill>
            <a:srgbClr val="004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269849" y="5355354"/>
            <a:ext cx="21324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-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03</a:t>
            </a:r>
            <a:endParaRPr kumimoji="0" lang="en-US" sz="54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080655" y="4371603"/>
            <a:ext cx="1939101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INTRODUCTION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Goal &amp; motivation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Limitations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472490" y="2508553"/>
            <a:ext cx="2216045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IMPLEMENTATION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DSP algorithm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Timings &amp; averaging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</a:endParaRPr>
          </a:p>
        </p:txBody>
      </p:sp>
      <p:grpSp>
        <p:nvGrpSpPr>
          <p:cNvPr id="52" name="Google Shape;521;p37"/>
          <p:cNvGrpSpPr/>
          <p:nvPr/>
        </p:nvGrpSpPr>
        <p:grpSpPr>
          <a:xfrm>
            <a:off x="7068606" y="2904995"/>
            <a:ext cx="551031" cy="522290"/>
            <a:chOff x="5300400" y="3670175"/>
            <a:chExt cx="421300" cy="399325"/>
          </a:xfrm>
        </p:grpSpPr>
        <p:sp>
          <p:nvSpPr>
            <p:cNvPr id="53" name="Google Shape;522;p37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23;p37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24;p37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25;p37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26;p3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330;p37"/>
          <p:cNvGrpSpPr/>
          <p:nvPr/>
        </p:nvGrpSpPr>
        <p:grpSpPr>
          <a:xfrm>
            <a:off x="4434731" y="4205458"/>
            <a:ext cx="430422" cy="544351"/>
            <a:chOff x="584925" y="238125"/>
            <a:chExt cx="415200" cy="525100"/>
          </a:xfrm>
        </p:grpSpPr>
        <p:sp>
          <p:nvSpPr>
            <p:cNvPr id="59" name="Google Shape;331;p37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32;p37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33;p3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34;p37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35;p37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36;p37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Rectangle 64"/>
          <p:cNvSpPr/>
          <p:nvPr/>
        </p:nvSpPr>
        <p:spPr>
          <a:xfrm>
            <a:off x="6069180" y="4337236"/>
            <a:ext cx="27090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CURRENT PROGRESS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Simulink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HIL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Analytics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8969587" y="2586336"/>
            <a:ext cx="22160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FUTURE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PLAN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811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>
            <a:spLocks noGrp="1"/>
          </p:cNvSpPr>
          <p:nvPr>
            <p:ph type="title"/>
          </p:nvPr>
        </p:nvSpPr>
        <p:spPr>
          <a:xfrm>
            <a:off x="1182199" y="531200"/>
            <a:ext cx="7085901" cy="60911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dirty="0"/>
              <a:t>Work plan and help needed</a:t>
            </a:r>
            <a:endParaRPr dirty="0"/>
          </a:p>
        </p:txBody>
      </p:sp>
      <p:sp>
        <p:nvSpPr>
          <p:cNvPr id="105" name="Google Shape;105;p12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/>
              <a:pPr defTabSz="1219170">
                <a:buClr>
                  <a:srgbClr val="000000"/>
                </a:buClr>
              </a:pPr>
              <a:t>20</a:t>
            </a:fld>
            <a:endParaRPr kern="0"/>
          </a:p>
        </p:txBody>
      </p:sp>
      <p:sp>
        <p:nvSpPr>
          <p:cNvPr id="2" name="Text Placeholder 1"/>
          <p:cNvSpPr>
            <a:spLocks noGrp="1"/>
          </p:cNvSpPr>
          <p:nvPr>
            <p:ph type="body" idx="2"/>
          </p:nvPr>
        </p:nvSpPr>
        <p:spPr>
          <a:xfrm>
            <a:off x="499984" y="2284800"/>
            <a:ext cx="6798687" cy="4573200"/>
          </a:xfrm>
        </p:spPr>
        <p:txBody>
          <a:bodyPr/>
          <a:lstStyle/>
          <a:p>
            <a:r>
              <a:rPr lang="en-US" sz="1600" dirty="0"/>
              <a:t>Experimental testing environment</a:t>
            </a:r>
          </a:p>
          <a:p>
            <a:pPr lvl="1"/>
            <a:r>
              <a:rPr lang="en-US" sz="1600" dirty="0" err="1"/>
              <a:t>Ruzica</a:t>
            </a:r>
            <a:r>
              <a:rPr lang="en-US" sz="1600" dirty="0"/>
              <a:t> can perform the tests</a:t>
            </a:r>
          </a:p>
          <a:p>
            <a:pPr lvl="1"/>
            <a:r>
              <a:rPr lang="en-US" sz="1600" dirty="0"/>
              <a:t>TI f28379D (code is ready)</a:t>
            </a:r>
          </a:p>
          <a:p>
            <a:pPr lvl="1"/>
            <a:r>
              <a:rPr lang="en-US" sz="1600" dirty="0"/>
              <a:t>MOOG inverter</a:t>
            </a:r>
          </a:p>
          <a:p>
            <a:r>
              <a:rPr lang="en-US" sz="1600" dirty="0"/>
              <a:t>Help needed to properly place the paper + all ideas / critiques are welcome</a:t>
            </a:r>
          </a:p>
          <a:p>
            <a:r>
              <a:rPr lang="en-GB" sz="1600" dirty="0"/>
              <a:t>I talked about this with Paolo and Simone </a:t>
            </a:r>
            <a:r>
              <a:rPr lang="en-GB" sz="1600" dirty="0" err="1"/>
              <a:t>Buso</a:t>
            </a:r>
            <a:r>
              <a:rPr lang="en-GB" sz="1600" dirty="0"/>
              <a:t>, and they fully support if we want to collaborate (</a:t>
            </a:r>
            <a:r>
              <a:rPr lang="en-GB" sz="1600" dirty="0" err="1"/>
              <a:t>UniPD</a:t>
            </a:r>
            <a:r>
              <a:rPr lang="en-GB" sz="1600" dirty="0"/>
              <a:t> + ETF </a:t>
            </a:r>
            <a:r>
              <a:rPr lang="en-GB" sz="1600" dirty="0" err="1"/>
              <a:t>Bgd</a:t>
            </a:r>
            <a:r>
              <a:rPr lang="en-GB" sz="1600" dirty="0"/>
              <a:t>) as this is directly related to my PhD (my plan is to later also investigate multisampling benefits for passivity of grid-connected converters due to reduced delays).</a:t>
            </a:r>
          </a:p>
          <a:p>
            <a:endParaRPr lang="en-US" sz="1600" dirty="0"/>
          </a:p>
          <a:p>
            <a:pPr lvl="1"/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6257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  <p:grpSp>
        <p:nvGrpSpPr>
          <p:cNvPr id="21" name="Group 20"/>
          <p:cNvGrpSpPr/>
          <p:nvPr/>
        </p:nvGrpSpPr>
        <p:grpSpPr>
          <a:xfrm>
            <a:off x="0" y="2515048"/>
            <a:ext cx="12192000" cy="2609155"/>
            <a:chOff x="0" y="2624667"/>
            <a:chExt cx="11679775" cy="2499536"/>
          </a:xfrm>
        </p:grpSpPr>
        <p:grpSp>
          <p:nvGrpSpPr>
            <p:cNvPr id="3" name="Group 2"/>
            <p:cNvGrpSpPr/>
            <p:nvPr/>
          </p:nvGrpSpPr>
          <p:grpSpPr>
            <a:xfrm>
              <a:off x="0" y="2624667"/>
              <a:ext cx="8988408" cy="2499536"/>
              <a:chOff x="0" y="1733798"/>
              <a:chExt cx="12192000" cy="3390405"/>
            </a:xfrm>
            <a:gradFill>
              <a:gsLst>
                <a:gs pos="0">
                  <a:schemeClr val="accent4"/>
                </a:gs>
                <a:gs pos="50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</a:gradFill>
          </p:grpSpPr>
          <p:sp>
            <p:nvSpPr>
              <p:cNvPr id="4" name="Rectangle 3"/>
              <p:cNvSpPr/>
              <p:nvPr/>
            </p:nvSpPr>
            <p:spPr>
              <a:xfrm>
                <a:off x="0" y="3325092"/>
                <a:ext cx="1844382" cy="1306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 rot="5400000">
                <a:off x="913462" y="2524800"/>
                <a:ext cx="1721922" cy="1399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704464" y="1733798"/>
                <a:ext cx="1844382" cy="1306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 rot="5400000">
                <a:off x="2617926" y="2524800"/>
                <a:ext cx="1721922" cy="1399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408927" y="3390406"/>
                <a:ext cx="1844382" cy="1306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 rot="5400000">
                <a:off x="4322388" y="4181408"/>
                <a:ext cx="1721922" cy="1399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113389" y="4993575"/>
                <a:ext cx="1844382" cy="1306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 rot="5400000">
                <a:off x="6026853" y="4181408"/>
                <a:ext cx="1721922" cy="1399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938692" y="3390406"/>
                <a:ext cx="1844382" cy="1306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 rot="5400000">
                <a:off x="7852154" y="2590114"/>
                <a:ext cx="1721922" cy="1399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643156" y="1799112"/>
                <a:ext cx="1844382" cy="1306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 rot="5400000">
                <a:off x="9556618" y="2590114"/>
                <a:ext cx="1721922" cy="1399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0347618" y="3390406"/>
                <a:ext cx="1844382" cy="1306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7" name="Rectangle 16"/>
            <p:cNvSpPr/>
            <p:nvPr/>
          </p:nvSpPr>
          <p:spPr>
            <a:xfrm rot="5400000">
              <a:off x="8391187" y="4429139"/>
              <a:ext cx="1269467" cy="103153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50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974343" y="5027899"/>
              <a:ext cx="1359749" cy="96304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50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 rot="5400000">
              <a:off x="9647783" y="4429139"/>
              <a:ext cx="1269467" cy="103153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50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320026" y="3845982"/>
              <a:ext cx="1359749" cy="96304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50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8" name="Pentagon 27"/>
          <p:cNvSpPr/>
          <p:nvPr/>
        </p:nvSpPr>
        <p:spPr>
          <a:xfrm rot="5400000">
            <a:off x="1489955" y="2702002"/>
            <a:ext cx="1110342" cy="1065502"/>
          </a:xfrm>
          <a:prstGeom prst="homePlate">
            <a:avLst>
              <a:gd name="adj" fmla="val 351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Pentagon 28"/>
          <p:cNvSpPr/>
          <p:nvPr/>
        </p:nvSpPr>
        <p:spPr>
          <a:xfrm rot="16200000">
            <a:off x="9522440" y="3858148"/>
            <a:ext cx="1110342" cy="1065502"/>
          </a:xfrm>
          <a:prstGeom prst="homePlate">
            <a:avLst>
              <a:gd name="adj" fmla="val 3518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Pentagon 29"/>
          <p:cNvSpPr/>
          <p:nvPr/>
        </p:nvSpPr>
        <p:spPr>
          <a:xfrm rot="16200000" flipV="1">
            <a:off x="4089374" y="3827295"/>
            <a:ext cx="1110344" cy="1065502"/>
          </a:xfrm>
          <a:prstGeom prst="homePlate">
            <a:avLst>
              <a:gd name="adj" fmla="val 3518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78904" y="5373416"/>
            <a:ext cx="21324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-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01</a:t>
            </a:r>
            <a:endParaRPr kumimoji="0" lang="en-US" sz="54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959572" y="1638161"/>
            <a:ext cx="21324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-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04</a:t>
            </a:r>
            <a:endParaRPr kumimoji="0" lang="en-US" sz="54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500725" y="1641980"/>
            <a:ext cx="21324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-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02</a:t>
            </a:r>
            <a:endParaRPr kumimoji="0" lang="en-US" sz="54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" name="Group 4"/>
          <p:cNvGrpSpPr>
            <a:grpSpLocks noChangeAspect="1"/>
          </p:cNvGrpSpPr>
          <p:nvPr/>
        </p:nvGrpSpPr>
        <p:grpSpPr bwMode="auto">
          <a:xfrm>
            <a:off x="1766458" y="2904995"/>
            <a:ext cx="557334" cy="457591"/>
            <a:chOff x="684" y="385"/>
            <a:chExt cx="637" cy="523"/>
          </a:xfrm>
          <a:solidFill>
            <a:schemeClr val="bg1"/>
          </a:solidFill>
        </p:grpSpPr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860" y="641"/>
              <a:ext cx="81" cy="80"/>
            </a:xfrm>
            <a:custGeom>
              <a:avLst/>
              <a:gdLst>
                <a:gd name="T0" fmla="*/ 242 w 485"/>
                <a:gd name="T1" fmla="*/ 0 h 480"/>
                <a:gd name="T2" fmla="*/ 282 w 485"/>
                <a:gd name="T3" fmla="*/ 3 h 480"/>
                <a:gd name="T4" fmla="*/ 319 w 485"/>
                <a:gd name="T5" fmla="*/ 12 h 480"/>
                <a:gd name="T6" fmla="*/ 353 w 485"/>
                <a:gd name="T7" fmla="*/ 27 h 480"/>
                <a:gd name="T8" fmla="*/ 386 w 485"/>
                <a:gd name="T9" fmla="*/ 47 h 480"/>
                <a:gd name="T10" fmla="*/ 414 w 485"/>
                <a:gd name="T11" fmla="*/ 70 h 480"/>
                <a:gd name="T12" fmla="*/ 438 w 485"/>
                <a:gd name="T13" fmla="*/ 99 h 480"/>
                <a:gd name="T14" fmla="*/ 457 w 485"/>
                <a:gd name="T15" fmla="*/ 130 h 480"/>
                <a:gd name="T16" fmla="*/ 472 w 485"/>
                <a:gd name="T17" fmla="*/ 164 h 480"/>
                <a:gd name="T18" fmla="*/ 481 w 485"/>
                <a:gd name="T19" fmla="*/ 201 h 480"/>
                <a:gd name="T20" fmla="*/ 485 w 485"/>
                <a:gd name="T21" fmla="*/ 240 h 480"/>
                <a:gd name="T22" fmla="*/ 481 w 485"/>
                <a:gd name="T23" fmla="*/ 280 h 480"/>
                <a:gd name="T24" fmla="*/ 472 w 485"/>
                <a:gd name="T25" fmla="*/ 317 h 480"/>
                <a:gd name="T26" fmla="*/ 457 w 485"/>
                <a:gd name="T27" fmla="*/ 350 h 480"/>
                <a:gd name="T28" fmla="*/ 438 w 485"/>
                <a:gd name="T29" fmla="*/ 382 h 480"/>
                <a:gd name="T30" fmla="*/ 414 w 485"/>
                <a:gd name="T31" fmla="*/ 411 h 480"/>
                <a:gd name="T32" fmla="*/ 386 w 485"/>
                <a:gd name="T33" fmla="*/ 434 h 480"/>
                <a:gd name="T34" fmla="*/ 353 w 485"/>
                <a:gd name="T35" fmla="*/ 454 h 480"/>
                <a:gd name="T36" fmla="*/ 319 w 485"/>
                <a:gd name="T37" fmla="*/ 469 h 480"/>
                <a:gd name="T38" fmla="*/ 282 w 485"/>
                <a:gd name="T39" fmla="*/ 478 h 480"/>
                <a:gd name="T40" fmla="*/ 242 w 485"/>
                <a:gd name="T41" fmla="*/ 480 h 480"/>
                <a:gd name="T42" fmla="*/ 203 w 485"/>
                <a:gd name="T43" fmla="*/ 478 h 480"/>
                <a:gd name="T44" fmla="*/ 166 w 485"/>
                <a:gd name="T45" fmla="*/ 469 h 480"/>
                <a:gd name="T46" fmla="*/ 131 w 485"/>
                <a:gd name="T47" fmla="*/ 454 h 480"/>
                <a:gd name="T48" fmla="*/ 100 w 485"/>
                <a:gd name="T49" fmla="*/ 434 h 480"/>
                <a:gd name="T50" fmla="*/ 72 w 485"/>
                <a:gd name="T51" fmla="*/ 411 h 480"/>
                <a:gd name="T52" fmla="*/ 47 w 485"/>
                <a:gd name="T53" fmla="*/ 382 h 480"/>
                <a:gd name="T54" fmla="*/ 27 w 485"/>
                <a:gd name="T55" fmla="*/ 350 h 480"/>
                <a:gd name="T56" fmla="*/ 13 w 485"/>
                <a:gd name="T57" fmla="*/ 317 h 480"/>
                <a:gd name="T58" fmla="*/ 4 w 485"/>
                <a:gd name="T59" fmla="*/ 280 h 480"/>
                <a:gd name="T60" fmla="*/ 0 w 485"/>
                <a:gd name="T61" fmla="*/ 240 h 480"/>
                <a:gd name="T62" fmla="*/ 4 w 485"/>
                <a:gd name="T63" fmla="*/ 201 h 480"/>
                <a:gd name="T64" fmla="*/ 13 w 485"/>
                <a:gd name="T65" fmla="*/ 164 h 480"/>
                <a:gd name="T66" fmla="*/ 27 w 485"/>
                <a:gd name="T67" fmla="*/ 130 h 480"/>
                <a:gd name="T68" fmla="*/ 47 w 485"/>
                <a:gd name="T69" fmla="*/ 99 h 480"/>
                <a:gd name="T70" fmla="*/ 72 w 485"/>
                <a:gd name="T71" fmla="*/ 70 h 480"/>
                <a:gd name="T72" fmla="*/ 100 w 485"/>
                <a:gd name="T73" fmla="*/ 47 h 480"/>
                <a:gd name="T74" fmla="*/ 131 w 485"/>
                <a:gd name="T75" fmla="*/ 27 h 480"/>
                <a:gd name="T76" fmla="*/ 166 w 485"/>
                <a:gd name="T77" fmla="*/ 12 h 480"/>
                <a:gd name="T78" fmla="*/ 203 w 485"/>
                <a:gd name="T79" fmla="*/ 3 h 480"/>
                <a:gd name="T80" fmla="*/ 242 w 485"/>
                <a:gd name="T81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5" h="480">
                  <a:moveTo>
                    <a:pt x="242" y="0"/>
                  </a:moveTo>
                  <a:lnTo>
                    <a:pt x="282" y="3"/>
                  </a:lnTo>
                  <a:lnTo>
                    <a:pt x="319" y="12"/>
                  </a:lnTo>
                  <a:lnTo>
                    <a:pt x="353" y="27"/>
                  </a:lnTo>
                  <a:lnTo>
                    <a:pt x="386" y="47"/>
                  </a:lnTo>
                  <a:lnTo>
                    <a:pt x="414" y="70"/>
                  </a:lnTo>
                  <a:lnTo>
                    <a:pt x="438" y="99"/>
                  </a:lnTo>
                  <a:lnTo>
                    <a:pt x="457" y="130"/>
                  </a:lnTo>
                  <a:lnTo>
                    <a:pt x="472" y="164"/>
                  </a:lnTo>
                  <a:lnTo>
                    <a:pt x="481" y="201"/>
                  </a:lnTo>
                  <a:lnTo>
                    <a:pt x="485" y="240"/>
                  </a:lnTo>
                  <a:lnTo>
                    <a:pt x="481" y="280"/>
                  </a:lnTo>
                  <a:lnTo>
                    <a:pt x="472" y="317"/>
                  </a:lnTo>
                  <a:lnTo>
                    <a:pt x="457" y="350"/>
                  </a:lnTo>
                  <a:lnTo>
                    <a:pt x="438" y="382"/>
                  </a:lnTo>
                  <a:lnTo>
                    <a:pt x="414" y="411"/>
                  </a:lnTo>
                  <a:lnTo>
                    <a:pt x="386" y="434"/>
                  </a:lnTo>
                  <a:lnTo>
                    <a:pt x="353" y="454"/>
                  </a:lnTo>
                  <a:lnTo>
                    <a:pt x="319" y="469"/>
                  </a:lnTo>
                  <a:lnTo>
                    <a:pt x="282" y="478"/>
                  </a:lnTo>
                  <a:lnTo>
                    <a:pt x="242" y="480"/>
                  </a:lnTo>
                  <a:lnTo>
                    <a:pt x="203" y="478"/>
                  </a:lnTo>
                  <a:lnTo>
                    <a:pt x="166" y="469"/>
                  </a:lnTo>
                  <a:lnTo>
                    <a:pt x="131" y="454"/>
                  </a:lnTo>
                  <a:lnTo>
                    <a:pt x="100" y="434"/>
                  </a:lnTo>
                  <a:lnTo>
                    <a:pt x="72" y="411"/>
                  </a:lnTo>
                  <a:lnTo>
                    <a:pt x="47" y="382"/>
                  </a:lnTo>
                  <a:lnTo>
                    <a:pt x="27" y="350"/>
                  </a:lnTo>
                  <a:lnTo>
                    <a:pt x="13" y="317"/>
                  </a:lnTo>
                  <a:lnTo>
                    <a:pt x="4" y="280"/>
                  </a:lnTo>
                  <a:lnTo>
                    <a:pt x="0" y="240"/>
                  </a:lnTo>
                  <a:lnTo>
                    <a:pt x="4" y="201"/>
                  </a:lnTo>
                  <a:lnTo>
                    <a:pt x="13" y="164"/>
                  </a:lnTo>
                  <a:lnTo>
                    <a:pt x="27" y="130"/>
                  </a:lnTo>
                  <a:lnTo>
                    <a:pt x="47" y="99"/>
                  </a:lnTo>
                  <a:lnTo>
                    <a:pt x="72" y="70"/>
                  </a:lnTo>
                  <a:lnTo>
                    <a:pt x="100" y="47"/>
                  </a:lnTo>
                  <a:lnTo>
                    <a:pt x="131" y="27"/>
                  </a:lnTo>
                  <a:lnTo>
                    <a:pt x="166" y="12"/>
                  </a:lnTo>
                  <a:lnTo>
                    <a:pt x="203" y="3"/>
                  </a:lnTo>
                  <a:lnTo>
                    <a:pt x="2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 7"/>
            <p:cNvSpPr>
              <a:spLocks noEditPoints="1"/>
            </p:cNvSpPr>
            <p:nvPr/>
          </p:nvSpPr>
          <p:spPr bwMode="auto">
            <a:xfrm>
              <a:off x="684" y="385"/>
              <a:ext cx="637" cy="523"/>
            </a:xfrm>
            <a:custGeom>
              <a:avLst/>
              <a:gdLst>
                <a:gd name="T0" fmla="*/ 2184 w 3823"/>
                <a:gd name="T1" fmla="*/ 2257 h 3136"/>
                <a:gd name="T2" fmla="*/ 1933 w 3823"/>
                <a:gd name="T3" fmla="*/ 2400 h 3136"/>
                <a:gd name="T4" fmla="*/ 1795 w 3823"/>
                <a:gd name="T5" fmla="*/ 2624 h 3136"/>
                <a:gd name="T6" fmla="*/ 1759 w 3823"/>
                <a:gd name="T7" fmla="*/ 2840 h 3136"/>
                <a:gd name="T8" fmla="*/ 943 w 3823"/>
                <a:gd name="T9" fmla="*/ 2117 h 3136"/>
                <a:gd name="T10" fmla="*/ 1200 w 3823"/>
                <a:gd name="T11" fmla="*/ 2257 h 3136"/>
                <a:gd name="T12" fmla="*/ 979 w 3823"/>
                <a:gd name="T13" fmla="*/ 2151 h 3136"/>
                <a:gd name="T14" fmla="*/ 637 w 3823"/>
                <a:gd name="T15" fmla="*/ 2298 h 3136"/>
                <a:gd name="T16" fmla="*/ 817 w 3823"/>
                <a:gd name="T17" fmla="*/ 1888 h 3136"/>
                <a:gd name="T18" fmla="*/ 2402 w 3823"/>
                <a:gd name="T19" fmla="*/ 1645 h 3136"/>
                <a:gd name="T20" fmla="*/ 1761 w 3823"/>
                <a:gd name="T21" fmla="*/ 1949 h 3136"/>
                <a:gd name="T22" fmla="*/ 1591 w 3823"/>
                <a:gd name="T23" fmla="*/ 2172 h 3136"/>
                <a:gd name="T24" fmla="*/ 1303 w 3823"/>
                <a:gd name="T25" fmla="*/ 2988 h 3136"/>
                <a:gd name="T26" fmla="*/ 1711 w 3823"/>
                <a:gd name="T27" fmla="*/ 2804 h 3136"/>
                <a:gd name="T28" fmla="*/ 1766 w 3823"/>
                <a:gd name="T29" fmla="*/ 2560 h 3136"/>
                <a:gd name="T30" fmla="*/ 1942 w 3823"/>
                <a:gd name="T31" fmla="*/ 2327 h 3136"/>
                <a:gd name="T32" fmla="*/ 2229 w 3823"/>
                <a:gd name="T33" fmla="*/ 2194 h 3136"/>
                <a:gd name="T34" fmla="*/ 2539 w 3823"/>
                <a:gd name="T35" fmla="*/ 1625 h 3136"/>
                <a:gd name="T36" fmla="*/ 3399 w 3823"/>
                <a:gd name="T37" fmla="*/ 2044 h 3136"/>
                <a:gd name="T38" fmla="*/ 3529 w 3823"/>
                <a:gd name="T39" fmla="*/ 1751 h 3136"/>
                <a:gd name="T40" fmla="*/ 1144 w 3823"/>
                <a:gd name="T41" fmla="*/ 1413 h 3136"/>
                <a:gd name="T42" fmla="*/ 956 w 3823"/>
                <a:gd name="T43" fmla="*/ 1578 h 3136"/>
                <a:gd name="T44" fmla="*/ 906 w 3823"/>
                <a:gd name="T45" fmla="*/ 1830 h 3136"/>
                <a:gd name="T46" fmla="*/ 1018 w 3823"/>
                <a:gd name="T47" fmla="*/ 2055 h 3136"/>
                <a:gd name="T48" fmla="*/ 1244 w 3823"/>
                <a:gd name="T49" fmla="*/ 2166 h 3136"/>
                <a:gd name="T50" fmla="*/ 1498 w 3823"/>
                <a:gd name="T51" fmla="*/ 2116 h 3136"/>
                <a:gd name="T52" fmla="*/ 1663 w 3823"/>
                <a:gd name="T53" fmla="*/ 1929 h 3136"/>
                <a:gd name="T54" fmla="*/ 1681 w 3823"/>
                <a:gd name="T55" fmla="*/ 1672 h 3136"/>
                <a:gd name="T56" fmla="*/ 1541 w 3823"/>
                <a:gd name="T57" fmla="*/ 1464 h 3136"/>
                <a:gd name="T58" fmla="*/ 1298 w 3823"/>
                <a:gd name="T59" fmla="*/ 1382 h 3136"/>
                <a:gd name="T60" fmla="*/ 2564 w 3823"/>
                <a:gd name="T61" fmla="*/ 876 h 3136"/>
                <a:gd name="T62" fmla="*/ 1742 w 3823"/>
                <a:gd name="T63" fmla="*/ 1004 h 3136"/>
                <a:gd name="T64" fmla="*/ 1676 w 3823"/>
                <a:gd name="T65" fmla="*/ 1193 h 3136"/>
                <a:gd name="T66" fmla="*/ 1589 w 3823"/>
                <a:gd name="T67" fmla="*/ 1380 h 3136"/>
                <a:gd name="T68" fmla="*/ 1745 w 3823"/>
                <a:gd name="T69" fmla="*/ 1568 h 3136"/>
                <a:gd name="T70" fmla="*/ 737 w 3823"/>
                <a:gd name="T71" fmla="*/ 637 h 3136"/>
                <a:gd name="T72" fmla="*/ 667 w 3823"/>
                <a:gd name="T73" fmla="*/ 843 h 3136"/>
                <a:gd name="T74" fmla="*/ 475 w 3823"/>
                <a:gd name="T75" fmla="*/ 1002 h 3136"/>
                <a:gd name="T76" fmla="*/ 294 w 3823"/>
                <a:gd name="T77" fmla="*/ 1544 h 3136"/>
                <a:gd name="T78" fmla="*/ 940 w 3823"/>
                <a:gd name="T79" fmla="*/ 1439 h 3136"/>
                <a:gd name="T80" fmla="*/ 1174 w 3823"/>
                <a:gd name="T81" fmla="*/ 1301 h 3136"/>
                <a:gd name="T82" fmla="*/ 237 w 3823"/>
                <a:gd name="T83" fmla="*/ 1005 h 3136"/>
                <a:gd name="T84" fmla="*/ 495 w 3823"/>
                <a:gd name="T85" fmla="*/ 938 h 3136"/>
                <a:gd name="T86" fmla="*/ 644 w 3823"/>
                <a:gd name="T87" fmla="*/ 782 h 3136"/>
                <a:gd name="T88" fmla="*/ 690 w 3823"/>
                <a:gd name="T89" fmla="*/ 611 h 3136"/>
                <a:gd name="T90" fmla="*/ 1359 w 3823"/>
                <a:gd name="T91" fmla="*/ 1289 h 3136"/>
                <a:gd name="T92" fmla="*/ 1564 w 3823"/>
                <a:gd name="T93" fmla="*/ 1325 h 3136"/>
                <a:gd name="T94" fmla="*/ 1640 w 3823"/>
                <a:gd name="T95" fmla="*/ 1150 h 3136"/>
                <a:gd name="T96" fmla="*/ 1697 w 3823"/>
                <a:gd name="T97" fmla="*/ 981 h 3136"/>
                <a:gd name="T98" fmla="*/ 1719 w 3823"/>
                <a:gd name="T99" fmla="*/ 904 h 3136"/>
                <a:gd name="T100" fmla="*/ 2638 w 3823"/>
                <a:gd name="T101" fmla="*/ 137 h 3136"/>
                <a:gd name="T102" fmla="*/ 2642 w 3823"/>
                <a:gd name="T103" fmla="*/ 0 h 3136"/>
                <a:gd name="T104" fmla="*/ 1314 w 3823"/>
                <a:gd name="T105" fmla="*/ 3118 h 3136"/>
                <a:gd name="T106" fmla="*/ 2642 w 3823"/>
                <a:gd name="T107" fmla="*/ 0 h 3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823" h="3136">
                  <a:moveTo>
                    <a:pt x="2458" y="2212"/>
                  </a:moveTo>
                  <a:lnTo>
                    <a:pt x="2384" y="2218"/>
                  </a:lnTo>
                  <a:lnTo>
                    <a:pt x="2312" y="2227"/>
                  </a:lnTo>
                  <a:lnTo>
                    <a:pt x="2246" y="2240"/>
                  </a:lnTo>
                  <a:lnTo>
                    <a:pt x="2184" y="2257"/>
                  </a:lnTo>
                  <a:lnTo>
                    <a:pt x="2126" y="2278"/>
                  </a:lnTo>
                  <a:lnTo>
                    <a:pt x="2071" y="2303"/>
                  </a:lnTo>
                  <a:lnTo>
                    <a:pt x="2021" y="2332"/>
                  </a:lnTo>
                  <a:lnTo>
                    <a:pt x="1975" y="2364"/>
                  </a:lnTo>
                  <a:lnTo>
                    <a:pt x="1933" y="2400"/>
                  </a:lnTo>
                  <a:lnTo>
                    <a:pt x="1896" y="2441"/>
                  </a:lnTo>
                  <a:lnTo>
                    <a:pt x="1863" y="2485"/>
                  </a:lnTo>
                  <a:lnTo>
                    <a:pt x="1835" y="2531"/>
                  </a:lnTo>
                  <a:lnTo>
                    <a:pt x="1813" y="2578"/>
                  </a:lnTo>
                  <a:lnTo>
                    <a:pt x="1795" y="2624"/>
                  </a:lnTo>
                  <a:lnTo>
                    <a:pt x="1781" y="2670"/>
                  </a:lnTo>
                  <a:lnTo>
                    <a:pt x="1772" y="2717"/>
                  </a:lnTo>
                  <a:lnTo>
                    <a:pt x="1765" y="2761"/>
                  </a:lnTo>
                  <a:lnTo>
                    <a:pt x="1761" y="2801"/>
                  </a:lnTo>
                  <a:lnTo>
                    <a:pt x="1759" y="2840"/>
                  </a:lnTo>
                  <a:lnTo>
                    <a:pt x="1759" y="2874"/>
                  </a:lnTo>
                  <a:lnTo>
                    <a:pt x="1760" y="2906"/>
                  </a:lnTo>
                  <a:lnTo>
                    <a:pt x="2512" y="2763"/>
                  </a:lnTo>
                  <a:lnTo>
                    <a:pt x="2458" y="2212"/>
                  </a:lnTo>
                  <a:close/>
                  <a:moveTo>
                    <a:pt x="943" y="2117"/>
                  </a:moveTo>
                  <a:lnTo>
                    <a:pt x="683" y="2325"/>
                  </a:lnTo>
                  <a:lnTo>
                    <a:pt x="600" y="2857"/>
                  </a:lnTo>
                  <a:lnTo>
                    <a:pt x="1178" y="2965"/>
                  </a:lnTo>
                  <a:lnTo>
                    <a:pt x="1251" y="2264"/>
                  </a:lnTo>
                  <a:lnTo>
                    <a:pt x="1200" y="2257"/>
                  </a:lnTo>
                  <a:lnTo>
                    <a:pt x="1151" y="2245"/>
                  </a:lnTo>
                  <a:lnTo>
                    <a:pt x="1104" y="2227"/>
                  </a:lnTo>
                  <a:lnTo>
                    <a:pt x="1060" y="2206"/>
                  </a:lnTo>
                  <a:lnTo>
                    <a:pt x="1018" y="2180"/>
                  </a:lnTo>
                  <a:lnTo>
                    <a:pt x="979" y="2151"/>
                  </a:lnTo>
                  <a:lnTo>
                    <a:pt x="943" y="2117"/>
                  </a:lnTo>
                  <a:close/>
                  <a:moveTo>
                    <a:pt x="279" y="1670"/>
                  </a:moveTo>
                  <a:lnTo>
                    <a:pt x="147" y="2772"/>
                  </a:lnTo>
                  <a:lnTo>
                    <a:pt x="552" y="2848"/>
                  </a:lnTo>
                  <a:lnTo>
                    <a:pt x="637" y="2298"/>
                  </a:lnTo>
                  <a:lnTo>
                    <a:pt x="910" y="2080"/>
                  </a:lnTo>
                  <a:lnTo>
                    <a:pt x="880" y="2037"/>
                  </a:lnTo>
                  <a:lnTo>
                    <a:pt x="853" y="1990"/>
                  </a:lnTo>
                  <a:lnTo>
                    <a:pt x="832" y="1940"/>
                  </a:lnTo>
                  <a:lnTo>
                    <a:pt x="817" y="1888"/>
                  </a:lnTo>
                  <a:lnTo>
                    <a:pt x="807" y="1833"/>
                  </a:lnTo>
                  <a:lnTo>
                    <a:pt x="804" y="1776"/>
                  </a:lnTo>
                  <a:lnTo>
                    <a:pt x="805" y="1751"/>
                  </a:lnTo>
                  <a:lnTo>
                    <a:pt x="279" y="1670"/>
                  </a:lnTo>
                  <a:close/>
                  <a:moveTo>
                    <a:pt x="2402" y="1645"/>
                  </a:moveTo>
                  <a:lnTo>
                    <a:pt x="1791" y="1737"/>
                  </a:lnTo>
                  <a:lnTo>
                    <a:pt x="1793" y="1776"/>
                  </a:lnTo>
                  <a:lnTo>
                    <a:pt x="1789" y="1837"/>
                  </a:lnTo>
                  <a:lnTo>
                    <a:pt x="1778" y="1893"/>
                  </a:lnTo>
                  <a:lnTo>
                    <a:pt x="1761" y="1949"/>
                  </a:lnTo>
                  <a:lnTo>
                    <a:pt x="1738" y="2001"/>
                  </a:lnTo>
                  <a:lnTo>
                    <a:pt x="1709" y="2050"/>
                  </a:lnTo>
                  <a:lnTo>
                    <a:pt x="1674" y="2095"/>
                  </a:lnTo>
                  <a:lnTo>
                    <a:pt x="1634" y="2136"/>
                  </a:lnTo>
                  <a:lnTo>
                    <a:pt x="1591" y="2172"/>
                  </a:lnTo>
                  <a:lnTo>
                    <a:pt x="1543" y="2202"/>
                  </a:lnTo>
                  <a:lnTo>
                    <a:pt x="1492" y="2227"/>
                  </a:lnTo>
                  <a:lnTo>
                    <a:pt x="1437" y="2247"/>
                  </a:lnTo>
                  <a:lnTo>
                    <a:pt x="1380" y="2260"/>
                  </a:lnTo>
                  <a:lnTo>
                    <a:pt x="1303" y="2988"/>
                  </a:lnTo>
                  <a:lnTo>
                    <a:pt x="1313" y="2990"/>
                  </a:lnTo>
                  <a:lnTo>
                    <a:pt x="1711" y="2915"/>
                  </a:lnTo>
                  <a:lnTo>
                    <a:pt x="1710" y="2883"/>
                  </a:lnTo>
                  <a:lnTo>
                    <a:pt x="1710" y="2845"/>
                  </a:lnTo>
                  <a:lnTo>
                    <a:pt x="1711" y="2804"/>
                  </a:lnTo>
                  <a:lnTo>
                    <a:pt x="1716" y="2760"/>
                  </a:lnTo>
                  <a:lnTo>
                    <a:pt x="1722" y="2712"/>
                  </a:lnTo>
                  <a:lnTo>
                    <a:pt x="1732" y="2662"/>
                  </a:lnTo>
                  <a:lnTo>
                    <a:pt x="1747" y="2611"/>
                  </a:lnTo>
                  <a:lnTo>
                    <a:pt x="1766" y="2560"/>
                  </a:lnTo>
                  <a:lnTo>
                    <a:pt x="1791" y="2509"/>
                  </a:lnTo>
                  <a:lnTo>
                    <a:pt x="1821" y="2458"/>
                  </a:lnTo>
                  <a:lnTo>
                    <a:pt x="1858" y="2409"/>
                  </a:lnTo>
                  <a:lnTo>
                    <a:pt x="1898" y="2366"/>
                  </a:lnTo>
                  <a:lnTo>
                    <a:pt x="1942" y="2327"/>
                  </a:lnTo>
                  <a:lnTo>
                    <a:pt x="1991" y="2292"/>
                  </a:lnTo>
                  <a:lnTo>
                    <a:pt x="2045" y="2261"/>
                  </a:lnTo>
                  <a:lnTo>
                    <a:pt x="2102" y="2234"/>
                  </a:lnTo>
                  <a:lnTo>
                    <a:pt x="2164" y="2212"/>
                  </a:lnTo>
                  <a:lnTo>
                    <a:pt x="2229" y="2194"/>
                  </a:lnTo>
                  <a:lnTo>
                    <a:pt x="2301" y="2180"/>
                  </a:lnTo>
                  <a:lnTo>
                    <a:pt x="2374" y="2169"/>
                  </a:lnTo>
                  <a:lnTo>
                    <a:pt x="2452" y="2164"/>
                  </a:lnTo>
                  <a:lnTo>
                    <a:pt x="2402" y="1645"/>
                  </a:lnTo>
                  <a:close/>
                  <a:moveTo>
                    <a:pt x="2539" y="1625"/>
                  </a:moveTo>
                  <a:lnTo>
                    <a:pt x="2527" y="1627"/>
                  </a:lnTo>
                  <a:lnTo>
                    <a:pt x="2635" y="2740"/>
                  </a:lnTo>
                  <a:lnTo>
                    <a:pt x="3013" y="2821"/>
                  </a:lnTo>
                  <a:lnTo>
                    <a:pt x="2926" y="1988"/>
                  </a:lnTo>
                  <a:lnTo>
                    <a:pt x="3399" y="2044"/>
                  </a:lnTo>
                  <a:lnTo>
                    <a:pt x="3403" y="2093"/>
                  </a:lnTo>
                  <a:lnTo>
                    <a:pt x="2982" y="2044"/>
                  </a:lnTo>
                  <a:lnTo>
                    <a:pt x="3063" y="2833"/>
                  </a:lnTo>
                  <a:lnTo>
                    <a:pt x="3676" y="2973"/>
                  </a:lnTo>
                  <a:lnTo>
                    <a:pt x="3529" y="1751"/>
                  </a:lnTo>
                  <a:lnTo>
                    <a:pt x="2539" y="1625"/>
                  </a:lnTo>
                  <a:close/>
                  <a:moveTo>
                    <a:pt x="1298" y="1382"/>
                  </a:moveTo>
                  <a:lnTo>
                    <a:pt x="1244" y="1387"/>
                  </a:lnTo>
                  <a:lnTo>
                    <a:pt x="1193" y="1397"/>
                  </a:lnTo>
                  <a:lnTo>
                    <a:pt x="1144" y="1413"/>
                  </a:lnTo>
                  <a:lnTo>
                    <a:pt x="1098" y="1436"/>
                  </a:lnTo>
                  <a:lnTo>
                    <a:pt x="1056" y="1464"/>
                  </a:lnTo>
                  <a:lnTo>
                    <a:pt x="1018" y="1498"/>
                  </a:lnTo>
                  <a:lnTo>
                    <a:pt x="985" y="1536"/>
                  </a:lnTo>
                  <a:lnTo>
                    <a:pt x="956" y="1578"/>
                  </a:lnTo>
                  <a:lnTo>
                    <a:pt x="933" y="1623"/>
                  </a:lnTo>
                  <a:lnTo>
                    <a:pt x="916" y="1672"/>
                  </a:lnTo>
                  <a:lnTo>
                    <a:pt x="906" y="1723"/>
                  </a:lnTo>
                  <a:lnTo>
                    <a:pt x="902" y="1776"/>
                  </a:lnTo>
                  <a:lnTo>
                    <a:pt x="906" y="1830"/>
                  </a:lnTo>
                  <a:lnTo>
                    <a:pt x="916" y="1881"/>
                  </a:lnTo>
                  <a:lnTo>
                    <a:pt x="933" y="1929"/>
                  </a:lnTo>
                  <a:lnTo>
                    <a:pt x="956" y="1975"/>
                  </a:lnTo>
                  <a:lnTo>
                    <a:pt x="985" y="2016"/>
                  </a:lnTo>
                  <a:lnTo>
                    <a:pt x="1018" y="2055"/>
                  </a:lnTo>
                  <a:lnTo>
                    <a:pt x="1056" y="2088"/>
                  </a:lnTo>
                  <a:lnTo>
                    <a:pt x="1098" y="2116"/>
                  </a:lnTo>
                  <a:lnTo>
                    <a:pt x="1144" y="2139"/>
                  </a:lnTo>
                  <a:lnTo>
                    <a:pt x="1193" y="2155"/>
                  </a:lnTo>
                  <a:lnTo>
                    <a:pt x="1244" y="2166"/>
                  </a:lnTo>
                  <a:lnTo>
                    <a:pt x="1298" y="2171"/>
                  </a:lnTo>
                  <a:lnTo>
                    <a:pt x="1352" y="2166"/>
                  </a:lnTo>
                  <a:lnTo>
                    <a:pt x="1403" y="2155"/>
                  </a:lnTo>
                  <a:lnTo>
                    <a:pt x="1452" y="2139"/>
                  </a:lnTo>
                  <a:lnTo>
                    <a:pt x="1498" y="2116"/>
                  </a:lnTo>
                  <a:lnTo>
                    <a:pt x="1541" y="2088"/>
                  </a:lnTo>
                  <a:lnTo>
                    <a:pt x="1578" y="2055"/>
                  </a:lnTo>
                  <a:lnTo>
                    <a:pt x="1612" y="2016"/>
                  </a:lnTo>
                  <a:lnTo>
                    <a:pt x="1640" y="1975"/>
                  </a:lnTo>
                  <a:lnTo>
                    <a:pt x="1663" y="1929"/>
                  </a:lnTo>
                  <a:lnTo>
                    <a:pt x="1681" y="1881"/>
                  </a:lnTo>
                  <a:lnTo>
                    <a:pt x="1691" y="1830"/>
                  </a:lnTo>
                  <a:lnTo>
                    <a:pt x="1695" y="1776"/>
                  </a:lnTo>
                  <a:lnTo>
                    <a:pt x="1691" y="1723"/>
                  </a:lnTo>
                  <a:lnTo>
                    <a:pt x="1681" y="1672"/>
                  </a:lnTo>
                  <a:lnTo>
                    <a:pt x="1663" y="1623"/>
                  </a:lnTo>
                  <a:lnTo>
                    <a:pt x="1640" y="1578"/>
                  </a:lnTo>
                  <a:lnTo>
                    <a:pt x="1612" y="1536"/>
                  </a:lnTo>
                  <a:lnTo>
                    <a:pt x="1578" y="1498"/>
                  </a:lnTo>
                  <a:lnTo>
                    <a:pt x="1541" y="1464"/>
                  </a:lnTo>
                  <a:lnTo>
                    <a:pt x="1498" y="1436"/>
                  </a:lnTo>
                  <a:lnTo>
                    <a:pt x="1452" y="1413"/>
                  </a:lnTo>
                  <a:lnTo>
                    <a:pt x="1403" y="1397"/>
                  </a:lnTo>
                  <a:lnTo>
                    <a:pt x="1352" y="1387"/>
                  </a:lnTo>
                  <a:lnTo>
                    <a:pt x="1298" y="1382"/>
                  </a:lnTo>
                  <a:close/>
                  <a:moveTo>
                    <a:pt x="2564" y="876"/>
                  </a:moveTo>
                  <a:lnTo>
                    <a:pt x="2515" y="1501"/>
                  </a:lnTo>
                  <a:lnTo>
                    <a:pt x="3540" y="1624"/>
                  </a:lnTo>
                  <a:lnTo>
                    <a:pt x="3602" y="1137"/>
                  </a:lnTo>
                  <a:lnTo>
                    <a:pt x="2564" y="876"/>
                  </a:lnTo>
                  <a:close/>
                  <a:moveTo>
                    <a:pt x="2440" y="845"/>
                  </a:moveTo>
                  <a:lnTo>
                    <a:pt x="1763" y="932"/>
                  </a:lnTo>
                  <a:lnTo>
                    <a:pt x="1758" y="951"/>
                  </a:lnTo>
                  <a:lnTo>
                    <a:pt x="1751" y="975"/>
                  </a:lnTo>
                  <a:lnTo>
                    <a:pt x="1742" y="1004"/>
                  </a:lnTo>
                  <a:lnTo>
                    <a:pt x="1731" y="1036"/>
                  </a:lnTo>
                  <a:lnTo>
                    <a:pt x="1719" y="1074"/>
                  </a:lnTo>
                  <a:lnTo>
                    <a:pt x="1707" y="1112"/>
                  </a:lnTo>
                  <a:lnTo>
                    <a:pt x="1693" y="1152"/>
                  </a:lnTo>
                  <a:lnTo>
                    <a:pt x="1676" y="1193"/>
                  </a:lnTo>
                  <a:lnTo>
                    <a:pt x="1661" y="1235"/>
                  </a:lnTo>
                  <a:lnTo>
                    <a:pt x="1644" y="1274"/>
                  </a:lnTo>
                  <a:lnTo>
                    <a:pt x="1626" y="1312"/>
                  </a:lnTo>
                  <a:lnTo>
                    <a:pt x="1607" y="1347"/>
                  </a:lnTo>
                  <a:lnTo>
                    <a:pt x="1589" y="1380"/>
                  </a:lnTo>
                  <a:lnTo>
                    <a:pt x="1627" y="1411"/>
                  </a:lnTo>
                  <a:lnTo>
                    <a:pt x="1662" y="1445"/>
                  </a:lnTo>
                  <a:lnTo>
                    <a:pt x="1694" y="1483"/>
                  </a:lnTo>
                  <a:lnTo>
                    <a:pt x="1722" y="1523"/>
                  </a:lnTo>
                  <a:lnTo>
                    <a:pt x="1745" y="1568"/>
                  </a:lnTo>
                  <a:lnTo>
                    <a:pt x="1764" y="1614"/>
                  </a:lnTo>
                  <a:lnTo>
                    <a:pt x="2389" y="1520"/>
                  </a:lnTo>
                  <a:lnTo>
                    <a:pt x="2440" y="845"/>
                  </a:lnTo>
                  <a:close/>
                  <a:moveTo>
                    <a:pt x="740" y="602"/>
                  </a:moveTo>
                  <a:lnTo>
                    <a:pt x="737" y="637"/>
                  </a:lnTo>
                  <a:lnTo>
                    <a:pt x="731" y="677"/>
                  </a:lnTo>
                  <a:lnTo>
                    <a:pt x="721" y="718"/>
                  </a:lnTo>
                  <a:lnTo>
                    <a:pt x="709" y="759"/>
                  </a:lnTo>
                  <a:lnTo>
                    <a:pt x="690" y="801"/>
                  </a:lnTo>
                  <a:lnTo>
                    <a:pt x="667" y="843"/>
                  </a:lnTo>
                  <a:lnTo>
                    <a:pt x="637" y="883"/>
                  </a:lnTo>
                  <a:lnTo>
                    <a:pt x="603" y="919"/>
                  </a:lnTo>
                  <a:lnTo>
                    <a:pt x="565" y="951"/>
                  </a:lnTo>
                  <a:lnTo>
                    <a:pt x="522" y="978"/>
                  </a:lnTo>
                  <a:lnTo>
                    <a:pt x="475" y="1002"/>
                  </a:lnTo>
                  <a:lnTo>
                    <a:pt x="423" y="1021"/>
                  </a:lnTo>
                  <a:lnTo>
                    <a:pt x="368" y="1036"/>
                  </a:lnTo>
                  <a:lnTo>
                    <a:pt x="307" y="1047"/>
                  </a:lnTo>
                  <a:lnTo>
                    <a:pt x="243" y="1054"/>
                  </a:lnTo>
                  <a:lnTo>
                    <a:pt x="294" y="1544"/>
                  </a:lnTo>
                  <a:lnTo>
                    <a:pt x="828" y="1627"/>
                  </a:lnTo>
                  <a:lnTo>
                    <a:pt x="847" y="1574"/>
                  </a:lnTo>
                  <a:lnTo>
                    <a:pt x="873" y="1526"/>
                  </a:lnTo>
                  <a:lnTo>
                    <a:pt x="903" y="1481"/>
                  </a:lnTo>
                  <a:lnTo>
                    <a:pt x="940" y="1439"/>
                  </a:lnTo>
                  <a:lnTo>
                    <a:pt x="979" y="1402"/>
                  </a:lnTo>
                  <a:lnTo>
                    <a:pt x="1023" y="1369"/>
                  </a:lnTo>
                  <a:lnTo>
                    <a:pt x="1070" y="1341"/>
                  </a:lnTo>
                  <a:lnTo>
                    <a:pt x="1121" y="1318"/>
                  </a:lnTo>
                  <a:lnTo>
                    <a:pt x="1174" y="1301"/>
                  </a:lnTo>
                  <a:lnTo>
                    <a:pt x="1230" y="1290"/>
                  </a:lnTo>
                  <a:lnTo>
                    <a:pt x="1173" y="782"/>
                  </a:lnTo>
                  <a:lnTo>
                    <a:pt x="740" y="602"/>
                  </a:lnTo>
                  <a:close/>
                  <a:moveTo>
                    <a:pt x="154" y="356"/>
                  </a:moveTo>
                  <a:lnTo>
                    <a:pt x="237" y="1005"/>
                  </a:lnTo>
                  <a:lnTo>
                    <a:pt x="296" y="999"/>
                  </a:lnTo>
                  <a:lnTo>
                    <a:pt x="353" y="990"/>
                  </a:lnTo>
                  <a:lnTo>
                    <a:pt x="404" y="976"/>
                  </a:lnTo>
                  <a:lnTo>
                    <a:pt x="451" y="959"/>
                  </a:lnTo>
                  <a:lnTo>
                    <a:pt x="495" y="938"/>
                  </a:lnTo>
                  <a:lnTo>
                    <a:pt x="533" y="912"/>
                  </a:lnTo>
                  <a:lnTo>
                    <a:pt x="568" y="884"/>
                  </a:lnTo>
                  <a:lnTo>
                    <a:pt x="600" y="852"/>
                  </a:lnTo>
                  <a:lnTo>
                    <a:pt x="624" y="817"/>
                  </a:lnTo>
                  <a:lnTo>
                    <a:pt x="644" y="782"/>
                  </a:lnTo>
                  <a:lnTo>
                    <a:pt x="661" y="747"/>
                  </a:lnTo>
                  <a:lnTo>
                    <a:pt x="672" y="712"/>
                  </a:lnTo>
                  <a:lnTo>
                    <a:pt x="681" y="676"/>
                  </a:lnTo>
                  <a:lnTo>
                    <a:pt x="686" y="642"/>
                  </a:lnTo>
                  <a:lnTo>
                    <a:pt x="690" y="611"/>
                  </a:lnTo>
                  <a:lnTo>
                    <a:pt x="691" y="581"/>
                  </a:lnTo>
                  <a:lnTo>
                    <a:pt x="154" y="356"/>
                  </a:lnTo>
                  <a:close/>
                  <a:moveTo>
                    <a:pt x="2499" y="207"/>
                  </a:moveTo>
                  <a:lnTo>
                    <a:pt x="1300" y="777"/>
                  </a:lnTo>
                  <a:lnTo>
                    <a:pt x="1359" y="1289"/>
                  </a:lnTo>
                  <a:lnTo>
                    <a:pt x="1409" y="1297"/>
                  </a:lnTo>
                  <a:lnTo>
                    <a:pt x="1457" y="1311"/>
                  </a:lnTo>
                  <a:lnTo>
                    <a:pt x="1503" y="1330"/>
                  </a:lnTo>
                  <a:lnTo>
                    <a:pt x="1548" y="1353"/>
                  </a:lnTo>
                  <a:lnTo>
                    <a:pt x="1564" y="1325"/>
                  </a:lnTo>
                  <a:lnTo>
                    <a:pt x="1580" y="1294"/>
                  </a:lnTo>
                  <a:lnTo>
                    <a:pt x="1596" y="1260"/>
                  </a:lnTo>
                  <a:lnTo>
                    <a:pt x="1612" y="1224"/>
                  </a:lnTo>
                  <a:lnTo>
                    <a:pt x="1626" y="1187"/>
                  </a:lnTo>
                  <a:lnTo>
                    <a:pt x="1640" y="1150"/>
                  </a:lnTo>
                  <a:lnTo>
                    <a:pt x="1654" y="1113"/>
                  </a:lnTo>
                  <a:lnTo>
                    <a:pt x="1667" y="1077"/>
                  </a:lnTo>
                  <a:lnTo>
                    <a:pt x="1677" y="1043"/>
                  </a:lnTo>
                  <a:lnTo>
                    <a:pt x="1688" y="1011"/>
                  </a:lnTo>
                  <a:lnTo>
                    <a:pt x="1697" y="981"/>
                  </a:lnTo>
                  <a:lnTo>
                    <a:pt x="1705" y="955"/>
                  </a:lnTo>
                  <a:lnTo>
                    <a:pt x="1711" y="934"/>
                  </a:lnTo>
                  <a:lnTo>
                    <a:pt x="1716" y="918"/>
                  </a:lnTo>
                  <a:lnTo>
                    <a:pt x="1718" y="908"/>
                  </a:lnTo>
                  <a:lnTo>
                    <a:pt x="1719" y="904"/>
                  </a:lnTo>
                  <a:lnTo>
                    <a:pt x="1724" y="888"/>
                  </a:lnTo>
                  <a:lnTo>
                    <a:pt x="2443" y="795"/>
                  </a:lnTo>
                  <a:lnTo>
                    <a:pt x="2444" y="796"/>
                  </a:lnTo>
                  <a:lnTo>
                    <a:pt x="2499" y="207"/>
                  </a:lnTo>
                  <a:close/>
                  <a:moveTo>
                    <a:pt x="2638" y="137"/>
                  </a:moveTo>
                  <a:lnTo>
                    <a:pt x="2569" y="828"/>
                  </a:lnTo>
                  <a:lnTo>
                    <a:pt x="3608" y="1089"/>
                  </a:lnTo>
                  <a:lnTo>
                    <a:pt x="3680" y="526"/>
                  </a:lnTo>
                  <a:lnTo>
                    <a:pt x="2638" y="137"/>
                  </a:lnTo>
                  <a:close/>
                  <a:moveTo>
                    <a:pt x="2642" y="0"/>
                  </a:moveTo>
                  <a:lnTo>
                    <a:pt x="3818" y="444"/>
                  </a:lnTo>
                  <a:lnTo>
                    <a:pt x="3655" y="1729"/>
                  </a:lnTo>
                  <a:lnTo>
                    <a:pt x="3823" y="3136"/>
                  </a:lnTo>
                  <a:lnTo>
                    <a:pt x="2647" y="2866"/>
                  </a:lnTo>
                  <a:lnTo>
                    <a:pt x="1314" y="3118"/>
                  </a:lnTo>
                  <a:lnTo>
                    <a:pt x="7" y="2876"/>
                  </a:lnTo>
                  <a:lnTo>
                    <a:pt x="166" y="1525"/>
                  </a:lnTo>
                  <a:lnTo>
                    <a:pt x="0" y="154"/>
                  </a:lnTo>
                  <a:lnTo>
                    <a:pt x="1230" y="670"/>
                  </a:lnTo>
                  <a:lnTo>
                    <a:pt x="26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1" name="Freeform 17"/>
          <p:cNvSpPr>
            <a:spLocks/>
          </p:cNvSpPr>
          <p:nvPr/>
        </p:nvSpPr>
        <p:spPr bwMode="auto">
          <a:xfrm>
            <a:off x="9766701" y="4241429"/>
            <a:ext cx="518187" cy="512407"/>
          </a:xfrm>
          <a:custGeom>
            <a:avLst/>
            <a:gdLst>
              <a:gd name="T0" fmla="*/ 4205 w 4278"/>
              <a:gd name="T1" fmla="*/ 0 h 3962"/>
              <a:gd name="T2" fmla="*/ 4223 w 4278"/>
              <a:gd name="T3" fmla="*/ 0 h 3962"/>
              <a:gd name="T4" fmla="*/ 4240 w 4278"/>
              <a:gd name="T5" fmla="*/ 6 h 3962"/>
              <a:gd name="T6" fmla="*/ 4255 w 4278"/>
              <a:gd name="T7" fmla="*/ 15 h 3962"/>
              <a:gd name="T8" fmla="*/ 4268 w 4278"/>
              <a:gd name="T9" fmla="*/ 29 h 3962"/>
              <a:gd name="T10" fmla="*/ 4275 w 4278"/>
              <a:gd name="T11" fmla="*/ 46 h 3962"/>
              <a:gd name="T12" fmla="*/ 4278 w 4278"/>
              <a:gd name="T13" fmla="*/ 64 h 3962"/>
              <a:gd name="T14" fmla="*/ 4275 w 4278"/>
              <a:gd name="T15" fmla="*/ 82 h 3962"/>
              <a:gd name="T16" fmla="*/ 3188 w 4278"/>
              <a:gd name="T17" fmla="*/ 3547 h 3962"/>
              <a:gd name="T18" fmla="*/ 3181 w 4278"/>
              <a:gd name="T19" fmla="*/ 3563 h 3962"/>
              <a:gd name="T20" fmla="*/ 3168 w 4278"/>
              <a:gd name="T21" fmla="*/ 3576 h 3962"/>
              <a:gd name="T22" fmla="*/ 3152 w 4278"/>
              <a:gd name="T23" fmla="*/ 3587 h 3962"/>
              <a:gd name="T24" fmla="*/ 3135 w 4278"/>
              <a:gd name="T25" fmla="*/ 3591 h 3962"/>
              <a:gd name="T26" fmla="*/ 3117 w 4278"/>
              <a:gd name="T27" fmla="*/ 3591 h 3962"/>
              <a:gd name="T28" fmla="*/ 3100 w 4278"/>
              <a:gd name="T29" fmla="*/ 3586 h 3962"/>
              <a:gd name="T30" fmla="*/ 2329 w 4278"/>
              <a:gd name="T31" fmla="*/ 3217 h 3962"/>
              <a:gd name="T32" fmla="*/ 1706 w 4278"/>
              <a:gd name="T33" fmla="*/ 3940 h 3962"/>
              <a:gd name="T34" fmla="*/ 1692 w 4278"/>
              <a:gd name="T35" fmla="*/ 3952 h 3962"/>
              <a:gd name="T36" fmla="*/ 1675 w 4278"/>
              <a:gd name="T37" fmla="*/ 3960 h 3962"/>
              <a:gd name="T38" fmla="*/ 1658 w 4278"/>
              <a:gd name="T39" fmla="*/ 3962 h 3962"/>
              <a:gd name="T40" fmla="*/ 1647 w 4278"/>
              <a:gd name="T41" fmla="*/ 3961 h 3962"/>
              <a:gd name="T42" fmla="*/ 1637 w 4278"/>
              <a:gd name="T43" fmla="*/ 3959 h 3962"/>
              <a:gd name="T44" fmla="*/ 1620 w 4278"/>
              <a:gd name="T45" fmla="*/ 3951 h 3962"/>
              <a:gd name="T46" fmla="*/ 1607 w 4278"/>
              <a:gd name="T47" fmla="*/ 3938 h 3962"/>
              <a:gd name="T48" fmla="*/ 1598 w 4278"/>
              <a:gd name="T49" fmla="*/ 3921 h 3962"/>
              <a:gd name="T50" fmla="*/ 1593 w 4278"/>
              <a:gd name="T51" fmla="*/ 3903 h 3962"/>
              <a:gd name="T52" fmla="*/ 1505 w 4278"/>
              <a:gd name="T53" fmla="*/ 2740 h 3962"/>
              <a:gd name="T54" fmla="*/ 1506 w 4278"/>
              <a:gd name="T55" fmla="*/ 2721 h 3962"/>
              <a:gd name="T56" fmla="*/ 1511 w 4278"/>
              <a:gd name="T57" fmla="*/ 2705 h 3962"/>
              <a:gd name="T58" fmla="*/ 1521 w 4278"/>
              <a:gd name="T59" fmla="*/ 2690 h 3962"/>
              <a:gd name="T60" fmla="*/ 2419 w 4278"/>
              <a:gd name="T61" fmla="*/ 1768 h 3962"/>
              <a:gd name="T62" fmla="*/ 1276 w 4278"/>
              <a:gd name="T63" fmla="*/ 2621 h 3962"/>
              <a:gd name="T64" fmla="*/ 1261 w 4278"/>
              <a:gd name="T65" fmla="*/ 2631 h 3962"/>
              <a:gd name="T66" fmla="*/ 1244 w 4278"/>
              <a:gd name="T67" fmla="*/ 2634 h 3962"/>
              <a:gd name="T68" fmla="*/ 1227 w 4278"/>
              <a:gd name="T69" fmla="*/ 2633 h 3962"/>
              <a:gd name="T70" fmla="*/ 1210 w 4278"/>
              <a:gd name="T71" fmla="*/ 2628 h 3962"/>
              <a:gd name="T72" fmla="*/ 36 w 4278"/>
              <a:gd name="T73" fmla="*/ 2051 h 3962"/>
              <a:gd name="T74" fmla="*/ 21 w 4278"/>
              <a:gd name="T75" fmla="*/ 2041 h 3962"/>
              <a:gd name="T76" fmla="*/ 9 w 4278"/>
              <a:gd name="T77" fmla="*/ 2026 h 3962"/>
              <a:gd name="T78" fmla="*/ 3 w 4278"/>
              <a:gd name="T79" fmla="*/ 2011 h 3962"/>
              <a:gd name="T80" fmla="*/ 0 w 4278"/>
              <a:gd name="T81" fmla="*/ 1992 h 3962"/>
              <a:gd name="T82" fmla="*/ 3 w 4278"/>
              <a:gd name="T83" fmla="*/ 1974 h 3962"/>
              <a:gd name="T84" fmla="*/ 10 w 4278"/>
              <a:gd name="T85" fmla="*/ 1959 h 3962"/>
              <a:gd name="T86" fmla="*/ 22 w 4278"/>
              <a:gd name="T87" fmla="*/ 1944 h 3962"/>
              <a:gd name="T88" fmla="*/ 38 w 4278"/>
              <a:gd name="T89" fmla="*/ 1935 h 3962"/>
              <a:gd name="T90" fmla="*/ 4187 w 4278"/>
              <a:gd name="T91" fmla="*/ 6 h 3962"/>
              <a:gd name="T92" fmla="*/ 4205 w 4278"/>
              <a:gd name="T93" fmla="*/ 0 h 3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278" h="3962">
                <a:moveTo>
                  <a:pt x="4205" y="0"/>
                </a:moveTo>
                <a:lnTo>
                  <a:pt x="4223" y="0"/>
                </a:lnTo>
                <a:lnTo>
                  <a:pt x="4240" y="6"/>
                </a:lnTo>
                <a:lnTo>
                  <a:pt x="4255" y="15"/>
                </a:lnTo>
                <a:lnTo>
                  <a:pt x="4268" y="29"/>
                </a:lnTo>
                <a:lnTo>
                  <a:pt x="4275" y="46"/>
                </a:lnTo>
                <a:lnTo>
                  <a:pt x="4278" y="64"/>
                </a:lnTo>
                <a:lnTo>
                  <a:pt x="4275" y="82"/>
                </a:lnTo>
                <a:lnTo>
                  <a:pt x="3188" y="3547"/>
                </a:lnTo>
                <a:lnTo>
                  <a:pt x="3181" y="3563"/>
                </a:lnTo>
                <a:lnTo>
                  <a:pt x="3168" y="3576"/>
                </a:lnTo>
                <a:lnTo>
                  <a:pt x="3152" y="3587"/>
                </a:lnTo>
                <a:lnTo>
                  <a:pt x="3135" y="3591"/>
                </a:lnTo>
                <a:lnTo>
                  <a:pt x="3117" y="3591"/>
                </a:lnTo>
                <a:lnTo>
                  <a:pt x="3100" y="3586"/>
                </a:lnTo>
                <a:lnTo>
                  <a:pt x="2329" y="3217"/>
                </a:lnTo>
                <a:lnTo>
                  <a:pt x="1706" y="3940"/>
                </a:lnTo>
                <a:lnTo>
                  <a:pt x="1692" y="3952"/>
                </a:lnTo>
                <a:lnTo>
                  <a:pt x="1675" y="3960"/>
                </a:lnTo>
                <a:lnTo>
                  <a:pt x="1658" y="3962"/>
                </a:lnTo>
                <a:lnTo>
                  <a:pt x="1647" y="3961"/>
                </a:lnTo>
                <a:lnTo>
                  <a:pt x="1637" y="3959"/>
                </a:lnTo>
                <a:lnTo>
                  <a:pt x="1620" y="3951"/>
                </a:lnTo>
                <a:lnTo>
                  <a:pt x="1607" y="3938"/>
                </a:lnTo>
                <a:lnTo>
                  <a:pt x="1598" y="3921"/>
                </a:lnTo>
                <a:lnTo>
                  <a:pt x="1593" y="3903"/>
                </a:lnTo>
                <a:lnTo>
                  <a:pt x="1505" y="2740"/>
                </a:lnTo>
                <a:lnTo>
                  <a:pt x="1506" y="2721"/>
                </a:lnTo>
                <a:lnTo>
                  <a:pt x="1511" y="2705"/>
                </a:lnTo>
                <a:lnTo>
                  <a:pt x="1521" y="2690"/>
                </a:lnTo>
                <a:lnTo>
                  <a:pt x="2419" y="1768"/>
                </a:lnTo>
                <a:lnTo>
                  <a:pt x="1276" y="2621"/>
                </a:lnTo>
                <a:lnTo>
                  <a:pt x="1261" y="2631"/>
                </a:lnTo>
                <a:lnTo>
                  <a:pt x="1244" y="2634"/>
                </a:lnTo>
                <a:lnTo>
                  <a:pt x="1227" y="2633"/>
                </a:lnTo>
                <a:lnTo>
                  <a:pt x="1210" y="2628"/>
                </a:lnTo>
                <a:lnTo>
                  <a:pt x="36" y="2051"/>
                </a:lnTo>
                <a:lnTo>
                  <a:pt x="21" y="2041"/>
                </a:lnTo>
                <a:lnTo>
                  <a:pt x="9" y="2026"/>
                </a:lnTo>
                <a:lnTo>
                  <a:pt x="3" y="2011"/>
                </a:lnTo>
                <a:lnTo>
                  <a:pt x="0" y="1992"/>
                </a:lnTo>
                <a:lnTo>
                  <a:pt x="3" y="1974"/>
                </a:lnTo>
                <a:lnTo>
                  <a:pt x="10" y="1959"/>
                </a:lnTo>
                <a:lnTo>
                  <a:pt x="22" y="1944"/>
                </a:lnTo>
                <a:lnTo>
                  <a:pt x="38" y="1935"/>
                </a:lnTo>
                <a:lnTo>
                  <a:pt x="4187" y="6"/>
                </a:lnTo>
                <a:lnTo>
                  <a:pt x="420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Google Shape;101;p12"/>
          <p:cNvSpPr txBox="1">
            <a:spLocks/>
          </p:cNvSpPr>
          <p:nvPr/>
        </p:nvSpPr>
        <p:spPr>
          <a:xfrm>
            <a:off x="401963" y="311253"/>
            <a:ext cx="4844855" cy="670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kern="0" dirty="0"/>
              <a:t>Table of Contents</a:t>
            </a:r>
          </a:p>
        </p:txBody>
      </p:sp>
      <p:sp>
        <p:nvSpPr>
          <p:cNvPr id="43" name="Pentagon 42"/>
          <p:cNvSpPr/>
          <p:nvPr/>
        </p:nvSpPr>
        <p:spPr>
          <a:xfrm rot="5400000">
            <a:off x="6788703" y="2749254"/>
            <a:ext cx="1110342" cy="1065502"/>
          </a:xfrm>
          <a:prstGeom prst="homePlate">
            <a:avLst>
              <a:gd name="adj" fmla="val 35185"/>
            </a:avLst>
          </a:prstGeom>
          <a:solidFill>
            <a:srgbClr val="004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269849" y="5355354"/>
            <a:ext cx="21324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-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03</a:t>
            </a:r>
            <a:endParaRPr kumimoji="0" lang="en-US" sz="54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080655" y="4371603"/>
            <a:ext cx="1939101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INTRODUCTION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Goal &amp; motivation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Limitations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472490" y="2508553"/>
            <a:ext cx="2216045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IMPLEMENTATION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DSP algorithm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Timings &amp; averaging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</a:endParaRPr>
          </a:p>
        </p:txBody>
      </p:sp>
      <p:grpSp>
        <p:nvGrpSpPr>
          <p:cNvPr id="52" name="Google Shape;521;p37"/>
          <p:cNvGrpSpPr/>
          <p:nvPr/>
        </p:nvGrpSpPr>
        <p:grpSpPr>
          <a:xfrm>
            <a:off x="7068606" y="2904995"/>
            <a:ext cx="551031" cy="522290"/>
            <a:chOff x="5300400" y="3670175"/>
            <a:chExt cx="421300" cy="399325"/>
          </a:xfrm>
        </p:grpSpPr>
        <p:sp>
          <p:nvSpPr>
            <p:cNvPr id="53" name="Google Shape;522;p37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23;p37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24;p37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25;p37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26;p3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330;p37"/>
          <p:cNvGrpSpPr/>
          <p:nvPr/>
        </p:nvGrpSpPr>
        <p:grpSpPr>
          <a:xfrm>
            <a:off x="4434731" y="4205458"/>
            <a:ext cx="430422" cy="544351"/>
            <a:chOff x="584925" y="238125"/>
            <a:chExt cx="415200" cy="525100"/>
          </a:xfrm>
        </p:grpSpPr>
        <p:sp>
          <p:nvSpPr>
            <p:cNvPr id="59" name="Google Shape;331;p37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32;p37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33;p3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34;p37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35;p37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36;p37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Rectangle 64"/>
          <p:cNvSpPr/>
          <p:nvPr/>
        </p:nvSpPr>
        <p:spPr>
          <a:xfrm>
            <a:off x="6069180" y="4337236"/>
            <a:ext cx="27090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CURRENT PROGRESS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Simulink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HIL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Analytics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8969587" y="2586336"/>
            <a:ext cx="22160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FUTURE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PLAN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982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  <p:sp>
        <p:nvSpPr>
          <p:cNvPr id="15" name="Google Shape;101;p12"/>
          <p:cNvSpPr txBox="1">
            <a:spLocks/>
          </p:cNvSpPr>
          <p:nvPr/>
        </p:nvSpPr>
        <p:spPr>
          <a:xfrm>
            <a:off x="401963" y="311253"/>
            <a:ext cx="4743778" cy="6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kern="0" dirty="0"/>
              <a:t>Multisampling control - basics</a:t>
            </a:r>
          </a:p>
        </p:txBody>
      </p:sp>
      <p:grpSp>
        <p:nvGrpSpPr>
          <p:cNvPr id="5" name="Group 84">
            <a:extLst>
              <a:ext uri="{FF2B5EF4-FFF2-40B4-BE49-F238E27FC236}">
                <a16:creationId xmlns:a16="http://schemas.microsoft.com/office/drawing/2014/main" id="{69A4D7C3-F229-4D0F-A027-16F2CE6FF7FA}"/>
              </a:ext>
            </a:extLst>
          </p:cNvPr>
          <p:cNvGrpSpPr>
            <a:grpSpLocks/>
          </p:cNvGrpSpPr>
          <p:nvPr/>
        </p:nvGrpSpPr>
        <p:grpSpPr bwMode="auto">
          <a:xfrm>
            <a:off x="201860" y="1237187"/>
            <a:ext cx="7126288" cy="2514600"/>
            <a:chOff x="0" y="658"/>
            <a:chExt cx="4489" cy="1584"/>
          </a:xfrm>
        </p:grpSpPr>
        <p:sp>
          <p:nvSpPr>
            <p:cNvPr id="6" name="Line 2">
              <a:extLst>
                <a:ext uri="{FF2B5EF4-FFF2-40B4-BE49-F238E27FC236}">
                  <a16:creationId xmlns:a16="http://schemas.microsoft.com/office/drawing/2014/main" id="{503A3C18-419A-4CE0-9083-A7B135DD06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" y="658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7" name="Line 3">
              <a:extLst>
                <a:ext uri="{FF2B5EF4-FFF2-40B4-BE49-F238E27FC236}">
                  <a16:creationId xmlns:a16="http://schemas.microsoft.com/office/drawing/2014/main" id="{EA0121C8-B969-4B22-97BB-D10D531C38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906"/>
              <a:ext cx="43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8" name="Line 4">
              <a:extLst>
                <a:ext uri="{FF2B5EF4-FFF2-40B4-BE49-F238E27FC236}">
                  <a16:creationId xmlns:a16="http://schemas.microsoft.com/office/drawing/2014/main" id="{6D0932BC-8BFF-4C92-9F1B-374CB72B70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" y="802"/>
              <a:ext cx="384" cy="672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9" name="Line 5">
              <a:extLst>
                <a:ext uri="{FF2B5EF4-FFF2-40B4-BE49-F238E27FC236}">
                  <a16:creationId xmlns:a16="http://schemas.microsoft.com/office/drawing/2014/main" id="{688306E7-EBA4-4E2E-A481-16DD8DA6B6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802"/>
              <a:ext cx="1344" cy="672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28251B86-9679-4E1D-AAB1-F99EDF0FF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9" y="1138"/>
              <a:ext cx="48" cy="48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it-IT" altLang="en-US">
                <a:ea typeface="Times New Roman" charset="0"/>
                <a:cs typeface="Times New Roman" charset="0"/>
              </a:endParaRPr>
            </a:p>
          </p:txBody>
        </p:sp>
        <p:sp>
          <p:nvSpPr>
            <p:cNvPr id="11" name="Line 17">
              <a:extLst>
                <a:ext uri="{FF2B5EF4-FFF2-40B4-BE49-F238E27FC236}">
                  <a16:creationId xmlns:a16="http://schemas.microsoft.com/office/drawing/2014/main" id="{2C36CD50-2D42-4BC5-A1A1-F94DEE00E9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147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2" name="Line 18">
              <a:extLst>
                <a:ext uri="{FF2B5EF4-FFF2-40B4-BE49-F238E27FC236}">
                  <a16:creationId xmlns:a16="http://schemas.microsoft.com/office/drawing/2014/main" id="{7A44562A-F386-4041-B71C-1F61878DF6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147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3" name="Line 19">
              <a:extLst>
                <a:ext uri="{FF2B5EF4-FFF2-40B4-BE49-F238E27FC236}">
                  <a16:creationId xmlns:a16="http://schemas.microsoft.com/office/drawing/2014/main" id="{B7F2F0DE-5F67-4559-9C88-9811813045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76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4" name="Text Box 20">
              <a:extLst>
                <a:ext uri="{FF2B5EF4-FFF2-40B4-BE49-F238E27FC236}">
                  <a16:creationId xmlns:a16="http://schemas.microsoft.com/office/drawing/2014/main" id="{A76733F7-CD6D-48AA-8D30-DB39E8E66E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1954"/>
              <a:ext cx="75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it-IT" altLang="en-US">
                  <a:ea typeface="Times New Roman" charset="0"/>
                  <a:cs typeface="Times New Roman" charset="0"/>
                </a:rPr>
                <a:t>(k-1)T</a:t>
              </a:r>
              <a:r>
                <a:rPr lang="it-IT" altLang="en-US" baseline="-25000">
                  <a:ea typeface="Times New Roman" charset="0"/>
                  <a:cs typeface="Times New Roman" charset="0"/>
                </a:rPr>
                <a:t>sw</a:t>
              </a:r>
            </a:p>
          </p:txBody>
        </p:sp>
        <p:sp>
          <p:nvSpPr>
            <p:cNvPr id="16" name="Text Box 21">
              <a:extLst>
                <a:ext uri="{FF2B5EF4-FFF2-40B4-BE49-F238E27FC236}">
                  <a16:creationId xmlns:a16="http://schemas.microsoft.com/office/drawing/2014/main" id="{AD44EEB7-70FE-44E0-9D16-AFFE413E97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2" y="1954"/>
              <a:ext cx="47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it-IT" altLang="en-US">
                  <a:ea typeface="Times New Roman" charset="0"/>
                  <a:cs typeface="Times New Roman" charset="0"/>
                </a:rPr>
                <a:t>kT</a:t>
              </a:r>
              <a:r>
                <a:rPr lang="it-IT" altLang="en-US" baseline="-25000">
                  <a:ea typeface="Times New Roman" charset="0"/>
                  <a:cs typeface="Times New Roman" charset="0"/>
                </a:rPr>
                <a:t>sw</a:t>
              </a:r>
            </a:p>
          </p:txBody>
        </p:sp>
        <p:sp>
          <p:nvSpPr>
            <p:cNvPr id="17" name="Text Box 22">
              <a:extLst>
                <a:ext uri="{FF2B5EF4-FFF2-40B4-BE49-F238E27FC236}">
                  <a16:creationId xmlns:a16="http://schemas.microsoft.com/office/drawing/2014/main" id="{81DE6E09-30D2-4BC7-A9BE-822839A907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4" y="1954"/>
              <a:ext cx="8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it-IT" altLang="en-US">
                  <a:ea typeface="Times New Roman" charset="0"/>
                  <a:cs typeface="Times New Roman" charset="0"/>
                </a:rPr>
                <a:t>(k+1)T</a:t>
              </a:r>
              <a:r>
                <a:rPr lang="it-IT" altLang="en-US" baseline="-25000">
                  <a:ea typeface="Times New Roman" charset="0"/>
                  <a:cs typeface="Times New Roman" charset="0"/>
                </a:rPr>
                <a:t>sw</a:t>
              </a:r>
            </a:p>
          </p:txBody>
        </p:sp>
        <p:sp>
          <p:nvSpPr>
            <p:cNvPr id="18" name="Text Box 23">
              <a:extLst>
                <a:ext uri="{FF2B5EF4-FFF2-40B4-BE49-F238E27FC236}">
                  <a16:creationId xmlns:a16="http://schemas.microsoft.com/office/drawing/2014/main" id="{330C860A-4A67-4C6F-8577-56BFACDE85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906"/>
              <a:ext cx="1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it-IT" altLang="en-US">
                  <a:ea typeface="Times New Roman" charset="0"/>
                  <a:cs typeface="Times New Roman" charset="0"/>
                </a:rPr>
                <a:t>t</a:t>
              </a:r>
            </a:p>
          </p:txBody>
        </p:sp>
        <p:sp>
          <p:nvSpPr>
            <p:cNvPr id="19" name="Text Box 24">
              <a:extLst>
                <a:ext uri="{FF2B5EF4-FFF2-40B4-BE49-F238E27FC236}">
                  <a16:creationId xmlns:a16="http://schemas.microsoft.com/office/drawing/2014/main" id="{8CDC296A-38C5-4CEF-8B5C-0EED49BE55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" y="896"/>
              <a:ext cx="4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it-IT" altLang="en-US" i="1" dirty="0">
                  <a:solidFill>
                    <a:srgbClr val="0000FF"/>
                  </a:solidFill>
                  <a:ea typeface="Times New Roman" charset="0"/>
                  <a:cs typeface="Times New Roman" charset="0"/>
                </a:rPr>
                <a:t>i</a:t>
              </a:r>
              <a:r>
                <a:rPr lang="it-IT" altLang="en-US" i="1" baseline="-25000" dirty="0">
                  <a:solidFill>
                    <a:srgbClr val="0000FF"/>
                  </a:solidFill>
                  <a:ea typeface="Times New Roman" charset="0"/>
                  <a:cs typeface="Times New Roman" charset="0"/>
                </a:rPr>
                <a:t>L</a:t>
              </a:r>
              <a:r>
                <a:rPr lang="it-IT" altLang="en-US" i="1" dirty="0">
                  <a:solidFill>
                    <a:srgbClr val="0000FF"/>
                  </a:solidFill>
                  <a:ea typeface="Times New Roman" charset="0"/>
                  <a:cs typeface="Times New Roman" charset="0"/>
                </a:rPr>
                <a:t>(t)</a:t>
              </a:r>
            </a:p>
          </p:txBody>
        </p:sp>
        <p:sp>
          <p:nvSpPr>
            <p:cNvPr id="20" name="Line 25">
              <a:extLst>
                <a:ext uri="{FF2B5EF4-FFF2-40B4-BE49-F238E27FC236}">
                  <a16:creationId xmlns:a16="http://schemas.microsoft.com/office/drawing/2014/main" id="{D0E595C9-4B99-4E59-88C6-663AF75581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4" y="1330"/>
              <a:ext cx="288" cy="144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1" name="Line 26">
              <a:extLst>
                <a:ext uri="{FF2B5EF4-FFF2-40B4-BE49-F238E27FC236}">
                  <a16:creationId xmlns:a16="http://schemas.microsoft.com/office/drawing/2014/main" id="{C2D7F46F-CAE5-4AA2-B5C0-DDB08312A2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8" y="1522"/>
              <a:ext cx="144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2" name="Line 27">
              <a:extLst>
                <a:ext uri="{FF2B5EF4-FFF2-40B4-BE49-F238E27FC236}">
                  <a16:creationId xmlns:a16="http://schemas.microsoft.com/office/drawing/2014/main" id="{9DB9057D-1EF0-408D-B691-6658BD7707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" y="1282"/>
              <a:ext cx="134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3" name="Line 28">
              <a:extLst>
                <a:ext uri="{FF2B5EF4-FFF2-40B4-BE49-F238E27FC236}">
                  <a16:creationId xmlns:a16="http://schemas.microsoft.com/office/drawing/2014/main" id="{F59C2B46-CD22-4114-B39A-7C3FAD194D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138"/>
              <a:ext cx="163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4" name="Line 29">
              <a:extLst>
                <a:ext uri="{FF2B5EF4-FFF2-40B4-BE49-F238E27FC236}">
                  <a16:creationId xmlns:a16="http://schemas.microsoft.com/office/drawing/2014/main" id="{43B7EEFD-4038-49BB-9474-75CAEB3B76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378"/>
              <a:ext cx="86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5" name="Line 30">
              <a:extLst>
                <a:ext uri="{FF2B5EF4-FFF2-40B4-BE49-F238E27FC236}">
                  <a16:creationId xmlns:a16="http://schemas.microsoft.com/office/drawing/2014/main" id="{CD0F3FC8-9BB9-45DC-B241-04F7D55DEC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138"/>
              <a:ext cx="0" cy="14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6" name="Line 31">
              <a:extLst>
                <a:ext uri="{FF2B5EF4-FFF2-40B4-BE49-F238E27FC236}">
                  <a16:creationId xmlns:a16="http://schemas.microsoft.com/office/drawing/2014/main" id="{8A04B638-3527-4316-97F7-DA55EC12F7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0" y="1138"/>
              <a:ext cx="0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7" name="Text Box 32">
              <a:extLst>
                <a:ext uri="{FF2B5EF4-FFF2-40B4-BE49-F238E27FC236}">
                  <a16:creationId xmlns:a16="http://schemas.microsoft.com/office/drawing/2014/main" id="{9614C943-FBEE-436A-B213-771B90B91A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6" y="802"/>
              <a:ext cx="58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it-IT" altLang="en-US" i="1" dirty="0">
                  <a:solidFill>
                    <a:srgbClr val="FF0000"/>
                  </a:solidFill>
                  <a:ea typeface="Times New Roman" charset="0"/>
                  <a:cs typeface="Times New Roman" charset="0"/>
                </a:rPr>
                <a:t>i</a:t>
              </a:r>
              <a:r>
                <a:rPr lang="it-IT" altLang="en-US" i="1" baseline="-25000" dirty="0">
                  <a:solidFill>
                    <a:srgbClr val="FF0000"/>
                  </a:solidFill>
                  <a:ea typeface="Times New Roman" charset="0"/>
                  <a:cs typeface="Times New Roman" charset="0"/>
                </a:rPr>
                <a:t>L,f</a:t>
              </a:r>
              <a:r>
                <a:rPr lang="it-IT" altLang="en-US" i="1" dirty="0">
                  <a:solidFill>
                    <a:srgbClr val="FF0000"/>
                  </a:solidFill>
                  <a:ea typeface="Times New Roman" charset="0"/>
                  <a:cs typeface="Times New Roman" charset="0"/>
                </a:rPr>
                <a:t> </a:t>
              </a:r>
              <a:r>
                <a:rPr lang="it-IT" altLang="en-US" dirty="0">
                  <a:solidFill>
                    <a:srgbClr val="FF0000"/>
                  </a:solidFill>
                  <a:ea typeface="Times New Roman" charset="0"/>
                  <a:cs typeface="Times New Roman" charset="0"/>
                </a:rPr>
                <a:t>[k]</a:t>
              </a:r>
            </a:p>
          </p:txBody>
        </p:sp>
        <p:sp>
          <p:nvSpPr>
            <p:cNvPr id="28" name="Line 33">
              <a:extLst>
                <a:ext uri="{FF2B5EF4-FFF2-40B4-BE49-F238E27FC236}">
                  <a16:creationId xmlns:a16="http://schemas.microsoft.com/office/drawing/2014/main" id="{E790FA4D-30D4-4A1F-B57A-76F44AE227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0" y="1042"/>
              <a:ext cx="240" cy="432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9" name="Line 34">
              <a:extLst>
                <a:ext uri="{FF2B5EF4-FFF2-40B4-BE49-F238E27FC236}">
                  <a16:creationId xmlns:a16="http://schemas.microsoft.com/office/drawing/2014/main" id="{8C6A6598-A4B6-4271-899F-1531817E09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042"/>
              <a:ext cx="1488" cy="72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0" name="Oval 35">
              <a:extLst>
                <a:ext uri="{FF2B5EF4-FFF2-40B4-BE49-F238E27FC236}">
                  <a16:creationId xmlns:a16="http://schemas.microsoft.com/office/drawing/2014/main" id="{2ABEA233-182B-481D-8646-8D3FA4DA7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370"/>
              <a:ext cx="48" cy="48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it-IT" altLang="en-US"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31" name="Group 83">
            <a:extLst>
              <a:ext uri="{FF2B5EF4-FFF2-40B4-BE49-F238E27FC236}">
                <a16:creationId xmlns:a16="http://schemas.microsoft.com/office/drawing/2014/main" id="{B24D87BF-6F80-4463-BB67-A921D17E3E9F}"/>
              </a:ext>
            </a:extLst>
          </p:cNvPr>
          <p:cNvGrpSpPr>
            <a:grpSpLocks/>
          </p:cNvGrpSpPr>
          <p:nvPr/>
        </p:nvGrpSpPr>
        <p:grpSpPr bwMode="auto">
          <a:xfrm>
            <a:off x="197421" y="3510487"/>
            <a:ext cx="7126288" cy="2514600"/>
            <a:chOff x="0" y="2392"/>
            <a:chExt cx="4489" cy="1584"/>
          </a:xfrm>
        </p:grpSpPr>
        <p:sp>
          <p:nvSpPr>
            <p:cNvPr id="32" name="Line 2">
              <a:extLst>
                <a:ext uri="{FF2B5EF4-FFF2-40B4-BE49-F238E27FC236}">
                  <a16:creationId xmlns:a16="http://schemas.microsoft.com/office/drawing/2014/main" id="{2DC56ECE-535A-407D-94CE-20857E2ACD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" y="239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3" name="Line 3">
              <a:extLst>
                <a:ext uri="{FF2B5EF4-FFF2-40B4-BE49-F238E27FC236}">
                  <a16:creationId xmlns:a16="http://schemas.microsoft.com/office/drawing/2014/main" id="{0934381D-BEC4-46C2-88A9-07AC0ACAA9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3640"/>
              <a:ext cx="43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4" name="Line 4">
              <a:extLst>
                <a:ext uri="{FF2B5EF4-FFF2-40B4-BE49-F238E27FC236}">
                  <a16:creationId xmlns:a16="http://schemas.microsoft.com/office/drawing/2014/main" id="{028B18AF-0710-4DBA-9245-2F2A6F8852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" y="2536"/>
              <a:ext cx="384" cy="672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5" name="Line 5">
              <a:extLst>
                <a:ext uri="{FF2B5EF4-FFF2-40B4-BE49-F238E27FC236}">
                  <a16:creationId xmlns:a16="http://schemas.microsoft.com/office/drawing/2014/main" id="{41180083-84A3-4755-B454-6DB796DA72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536"/>
              <a:ext cx="1344" cy="672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6" name="Line 13">
              <a:extLst>
                <a:ext uri="{FF2B5EF4-FFF2-40B4-BE49-F238E27FC236}">
                  <a16:creationId xmlns:a16="http://schemas.microsoft.com/office/drawing/2014/main" id="{93C6337D-52AC-4B25-B62F-0ED94F714B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320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7" name="Line 14">
              <a:extLst>
                <a:ext uri="{FF2B5EF4-FFF2-40B4-BE49-F238E27FC236}">
                  <a16:creationId xmlns:a16="http://schemas.microsoft.com/office/drawing/2014/main" id="{BAEE16B9-A105-4AF0-BF0C-3583B51458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20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8" name="Line 15">
              <a:extLst>
                <a:ext uri="{FF2B5EF4-FFF2-40B4-BE49-F238E27FC236}">
                  <a16:creationId xmlns:a16="http://schemas.microsoft.com/office/drawing/2014/main" id="{B0D21142-E3B1-4858-83F4-46B954EFF0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49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9" name="Text Box 16">
              <a:extLst>
                <a:ext uri="{FF2B5EF4-FFF2-40B4-BE49-F238E27FC236}">
                  <a16:creationId xmlns:a16="http://schemas.microsoft.com/office/drawing/2014/main" id="{07348BFF-6DB4-493D-99E1-65FE2F1BA0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3688"/>
              <a:ext cx="75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it-IT" altLang="en-US" dirty="0">
                  <a:ea typeface="Times New Roman" charset="0"/>
                  <a:cs typeface="Times New Roman" charset="0"/>
                </a:rPr>
                <a:t>(k-1)T</a:t>
              </a:r>
              <a:r>
                <a:rPr lang="it-IT" altLang="en-US" baseline="-25000" dirty="0">
                  <a:ea typeface="Times New Roman" charset="0"/>
                  <a:cs typeface="Times New Roman" charset="0"/>
                </a:rPr>
                <a:t>sw</a:t>
              </a:r>
            </a:p>
          </p:txBody>
        </p:sp>
        <p:sp>
          <p:nvSpPr>
            <p:cNvPr id="40" name="Text Box 17">
              <a:extLst>
                <a:ext uri="{FF2B5EF4-FFF2-40B4-BE49-F238E27FC236}">
                  <a16:creationId xmlns:a16="http://schemas.microsoft.com/office/drawing/2014/main" id="{B434E3E3-DEAF-40CB-AF21-47A6CA3F84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2" y="3688"/>
              <a:ext cx="47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it-IT" altLang="en-US" dirty="0">
                  <a:ea typeface="Times New Roman" charset="0"/>
                  <a:cs typeface="Times New Roman" charset="0"/>
                </a:rPr>
                <a:t>kT</a:t>
              </a:r>
              <a:r>
                <a:rPr lang="it-IT" altLang="en-US" baseline="-25000" dirty="0">
                  <a:ea typeface="Times New Roman" charset="0"/>
                  <a:cs typeface="Times New Roman" charset="0"/>
                </a:rPr>
                <a:t>sw</a:t>
              </a:r>
            </a:p>
          </p:txBody>
        </p:sp>
        <p:sp>
          <p:nvSpPr>
            <p:cNvPr id="41" name="Text Box 18">
              <a:extLst>
                <a:ext uri="{FF2B5EF4-FFF2-40B4-BE49-F238E27FC236}">
                  <a16:creationId xmlns:a16="http://schemas.microsoft.com/office/drawing/2014/main" id="{3CC3E02C-70D6-485E-A710-9DC80D525E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4" y="3688"/>
              <a:ext cx="8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it-IT" altLang="en-US">
                  <a:ea typeface="Times New Roman" charset="0"/>
                  <a:cs typeface="Times New Roman" charset="0"/>
                </a:rPr>
                <a:t>(k+1)T</a:t>
              </a:r>
              <a:r>
                <a:rPr lang="it-IT" altLang="en-US" baseline="-25000">
                  <a:ea typeface="Times New Roman" charset="0"/>
                  <a:cs typeface="Times New Roman" charset="0"/>
                </a:rPr>
                <a:t>sw</a:t>
              </a:r>
            </a:p>
          </p:txBody>
        </p:sp>
        <p:sp>
          <p:nvSpPr>
            <p:cNvPr id="42" name="Text Box 19">
              <a:extLst>
                <a:ext uri="{FF2B5EF4-FFF2-40B4-BE49-F238E27FC236}">
                  <a16:creationId xmlns:a16="http://schemas.microsoft.com/office/drawing/2014/main" id="{BA5A228F-1EAE-4D3B-870A-A42058E8C8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3640"/>
              <a:ext cx="1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it-IT" altLang="en-US">
                  <a:ea typeface="Times New Roman" charset="0"/>
                  <a:cs typeface="Times New Roman" charset="0"/>
                </a:rPr>
                <a:t>t</a:t>
              </a:r>
            </a:p>
          </p:txBody>
        </p:sp>
        <p:sp>
          <p:nvSpPr>
            <p:cNvPr id="43" name="Text Box 20">
              <a:extLst>
                <a:ext uri="{FF2B5EF4-FFF2-40B4-BE49-F238E27FC236}">
                  <a16:creationId xmlns:a16="http://schemas.microsoft.com/office/drawing/2014/main" id="{68B517BE-78C2-4A71-B0AD-2A63199903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" y="2630"/>
              <a:ext cx="4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it-IT" altLang="en-US" i="1" dirty="0">
                  <a:solidFill>
                    <a:srgbClr val="0000FF"/>
                  </a:solidFill>
                  <a:ea typeface="Times New Roman" charset="0"/>
                  <a:cs typeface="Times New Roman" charset="0"/>
                </a:rPr>
                <a:t>i</a:t>
              </a:r>
              <a:r>
                <a:rPr lang="it-IT" altLang="en-US" i="1" baseline="-25000" dirty="0">
                  <a:solidFill>
                    <a:srgbClr val="0000FF"/>
                  </a:solidFill>
                  <a:ea typeface="Times New Roman" charset="0"/>
                  <a:cs typeface="Times New Roman" charset="0"/>
                </a:rPr>
                <a:t>L</a:t>
              </a:r>
              <a:r>
                <a:rPr lang="it-IT" altLang="en-US" i="1" dirty="0">
                  <a:solidFill>
                    <a:srgbClr val="0000FF"/>
                  </a:solidFill>
                  <a:ea typeface="Times New Roman" charset="0"/>
                  <a:cs typeface="Times New Roman" charset="0"/>
                </a:rPr>
                <a:t>(t)</a:t>
              </a:r>
            </a:p>
          </p:txBody>
        </p:sp>
        <p:sp>
          <p:nvSpPr>
            <p:cNvPr id="44" name="Line 21">
              <a:extLst>
                <a:ext uri="{FF2B5EF4-FFF2-40B4-BE49-F238E27FC236}">
                  <a16:creationId xmlns:a16="http://schemas.microsoft.com/office/drawing/2014/main" id="{CE3F2F00-47C4-415E-A002-85240E6C16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4" y="3064"/>
              <a:ext cx="288" cy="144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5" name="Line 22">
              <a:extLst>
                <a:ext uri="{FF2B5EF4-FFF2-40B4-BE49-F238E27FC236}">
                  <a16:creationId xmlns:a16="http://schemas.microsoft.com/office/drawing/2014/main" id="{5F401912-B6FC-4B23-B65A-4AE945DE31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8" y="3256"/>
              <a:ext cx="144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6" name="Line 23">
              <a:extLst>
                <a:ext uri="{FF2B5EF4-FFF2-40B4-BE49-F238E27FC236}">
                  <a16:creationId xmlns:a16="http://schemas.microsoft.com/office/drawing/2014/main" id="{34326F5E-640A-48BA-B84D-447F3670C9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0" y="2776"/>
              <a:ext cx="240" cy="432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7" name="Line 24">
              <a:extLst>
                <a:ext uri="{FF2B5EF4-FFF2-40B4-BE49-F238E27FC236}">
                  <a16:creationId xmlns:a16="http://schemas.microsoft.com/office/drawing/2014/main" id="{C4E56319-BC78-4E94-AABE-C5BAC33D40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776"/>
              <a:ext cx="1488" cy="72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8" name="Oval 25">
              <a:extLst>
                <a:ext uri="{FF2B5EF4-FFF2-40B4-BE49-F238E27FC236}">
                  <a16:creationId xmlns:a16="http://schemas.microsoft.com/office/drawing/2014/main" id="{52C2D339-EF4A-4141-8F18-15FB9FE08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" y="2820"/>
              <a:ext cx="48" cy="48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it-IT" altLang="en-US">
                <a:ea typeface="Times New Roman" charset="0"/>
                <a:cs typeface="Times New Roman" charset="0"/>
              </a:endParaRPr>
            </a:p>
          </p:txBody>
        </p:sp>
        <p:sp>
          <p:nvSpPr>
            <p:cNvPr id="49" name="Oval 26">
              <a:extLst>
                <a:ext uri="{FF2B5EF4-FFF2-40B4-BE49-F238E27FC236}">
                  <a16:creationId xmlns:a16="http://schemas.microsoft.com/office/drawing/2014/main" id="{8FA810BC-21BD-4DE6-BF2B-0B504BA79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639"/>
              <a:ext cx="48" cy="48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it-IT" altLang="en-US">
                <a:ea typeface="Times New Roman" charset="0"/>
                <a:cs typeface="Times New Roman" charset="0"/>
              </a:endParaRPr>
            </a:p>
          </p:txBody>
        </p:sp>
        <p:sp>
          <p:nvSpPr>
            <p:cNvPr id="50" name="Oval 27">
              <a:extLst>
                <a:ext uri="{FF2B5EF4-FFF2-40B4-BE49-F238E27FC236}">
                  <a16:creationId xmlns:a16="http://schemas.microsoft.com/office/drawing/2014/main" id="{B9B7953F-1A76-4A07-84D6-AF681DE84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9" y="2854"/>
              <a:ext cx="48" cy="48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it-IT" altLang="en-US">
                <a:ea typeface="Times New Roman" charset="0"/>
                <a:cs typeface="Times New Roman" charset="0"/>
              </a:endParaRPr>
            </a:p>
          </p:txBody>
        </p:sp>
        <p:sp>
          <p:nvSpPr>
            <p:cNvPr id="51" name="Oval 28">
              <a:extLst>
                <a:ext uri="{FF2B5EF4-FFF2-40B4-BE49-F238E27FC236}">
                  <a16:creationId xmlns:a16="http://schemas.microsoft.com/office/drawing/2014/main" id="{54F2BDD9-5169-41CA-AADF-DE8585D07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2" y="3070"/>
              <a:ext cx="48" cy="48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it-IT" altLang="en-US">
                <a:ea typeface="Times New Roman" charset="0"/>
                <a:cs typeface="Times New Roman" charset="0"/>
              </a:endParaRPr>
            </a:p>
          </p:txBody>
        </p:sp>
        <p:sp>
          <p:nvSpPr>
            <p:cNvPr id="52" name="Oval 29">
              <a:extLst>
                <a:ext uri="{FF2B5EF4-FFF2-40B4-BE49-F238E27FC236}">
                  <a16:creationId xmlns:a16="http://schemas.microsoft.com/office/drawing/2014/main" id="{8D982471-7981-404E-8848-39004A73D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976"/>
              <a:ext cx="48" cy="48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it-IT" altLang="en-US">
                <a:ea typeface="Times New Roman" charset="0"/>
                <a:cs typeface="Times New Roman" charset="0"/>
              </a:endParaRPr>
            </a:p>
          </p:txBody>
        </p:sp>
        <p:sp>
          <p:nvSpPr>
            <p:cNvPr id="53" name="Oval 30">
              <a:extLst>
                <a:ext uri="{FF2B5EF4-FFF2-40B4-BE49-F238E27FC236}">
                  <a16:creationId xmlns:a16="http://schemas.microsoft.com/office/drawing/2014/main" id="{4651DCE0-A743-4070-9F6F-4D37AE6D1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9" y="2900"/>
              <a:ext cx="48" cy="48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it-IT" altLang="en-US">
                <a:ea typeface="Times New Roman" charset="0"/>
                <a:cs typeface="Times New Roman" charset="0"/>
              </a:endParaRPr>
            </a:p>
          </p:txBody>
        </p:sp>
        <p:sp>
          <p:nvSpPr>
            <p:cNvPr id="54" name="Oval 31">
              <a:extLst>
                <a:ext uri="{FF2B5EF4-FFF2-40B4-BE49-F238E27FC236}">
                  <a16:creationId xmlns:a16="http://schemas.microsoft.com/office/drawing/2014/main" id="{63207CAE-DE25-449F-86E6-0BAD5A3A8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2" y="3104"/>
              <a:ext cx="48" cy="48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it-IT" altLang="en-US">
                <a:ea typeface="Times New Roman" charset="0"/>
                <a:cs typeface="Times New Roman" charset="0"/>
              </a:endParaRPr>
            </a:p>
          </p:txBody>
        </p:sp>
        <p:sp>
          <p:nvSpPr>
            <p:cNvPr id="55" name="Oval 32">
              <a:extLst>
                <a:ext uri="{FF2B5EF4-FFF2-40B4-BE49-F238E27FC236}">
                  <a16:creationId xmlns:a16="http://schemas.microsoft.com/office/drawing/2014/main" id="{74F46335-7202-4AFA-B436-0637C4542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5" y="3330"/>
              <a:ext cx="48" cy="48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it-IT" altLang="en-US">
                <a:ea typeface="Times New Roman" charset="0"/>
                <a:cs typeface="Times New Roman" charset="0"/>
              </a:endParaRPr>
            </a:p>
          </p:txBody>
        </p:sp>
        <p:sp>
          <p:nvSpPr>
            <p:cNvPr id="56" name="Oval 33">
              <a:extLst>
                <a:ext uri="{FF2B5EF4-FFF2-40B4-BE49-F238E27FC236}">
                  <a16:creationId xmlns:a16="http://schemas.microsoft.com/office/drawing/2014/main" id="{1E73F72C-8428-4655-A658-C916D1752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256"/>
              <a:ext cx="48" cy="48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it-IT" altLang="en-US">
                <a:ea typeface="Times New Roman" charset="0"/>
                <a:cs typeface="Times New Roman" charset="0"/>
              </a:endParaRPr>
            </a:p>
          </p:txBody>
        </p:sp>
        <p:sp>
          <p:nvSpPr>
            <p:cNvPr id="57" name="Text Box 51">
              <a:extLst>
                <a:ext uri="{FF2B5EF4-FFF2-40B4-BE49-F238E27FC236}">
                  <a16:creationId xmlns:a16="http://schemas.microsoft.com/office/drawing/2014/main" id="{58978936-56B2-48BA-ABA7-1A18C4F352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2" y="2473"/>
              <a:ext cx="56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it-IT" altLang="en-US" i="1" dirty="0">
                  <a:solidFill>
                    <a:srgbClr val="FF0000"/>
                  </a:solidFill>
                  <a:ea typeface="Times New Roman" charset="0"/>
                  <a:cs typeface="Times New Roman" charset="0"/>
                </a:rPr>
                <a:t>i</a:t>
              </a:r>
              <a:r>
                <a:rPr lang="it-IT" altLang="en-US" i="1" baseline="-25000" dirty="0">
                  <a:solidFill>
                    <a:srgbClr val="FF0000"/>
                  </a:solidFill>
                  <a:ea typeface="Times New Roman" charset="0"/>
                  <a:cs typeface="Times New Roman" charset="0"/>
                </a:rPr>
                <a:t>L,f </a:t>
              </a:r>
              <a:r>
                <a:rPr lang="it-IT" altLang="en-US" dirty="0">
                  <a:solidFill>
                    <a:srgbClr val="FF0000"/>
                  </a:solidFill>
                  <a:ea typeface="Times New Roman" charset="0"/>
                  <a:cs typeface="Times New Roman" charset="0"/>
                </a:rPr>
                <a:t>[k]</a:t>
              </a:r>
              <a:endParaRPr lang="it-IT" altLang="en-US" i="1" dirty="0">
                <a:solidFill>
                  <a:srgbClr val="FF0000"/>
                </a:solidFill>
                <a:ea typeface="Times New Roman" charset="0"/>
                <a:cs typeface="Times New Roman" charset="0"/>
              </a:endParaRPr>
            </a:p>
          </p:txBody>
        </p:sp>
        <p:sp>
          <p:nvSpPr>
            <p:cNvPr id="58" name="Line 52">
              <a:extLst>
                <a:ext uri="{FF2B5EF4-FFF2-40B4-BE49-F238E27FC236}">
                  <a16:creationId xmlns:a16="http://schemas.microsoft.com/office/drawing/2014/main" id="{66058BAF-E890-4C4B-AB07-3D2B3A18DB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2" y="2824"/>
              <a:ext cx="43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59" name="Line 53">
              <a:extLst>
                <a:ext uri="{FF2B5EF4-FFF2-40B4-BE49-F238E27FC236}">
                  <a16:creationId xmlns:a16="http://schemas.microsoft.com/office/drawing/2014/main" id="{661EE7EF-2FC5-4504-A499-1AB5275633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90" y="2632"/>
              <a:ext cx="0" cy="1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60" name="Line 54">
              <a:extLst>
                <a:ext uri="{FF2B5EF4-FFF2-40B4-BE49-F238E27FC236}">
                  <a16:creationId xmlns:a16="http://schemas.microsoft.com/office/drawing/2014/main" id="{D1DC8C98-61F2-40A6-84BD-6F96207271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632"/>
              <a:ext cx="38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61" name="Line 55">
              <a:extLst>
                <a:ext uri="{FF2B5EF4-FFF2-40B4-BE49-F238E27FC236}">
                  <a16:creationId xmlns:a16="http://schemas.microsoft.com/office/drawing/2014/main" id="{01C79329-9B78-4C5C-AB5A-08759FF41B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632"/>
              <a:ext cx="0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62" name="Line 56">
              <a:extLst>
                <a:ext uri="{FF2B5EF4-FFF2-40B4-BE49-F238E27FC236}">
                  <a16:creationId xmlns:a16="http://schemas.microsoft.com/office/drawing/2014/main" id="{EA148B31-F7A0-492A-9587-0EE82FD26B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872"/>
              <a:ext cx="48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63" name="Line 57">
              <a:extLst>
                <a:ext uri="{FF2B5EF4-FFF2-40B4-BE49-F238E27FC236}">
                  <a16:creationId xmlns:a16="http://schemas.microsoft.com/office/drawing/2014/main" id="{6C6B8EAB-C1FF-4B37-97E4-B383B76B5F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872"/>
              <a:ext cx="0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64" name="Line 58">
              <a:extLst>
                <a:ext uri="{FF2B5EF4-FFF2-40B4-BE49-F238E27FC236}">
                  <a16:creationId xmlns:a16="http://schemas.microsoft.com/office/drawing/2014/main" id="{1C67C1E1-0A41-4E9F-99BB-D47E7906D1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104"/>
              <a:ext cx="28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65" name="Line 59">
              <a:extLst>
                <a:ext uri="{FF2B5EF4-FFF2-40B4-BE49-F238E27FC236}">
                  <a16:creationId xmlns:a16="http://schemas.microsoft.com/office/drawing/2014/main" id="{3C45CE14-3D5E-49BA-80E6-BB71EA3E7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6" y="3016"/>
              <a:ext cx="0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66" name="Line 60">
              <a:extLst>
                <a:ext uri="{FF2B5EF4-FFF2-40B4-BE49-F238E27FC236}">
                  <a16:creationId xmlns:a16="http://schemas.microsoft.com/office/drawing/2014/main" id="{075E9BED-4ECB-4373-9534-FA6B329713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3016"/>
              <a:ext cx="43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67" name="Line 61">
              <a:extLst>
                <a:ext uri="{FF2B5EF4-FFF2-40B4-BE49-F238E27FC236}">
                  <a16:creationId xmlns:a16="http://schemas.microsoft.com/office/drawing/2014/main" id="{CE42AE45-DFAC-462E-8B05-E08A75D5DD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2920"/>
              <a:ext cx="0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68" name="Line 62">
              <a:extLst>
                <a:ext uri="{FF2B5EF4-FFF2-40B4-BE49-F238E27FC236}">
                  <a16:creationId xmlns:a16="http://schemas.microsoft.com/office/drawing/2014/main" id="{DDAF1589-802B-4D8C-8AED-A400AD0C30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920"/>
              <a:ext cx="38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69" name="Line 63">
              <a:extLst>
                <a:ext uri="{FF2B5EF4-FFF2-40B4-BE49-F238E27FC236}">
                  <a16:creationId xmlns:a16="http://schemas.microsoft.com/office/drawing/2014/main" id="{F89C19D3-6B46-4052-9EA5-786600941F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920"/>
              <a:ext cx="0" cy="1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70" name="Line 64">
              <a:extLst>
                <a:ext uri="{FF2B5EF4-FFF2-40B4-BE49-F238E27FC236}">
                  <a16:creationId xmlns:a16="http://schemas.microsoft.com/office/drawing/2014/main" id="{9153774B-985D-42F2-A328-51E3762E7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112"/>
              <a:ext cx="43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71" name="Line 65">
              <a:extLst>
                <a:ext uri="{FF2B5EF4-FFF2-40B4-BE49-F238E27FC236}">
                  <a16:creationId xmlns:a16="http://schemas.microsoft.com/office/drawing/2014/main" id="{6E0FD282-CD38-4EF3-AF30-12FC6AAFA8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3112"/>
              <a:ext cx="0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72" name="Line 66">
              <a:extLst>
                <a:ext uri="{FF2B5EF4-FFF2-40B4-BE49-F238E27FC236}">
                  <a16:creationId xmlns:a16="http://schemas.microsoft.com/office/drawing/2014/main" id="{B2F68D81-347A-4A3B-B1EF-72C3F7D892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3352"/>
              <a:ext cx="43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73" name="Line 68">
              <a:extLst>
                <a:ext uri="{FF2B5EF4-FFF2-40B4-BE49-F238E27FC236}">
                  <a16:creationId xmlns:a16="http://schemas.microsoft.com/office/drawing/2014/main" id="{9246EBBF-C479-4B52-B19E-5CA901B3A1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3304"/>
              <a:ext cx="14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74" name="Line 69">
              <a:extLst>
                <a:ext uri="{FF2B5EF4-FFF2-40B4-BE49-F238E27FC236}">
                  <a16:creationId xmlns:a16="http://schemas.microsoft.com/office/drawing/2014/main" id="{43BF6DB8-77C2-47F7-883A-D8600A1551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3064"/>
              <a:ext cx="48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75" name="Line 70">
              <a:extLst>
                <a:ext uri="{FF2B5EF4-FFF2-40B4-BE49-F238E27FC236}">
                  <a16:creationId xmlns:a16="http://schemas.microsoft.com/office/drawing/2014/main" id="{9F16D408-0BEE-4D95-9A36-1D55EB0DEF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7" y="2872"/>
              <a:ext cx="0" cy="1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76" name="Text Box 80">
            <a:extLst>
              <a:ext uri="{FF2B5EF4-FFF2-40B4-BE49-F238E27FC236}">
                <a16:creationId xmlns:a16="http://schemas.microsoft.com/office/drawing/2014/main" id="{5652B8BB-932F-4660-AB4C-A95E18A46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1318" y="2383788"/>
            <a:ext cx="3498778" cy="830997"/>
          </a:xfrm>
          <a:prstGeom prst="rect">
            <a:avLst/>
          </a:prstGeom>
          <a:solidFill>
            <a:srgbClr val="FFFF99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it-IT" altLang="en-US" sz="2400" dirty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Single Sampling Approach</a:t>
            </a:r>
          </a:p>
          <a:p>
            <a:pPr algn="ctr"/>
            <a:r>
              <a:rPr lang="it-IT" altLang="en-US" sz="2400" dirty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f</a:t>
            </a:r>
            <a:r>
              <a:rPr lang="it-IT" altLang="en-US" sz="2400" baseline="-25000" dirty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sampling</a:t>
            </a:r>
            <a:r>
              <a:rPr lang="it-IT" altLang="en-US" sz="2400" dirty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 = f</a:t>
            </a:r>
            <a:r>
              <a:rPr lang="it-IT" altLang="en-US" sz="2400" baseline="-25000" dirty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sw</a:t>
            </a:r>
          </a:p>
        </p:txBody>
      </p:sp>
      <p:sp>
        <p:nvSpPr>
          <p:cNvPr id="77" name="Text Box 81">
            <a:extLst>
              <a:ext uri="{FF2B5EF4-FFF2-40B4-BE49-F238E27FC236}">
                <a16:creationId xmlns:a16="http://schemas.microsoft.com/office/drawing/2014/main" id="{8740D2B1-DAAF-4454-B85B-3E9D2C911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5062" y="4663012"/>
            <a:ext cx="3771289" cy="830997"/>
          </a:xfrm>
          <a:prstGeom prst="rect">
            <a:avLst/>
          </a:prstGeom>
          <a:solidFill>
            <a:srgbClr val="FFFF99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it-IT" altLang="en-US" sz="2400" dirty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Multiple Sampling Approach</a:t>
            </a:r>
          </a:p>
          <a:p>
            <a:pPr algn="ctr"/>
            <a:r>
              <a:rPr lang="it-IT" altLang="en-US" sz="2400" dirty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f</a:t>
            </a:r>
            <a:r>
              <a:rPr lang="it-IT" altLang="en-US" sz="2400" baseline="-25000" dirty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sampling</a:t>
            </a:r>
            <a:r>
              <a:rPr lang="it-IT" altLang="en-US" sz="2400" dirty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 = N</a:t>
            </a:r>
            <a:r>
              <a:rPr lang="el-GR" altLang="en-US" sz="2400" dirty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·</a:t>
            </a:r>
            <a:r>
              <a:rPr lang="it-IT" altLang="en-US" sz="2400" dirty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f</a:t>
            </a:r>
            <a:r>
              <a:rPr lang="it-IT" altLang="en-US" sz="2400" baseline="-25000" dirty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sw</a:t>
            </a:r>
          </a:p>
        </p:txBody>
      </p:sp>
    </p:spTree>
    <p:extLst>
      <p:ext uri="{BB962C8B-B14F-4D97-AF65-F5344CB8AC3E}">
        <p14:creationId xmlns:p14="http://schemas.microsoft.com/office/powerpoint/2010/main" val="366244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79FABCC-5D69-4226-917C-F1B9363AA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55" y="1423548"/>
            <a:ext cx="5882886" cy="2463063"/>
          </a:xfrm>
          <a:prstGeom prst="rect">
            <a:avLst/>
          </a:prstGeom>
        </p:spPr>
      </p:pic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sp>
        <p:nvSpPr>
          <p:cNvPr id="15" name="Google Shape;101;p12"/>
          <p:cNvSpPr txBox="1">
            <a:spLocks/>
          </p:cNvSpPr>
          <p:nvPr/>
        </p:nvSpPr>
        <p:spPr>
          <a:xfrm>
            <a:off x="401963" y="311253"/>
            <a:ext cx="4501731" cy="630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kern="0" dirty="0"/>
              <a:t>Multisampling - motivation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215755-D48A-4C71-83DB-C3A70D3AD8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915" y="4076337"/>
            <a:ext cx="5968298" cy="2005253"/>
          </a:xfrm>
          <a:prstGeom prst="rect">
            <a:avLst/>
          </a:prstGeom>
        </p:spPr>
      </p:pic>
      <p:sp>
        <p:nvSpPr>
          <p:cNvPr id="7" name="Text Box 81">
            <a:extLst>
              <a:ext uri="{FF2B5EF4-FFF2-40B4-BE49-F238E27FC236}">
                <a16:creationId xmlns:a16="http://schemas.microsoft.com/office/drawing/2014/main" id="{F6DC38C3-AED8-49FB-A49D-5E41CCBA3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771" y="4303830"/>
            <a:ext cx="3038813" cy="830997"/>
          </a:xfrm>
          <a:prstGeom prst="rect">
            <a:avLst/>
          </a:prstGeom>
          <a:solidFill>
            <a:srgbClr val="FFFF99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Digital delays are reduced!</a:t>
            </a:r>
            <a:endParaRPr lang="it-IT" altLang="en-US" sz="2400" baseline="-25000" dirty="0">
              <a:solidFill>
                <a:schemeClr val="accent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9305B31-0634-4097-A9FF-ECB6C10B5A1D}"/>
              </a:ext>
            </a:extLst>
          </p:cNvPr>
          <p:cNvGrpSpPr/>
          <p:nvPr/>
        </p:nvGrpSpPr>
        <p:grpSpPr>
          <a:xfrm>
            <a:off x="6826031" y="1917409"/>
            <a:ext cx="3038813" cy="2185214"/>
            <a:chOff x="8926483" y="1755370"/>
            <a:chExt cx="3038813" cy="2185214"/>
          </a:xfrm>
        </p:grpSpPr>
        <p:sp>
          <p:nvSpPr>
            <p:cNvPr id="9" name="Text Box 81">
              <a:extLst>
                <a:ext uri="{FF2B5EF4-FFF2-40B4-BE49-F238E27FC236}">
                  <a16:creationId xmlns:a16="http://schemas.microsoft.com/office/drawing/2014/main" id="{1D2BA101-3667-4789-9E65-50A02B6456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26483" y="1755370"/>
              <a:ext cx="3038813" cy="2185214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2400" dirty="0">
                  <a:solidFill>
                    <a:schemeClr val="accent2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Combined DPWM and one-step computational delay is equal to:</a:t>
              </a:r>
            </a:p>
            <a:p>
              <a:pPr algn="ctr"/>
              <a:endParaRPr lang="en-US" altLang="en-US" sz="2400" dirty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algn="ctr"/>
              <a:endParaRPr lang="en-US" altLang="en-US" sz="2400" dirty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algn="ctr"/>
              <a:endParaRPr lang="it-IT" altLang="en-US" sz="2400" baseline="-25000" dirty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46378C5-0088-43FA-ACFA-C3121DF342CD}"/>
                    </a:ext>
                  </a:extLst>
                </p:cNvPr>
                <p:cNvSpPr txBox="1"/>
                <p:nvPr/>
              </p:nvSpPr>
              <p:spPr>
                <a:xfrm>
                  <a:off x="9128602" y="2999508"/>
                  <a:ext cx="2578270" cy="7030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40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sz="24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fPr>
                          <m:num>
                            <m:r>
                              <a:rPr lang="en-US" sz="240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40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4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fPr>
                          <m:num>
                            <m:r>
                              <a:rPr lang="en-US" sz="240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40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  <m:t>2</m:t>
                            </m:r>
                          </m:den>
                        </m:f>
                        <m:f>
                          <m:fPr>
                            <m:ctrlPr>
                              <a:rPr lang="en-US" sz="24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charset="0"/>
                                    <a:cs typeface="Times New Roman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charset="0"/>
                                    <a:cs typeface="Times New Roman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charset="0"/>
                                    <a:cs typeface="Times New Roman" charset="0"/>
                                  </a:rPr>
                                  <m:t>𝑝𝑤𝑚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  <m:t>𝑁</m:t>
                            </m:r>
                          </m:den>
                        </m:f>
                      </m:oMath>
                    </m:oMathPara>
                  </a14:m>
                  <a:endParaRPr lang="en-GB" sz="2400" dirty="0">
                    <a:solidFill>
                      <a:schemeClr val="accent5">
                        <a:lumMod val="50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AAE76DD-12A0-4D98-BCFC-18ACD17056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8602" y="2999508"/>
                  <a:ext cx="2578270" cy="70301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378E0EDB-479A-4DA7-831E-778D6C07E29C}"/>
              </a:ext>
            </a:extLst>
          </p:cNvPr>
          <p:cNvSpPr/>
          <p:nvPr/>
        </p:nvSpPr>
        <p:spPr>
          <a:xfrm>
            <a:off x="3356295" y="3886611"/>
            <a:ext cx="1008668" cy="9975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en-US" b="0" i="1">
              <a:solidFill>
                <a:srgbClr val="000099"/>
              </a:solidFill>
              <a:latin typeface="Cambria Math"/>
              <a:cs typeface="Times New Roman" panose="02020603050405020304" pitchFamily="18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30CCF32-97BC-4EF0-BE6C-C73927335201}"/>
              </a:ext>
            </a:extLst>
          </p:cNvPr>
          <p:cNvSpPr/>
          <p:nvPr/>
        </p:nvSpPr>
        <p:spPr>
          <a:xfrm>
            <a:off x="3156761" y="1692726"/>
            <a:ext cx="1008668" cy="9975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en-US" b="0" i="1">
              <a:solidFill>
                <a:srgbClr val="000099"/>
              </a:solidFill>
              <a:latin typeface="Cambria Math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528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sp>
        <p:nvSpPr>
          <p:cNvPr id="15" name="Google Shape;101;p12"/>
          <p:cNvSpPr txBox="1">
            <a:spLocks/>
          </p:cNvSpPr>
          <p:nvPr/>
        </p:nvSpPr>
        <p:spPr>
          <a:xfrm>
            <a:off x="401963" y="311253"/>
            <a:ext cx="4501731" cy="630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kern="0" dirty="0"/>
              <a:t>Multisampling - problems</a:t>
            </a:r>
          </a:p>
        </p:txBody>
      </p:sp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E66BF1AA-F9FB-42A2-B84A-B286CF0800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48116" y="0"/>
            <a:ext cx="4359402" cy="2190599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692C220-09A0-47FF-BF70-B0BEB446C3A0}"/>
              </a:ext>
            </a:extLst>
          </p:cNvPr>
          <p:cNvSpPr txBox="1">
            <a:spLocks/>
          </p:cNvSpPr>
          <p:nvPr/>
        </p:nvSpPr>
        <p:spPr>
          <a:xfrm>
            <a:off x="0" y="1461545"/>
            <a:ext cx="7995231" cy="4351338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kern="0" dirty="0"/>
              <a:t>Vertical crossings between modulating waveform and carrier introduce DPWM nonlinearity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kern="0" dirty="0" err="1"/>
              <a:t>Transcharacterisctics</a:t>
            </a:r>
            <a:r>
              <a:rPr lang="en-GB" kern="0" dirty="0"/>
              <a:t> (D = f(&lt;m&gt;)) shows reduced gain regions [1]: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GB" kern="0" dirty="0"/>
              <a:t>Gain = ½ for one edge vertical crossing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GB" kern="0" dirty="0"/>
              <a:t>Gain = 0 for two edge vertical crossings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kern="0" dirty="0"/>
              <a:t>These are solved by using ripple filtering: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kern="0" dirty="0"/>
              <a:t>Repetitive filters [2]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kern="0" dirty="0"/>
              <a:t>less phase-lag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kern="0" dirty="0"/>
              <a:t>sensitive to noise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kern="0" dirty="0"/>
              <a:t>One-period averaging (MAFs)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kern="0" dirty="0"/>
              <a:t>better noise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kern="0" dirty="0"/>
              <a:t>In DPSs additional “trick” is needed as switching occurs when compare register is equal to the carrier (pulse skipping would occur at vertical crossings if this algorithm would not be implemented)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838CEB-0620-4616-A679-2847DFAF36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8116" y="2250204"/>
            <a:ext cx="4049398" cy="31902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B7399A-E2C3-47D7-89B0-0F9F9A169DF1}"/>
              </a:ext>
            </a:extLst>
          </p:cNvPr>
          <p:cNvSpPr txBox="1"/>
          <p:nvPr/>
        </p:nvSpPr>
        <p:spPr>
          <a:xfrm>
            <a:off x="478172" y="5917636"/>
            <a:ext cx="8397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[1]: </a:t>
            </a:r>
            <a:r>
              <a:rPr lang="en-US" sz="1200" dirty="0" err="1"/>
              <a:t>Corradini</a:t>
            </a:r>
            <a:r>
              <a:rPr lang="en-US" sz="1200" dirty="0"/>
              <a:t>, L. and Mattavelli, P., 2008. Modeling of </a:t>
            </a:r>
            <a:r>
              <a:rPr lang="en-US" sz="1200" dirty="0" err="1"/>
              <a:t>multisampled</a:t>
            </a:r>
            <a:r>
              <a:rPr lang="en-US" sz="1200" dirty="0"/>
              <a:t> pulse width modulators for digitally controlled DC–DC converters. IEEE Transactions on Power Electronics, 23(4), pp.1839-1847.</a:t>
            </a:r>
            <a:endParaRPr lang="en-GB" sz="1200" dirty="0"/>
          </a:p>
          <a:p>
            <a:r>
              <a:rPr lang="en-GB" sz="1200" dirty="0"/>
              <a:t>[2]: </a:t>
            </a:r>
            <a:r>
              <a:rPr lang="en-GB" sz="1200" dirty="0" err="1"/>
              <a:t>Corradini</a:t>
            </a:r>
            <a:r>
              <a:rPr lang="en-GB" sz="1200" dirty="0"/>
              <a:t>, L., Mattavelli, P., Tedeschi, E. and </a:t>
            </a:r>
            <a:r>
              <a:rPr lang="en-GB" sz="1200" dirty="0" err="1"/>
              <a:t>Trevisan</a:t>
            </a:r>
            <a:r>
              <a:rPr lang="en-GB" sz="1200" dirty="0"/>
              <a:t>, D., 2008. High-bandwidth </a:t>
            </a:r>
            <a:r>
              <a:rPr lang="en-GB" sz="1200" dirty="0" err="1"/>
              <a:t>multisampled</a:t>
            </a:r>
            <a:r>
              <a:rPr lang="en-GB" sz="1200" dirty="0"/>
              <a:t> digitally controlled DC–DC converters using ripple compensation. </a:t>
            </a:r>
            <a:r>
              <a:rPr lang="en-GB" sz="1200" i="1" dirty="0"/>
              <a:t>IEEE Transactions on Industrial Electronics</a:t>
            </a:r>
            <a:r>
              <a:rPr lang="en-GB" sz="1200" dirty="0"/>
              <a:t>, </a:t>
            </a:r>
            <a:r>
              <a:rPr lang="en-GB" sz="1200" i="1" dirty="0"/>
              <a:t>55</a:t>
            </a:r>
            <a:r>
              <a:rPr lang="en-GB" sz="1200" dirty="0"/>
              <a:t>(4), pp.1501-1508.</a:t>
            </a:r>
          </a:p>
        </p:txBody>
      </p:sp>
    </p:spTree>
    <p:extLst>
      <p:ext uri="{BB962C8B-B14F-4D97-AF65-F5344CB8AC3E}">
        <p14:creationId xmlns:p14="http://schemas.microsoft.com/office/powerpoint/2010/main" val="205082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67763" y="1818566"/>
            <a:ext cx="5110160" cy="4906336"/>
            <a:chOff x="767763" y="1827899"/>
            <a:chExt cx="5110160" cy="490633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7763" y="1827899"/>
              <a:ext cx="5110160" cy="4906336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806890" y="2052735"/>
              <a:ext cx="1623526" cy="373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Example: UR=4</a:t>
              </a:r>
            </a:p>
          </p:txBody>
        </p:sp>
      </p:grpSp>
      <p:sp>
        <p:nvSpPr>
          <p:cNvPr id="101" name="Google Shape;101;p12"/>
          <p:cNvSpPr txBox="1">
            <a:spLocks noGrp="1"/>
          </p:cNvSpPr>
          <p:nvPr>
            <p:ph type="title"/>
          </p:nvPr>
        </p:nvSpPr>
        <p:spPr>
          <a:xfrm>
            <a:off x="1182200" y="531200"/>
            <a:ext cx="5906497" cy="60731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dirty="0"/>
              <a:t>Bonus: </a:t>
            </a:r>
            <a:r>
              <a:rPr lang="en" dirty="0"/>
              <a:t>Multisampling DSP algorithm</a:t>
            </a:r>
            <a:endParaRPr dirty="0"/>
          </a:p>
        </p:txBody>
      </p:sp>
      <p:sp>
        <p:nvSpPr>
          <p:cNvPr id="105" name="Google Shape;105;p12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/>
              <a:pPr defTabSz="1219170">
                <a:buClr>
                  <a:srgbClr val="000000"/>
                </a:buClr>
              </a:pPr>
              <a:t>7</a:t>
            </a:fld>
            <a:endParaRPr kern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263000" y="2161035"/>
            <a:ext cx="4989718" cy="3372018"/>
          </a:xfrm>
        </p:spPr>
        <p:txBody>
          <a:bodyPr/>
          <a:lstStyle/>
          <a:p>
            <a:r>
              <a:rPr lang="en-US" sz="1600" dirty="0"/>
              <a:t>No missed edges due to vertical crossings</a:t>
            </a:r>
          </a:p>
          <a:p>
            <a:r>
              <a:rPr lang="en-US" sz="1600" dirty="0"/>
              <a:t>Only one ePWM module that runs on control frequency (UR*fpwm) </a:t>
            </a:r>
          </a:p>
          <a:p>
            <a:r>
              <a:rPr lang="en-US" sz="1600" dirty="0"/>
              <a:t>The maximum and minimum values of the virtual carrier, for the following control period are used to distinct cases with horizontal and vertical intersections with the virtual carrier</a:t>
            </a:r>
          </a:p>
        </p:txBody>
      </p:sp>
    </p:spTree>
    <p:extLst>
      <p:ext uri="{BB962C8B-B14F-4D97-AF65-F5344CB8AC3E}">
        <p14:creationId xmlns:p14="http://schemas.microsoft.com/office/powerpoint/2010/main" val="412676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grpSp>
        <p:nvGrpSpPr>
          <p:cNvPr id="21" name="Group 20"/>
          <p:cNvGrpSpPr/>
          <p:nvPr/>
        </p:nvGrpSpPr>
        <p:grpSpPr>
          <a:xfrm>
            <a:off x="0" y="2515048"/>
            <a:ext cx="12192000" cy="2609155"/>
            <a:chOff x="0" y="2624667"/>
            <a:chExt cx="11679775" cy="2499536"/>
          </a:xfrm>
        </p:grpSpPr>
        <p:grpSp>
          <p:nvGrpSpPr>
            <p:cNvPr id="3" name="Group 2"/>
            <p:cNvGrpSpPr/>
            <p:nvPr/>
          </p:nvGrpSpPr>
          <p:grpSpPr>
            <a:xfrm>
              <a:off x="0" y="2624667"/>
              <a:ext cx="8988408" cy="2499536"/>
              <a:chOff x="0" y="1733798"/>
              <a:chExt cx="12192000" cy="3390405"/>
            </a:xfrm>
            <a:gradFill>
              <a:gsLst>
                <a:gs pos="0">
                  <a:schemeClr val="accent4"/>
                </a:gs>
                <a:gs pos="50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</a:gradFill>
          </p:grpSpPr>
          <p:sp>
            <p:nvSpPr>
              <p:cNvPr id="4" name="Rectangle 3"/>
              <p:cNvSpPr/>
              <p:nvPr/>
            </p:nvSpPr>
            <p:spPr>
              <a:xfrm>
                <a:off x="0" y="3325092"/>
                <a:ext cx="1844382" cy="1306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 rot="5400000">
                <a:off x="913462" y="2524800"/>
                <a:ext cx="1721922" cy="1399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704464" y="1733798"/>
                <a:ext cx="1844382" cy="1306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 rot="5400000">
                <a:off x="2617926" y="2524800"/>
                <a:ext cx="1721922" cy="1399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408927" y="3390406"/>
                <a:ext cx="1844382" cy="1306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 rot="5400000">
                <a:off x="4322388" y="4181408"/>
                <a:ext cx="1721922" cy="1399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113389" y="4993575"/>
                <a:ext cx="1844382" cy="1306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 rot="5400000">
                <a:off x="6026853" y="4181408"/>
                <a:ext cx="1721922" cy="1399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938692" y="3390406"/>
                <a:ext cx="1844382" cy="1306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 rot="5400000">
                <a:off x="7852154" y="2590114"/>
                <a:ext cx="1721922" cy="1399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643156" y="1799112"/>
                <a:ext cx="1844382" cy="1306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 rot="5400000">
                <a:off x="9556618" y="2590114"/>
                <a:ext cx="1721922" cy="1399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0347618" y="3390406"/>
                <a:ext cx="1844382" cy="1306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7" name="Rectangle 16"/>
            <p:cNvSpPr/>
            <p:nvPr/>
          </p:nvSpPr>
          <p:spPr>
            <a:xfrm rot="5400000">
              <a:off x="8391187" y="4429139"/>
              <a:ext cx="1269467" cy="103153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50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974343" y="5027899"/>
              <a:ext cx="1359749" cy="96304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50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 rot="5400000">
              <a:off x="9647783" y="4429139"/>
              <a:ext cx="1269467" cy="103153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50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320026" y="3845982"/>
              <a:ext cx="1359749" cy="96304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50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8" name="Pentagon 27"/>
          <p:cNvSpPr/>
          <p:nvPr/>
        </p:nvSpPr>
        <p:spPr>
          <a:xfrm rot="5400000">
            <a:off x="1489955" y="2702002"/>
            <a:ext cx="1110342" cy="1065502"/>
          </a:xfrm>
          <a:prstGeom prst="homePlate">
            <a:avLst>
              <a:gd name="adj" fmla="val 351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Pentagon 28"/>
          <p:cNvSpPr/>
          <p:nvPr/>
        </p:nvSpPr>
        <p:spPr>
          <a:xfrm rot="16200000">
            <a:off x="9522440" y="3858148"/>
            <a:ext cx="1110342" cy="1065502"/>
          </a:xfrm>
          <a:prstGeom prst="homePlate">
            <a:avLst>
              <a:gd name="adj" fmla="val 3518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Pentagon 29"/>
          <p:cNvSpPr/>
          <p:nvPr/>
        </p:nvSpPr>
        <p:spPr>
          <a:xfrm rot="16200000" flipV="1">
            <a:off x="4089374" y="3827295"/>
            <a:ext cx="1110344" cy="1065502"/>
          </a:xfrm>
          <a:prstGeom prst="homePlate">
            <a:avLst>
              <a:gd name="adj" fmla="val 3518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78904" y="5373416"/>
            <a:ext cx="21324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-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01</a:t>
            </a:r>
            <a:endParaRPr kumimoji="0" lang="en-US" sz="54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959572" y="1638161"/>
            <a:ext cx="21324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-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04</a:t>
            </a:r>
            <a:endParaRPr kumimoji="0" lang="en-US" sz="54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500725" y="1641980"/>
            <a:ext cx="21324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-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02</a:t>
            </a:r>
            <a:endParaRPr kumimoji="0" lang="en-US" sz="54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" name="Group 4"/>
          <p:cNvGrpSpPr>
            <a:grpSpLocks noChangeAspect="1"/>
          </p:cNvGrpSpPr>
          <p:nvPr/>
        </p:nvGrpSpPr>
        <p:grpSpPr bwMode="auto">
          <a:xfrm>
            <a:off x="1766458" y="2904995"/>
            <a:ext cx="557334" cy="457591"/>
            <a:chOff x="684" y="385"/>
            <a:chExt cx="637" cy="523"/>
          </a:xfrm>
          <a:solidFill>
            <a:schemeClr val="bg1"/>
          </a:solidFill>
        </p:grpSpPr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860" y="641"/>
              <a:ext cx="81" cy="80"/>
            </a:xfrm>
            <a:custGeom>
              <a:avLst/>
              <a:gdLst>
                <a:gd name="T0" fmla="*/ 242 w 485"/>
                <a:gd name="T1" fmla="*/ 0 h 480"/>
                <a:gd name="T2" fmla="*/ 282 w 485"/>
                <a:gd name="T3" fmla="*/ 3 h 480"/>
                <a:gd name="T4" fmla="*/ 319 w 485"/>
                <a:gd name="T5" fmla="*/ 12 h 480"/>
                <a:gd name="T6" fmla="*/ 353 w 485"/>
                <a:gd name="T7" fmla="*/ 27 h 480"/>
                <a:gd name="T8" fmla="*/ 386 w 485"/>
                <a:gd name="T9" fmla="*/ 47 h 480"/>
                <a:gd name="T10" fmla="*/ 414 w 485"/>
                <a:gd name="T11" fmla="*/ 70 h 480"/>
                <a:gd name="T12" fmla="*/ 438 w 485"/>
                <a:gd name="T13" fmla="*/ 99 h 480"/>
                <a:gd name="T14" fmla="*/ 457 w 485"/>
                <a:gd name="T15" fmla="*/ 130 h 480"/>
                <a:gd name="T16" fmla="*/ 472 w 485"/>
                <a:gd name="T17" fmla="*/ 164 h 480"/>
                <a:gd name="T18" fmla="*/ 481 w 485"/>
                <a:gd name="T19" fmla="*/ 201 h 480"/>
                <a:gd name="T20" fmla="*/ 485 w 485"/>
                <a:gd name="T21" fmla="*/ 240 h 480"/>
                <a:gd name="T22" fmla="*/ 481 w 485"/>
                <a:gd name="T23" fmla="*/ 280 h 480"/>
                <a:gd name="T24" fmla="*/ 472 w 485"/>
                <a:gd name="T25" fmla="*/ 317 h 480"/>
                <a:gd name="T26" fmla="*/ 457 w 485"/>
                <a:gd name="T27" fmla="*/ 350 h 480"/>
                <a:gd name="T28" fmla="*/ 438 w 485"/>
                <a:gd name="T29" fmla="*/ 382 h 480"/>
                <a:gd name="T30" fmla="*/ 414 w 485"/>
                <a:gd name="T31" fmla="*/ 411 h 480"/>
                <a:gd name="T32" fmla="*/ 386 w 485"/>
                <a:gd name="T33" fmla="*/ 434 h 480"/>
                <a:gd name="T34" fmla="*/ 353 w 485"/>
                <a:gd name="T35" fmla="*/ 454 h 480"/>
                <a:gd name="T36" fmla="*/ 319 w 485"/>
                <a:gd name="T37" fmla="*/ 469 h 480"/>
                <a:gd name="T38" fmla="*/ 282 w 485"/>
                <a:gd name="T39" fmla="*/ 478 h 480"/>
                <a:gd name="T40" fmla="*/ 242 w 485"/>
                <a:gd name="T41" fmla="*/ 480 h 480"/>
                <a:gd name="T42" fmla="*/ 203 w 485"/>
                <a:gd name="T43" fmla="*/ 478 h 480"/>
                <a:gd name="T44" fmla="*/ 166 w 485"/>
                <a:gd name="T45" fmla="*/ 469 h 480"/>
                <a:gd name="T46" fmla="*/ 131 w 485"/>
                <a:gd name="T47" fmla="*/ 454 h 480"/>
                <a:gd name="T48" fmla="*/ 100 w 485"/>
                <a:gd name="T49" fmla="*/ 434 h 480"/>
                <a:gd name="T50" fmla="*/ 72 w 485"/>
                <a:gd name="T51" fmla="*/ 411 h 480"/>
                <a:gd name="T52" fmla="*/ 47 w 485"/>
                <a:gd name="T53" fmla="*/ 382 h 480"/>
                <a:gd name="T54" fmla="*/ 27 w 485"/>
                <a:gd name="T55" fmla="*/ 350 h 480"/>
                <a:gd name="T56" fmla="*/ 13 w 485"/>
                <a:gd name="T57" fmla="*/ 317 h 480"/>
                <a:gd name="T58" fmla="*/ 4 w 485"/>
                <a:gd name="T59" fmla="*/ 280 h 480"/>
                <a:gd name="T60" fmla="*/ 0 w 485"/>
                <a:gd name="T61" fmla="*/ 240 h 480"/>
                <a:gd name="T62" fmla="*/ 4 w 485"/>
                <a:gd name="T63" fmla="*/ 201 h 480"/>
                <a:gd name="T64" fmla="*/ 13 w 485"/>
                <a:gd name="T65" fmla="*/ 164 h 480"/>
                <a:gd name="T66" fmla="*/ 27 w 485"/>
                <a:gd name="T67" fmla="*/ 130 h 480"/>
                <a:gd name="T68" fmla="*/ 47 w 485"/>
                <a:gd name="T69" fmla="*/ 99 h 480"/>
                <a:gd name="T70" fmla="*/ 72 w 485"/>
                <a:gd name="T71" fmla="*/ 70 h 480"/>
                <a:gd name="T72" fmla="*/ 100 w 485"/>
                <a:gd name="T73" fmla="*/ 47 h 480"/>
                <a:gd name="T74" fmla="*/ 131 w 485"/>
                <a:gd name="T75" fmla="*/ 27 h 480"/>
                <a:gd name="T76" fmla="*/ 166 w 485"/>
                <a:gd name="T77" fmla="*/ 12 h 480"/>
                <a:gd name="T78" fmla="*/ 203 w 485"/>
                <a:gd name="T79" fmla="*/ 3 h 480"/>
                <a:gd name="T80" fmla="*/ 242 w 485"/>
                <a:gd name="T81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5" h="480">
                  <a:moveTo>
                    <a:pt x="242" y="0"/>
                  </a:moveTo>
                  <a:lnTo>
                    <a:pt x="282" y="3"/>
                  </a:lnTo>
                  <a:lnTo>
                    <a:pt x="319" y="12"/>
                  </a:lnTo>
                  <a:lnTo>
                    <a:pt x="353" y="27"/>
                  </a:lnTo>
                  <a:lnTo>
                    <a:pt x="386" y="47"/>
                  </a:lnTo>
                  <a:lnTo>
                    <a:pt x="414" y="70"/>
                  </a:lnTo>
                  <a:lnTo>
                    <a:pt x="438" y="99"/>
                  </a:lnTo>
                  <a:lnTo>
                    <a:pt x="457" y="130"/>
                  </a:lnTo>
                  <a:lnTo>
                    <a:pt x="472" y="164"/>
                  </a:lnTo>
                  <a:lnTo>
                    <a:pt x="481" y="201"/>
                  </a:lnTo>
                  <a:lnTo>
                    <a:pt x="485" y="240"/>
                  </a:lnTo>
                  <a:lnTo>
                    <a:pt x="481" y="280"/>
                  </a:lnTo>
                  <a:lnTo>
                    <a:pt x="472" y="317"/>
                  </a:lnTo>
                  <a:lnTo>
                    <a:pt x="457" y="350"/>
                  </a:lnTo>
                  <a:lnTo>
                    <a:pt x="438" y="382"/>
                  </a:lnTo>
                  <a:lnTo>
                    <a:pt x="414" y="411"/>
                  </a:lnTo>
                  <a:lnTo>
                    <a:pt x="386" y="434"/>
                  </a:lnTo>
                  <a:lnTo>
                    <a:pt x="353" y="454"/>
                  </a:lnTo>
                  <a:lnTo>
                    <a:pt x="319" y="469"/>
                  </a:lnTo>
                  <a:lnTo>
                    <a:pt x="282" y="478"/>
                  </a:lnTo>
                  <a:lnTo>
                    <a:pt x="242" y="480"/>
                  </a:lnTo>
                  <a:lnTo>
                    <a:pt x="203" y="478"/>
                  </a:lnTo>
                  <a:lnTo>
                    <a:pt x="166" y="469"/>
                  </a:lnTo>
                  <a:lnTo>
                    <a:pt x="131" y="454"/>
                  </a:lnTo>
                  <a:lnTo>
                    <a:pt x="100" y="434"/>
                  </a:lnTo>
                  <a:lnTo>
                    <a:pt x="72" y="411"/>
                  </a:lnTo>
                  <a:lnTo>
                    <a:pt x="47" y="382"/>
                  </a:lnTo>
                  <a:lnTo>
                    <a:pt x="27" y="350"/>
                  </a:lnTo>
                  <a:lnTo>
                    <a:pt x="13" y="317"/>
                  </a:lnTo>
                  <a:lnTo>
                    <a:pt x="4" y="280"/>
                  </a:lnTo>
                  <a:lnTo>
                    <a:pt x="0" y="240"/>
                  </a:lnTo>
                  <a:lnTo>
                    <a:pt x="4" y="201"/>
                  </a:lnTo>
                  <a:lnTo>
                    <a:pt x="13" y="164"/>
                  </a:lnTo>
                  <a:lnTo>
                    <a:pt x="27" y="130"/>
                  </a:lnTo>
                  <a:lnTo>
                    <a:pt x="47" y="99"/>
                  </a:lnTo>
                  <a:lnTo>
                    <a:pt x="72" y="70"/>
                  </a:lnTo>
                  <a:lnTo>
                    <a:pt x="100" y="47"/>
                  </a:lnTo>
                  <a:lnTo>
                    <a:pt x="131" y="27"/>
                  </a:lnTo>
                  <a:lnTo>
                    <a:pt x="166" y="12"/>
                  </a:lnTo>
                  <a:lnTo>
                    <a:pt x="203" y="3"/>
                  </a:lnTo>
                  <a:lnTo>
                    <a:pt x="2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 7"/>
            <p:cNvSpPr>
              <a:spLocks noEditPoints="1"/>
            </p:cNvSpPr>
            <p:nvPr/>
          </p:nvSpPr>
          <p:spPr bwMode="auto">
            <a:xfrm>
              <a:off x="684" y="385"/>
              <a:ext cx="637" cy="523"/>
            </a:xfrm>
            <a:custGeom>
              <a:avLst/>
              <a:gdLst>
                <a:gd name="T0" fmla="*/ 2184 w 3823"/>
                <a:gd name="T1" fmla="*/ 2257 h 3136"/>
                <a:gd name="T2" fmla="*/ 1933 w 3823"/>
                <a:gd name="T3" fmla="*/ 2400 h 3136"/>
                <a:gd name="T4" fmla="*/ 1795 w 3823"/>
                <a:gd name="T5" fmla="*/ 2624 h 3136"/>
                <a:gd name="T6" fmla="*/ 1759 w 3823"/>
                <a:gd name="T7" fmla="*/ 2840 h 3136"/>
                <a:gd name="T8" fmla="*/ 943 w 3823"/>
                <a:gd name="T9" fmla="*/ 2117 h 3136"/>
                <a:gd name="T10" fmla="*/ 1200 w 3823"/>
                <a:gd name="T11" fmla="*/ 2257 h 3136"/>
                <a:gd name="T12" fmla="*/ 979 w 3823"/>
                <a:gd name="T13" fmla="*/ 2151 h 3136"/>
                <a:gd name="T14" fmla="*/ 637 w 3823"/>
                <a:gd name="T15" fmla="*/ 2298 h 3136"/>
                <a:gd name="T16" fmla="*/ 817 w 3823"/>
                <a:gd name="T17" fmla="*/ 1888 h 3136"/>
                <a:gd name="T18" fmla="*/ 2402 w 3823"/>
                <a:gd name="T19" fmla="*/ 1645 h 3136"/>
                <a:gd name="T20" fmla="*/ 1761 w 3823"/>
                <a:gd name="T21" fmla="*/ 1949 h 3136"/>
                <a:gd name="T22" fmla="*/ 1591 w 3823"/>
                <a:gd name="T23" fmla="*/ 2172 h 3136"/>
                <a:gd name="T24" fmla="*/ 1303 w 3823"/>
                <a:gd name="T25" fmla="*/ 2988 h 3136"/>
                <a:gd name="T26" fmla="*/ 1711 w 3823"/>
                <a:gd name="T27" fmla="*/ 2804 h 3136"/>
                <a:gd name="T28" fmla="*/ 1766 w 3823"/>
                <a:gd name="T29" fmla="*/ 2560 h 3136"/>
                <a:gd name="T30" fmla="*/ 1942 w 3823"/>
                <a:gd name="T31" fmla="*/ 2327 h 3136"/>
                <a:gd name="T32" fmla="*/ 2229 w 3823"/>
                <a:gd name="T33" fmla="*/ 2194 h 3136"/>
                <a:gd name="T34" fmla="*/ 2539 w 3823"/>
                <a:gd name="T35" fmla="*/ 1625 h 3136"/>
                <a:gd name="T36" fmla="*/ 3399 w 3823"/>
                <a:gd name="T37" fmla="*/ 2044 h 3136"/>
                <a:gd name="T38" fmla="*/ 3529 w 3823"/>
                <a:gd name="T39" fmla="*/ 1751 h 3136"/>
                <a:gd name="T40" fmla="*/ 1144 w 3823"/>
                <a:gd name="T41" fmla="*/ 1413 h 3136"/>
                <a:gd name="T42" fmla="*/ 956 w 3823"/>
                <a:gd name="T43" fmla="*/ 1578 h 3136"/>
                <a:gd name="T44" fmla="*/ 906 w 3823"/>
                <a:gd name="T45" fmla="*/ 1830 h 3136"/>
                <a:gd name="T46" fmla="*/ 1018 w 3823"/>
                <a:gd name="T47" fmla="*/ 2055 h 3136"/>
                <a:gd name="T48" fmla="*/ 1244 w 3823"/>
                <a:gd name="T49" fmla="*/ 2166 h 3136"/>
                <a:gd name="T50" fmla="*/ 1498 w 3823"/>
                <a:gd name="T51" fmla="*/ 2116 h 3136"/>
                <a:gd name="T52" fmla="*/ 1663 w 3823"/>
                <a:gd name="T53" fmla="*/ 1929 h 3136"/>
                <a:gd name="T54" fmla="*/ 1681 w 3823"/>
                <a:gd name="T55" fmla="*/ 1672 h 3136"/>
                <a:gd name="T56" fmla="*/ 1541 w 3823"/>
                <a:gd name="T57" fmla="*/ 1464 h 3136"/>
                <a:gd name="T58" fmla="*/ 1298 w 3823"/>
                <a:gd name="T59" fmla="*/ 1382 h 3136"/>
                <a:gd name="T60" fmla="*/ 2564 w 3823"/>
                <a:gd name="T61" fmla="*/ 876 h 3136"/>
                <a:gd name="T62" fmla="*/ 1742 w 3823"/>
                <a:gd name="T63" fmla="*/ 1004 h 3136"/>
                <a:gd name="T64" fmla="*/ 1676 w 3823"/>
                <a:gd name="T65" fmla="*/ 1193 h 3136"/>
                <a:gd name="T66" fmla="*/ 1589 w 3823"/>
                <a:gd name="T67" fmla="*/ 1380 h 3136"/>
                <a:gd name="T68" fmla="*/ 1745 w 3823"/>
                <a:gd name="T69" fmla="*/ 1568 h 3136"/>
                <a:gd name="T70" fmla="*/ 737 w 3823"/>
                <a:gd name="T71" fmla="*/ 637 h 3136"/>
                <a:gd name="T72" fmla="*/ 667 w 3823"/>
                <a:gd name="T73" fmla="*/ 843 h 3136"/>
                <a:gd name="T74" fmla="*/ 475 w 3823"/>
                <a:gd name="T75" fmla="*/ 1002 h 3136"/>
                <a:gd name="T76" fmla="*/ 294 w 3823"/>
                <a:gd name="T77" fmla="*/ 1544 h 3136"/>
                <a:gd name="T78" fmla="*/ 940 w 3823"/>
                <a:gd name="T79" fmla="*/ 1439 h 3136"/>
                <a:gd name="T80" fmla="*/ 1174 w 3823"/>
                <a:gd name="T81" fmla="*/ 1301 h 3136"/>
                <a:gd name="T82" fmla="*/ 237 w 3823"/>
                <a:gd name="T83" fmla="*/ 1005 h 3136"/>
                <a:gd name="T84" fmla="*/ 495 w 3823"/>
                <a:gd name="T85" fmla="*/ 938 h 3136"/>
                <a:gd name="T86" fmla="*/ 644 w 3823"/>
                <a:gd name="T87" fmla="*/ 782 h 3136"/>
                <a:gd name="T88" fmla="*/ 690 w 3823"/>
                <a:gd name="T89" fmla="*/ 611 h 3136"/>
                <a:gd name="T90" fmla="*/ 1359 w 3823"/>
                <a:gd name="T91" fmla="*/ 1289 h 3136"/>
                <a:gd name="T92" fmla="*/ 1564 w 3823"/>
                <a:gd name="T93" fmla="*/ 1325 h 3136"/>
                <a:gd name="T94" fmla="*/ 1640 w 3823"/>
                <a:gd name="T95" fmla="*/ 1150 h 3136"/>
                <a:gd name="T96" fmla="*/ 1697 w 3823"/>
                <a:gd name="T97" fmla="*/ 981 h 3136"/>
                <a:gd name="T98" fmla="*/ 1719 w 3823"/>
                <a:gd name="T99" fmla="*/ 904 h 3136"/>
                <a:gd name="T100" fmla="*/ 2638 w 3823"/>
                <a:gd name="T101" fmla="*/ 137 h 3136"/>
                <a:gd name="T102" fmla="*/ 2642 w 3823"/>
                <a:gd name="T103" fmla="*/ 0 h 3136"/>
                <a:gd name="T104" fmla="*/ 1314 w 3823"/>
                <a:gd name="T105" fmla="*/ 3118 h 3136"/>
                <a:gd name="T106" fmla="*/ 2642 w 3823"/>
                <a:gd name="T107" fmla="*/ 0 h 3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823" h="3136">
                  <a:moveTo>
                    <a:pt x="2458" y="2212"/>
                  </a:moveTo>
                  <a:lnTo>
                    <a:pt x="2384" y="2218"/>
                  </a:lnTo>
                  <a:lnTo>
                    <a:pt x="2312" y="2227"/>
                  </a:lnTo>
                  <a:lnTo>
                    <a:pt x="2246" y="2240"/>
                  </a:lnTo>
                  <a:lnTo>
                    <a:pt x="2184" y="2257"/>
                  </a:lnTo>
                  <a:lnTo>
                    <a:pt x="2126" y="2278"/>
                  </a:lnTo>
                  <a:lnTo>
                    <a:pt x="2071" y="2303"/>
                  </a:lnTo>
                  <a:lnTo>
                    <a:pt x="2021" y="2332"/>
                  </a:lnTo>
                  <a:lnTo>
                    <a:pt x="1975" y="2364"/>
                  </a:lnTo>
                  <a:lnTo>
                    <a:pt x="1933" y="2400"/>
                  </a:lnTo>
                  <a:lnTo>
                    <a:pt x="1896" y="2441"/>
                  </a:lnTo>
                  <a:lnTo>
                    <a:pt x="1863" y="2485"/>
                  </a:lnTo>
                  <a:lnTo>
                    <a:pt x="1835" y="2531"/>
                  </a:lnTo>
                  <a:lnTo>
                    <a:pt x="1813" y="2578"/>
                  </a:lnTo>
                  <a:lnTo>
                    <a:pt x="1795" y="2624"/>
                  </a:lnTo>
                  <a:lnTo>
                    <a:pt x="1781" y="2670"/>
                  </a:lnTo>
                  <a:lnTo>
                    <a:pt x="1772" y="2717"/>
                  </a:lnTo>
                  <a:lnTo>
                    <a:pt x="1765" y="2761"/>
                  </a:lnTo>
                  <a:lnTo>
                    <a:pt x="1761" y="2801"/>
                  </a:lnTo>
                  <a:lnTo>
                    <a:pt x="1759" y="2840"/>
                  </a:lnTo>
                  <a:lnTo>
                    <a:pt x="1759" y="2874"/>
                  </a:lnTo>
                  <a:lnTo>
                    <a:pt x="1760" y="2906"/>
                  </a:lnTo>
                  <a:lnTo>
                    <a:pt x="2512" y="2763"/>
                  </a:lnTo>
                  <a:lnTo>
                    <a:pt x="2458" y="2212"/>
                  </a:lnTo>
                  <a:close/>
                  <a:moveTo>
                    <a:pt x="943" y="2117"/>
                  </a:moveTo>
                  <a:lnTo>
                    <a:pt x="683" y="2325"/>
                  </a:lnTo>
                  <a:lnTo>
                    <a:pt x="600" y="2857"/>
                  </a:lnTo>
                  <a:lnTo>
                    <a:pt x="1178" y="2965"/>
                  </a:lnTo>
                  <a:lnTo>
                    <a:pt x="1251" y="2264"/>
                  </a:lnTo>
                  <a:lnTo>
                    <a:pt x="1200" y="2257"/>
                  </a:lnTo>
                  <a:lnTo>
                    <a:pt x="1151" y="2245"/>
                  </a:lnTo>
                  <a:lnTo>
                    <a:pt x="1104" y="2227"/>
                  </a:lnTo>
                  <a:lnTo>
                    <a:pt x="1060" y="2206"/>
                  </a:lnTo>
                  <a:lnTo>
                    <a:pt x="1018" y="2180"/>
                  </a:lnTo>
                  <a:lnTo>
                    <a:pt x="979" y="2151"/>
                  </a:lnTo>
                  <a:lnTo>
                    <a:pt x="943" y="2117"/>
                  </a:lnTo>
                  <a:close/>
                  <a:moveTo>
                    <a:pt x="279" y="1670"/>
                  </a:moveTo>
                  <a:lnTo>
                    <a:pt x="147" y="2772"/>
                  </a:lnTo>
                  <a:lnTo>
                    <a:pt x="552" y="2848"/>
                  </a:lnTo>
                  <a:lnTo>
                    <a:pt x="637" y="2298"/>
                  </a:lnTo>
                  <a:lnTo>
                    <a:pt x="910" y="2080"/>
                  </a:lnTo>
                  <a:lnTo>
                    <a:pt x="880" y="2037"/>
                  </a:lnTo>
                  <a:lnTo>
                    <a:pt x="853" y="1990"/>
                  </a:lnTo>
                  <a:lnTo>
                    <a:pt x="832" y="1940"/>
                  </a:lnTo>
                  <a:lnTo>
                    <a:pt x="817" y="1888"/>
                  </a:lnTo>
                  <a:lnTo>
                    <a:pt x="807" y="1833"/>
                  </a:lnTo>
                  <a:lnTo>
                    <a:pt x="804" y="1776"/>
                  </a:lnTo>
                  <a:lnTo>
                    <a:pt x="805" y="1751"/>
                  </a:lnTo>
                  <a:lnTo>
                    <a:pt x="279" y="1670"/>
                  </a:lnTo>
                  <a:close/>
                  <a:moveTo>
                    <a:pt x="2402" y="1645"/>
                  </a:moveTo>
                  <a:lnTo>
                    <a:pt x="1791" y="1737"/>
                  </a:lnTo>
                  <a:lnTo>
                    <a:pt x="1793" y="1776"/>
                  </a:lnTo>
                  <a:lnTo>
                    <a:pt x="1789" y="1837"/>
                  </a:lnTo>
                  <a:lnTo>
                    <a:pt x="1778" y="1893"/>
                  </a:lnTo>
                  <a:lnTo>
                    <a:pt x="1761" y="1949"/>
                  </a:lnTo>
                  <a:lnTo>
                    <a:pt x="1738" y="2001"/>
                  </a:lnTo>
                  <a:lnTo>
                    <a:pt x="1709" y="2050"/>
                  </a:lnTo>
                  <a:lnTo>
                    <a:pt x="1674" y="2095"/>
                  </a:lnTo>
                  <a:lnTo>
                    <a:pt x="1634" y="2136"/>
                  </a:lnTo>
                  <a:lnTo>
                    <a:pt x="1591" y="2172"/>
                  </a:lnTo>
                  <a:lnTo>
                    <a:pt x="1543" y="2202"/>
                  </a:lnTo>
                  <a:lnTo>
                    <a:pt x="1492" y="2227"/>
                  </a:lnTo>
                  <a:lnTo>
                    <a:pt x="1437" y="2247"/>
                  </a:lnTo>
                  <a:lnTo>
                    <a:pt x="1380" y="2260"/>
                  </a:lnTo>
                  <a:lnTo>
                    <a:pt x="1303" y="2988"/>
                  </a:lnTo>
                  <a:lnTo>
                    <a:pt x="1313" y="2990"/>
                  </a:lnTo>
                  <a:lnTo>
                    <a:pt x="1711" y="2915"/>
                  </a:lnTo>
                  <a:lnTo>
                    <a:pt x="1710" y="2883"/>
                  </a:lnTo>
                  <a:lnTo>
                    <a:pt x="1710" y="2845"/>
                  </a:lnTo>
                  <a:lnTo>
                    <a:pt x="1711" y="2804"/>
                  </a:lnTo>
                  <a:lnTo>
                    <a:pt x="1716" y="2760"/>
                  </a:lnTo>
                  <a:lnTo>
                    <a:pt x="1722" y="2712"/>
                  </a:lnTo>
                  <a:lnTo>
                    <a:pt x="1732" y="2662"/>
                  </a:lnTo>
                  <a:lnTo>
                    <a:pt x="1747" y="2611"/>
                  </a:lnTo>
                  <a:lnTo>
                    <a:pt x="1766" y="2560"/>
                  </a:lnTo>
                  <a:lnTo>
                    <a:pt x="1791" y="2509"/>
                  </a:lnTo>
                  <a:lnTo>
                    <a:pt x="1821" y="2458"/>
                  </a:lnTo>
                  <a:lnTo>
                    <a:pt x="1858" y="2409"/>
                  </a:lnTo>
                  <a:lnTo>
                    <a:pt x="1898" y="2366"/>
                  </a:lnTo>
                  <a:lnTo>
                    <a:pt x="1942" y="2327"/>
                  </a:lnTo>
                  <a:lnTo>
                    <a:pt x="1991" y="2292"/>
                  </a:lnTo>
                  <a:lnTo>
                    <a:pt x="2045" y="2261"/>
                  </a:lnTo>
                  <a:lnTo>
                    <a:pt x="2102" y="2234"/>
                  </a:lnTo>
                  <a:lnTo>
                    <a:pt x="2164" y="2212"/>
                  </a:lnTo>
                  <a:lnTo>
                    <a:pt x="2229" y="2194"/>
                  </a:lnTo>
                  <a:lnTo>
                    <a:pt x="2301" y="2180"/>
                  </a:lnTo>
                  <a:lnTo>
                    <a:pt x="2374" y="2169"/>
                  </a:lnTo>
                  <a:lnTo>
                    <a:pt x="2452" y="2164"/>
                  </a:lnTo>
                  <a:lnTo>
                    <a:pt x="2402" y="1645"/>
                  </a:lnTo>
                  <a:close/>
                  <a:moveTo>
                    <a:pt x="2539" y="1625"/>
                  </a:moveTo>
                  <a:lnTo>
                    <a:pt x="2527" y="1627"/>
                  </a:lnTo>
                  <a:lnTo>
                    <a:pt x="2635" y="2740"/>
                  </a:lnTo>
                  <a:lnTo>
                    <a:pt x="3013" y="2821"/>
                  </a:lnTo>
                  <a:lnTo>
                    <a:pt x="2926" y="1988"/>
                  </a:lnTo>
                  <a:lnTo>
                    <a:pt x="3399" y="2044"/>
                  </a:lnTo>
                  <a:lnTo>
                    <a:pt x="3403" y="2093"/>
                  </a:lnTo>
                  <a:lnTo>
                    <a:pt x="2982" y="2044"/>
                  </a:lnTo>
                  <a:lnTo>
                    <a:pt x="3063" y="2833"/>
                  </a:lnTo>
                  <a:lnTo>
                    <a:pt x="3676" y="2973"/>
                  </a:lnTo>
                  <a:lnTo>
                    <a:pt x="3529" y="1751"/>
                  </a:lnTo>
                  <a:lnTo>
                    <a:pt x="2539" y="1625"/>
                  </a:lnTo>
                  <a:close/>
                  <a:moveTo>
                    <a:pt x="1298" y="1382"/>
                  </a:moveTo>
                  <a:lnTo>
                    <a:pt x="1244" y="1387"/>
                  </a:lnTo>
                  <a:lnTo>
                    <a:pt x="1193" y="1397"/>
                  </a:lnTo>
                  <a:lnTo>
                    <a:pt x="1144" y="1413"/>
                  </a:lnTo>
                  <a:lnTo>
                    <a:pt x="1098" y="1436"/>
                  </a:lnTo>
                  <a:lnTo>
                    <a:pt x="1056" y="1464"/>
                  </a:lnTo>
                  <a:lnTo>
                    <a:pt x="1018" y="1498"/>
                  </a:lnTo>
                  <a:lnTo>
                    <a:pt x="985" y="1536"/>
                  </a:lnTo>
                  <a:lnTo>
                    <a:pt x="956" y="1578"/>
                  </a:lnTo>
                  <a:lnTo>
                    <a:pt x="933" y="1623"/>
                  </a:lnTo>
                  <a:lnTo>
                    <a:pt x="916" y="1672"/>
                  </a:lnTo>
                  <a:lnTo>
                    <a:pt x="906" y="1723"/>
                  </a:lnTo>
                  <a:lnTo>
                    <a:pt x="902" y="1776"/>
                  </a:lnTo>
                  <a:lnTo>
                    <a:pt x="906" y="1830"/>
                  </a:lnTo>
                  <a:lnTo>
                    <a:pt x="916" y="1881"/>
                  </a:lnTo>
                  <a:lnTo>
                    <a:pt x="933" y="1929"/>
                  </a:lnTo>
                  <a:lnTo>
                    <a:pt x="956" y="1975"/>
                  </a:lnTo>
                  <a:lnTo>
                    <a:pt x="985" y="2016"/>
                  </a:lnTo>
                  <a:lnTo>
                    <a:pt x="1018" y="2055"/>
                  </a:lnTo>
                  <a:lnTo>
                    <a:pt x="1056" y="2088"/>
                  </a:lnTo>
                  <a:lnTo>
                    <a:pt x="1098" y="2116"/>
                  </a:lnTo>
                  <a:lnTo>
                    <a:pt x="1144" y="2139"/>
                  </a:lnTo>
                  <a:lnTo>
                    <a:pt x="1193" y="2155"/>
                  </a:lnTo>
                  <a:lnTo>
                    <a:pt x="1244" y="2166"/>
                  </a:lnTo>
                  <a:lnTo>
                    <a:pt x="1298" y="2171"/>
                  </a:lnTo>
                  <a:lnTo>
                    <a:pt x="1352" y="2166"/>
                  </a:lnTo>
                  <a:lnTo>
                    <a:pt x="1403" y="2155"/>
                  </a:lnTo>
                  <a:lnTo>
                    <a:pt x="1452" y="2139"/>
                  </a:lnTo>
                  <a:lnTo>
                    <a:pt x="1498" y="2116"/>
                  </a:lnTo>
                  <a:lnTo>
                    <a:pt x="1541" y="2088"/>
                  </a:lnTo>
                  <a:lnTo>
                    <a:pt x="1578" y="2055"/>
                  </a:lnTo>
                  <a:lnTo>
                    <a:pt x="1612" y="2016"/>
                  </a:lnTo>
                  <a:lnTo>
                    <a:pt x="1640" y="1975"/>
                  </a:lnTo>
                  <a:lnTo>
                    <a:pt x="1663" y="1929"/>
                  </a:lnTo>
                  <a:lnTo>
                    <a:pt x="1681" y="1881"/>
                  </a:lnTo>
                  <a:lnTo>
                    <a:pt x="1691" y="1830"/>
                  </a:lnTo>
                  <a:lnTo>
                    <a:pt x="1695" y="1776"/>
                  </a:lnTo>
                  <a:lnTo>
                    <a:pt x="1691" y="1723"/>
                  </a:lnTo>
                  <a:lnTo>
                    <a:pt x="1681" y="1672"/>
                  </a:lnTo>
                  <a:lnTo>
                    <a:pt x="1663" y="1623"/>
                  </a:lnTo>
                  <a:lnTo>
                    <a:pt x="1640" y="1578"/>
                  </a:lnTo>
                  <a:lnTo>
                    <a:pt x="1612" y="1536"/>
                  </a:lnTo>
                  <a:lnTo>
                    <a:pt x="1578" y="1498"/>
                  </a:lnTo>
                  <a:lnTo>
                    <a:pt x="1541" y="1464"/>
                  </a:lnTo>
                  <a:lnTo>
                    <a:pt x="1498" y="1436"/>
                  </a:lnTo>
                  <a:lnTo>
                    <a:pt x="1452" y="1413"/>
                  </a:lnTo>
                  <a:lnTo>
                    <a:pt x="1403" y="1397"/>
                  </a:lnTo>
                  <a:lnTo>
                    <a:pt x="1352" y="1387"/>
                  </a:lnTo>
                  <a:lnTo>
                    <a:pt x="1298" y="1382"/>
                  </a:lnTo>
                  <a:close/>
                  <a:moveTo>
                    <a:pt x="2564" y="876"/>
                  </a:moveTo>
                  <a:lnTo>
                    <a:pt x="2515" y="1501"/>
                  </a:lnTo>
                  <a:lnTo>
                    <a:pt x="3540" y="1624"/>
                  </a:lnTo>
                  <a:lnTo>
                    <a:pt x="3602" y="1137"/>
                  </a:lnTo>
                  <a:lnTo>
                    <a:pt x="2564" y="876"/>
                  </a:lnTo>
                  <a:close/>
                  <a:moveTo>
                    <a:pt x="2440" y="845"/>
                  </a:moveTo>
                  <a:lnTo>
                    <a:pt x="1763" y="932"/>
                  </a:lnTo>
                  <a:lnTo>
                    <a:pt x="1758" y="951"/>
                  </a:lnTo>
                  <a:lnTo>
                    <a:pt x="1751" y="975"/>
                  </a:lnTo>
                  <a:lnTo>
                    <a:pt x="1742" y="1004"/>
                  </a:lnTo>
                  <a:lnTo>
                    <a:pt x="1731" y="1036"/>
                  </a:lnTo>
                  <a:lnTo>
                    <a:pt x="1719" y="1074"/>
                  </a:lnTo>
                  <a:lnTo>
                    <a:pt x="1707" y="1112"/>
                  </a:lnTo>
                  <a:lnTo>
                    <a:pt x="1693" y="1152"/>
                  </a:lnTo>
                  <a:lnTo>
                    <a:pt x="1676" y="1193"/>
                  </a:lnTo>
                  <a:lnTo>
                    <a:pt x="1661" y="1235"/>
                  </a:lnTo>
                  <a:lnTo>
                    <a:pt x="1644" y="1274"/>
                  </a:lnTo>
                  <a:lnTo>
                    <a:pt x="1626" y="1312"/>
                  </a:lnTo>
                  <a:lnTo>
                    <a:pt x="1607" y="1347"/>
                  </a:lnTo>
                  <a:lnTo>
                    <a:pt x="1589" y="1380"/>
                  </a:lnTo>
                  <a:lnTo>
                    <a:pt x="1627" y="1411"/>
                  </a:lnTo>
                  <a:lnTo>
                    <a:pt x="1662" y="1445"/>
                  </a:lnTo>
                  <a:lnTo>
                    <a:pt x="1694" y="1483"/>
                  </a:lnTo>
                  <a:lnTo>
                    <a:pt x="1722" y="1523"/>
                  </a:lnTo>
                  <a:lnTo>
                    <a:pt x="1745" y="1568"/>
                  </a:lnTo>
                  <a:lnTo>
                    <a:pt x="1764" y="1614"/>
                  </a:lnTo>
                  <a:lnTo>
                    <a:pt x="2389" y="1520"/>
                  </a:lnTo>
                  <a:lnTo>
                    <a:pt x="2440" y="845"/>
                  </a:lnTo>
                  <a:close/>
                  <a:moveTo>
                    <a:pt x="740" y="602"/>
                  </a:moveTo>
                  <a:lnTo>
                    <a:pt x="737" y="637"/>
                  </a:lnTo>
                  <a:lnTo>
                    <a:pt x="731" y="677"/>
                  </a:lnTo>
                  <a:lnTo>
                    <a:pt x="721" y="718"/>
                  </a:lnTo>
                  <a:lnTo>
                    <a:pt x="709" y="759"/>
                  </a:lnTo>
                  <a:lnTo>
                    <a:pt x="690" y="801"/>
                  </a:lnTo>
                  <a:lnTo>
                    <a:pt x="667" y="843"/>
                  </a:lnTo>
                  <a:lnTo>
                    <a:pt x="637" y="883"/>
                  </a:lnTo>
                  <a:lnTo>
                    <a:pt x="603" y="919"/>
                  </a:lnTo>
                  <a:lnTo>
                    <a:pt x="565" y="951"/>
                  </a:lnTo>
                  <a:lnTo>
                    <a:pt x="522" y="978"/>
                  </a:lnTo>
                  <a:lnTo>
                    <a:pt x="475" y="1002"/>
                  </a:lnTo>
                  <a:lnTo>
                    <a:pt x="423" y="1021"/>
                  </a:lnTo>
                  <a:lnTo>
                    <a:pt x="368" y="1036"/>
                  </a:lnTo>
                  <a:lnTo>
                    <a:pt x="307" y="1047"/>
                  </a:lnTo>
                  <a:lnTo>
                    <a:pt x="243" y="1054"/>
                  </a:lnTo>
                  <a:lnTo>
                    <a:pt x="294" y="1544"/>
                  </a:lnTo>
                  <a:lnTo>
                    <a:pt x="828" y="1627"/>
                  </a:lnTo>
                  <a:lnTo>
                    <a:pt x="847" y="1574"/>
                  </a:lnTo>
                  <a:lnTo>
                    <a:pt x="873" y="1526"/>
                  </a:lnTo>
                  <a:lnTo>
                    <a:pt x="903" y="1481"/>
                  </a:lnTo>
                  <a:lnTo>
                    <a:pt x="940" y="1439"/>
                  </a:lnTo>
                  <a:lnTo>
                    <a:pt x="979" y="1402"/>
                  </a:lnTo>
                  <a:lnTo>
                    <a:pt x="1023" y="1369"/>
                  </a:lnTo>
                  <a:lnTo>
                    <a:pt x="1070" y="1341"/>
                  </a:lnTo>
                  <a:lnTo>
                    <a:pt x="1121" y="1318"/>
                  </a:lnTo>
                  <a:lnTo>
                    <a:pt x="1174" y="1301"/>
                  </a:lnTo>
                  <a:lnTo>
                    <a:pt x="1230" y="1290"/>
                  </a:lnTo>
                  <a:lnTo>
                    <a:pt x="1173" y="782"/>
                  </a:lnTo>
                  <a:lnTo>
                    <a:pt x="740" y="602"/>
                  </a:lnTo>
                  <a:close/>
                  <a:moveTo>
                    <a:pt x="154" y="356"/>
                  </a:moveTo>
                  <a:lnTo>
                    <a:pt x="237" y="1005"/>
                  </a:lnTo>
                  <a:lnTo>
                    <a:pt x="296" y="999"/>
                  </a:lnTo>
                  <a:lnTo>
                    <a:pt x="353" y="990"/>
                  </a:lnTo>
                  <a:lnTo>
                    <a:pt x="404" y="976"/>
                  </a:lnTo>
                  <a:lnTo>
                    <a:pt x="451" y="959"/>
                  </a:lnTo>
                  <a:lnTo>
                    <a:pt x="495" y="938"/>
                  </a:lnTo>
                  <a:lnTo>
                    <a:pt x="533" y="912"/>
                  </a:lnTo>
                  <a:lnTo>
                    <a:pt x="568" y="884"/>
                  </a:lnTo>
                  <a:lnTo>
                    <a:pt x="600" y="852"/>
                  </a:lnTo>
                  <a:lnTo>
                    <a:pt x="624" y="817"/>
                  </a:lnTo>
                  <a:lnTo>
                    <a:pt x="644" y="782"/>
                  </a:lnTo>
                  <a:lnTo>
                    <a:pt x="661" y="747"/>
                  </a:lnTo>
                  <a:lnTo>
                    <a:pt x="672" y="712"/>
                  </a:lnTo>
                  <a:lnTo>
                    <a:pt x="681" y="676"/>
                  </a:lnTo>
                  <a:lnTo>
                    <a:pt x="686" y="642"/>
                  </a:lnTo>
                  <a:lnTo>
                    <a:pt x="690" y="611"/>
                  </a:lnTo>
                  <a:lnTo>
                    <a:pt x="691" y="581"/>
                  </a:lnTo>
                  <a:lnTo>
                    <a:pt x="154" y="356"/>
                  </a:lnTo>
                  <a:close/>
                  <a:moveTo>
                    <a:pt x="2499" y="207"/>
                  </a:moveTo>
                  <a:lnTo>
                    <a:pt x="1300" y="777"/>
                  </a:lnTo>
                  <a:lnTo>
                    <a:pt x="1359" y="1289"/>
                  </a:lnTo>
                  <a:lnTo>
                    <a:pt x="1409" y="1297"/>
                  </a:lnTo>
                  <a:lnTo>
                    <a:pt x="1457" y="1311"/>
                  </a:lnTo>
                  <a:lnTo>
                    <a:pt x="1503" y="1330"/>
                  </a:lnTo>
                  <a:lnTo>
                    <a:pt x="1548" y="1353"/>
                  </a:lnTo>
                  <a:lnTo>
                    <a:pt x="1564" y="1325"/>
                  </a:lnTo>
                  <a:lnTo>
                    <a:pt x="1580" y="1294"/>
                  </a:lnTo>
                  <a:lnTo>
                    <a:pt x="1596" y="1260"/>
                  </a:lnTo>
                  <a:lnTo>
                    <a:pt x="1612" y="1224"/>
                  </a:lnTo>
                  <a:lnTo>
                    <a:pt x="1626" y="1187"/>
                  </a:lnTo>
                  <a:lnTo>
                    <a:pt x="1640" y="1150"/>
                  </a:lnTo>
                  <a:lnTo>
                    <a:pt x="1654" y="1113"/>
                  </a:lnTo>
                  <a:lnTo>
                    <a:pt x="1667" y="1077"/>
                  </a:lnTo>
                  <a:lnTo>
                    <a:pt x="1677" y="1043"/>
                  </a:lnTo>
                  <a:lnTo>
                    <a:pt x="1688" y="1011"/>
                  </a:lnTo>
                  <a:lnTo>
                    <a:pt x="1697" y="981"/>
                  </a:lnTo>
                  <a:lnTo>
                    <a:pt x="1705" y="955"/>
                  </a:lnTo>
                  <a:lnTo>
                    <a:pt x="1711" y="934"/>
                  </a:lnTo>
                  <a:lnTo>
                    <a:pt x="1716" y="918"/>
                  </a:lnTo>
                  <a:lnTo>
                    <a:pt x="1718" y="908"/>
                  </a:lnTo>
                  <a:lnTo>
                    <a:pt x="1719" y="904"/>
                  </a:lnTo>
                  <a:lnTo>
                    <a:pt x="1724" y="888"/>
                  </a:lnTo>
                  <a:lnTo>
                    <a:pt x="2443" y="795"/>
                  </a:lnTo>
                  <a:lnTo>
                    <a:pt x="2444" y="796"/>
                  </a:lnTo>
                  <a:lnTo>
                    <a:pt x="2499" y="207"/>
                  </a:lnTo>
                  <a:close/>
                  <a:moveTo>
                    <a:pt x="2638" y="137"/>
                  </a:moveTo>
                  <a:lnTo>
                    <a:pt x="2569" y="828"/>
                  </a:lnTo>
                  <a:lnTo>
                    <a:pt x="3608" y="1089"/>
                  </a:lnTo>
                  <a:lnTo>
                    <a:pt x="3680" y="526"/>
                  </a:lnTo>
                  <a:lnTo>
                    <a:pt x="2638" y="137"/>
                  </a:lnTo>
                  <a:close/>
                  <a:moveTo>
                    <a:pt x="2642" y="0"/>
                  </a:moveTo>
                  <a:lnTo>
                    <a:pt x="3818" y="444"/>
                  </a:lnTo>
                  <a:lnTo>
                    <a:pt x="3655" y="1729"/>
                  </a:lnTo>
                  <a:lnTo>
                    <a:pt x="3823" y="3136"/>
                  </a:lnTo>
                  <a:lnTo>
                    <a:pt x="2647" y="2866"/>
                  </a:lnTo>
                  <a:lnTo>
                    <a:pt x="1314" y="3118"/>
                  </a:lnTo>
                  <a:lnTo>
                    <a:pt x="7" y="2876"/>
                  </a:lnTo>
                  <a:lnTo>
                    <a:pt x="166" y="1525"/>
                  </a:lnTo>
                  <a:lnTo>
                    <a:pt x="0" y="154"/>
                  </a:lnTo>
                  <a:lnTo>
                    <a:pt x="1230" y="670"/>
                  </a:lnTo>
                  <a:lnTo>
                    <a:pt x="26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1" name="Freeform 17"/>
          <p:cNvSpPr>
            <a:spLocks/>
          </p:cNvSpPr>
          <p:nvPr/>
        </p:nvSpPr>
        <p:spPr bwMode="auto">
          <a:xfrm>
            <a:off x="9766701" y="4241429"/>
            <a:ext cx="518187" cy="512407"/>
          </a:xfrm>
          <a:custGeom>
            <a:avLst/>
            <a:gdLst>
              <a:gd name="T0" fmla="*/ 4205 w 4278"/>
              <a:gd name="T1" fmla="*/ 0 h 3962"/>
              <a:gd name="T2" fmla="*/ 4223 w 4278"/>
              <a:gd name="T3" fmla="*/ 0 h 3962"/>
              <a:gd name="T4" fmla="*/ 4240 w 4278"/>
              <a:gd name="T5" fmla="*/ 6 h 3962"/>
              <a:gd name="T6" fmla="*/ 4255 w 4278"/>
              <a:gd name="T7" fmla="*/ 15 h 3962"/>
              <a:gd name="T8" fmla="*/ 4268 w 4278"/>
              <a:gd name="T9" fmla="*/ 29 h 3962"/>
              <a:gd name="T10" fmla="*/ 4275 w 4278"/>
              <a:gd name="T11" fmla="*/ 46 h 3962"/>
              <a:gd name="T12" fmla="*/ 4278 w 4278"/>
              <a:gd name="T13" fmla="*/ 64 h 3962"/>
              <a:gd name="T14" fmla="*/ 4275 w 4278"/>
              <a:gd name="T15" fmla="*/ 82 h 3962"/>
              <a:gd name="T16" fmla="*/ 3188 w 4278"/>
              <a:gd name="T17" fmla="*/ 3547 h 3962"/>
              <a:gd name="T18" fmla="*/ 3181 w 4278"/>
              <a:gd name="T19" fmla="*/ 3563 h 3962"/>
              <a:gd name="T20" fmla="*/ 3168 w 4278"/>
              <a:gd name="T21" fmla="*/ 3576 h 3962"/>
              <a:gd name="T22" fmla="*/ 3152 w 4278"/>
              <a:gd name="T23" fmla="*/ 3587 h 3962"/>
              <a:gd name="T24" fmla="*/ 3135 w 4278"/>
              <a:gd name="T25" fmla="*/ 3591 h 3962"/>
              <a:gd name="T26" fmla="*/ 3117 w 4278"/>
              <a:gd name="T27" fmla="*/ 3591 h 3962"/>
              <a:gd name="T28" fmla="*/ 3100 w 4278"/>
              <a:gd name="T29" fmla="*/ 3586 h 3962"/>
              <a:gd name="T30" fmla="*/ 2329 w 4278"/>
              <a:gd name="T31" fmla="*/ 3217 h 3962"/>
              <a:gd name="T32" fmla="*/ 1706 w 4278"/>
              <a:gd name="T33" fmla="*/ 3940 h 3962"/>
              <a:gd name="T34" fmla="*/ 1692 w 4278"/>
              <a:gd name="T35" fmla="*/ 3952 h 3962"/>
              <a:gd name="T36" fmla="*/ 1675 w 4278"/>
              <a:gd name="T37" fmla="*/ 3960 h 3962"/>
              <a:gd name="T38" fmla="*/ 1658 w 4278"/>
              <a:gd name="T39" fmla="*/ 3962 h 3962"/>
              <a:gd name="T40" fmla="*/ 1647 w 4278"/>
              <a:gd name="T41" fmla="*/ 3961 h 3962"/>
              <a:gd name="T42" fmla="*/ 1637 w 4278"/>
              <a:gd name="T43" fmla="*/ 3959 h 3962"/>
              <a:gd name="T44" fmla="*/ 1620 w 4278"/>
              <a:gd name="T45" fmla="*/ 3951 h 3962"/>
              <a:gd name="T46" fmla="*/ 1607 w 4278"/>
              <a:gd name="T47" fmla="*/ 3938 h 3962"/>
              <a:gd name="T48" fmla="*/ 1598 w 4278"/>
              <a:gd name="T49" fmla="*/ 3921 h 3962"/>
              <a:gd name="T50" fmla="*/ 1593 w 4278"/>
              <a:gd name="T51" fmla="*/ 3903 h 3962"/>
              <a:gd name="T52" fmla="*/ 1505 w 4278"/>
              <a:gd name="T53" fmla="*/ 2740 h 3962"/>
              <a:gd name="T54" fmla="*/ 1506 w 4278"/>
              <a:gd name="T55" fmla="*/ 2721 h 3962"/>
              <a:gd name="T56" fmla="*/ 1511 w 4278"/>
              <a:gd name="T57" fmla="*/ 2705 h 3962"/>
              <a:gd name="T58" fmla="*/ 1521 w 4278"/>
              <a:gd name="T59" fmla="*/ 2690 h 3962"/>
              <a:gd name="T60" fmla="*/ 2419 w 4278"/>
              <a:gd name="T61" fmla="*/ 1768 h 3962"/>
              <a:gd name="T62" fmla="*/ 1276 w 4278"/>
              <a:gd name="T63" fmla="*/ 2621 h 3962"/>
              <a:gd name="T64" fmla="*/ 1261 w 4278"/>
              <a:gd name="T65" fmla="*/ 2631 h 3962"/>
              <a:gd name="T66" fmla="*/ 1244 w 4278"/>
              <a:gd name="T67" fmla="*/ 2634 h 3962"/>
              <a:gd name="T68" fmla="*/ 1227 w 4278"/>
              <a:gd name="T69" fmla="*/ 2633 h 3962"/>
              <a:gd name="T70" fmla="*/ 1210 w 4278"/>
              <a:gd name="T71" fmla="*/ 2628 h 3962"/>
              <a:gd name="T72" fmla="*/ 36 w 4278"/>
              <a:gd name="T73" fmla="*/ 2051 h 3962"/>
              <a:gd name="T74" fmla="*/ 21 w 4278"/>
              <a:gd name="T75" fmla="*/ 2041 h 3962"/>
              <a:gd name="T76" fmla="*/ 9 w 4278"/>
              <a:gd name="T77" fmla="*/ 2026 h 3962"/>
              <a:gd name="T78" fmla="*/ 3 w 4278"/>
              <a:gd name="T79" fmla="*/ 2011 h 3962"/>
              <a:gd name="T80" fmla="*/ 0 w 4278"/>
              <a:gd name="T81" fmla="*/ 1992 h 3962"/>
              <a:gd name="T82" fmla="*/ 3 w 4278"/>
              <a:gd name="T83" fmla="*/ 1974 h 3962"/>
              <a:gd name="T84" fmla="*/ 10 w 4278"/>
              <a:gd name="T85" fmla="*/ 1959 h 3962"/>
              <a:gd name="T86" fmla="*/ 22 w 4278"/>
              <a:gd name="T87" fmla="*/ 1944 h 3962"/>
              <a:gd name="T88" fmla="*/ 38 w 4278"/>
              <a:gd name="T89" fmla="*/ 1935 h 3962"/>
              <a:gd name="T90" fmla="*/ 4187 w 4278"/>
              <a:gd name="T91" fmla="*/ 6 h 3962"/>
              <a:gd name="T92" fmla="*/ 4205 w 4278"/>
              <a:gd name="T93" fmla="*/ 0 h 3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278" h="3962">
                <a:moveTo>
                  <a:pt x="4205" y="0"/>
                </a:moveTo>
                <a:lnTo>
                  <a:pt x="4223" y="0"/>
                </a:lnTo>
                <a:lnTo>
                  <a:pt x="4240" y="6"/>
                </a:lnTo>
                <a:lnTo>
                  <a:pt x="4255" y="15"/>
                </a:lnTo>
                <a:lnTo>
                  <a:pt x="4268" y="29"/>
                </a:lnTo>
                <a:lnTo>
                  <a:pt x="4275" y="46"/>
                </a:lnTo>
                <a:lnTo>
                  <a:pt x="4278" y="64"/>
                </a:lnTo>
                <a:lnTo>
                  <a:pt x="4275" y="82"/>
                </a:lnTo>
                <a:lnTo>
                  <a:pt x="3188" y="3547"/>
                </a:lnTo>
                <a:lnTo>
                  <a:pt x="3181" y="3563"/>
                </a:lnTo>
                <a:lnTo>
                  <a:pt x="3168" y="3576"/>
                </a:lnTo>
                <a:lnTo>
                  <a:pt x="3152" y="3587"/>
                </a:lnTo>
                <a:lnTo>
                  <a:pt x="3135" y="3591"/>
                </a:lnTo>
                <a:lnTo>
                  <a:pt x="3117" y="3591"/>
                </a:lnTo>
                <a:lnTo>
                  <a:pt x="3100" y="3586"/>
                </a:lnTo>
                <a:lnTo>
                  <a:pt x="2329" y="3217"/>
                </a:lnTo>
                <a:lnTo>
                  <a:pt x="1706" y="3940"/>
                </a:lnTo>
                <a:lnTo>
                  <a:pt x="1692" y="3952"/>
                </a:lnTo>
                <a:lnTo>
                  <a:pt x="1675" y="3960"/>
                </a:lnTo>
                <a:lnTo>
                  <a:pt x="1658" y="3962"/>
                </a:lnTo>
                <a:lnTo>
                  <a:pt x="1647" y="3961"/>
                </a:lnTo>
                <a:lnTo>
                  <a:pt x="1637" y="3959"/>
                </a:lnTo>
                <a:lnTo>
                  <a:pt x="1620" y="3951"/>
                </a:lnTo>
                <a:lnTo>
                  <a:pt x="1607" y="3938"/>
                </a:lnTo>
                <a:lnTo>
                  <a:pt x="1598" y="3921"/>
                </a:lnTo>
                <a:lnTo>
                  <a:pt x="1593" y="3903"/>
                </a:lnTo>
                <a:lnTo>
                  <a:pt x="1505" y="2740"/>
                </a:lnTo>
                <a:lnTo>
                  <a:pt x="1506" y="2721"/>
                </a:lnTo>
                <a:lnTo>
                  <a:pt x="1511" y="2705"/>
                </a:lnTo>
                <a:lnTo>
                  <a:pt x="1521" y="2690"/>
                </a:lnTo>
                <a:lnTo>
                  <a:pt x="2419" y="1768"/>
                </a:lnTo>
                <a:lnTo>
                  <a:pt x="1276" y="2621"/>
                </a:lnTo>
                <a:lnTo>
                  <a:pt x="1261" y="2631"/>
                </a:lnTo>
                <a:lnTo>
                  <a:pt x="1244" y="2634"/>
                </a:lnTo>
                <a:lnTo>
                  <a:pt x="1227" y="2633"/>
                </a:lnTo>
                <a:lnTo>
                  <a:pt x="1210" y="2628"/>
                </a:lnTo>
                <a:lnTo>
                  <a:pt x="36" y="2051"/>
                </a:lnTo>
                <a:lnTo>
                  <a:pt x="21" y="2041"/>
                </a:lnTo>
                <a:lnTo>
                  <a:pt x="9" y="2026"/>
                </a:lnTo>
                <a:lnTo>
                  <a:pt x="3" y="2011"/>
                </a:lnTo>
                <a:lnTo>
                  <a:pt x="0" y="1992"/>
                </a:lnTo>
                <a:lnTo>
                  <a:pt x="3" y="1974"/>
                </a:lnTo>
                <a:lnTo>
                  <a:pt x="10" y="1959"/>
                </a:lnTo>
                <a:lnTo>
                  <a:pt x="22" y="1944"/>
                </a:lnTo>
                <a:lnTo>
                  <a:pt x="38" y="1935"/>
                </a:lnTo>
                <a:lnTo>
                  <a:pt x="4187" y="6"/>
                </a:lnTo>
                <a:lnTo>
                  <a:pt x="420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Google Shape;101;p12"/>
          <p:cNvSpPr txBox="1">
            <a:spLocks/>
          </p:cNvSpPr>
          <p:nvPr/>
        </p:nvSpPr>
        <p:spPr>
          <a:xfrm>
            <a:off x="401963" y="311253"/>
            <a:ext cx="4844855" cy="670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kern="0" dirty="0"/>
              <a:t>Table of Contents</a:t>
            </a:r>
          </a:p>
        </p:txBody>
      </p:sp>
      <p:sp>
        <p:nvSpPr>
          <p:cNvPr id="43" name="Pentagon 42"/>
          <p:cNvSpPr/>
          <p:nvPr/>
        </p:nvSpPr>
        <p:spPr>
          <a:xfrm rot="5400000">
            <a:off x="6788703" y="2749254"/>
            <a:ext cx="1110342" cy="1065502"/>
          </a:xfrm>
          <a:prstGeom prst="homePlate">
            <a:avLst>
              <a:gd name="adj" fmla="val 35185"/>
            </a:avLst>
          </a:prstGeom>
          <a:solidFill>
            <a:srgbClr val="004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269849" y="5355354"/>
            <a:ext cx="21324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-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03</a:t>
            </a:r>
            <a:endParaRPr kumimoji="0" lang="en-US" sz="54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080655" y="4371603"/>
            <a:ext cx="1939101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INTRODUCTION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Goal &amp; motivation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Limitations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472490" y="2508553"/>
            <a:ext cx="22160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IMPLEMENTATION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DSP algorithm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Timings &amp; averaging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Parameter design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</a:endParaRPr>
          </a:p>
        </p:txBody>
      </p:sp>
      <p:grpSp>
        <p:nvGrpSpPr>
          <p:cNvPr id="52" name="Google Shape;521;p37"/>
          <p:cNvGrpSpPr/>
          <p:nvPr/>
        </p:nvGrpSpPr>
        <p:grpSpPr>
          <a:xfrm>
            <a:off x="7068606" y="2904995"/>
            <a:ext cx="551031" cy="522290"/>
            <a:chOff x="5300400" y="3670175"/>
            <a:chExt cx="421300" cy="399325"/>
          </a:xfrm>
        </p:grpSpPr>
        <p:sp>
          <p:nvSpPr>
            <p:cNvPr id="53" name="Google Shape;522;p37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23;p37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24;p37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25;p37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26;p3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330;p37"/>
          <p:cNvGrpSpPr/>
          <p:nvPr/>
        </p:nvGrpSpPr>
        <p:grpSpPr>
          <a:xfrm>
            <a:off x="4434731" y="4205458"/>
            <a:ext cx="430422" cy="544351"/>
            <a:chOff x="584925" y="238125"/>
            <a:chExt cx="415200" cy="525100"/>
          </a:xfrm>
        </p:grpSpPr>
        <p:sp>
          <p:nvSpPr>
            <p:cNvPr id="59" name="Google Shape;331;p37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32;p37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33;p3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34;p37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35;p37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36;p37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Rectangle 64"/>
          <p:cNvSpPr/>
          <p:nvPr/>
        </p:nvSpPr>
        <p:spPr>
          <a:xfrm>
            <a:off x="6069180" y="4337236"/>
            <a:ext cx="270906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CURRENT PROGRESS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Simulink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HIL</a:t>
            </a:r>
          </a:p>
        </p:txBody>
      </p:sp>
      <p:sp>
        <p:nvSpPr>
          <p:cNvPr id="66" name="Rectangle 65"/>
          <p:cNvSpPr/>
          <p:nvPr/>
        </p:nvSpPr>
        <p:spPr>
          <a:xfrm>
            <a:off x="8969587" y="2586336"/>
            <a:ext cx="22160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FUTURE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PLAN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069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3A6540-0CA2-4B44-A76B-5DD52F2A61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5D3A5-50B7-475E-AA6C-0A651F4DF365}"/>
              </a:ext>
            </a:extLst>
          </p:cNvPr>
          <p:cNvSpPr txBox="1">
            <a:spLocks/>
          </p:cNvSpPr>
          <p:nvPr/>
        </p:nvSpPr>
        <p:spPr>
          <a:xfrm>
            <a:off x="1" y="1461545"/>
            <a:ext cx="7372952" cy="4351338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kern="0" dirty="0"/>
              <a:t>DSP uses DMA for high-frequency sampling (the same as in [3]), with rate </a:t>
            </a:r>
            <a:r>
              <a:rPr lang="en-GB" kern="0" dirty="0" err="1"/>
              <a:t>Nmaf</a:t>
            </a:r>
            <a:r>
              <a:rPr lang="en-GB" kern="0" dirty="0"/>
              <a:t> = </a:t>
            </a:r>
            <a:r>
              <a:rPr lang="en-GB" kern="0" dirty="0" err="1"/>
              <a:t>Tsw</a:t>
            </a:r>
            <a:r>
              <a:rPr lang="en-GB" kern="0" dirty="0"/>
              <a:t> / </a:t>
            </a:r>
            <a:r>
              <a:rPr lang="en-GB" kern="0" dirty="0" err="1"/>
              <a:t>Tdma</a:t>
            </a:r>
            <a:endParaRPr lang="en-GB" kern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kern="0" dirty="0"/>
              <a:t>Every Ts = </a:t>
            </a:r>
            <a:r>
              <a:rPr lang="en-GB" kern="0" dirty="0" err="1"/>
              <a:t>Tsw</a:t>
            </a:r>
            <a:r>
              <a:rPr lang="en-GB" kern="0" dirty="0"/>
              <a:t> / N, results from DMA are gathered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kern="0" dirty="0"/>
              <a:t>First they are averaged in alpha-beta frame over 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kern="0" dirty="0"/>
              <a:t>Second, this value is transformed to DQ frame using average of angles during previous 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kern="0" dirty="0"/>
              <a:t>Thirdly, these </a:t>
            </a:r>
            <a:r>
              <a:rPr lang="en-GB" kern="0" dirty="0" err="1"/>
              <a:t>dq</a:t>
            </a:r>
            <a:r>
              <a:rPr lang="en-GB" kern="0" dirty="0"/>
              <a:t> values are </a:t>
            </a:r>
            <a:r>
              <a:rPr lang="en-GB" b="1" kern="0" dirty="0"/>
              <a:t>averaged in DQ frame </a:t>
            </a:r>
            <a:r>
              <a:rPr lang="en-GB" kern="0" dirty="0"/>
              <a:t>over </a:t>
            </a:r>
            <a:r>
              <a:rPr lang="en-GB" kern="0" dirty="0" err="1"/>
              <a:t>Tsw</a:t>
            </a:r>
            <a:endParaRPr lang="en-GB" kern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kern="0" dirty="0"/>
              <a:t>The controller updates its output N times per </a:t>
            </a:r>
            <a:r>
              <a:rPr lang="en-GB" kern="0" dirty="0" err="1"/>
              <a:t>Tsw</a:t>
            </a:r>
            <a:endParaRPr lang="en-GB" kern="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kern="0" dirty="0"/>
              <a:t>The controller structure is obtained using ZOH model (the same as in [3])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kern="0" dirty="0"/>
              <a:t>The gain alpha is chosen relative to new Ts (PWM frequency limits the bandwidth, not the sampling frequency)</a:t>
            </a:r>
          </a:p>
        </p:txBody>
      </p:sp>
      <p:sp>
        <p:nvSpPr>
          <p:cNvPr id="4" name="Google Shape;101;p12">
            <a:extLst>
              <a:ext uri="{FF2B5EF4-FFF2-40B4-BE49-F238E27FC236}">
                <a16:creationId xmlns:a16="http://schemas.microsoft.com/office/drawing/2014/main" id="{46E361FD-71F3-4BE7-B370-523E7E5B85DE}"/>
              </a:ext>
            </a:extLst>
          </p:cNvPr>
          <p:cNvSpPr txBox="1">
            <a:spLocks/>
          </p:cNvSpPr>
          <p:nvPr/>
        </p:nvSpPr>
        <p:spPr>
          <a:xfrm>
            <a:off x="401963" y="311253"/>
            <a:ext cx="4501731" cy="630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kern="0" dirty="0"/>
              <a:t>Proposed algorithm structure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84FC31-9E60-4438-8AF2-48B5AE0418CC}"/>
              </a:ext>
            </a:extLst>
          </p:cNvPr>
          <p:cNvSpPr txBox="1"/>
          <p:nvPr/>
        </p:nvSpPr>
        <p:spPr>
          <a:xfrm>
            <a:off x="595618" y="6133870"/>
            <a:ext cx="8397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[3]: </a:t>
            </a:r>
            <a:r>
              <a:rPr lang="en-GB" sz="1200" dirty="0" err="1"/>
              <a:t>Vukosavić</a:t>
            </a:r>
            <a:r>
              <a:rPr lang="en-GB" sz="1200" dirty="0"/>
              <a:t>, S.N., </a:t>
            </a:r>
            <a:r>
              <a:rPr lang="en-GB" sz="1200" dirty="0" err="1"/>
              <a:t>Perić</a:t>
            </a:r>
            <a:r>
              <a:rPr lang="en-GB" sz="1200" dirty="0"/>
              <a:t>, L.S. and Levi, E., 2015. AC current controller with error-free feedback acquisition system. IEEE Transactions on Energy Conversion, 31(1), pp.381-391.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FD6C09-F434-4454-ADE0-5E29F2AFA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201" y="802432"/>
            <a:ext cx="3602836" cy="45801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DD054C-C61B-4031-9A3C-9AB6E2BFE6F7}"/>
              </a:ext>
            </a:extLst>
          </p:cNvPr>
          <p:cNvSpPr txBox="1"/>
          <p:nvPr/>
        </p:nvSpPr>
        <p:spPr>
          <a:xfrm>
            <a:off x="8279934" y="226503"/>
            <a:ext cx="3296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Example: N = 4, </a:t>
            </a:r>
            <a:r>
              <a:rPr lang="en-GB" dirty="0" err="1"/>
              <a:t>Nmaf</a:t>
            </a:r>
            <a:r>
              <a:rPr lang="en-GB" dirty="0"/>
              <a:t> = 16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1392F71-8BD6-4E97-B7AE-7BE4A0D29B7D}"/>
              </a:ext>
            </a:extLst>
          </p:cNvPr>
          <p:cNvSpPr/>
          <p:nvPr/>
        </p:nvSpPr>
        <p:spPr>
          <a:xfrm>
            <a:off x="7603958" y="1490421"/>
            <a:ext cx="352237" cy="19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F097D33-C181-4BB8-8FC8-E7B59321E35C}"/>
              </a:ext>
            </a:extLst>
          </p:cNvPr>
          <p:cNvSpPr/>
          <p:nvPr/>
        </p:nvSpPr>
        <p:spPr>
          <a:xfrm>
            <a:off x="7628936" y="2005408"/>
            <a:ext cx="352237" cy="19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3C59FE2-32AB-4BC5-84AA-139D9CDBFD30}"/>
              </a:ext>
            </a:extLst>
          </p:cNvPr>
          <p:cNvSpPr/>
          <p:nvPr/>
        </p:nvSpPr>
        <p:spPr>
          <a:xfrm>
            <a:off x="7635697" y="2950723"/>
            <a:ext cx="352237" cy="19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C0F9BAB-D267-4F17-9195-5D5F149AB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194" y="2036317"/>
            <a:ext cx="4704805" cy="2757235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E41BC0CB-A122-42AE-9334-8E9B042E60F8}"/>
              </a:ext>
            </a:extLst>
          </p:cNvPr>
          <p:cNvSpPr/>
          <p:nvPr/>
        </p:nvSpPr>
        <p:spPr>
          <a:xfrm>
            <a:off x="7077836" y="4318644"/>
            <a:ext cx="352237" cy="19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07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3" grpId="0" animBg="1"/>
    </p:bldLst>
  </p:timing>
</p:sld>
</file>

<file path=ppt/theme/theme1.xml><?xml version="1.0" encoding="utf-8"?>
<a:theme xmlns:a="http://schemas.openxmlformats.org/drawingml/2006/main" name="Escal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2186</TotalTime>
  <Words>1448</Words>
  <Application>Microsoft Office PowerPoint</Application>
  <PresentationFormat>Widescreen</PresentationFormat>
  <Paragraphs>266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 Math</vt:lpstr>
      <vt:lpstr>Karla</vt:lpstr>
      <vt:lpstr>Raleway</vt:lpstr>
      <vt:lpstr>Times New Roman</vt:lpstr>
      <vt:lpstr>Escalus template</vt:lpstr>
      <vt:lpstr>Improving the Current Loop Bandwidth and Axis Decoupling for High Speed Electrical Drives Using Multisampled Control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Bonus: Multisampling DSP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Current progress – Simulink (2)</vt:lpstr>
      <vt:lpstr>PowerPoint Presentation</vt:lpstr>
      <vt:lpstr>Current progress and encountered problems</vt:lpstr>
      <vt:lpstr>PowerPoint Presentation</vt:lpstr>
      <vt:lpstr>PowerPoint Presentation</vt:lpstr>
      <vt:lpstr>Work plan and help needed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Ruzica Cvetanovic</dc:creator>
  <cp:lastModifiedBy>Ivan Petric</cp:lastModifiedBy>
  <cp:revision>133</cp:revision>
  <dcterms:created xsi:type="dcterms:W3CDTF">2020-11-02T19:23:20Z</dcterms:created>
  <dcterms:modified xsi:type="dcterms:W3CDTF">2020-11-09T14:40:48Z</dcterms:modified>
</cp:coreProperties>
</file>