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65" r:id="rId2"/>
    <p:sldId id="270" r:id="rId3"/>
    <p:sldId id="272" r:id="rId4"/>
    <p:sldId id="283" r:id="rId5"/>
    <p:sldId id="267" r:id="rId6"/>
    <p:sldId id="263" r:id="rId7"/>
    <p:sldId id="264" r:id="rId8"/>
    <p:sldId id="273" r:id="rId9"/>
    <p:sldId id="286" r:id="rId10"/>
    <p:sldId id="274" r:id="rId11"/>
    <p:sldId id="280" r:id="rId12"/>
    <p:sldId id="281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52"/>
    <a:srgbClr val="00A891"/>
    <a:srgbClr val="009E91"/>
    <a:srgbClr val="BBE863"/>
    <a:srgbClr val="91B2B4"/>
    <a:srgbClr val="B1D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DE37-087B-4893-87DA-55BE73E82724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84A5-2AD4-448F-9F47-00244D06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4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2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9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4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3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89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2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5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3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0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3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3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9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0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6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09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4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636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99505" y="2244436"/>
            <a:ext cx="11837324" cy="231093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 smtClean="0"/>
              <a:t>An Improved Current Loop </a:t>
            </a:r>
            <a:r>
              <a:rPr lang="en" sz="3600" dirty="0"/>
              <a:t>B</a:t>
            </a:r>
            <a:r>
              <a:rPr lang="en" sz="3600" dirty="0" smtClean="0"/>
              <a:t>andwidth and Axis </a:t>
            </a:r>
            <a:r>
              <a:rPr lang="en" sz="3600" dirty="0"/>
              <a:t>D</a:t>
            </a:r>
            <a:r>
              <a:rPr lang="en" sz="3600" dirty="0" smtClean="0"/>
              <a:t>ecoupling for High </a:t>
            </a:r>
            <a:r>
              <a:rPr lang="en" sz="3600" dirty="0"/>
              <a:t>S</a:t>
            </a:r>
            <a:r>
              <a:rPr lang="en" sz="3600" dirty="0" smtClean="0"/>
              <a:t>peed </a:t>
            </a:r>
            <a:r>
              <a:rPr lang="en" sz="3600" dirty="0"/>
              <a:t>E</a:t>
            </a:r>
            <a:r>
              <a:rPr lang="en" sz="3600" dirty="0" smtClean="0"/>
              <a:t>lectrical </a:t>
            </a:r>
            <a:r>
              <a:rPr lang="en" sz="3600" dirty="0"/>
              <a:t>D</a:t>
            </a:r>
            <a:r>
              <a:rPr lang="en" sz="3600" dirty="0" smtClean="0"/>
              <a:t>rives </a:t>
            </a:r>
            <a:r>
              <a:rPr lang="en" sz="3600" dirty="0"/>
              <a:t>U</a:t>
            </a:r>
            <a:r>
              <a:rPr lang="en" sz="3600" dirty="0" smtClean="0"/>
              <a:t>sing </a:t>
            </a:r>
            <a:r>
              <a:rPr lang="en" sz="3600" dirty="0"/>
              <a:t>M</a:t>
            </a:r>
            <a:r>
              <a:rPr lang="en" sz="3600" dirty="0" smtClean="0"/>
              <a:t>ultisampled </a:t>
            </a:r>
            <a:r>
              <a:rPr lang="en" sz="3600" dirty="0"/>
              <a:t>C</a:t>
            </a:r>
            <a:r>
              <a:rPr lang="en" sz="3600" dirty="0" smtClean="0"/>
              <a:t>ontrol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4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71" y="3121606"/>
            <a:ext cx="3999970" cy="2999978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518304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– Simulink (3)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99" y="3121606"/>
            <a:ext cx="3999970" cy="29999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7" y="3107320"/>
            <a:ext cx="3914257" cy="3014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745" y="1742826"/>
            <a:ext cx="7559607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Frequency Rsponse Analysis (FRA)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Simulation without dead-time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Comparison with analytical transfer function for UR=2 without MAF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5294" y="3231140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UR=2, no MAF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5194" y="3239125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UR=8, no MAF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13238" y="3247112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UR=8, with MAF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897035" y="3551913"/>
            <a:ext cx="502024" cy="217093"/>
          </a:xfrm>
          <a:prstGeom prst="ellipse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9882" y="3738748"/>
            <a:ext cx="502024" cy="217093"/>
          </a:xfrm>
          <a:prstGeom prst="ellipse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92640" y="4776396"/>
            <a:ext cx="204395" cy="22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956493"/>
            <a:ext cx="11951014" cy="3165108"/>
            <a:chOff x="0" y="2967238"/>
            <a:chExt cx="11951014" cy="3165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67238"/>
              <a:ext cx="11951014" cy="316510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51168" y="3157622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Closed loop FRA: UR=2, no MAF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11068" y="3165607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Closed loop FRA: UR=8, no MAF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89112" y="3173594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Closed loop FRA: UR=8, with MAF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3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8" y="1468886"/>
            <a:ext cx="2797798" cy="1189064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40311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- HIL</a:t>
            </a:r>
            <a:endParaRPr lang="en-US" kern="0" dirty="0"/>
          </a:p>
        </p:txBody>
      </p:sp>
      <p:sp>
        <p:nvSpPr>
          <p:cNvPr id="9" name="Rectangle 8"/>
          <p:cNvSpPr/>
          <p:nvPr/>
        </p:nvSpPr>
        <p:spPr>
          <a:xfrm>
            <a:off x="102174" y="1568823"/>
            <a:ext cx="500269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noProof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Typhoon HIL 402 &amp; F28379D launch pad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Similar parameter settings as in Simulink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3" y="2883720"/>
            <a:ext cx="7107013" cy="32248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36317"/>
              </p:ext>
            </p:extLst>
          </p:nvPr>
        </p:nvGraphicFramePr>
        <p:xfrm>
          <a:off x="5161717" y="1434817"/>
          <a:ext cx="2255539" cy="1154440"/>
        </p:xfrm>
        <a:graphic>
          <a:graphicData uri="http://schemas.openxmlformats.org/drawingml/2006/table">
            <a:tbl>
              <a:tblPr/>
              <a:tblGrid>
                <a:gridCol w="792487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fbw(-3dB)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0.08/Ts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0.23/Ts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061612" y="2362114"/>
            <a:ext cx="244736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6376" y="2256191"/>
            <a:ext cx="1398495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9458" y="4855956"/>
            <a:ext cx="1237130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12846" y="186336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  <a:endParaRPr lang="en-US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869317" y="4414367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  <a:endParaRPr lang="en-US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09410" y="956309"/>
            <a:ext cx="3318390" cy="2488792"/>
            <a:chOff x="8009410" y="956309"/>
            <a:chExt cx="3318390" cy="24887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956309"/>
              <a:ext cx="3318390" cy="248879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345141" y="964238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UR=2 with MAF, </a:t>
              </a:r>
              <a:r>
                <a:rPr lang="el-GR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09410" y="3528059"/>
            <a:ext cx="3318390" cy="2488793"/>
            <a:chOff x="8009410" y="3528059"/>
            <a:chExt cx="3318390" cy="2488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10" y="3528059"/>
              <a:ext cx="3318390" cy="248879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297073" y="3528059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HIL: UR=8 with MAF, </a:t>
              </a:r>
              <a:r>
                <a:rPr lang="el-GR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</a:t>
            </a:r>
            <a:r>
              <a:rPr lang="en-US" dirty="0" smtClean="0"/>
              <a:t>- a</a:t>
            </a:r>
            <a:r>
              <a:rPr lang="en" dirty="0" smtClean="0"/>
              <a:t>nalytics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913871" y="1886891"/>
            <a:ext cx="4746800" cy="4573200"/>
          </a:xfrm>
        </p:spPr>
        <p:txBody>
          <a:bodyPr/>
          <a:lstStyle/>
          <a:p>
            <a:r>
              <a:rPr lang="en-US" sz="1600" dirty="0" smtClean="0"/>
              <a:t>TBD by Ivan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2524117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Future work</a:t>
            </a:r>
            <a:endParaRPr lang="en-US" kern="0" dirty="0"/>
          </a:p>
        </p:txBody>
      </p:sp>
      <p:grpSp>
        <p:nvGrpSpPr>
          <p:cNvPr id="6" name="Group 5"/>
          <p:cNvGrpSpPr/>
          <p:nvPr/>
        </p:nvGrpSpPr>
        <p:grpSpPr>
          <a:xfrm>
            <a:off x="4148762" y="2409358"/>
            <a:ext cx="3805238" cy="3668713"/>
            <a:chOff x="4192588" y="2135188"/>
            <a:chExt cx="3805238" cy="36687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096001" y="3373438"/>
              <a:ext cx="1901825" cy="2430463"/>
            </a:xfrm>
            <a:custGeom>
              <a:avLst/>
              <a:gdLst>
                <a:gd name="T0" fmla="*/ 653 w 932"/>
                <a:gd name="T1" fmla="*/ 0 h 1191"/>
                <a:gd name="T2" fmla="*/ 655 w 932"/>
                <a:gd name="T3" fmla="*/ 49 h 1191"/>
                <a:gd name="T4" fmla="*/ 376 w 932"/>
                <a:gd name="T5" fmla="*/ 586 h 1191"/>
                <a:gd name="T6" fmla="*/ 0 w 932"/>
                <a:gd name="T7" fmla="*/ 1129 h 1191"/>
                <a:gd name="T8" fmla="*/ 277 w 932"/>
                <a:gd name="T9" fmla="*/ 1191 h 1191"/>
                <a:gd name="T10" fmla="*/ 932 w 932"/>
                <a:gd name="T11" fmla="*/ 536 h 1191"/>
                <a:gd name="T12" fmla="*/ 653 w 932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653" y="0"/>
                  </a:moveTo>
                  <a:cubicBezTo>
                    <a:pt x="654" y="16"/>
                    <a:pt x="655" y="33"/>
                    <a:pt x="655" y="49"/>
                  </a:cubicBezTo>
                  <a:cubicBezTo>
                    <a:pt x="655" y="271"/>
                    <a:pt x="544" y="467"/>
                    <a:pt x="376" y="586"/>
                  </a:cubicBezTo>
                  <a:cubicBezTo>
                    <a:pt x="358" y="827"/>
                    <a:pt x="209" y="1031"/>
                    <a:pt x="0" y="1129"/>
                  </a:cubicBezTo>
                  <a:cubicBezTo>
                    <a:pt x="84" y="1169"/>
                    <a:pt x="178" y="1191"/>
                    <a:pt x="277" y="1191"/>
                  </a:cubicBezTo>
                  <a:cubicBezTo>
                    <a:pt x="639" y="1191"/>
                    <a:pt x="932" y="898"/>
                    <a:pt x="932" y="536"/>
                  </a:cubicBezTo>
                  <a:cubicBezTo>
                    <a:pt x="932" y="314"/>
                    <a:pt x="822" y="118"/>
                    <a:pt x="653" y="0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192588" y="3373438"/>
              <a:ext cx="1903413" cy="2430463"/>
            </a:xfrm>
            <a:custGeom>
              <a:avLst/>
              <a:gdLst>
                <a:gd name="T0" fmla="*/ 556 w 932"/>
                <a:gd name="T1" fmla="*/ 586 h 1191"/>
                <a:gd name="T2" fmla="*/ 277 w 932"/>
                <a:gd name="T3" fmla="*/ 49 h 1191"/>
                <a:gd name="T4" fmla="*/ 279 w 932"/>
                <a:gd name="T5" fmla="*/ 0 h 1191"/>
                <a:gd name="T6" fmla="*/ 0 w 932"/>
                <a:gd name="T7" fmla="*/ 536 h 1191"/>
                <a:gd name="T8" fmla="*/ 655 w 932"/>
                <a:gd name="T9" fmla="*/ 1191 h 1191"/>
                <a:gd name="T10" fmla="*/ 932 w 932"/>
                <a:gd name="T11" fmla="*/ 1129 h 1191"/>
                <a:gd name="T12" fmla="*/ 556 w 932"/>
                <a:gd name="T13" fmla="*/ 586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556" y="586"/>
                  </a:moveTo>
                  <a:cubicBezTo>
                    <a:pt x="387" y="467"/>
                    <a:pt x="277" y="271"/>
                    <a:pt x="277" y="49"/>
                  </a:cubicBezTo>
                  <a:cubicBezTo>
                    <a:pt x="277" y="33"/>
                    <a:pt x="278" y="16"/>
                    <a:pt x="279" y="0"/>
                  </a:cubicBezTo>
                  <a:cubicBezTo>
                    <a:pt x="110" y="118"/>
                    <a:pt x="0" y="314"/>
                    <a:pt x="0" y="536"/>
                  </a:cubicBezTo>
                  <a:cubicBezTo>
                    <a:pt x="0" y="898"/>
                    <a:pt x="293" y="1191"/>
                    <a:pt x="655" y="1191"/>
                  </a:cubicBezTo>
                  <a:cubicBezTo>
                    <a:pt x="754" y="1191"/>
                    <a:pt x="848" y="1169"/>
                    <a:pt x="932" y="1129"/>
                  </a:cubicBezTo>
                  <a:cubicBezTo>
                    <a:pt x="723" y="1031"/>
                    <a:pt x="574" y="827"/>
                    <a:pt x="556" y="58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327651" y="4568825"/>
              <a:ext cx="1535113" cy="1109663"/>
            </a:xfrm>
            <a:custGeom>
              <a:avLst/>
              <a:gdLst>
                <a:gd name="T0" fmla="*/ 752 w 752"/>
                <a:gd name="T1" fmla="*/ 0 h 543"/>
                <a:gd name="T2" fmla="*/ 376 w 752"/>
                <a:gd name="T3" fmla="*/ 118 h 543"/>
                <a:gd name="T4" fmla="*/ 0 w 752"/>
                <a:gd name="T5" fmla="*/ 0 h 543"/>
                <a:gd name="T6" fmla="*/ 376 w 752"/>
                <a:gd name="T7" fmla="*/ 543 h 543"/>
                <a:gd name="T8" fmla="*/ 752 w 752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43">
                  <a:moveTo>
                    <a:pt x="752" y="0"/>
                  </a:moveTo>
                  <a:cubicBezTo>
                    <a:pt x="645" y="74"/>
                    <a:pt x="516" y="118"/>
                    <a:pt x="376" y="118"/>
                  </a:cubicBezTo>
                  <a:cubicBezTo>
                    <a:pt x="236" y="118"/>
                    <a:pt x="107" y="74"/>
                    <a:pt x="0" y="0"/>
                  </a:cubicBezTo>
                  <a:cubicBezTo>
                    <a:pt x="18" y="241"/>
                    <a:pt x="167" y="445"/>
                    <a:pt x="376" y="543"/>
                  </a:cubicBezTo>
                  <a:cubicBezTo>
                    <a:pt x="585" y="445"/>
                    <a:pt x="734" y="241"/>
                    <a:pt x="752" y="0"/>
                  </a:cubicBezTo>
                  <a:close/>
                </a:path>
              </a:pathLst>
            </a:custGeom>
            <a:solidFill>
              <a:srgbClr val="00A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62501" y="2135188"/>
              <a:ext cx="2665413" cy="1238250"/>
            </a:xfrm>
            <a:custGeom>
              <a:avLst/>
              <a:gdLst>
                <a:gd name="T0" fmla="*/ 653 w 1306"/>
                <a:gd name="T1" fmla="*/ 549 h 606"/>
                <a:gd name="T2" fmla="*/ 930 w 1306"/>
                <a:gd name="T3" fmla="*/ 487 h 606"/>
                <a:gd name="T4" fmla="*/ 1306 w 1306"/>
                <a:gd name="T5" fmla="*/ 606 h 606"/>
                <a:gd name="T6" fmla="*/ 653 w 1306"/>
                <a:gd name="T7" fmla="*/ 0 h 606"/>
                <a:gd name="T8" fmla="*/ 0 w 1306"/>
                <a:gd name="T9" fmla="*/ 606 h 606"/>
                <a:gd name="T10" fmla="*/ 376 w 1306"/>
                <a:gd name="T11" fmla="*/ 487 h 606"/>
                <a:gd name="T12" fmla="*/ 653 w 1306"/>
                <a:gd name="T13" fmla="*/ 5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606">
                  <a:moveTo>
                    <a:pt x="653" y="549"/>
                  </a:moveTo>
                  <a:cubicBezTo>
                    <a:pt x="737" y="509"/>
                    <a:pt x="831" y="487"/>
                    <a:pt x="930" y="487"/>
                  </a:cubicBezTo>
                  <a:cubicBezTo>
                    <a:pt x="1070" y="487"/>
                    <a:pt x="1199" y="531"/>
                    <a:pt x="1306" y="606"/>
                  </a:cubicBezTo>
                  <a:cubicBezTo>
                    <a:pt x="1280" y="267"/>
                    <a:pt x="998" y="0"/>
                    <a:pt x="653" y="0"/>
                  </a:cubicBezTo>
                  <a:cubicBezTo>
                    <a:pt x="308" y="0"/>
                    <a:pt x="25" y="267"/>
                    <a:pt x="0" y="606"/>
                  </a:cubicBezTo>
                  <a:cubicBezTo>
                    <a:pt x="106" y="531"/>
                    <a:pt x="236" y="487"/>
                    <a:pt x="376" y="487"/>
                  </a:cubicBezTo>
                  <a:cubicBezTo>
                    <a:pt x="475" y="487"/>
                    <a:pt x="569" y="509"/>
                    <a:pt x="653" y="549"/>
                  </a:cubicBezTo>
                  <a:close/>
                </a:path>
              </a:pathLst>
            </a:custGeom>
            <a:solidFill>
              <a:srgbClr val="00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096001" y="3130550"/>
              <a:ext cx="1336675" cy="1438275"/>
            </a:xfrm>
            <a:custGeom>
              <a:avLst/>
              <a:gdLst>
                <a:gd name="T0" fmla="*/ 0 w 655"/>
                <a:gd name="T1" fmla="*/ 62 h 705"/>
                <a:gd name="T2" fmla="*/ 377 w 655"/>
                <a:gd name="T3" fmla="*/ 655 h 705"/>
                <a:gd name="T4" fmla="*/ 376 w 655"/>
                <a:gd name="T5" fmla="*/ 705 h 705"/>
                <a:gd name="T6" fmla="*/ 655 w 655"/>
                <a:gd name="T7" fmla="*/ 168 h 705"/>
                <a:gd name="T8" fmla="*/ 653 w 655"/>
                <a:gd name="T9" fmla="*/ 119 h 705"/>
                <a:gd name="T10" fmla="*/ 277 w 655"/>
                <a:gd name="T11" fmla="*/ 0 h 705"/>
                <a:gd name="T12" fmla="*/ 0 w 655"/>
                <a:gd name="T13" fmla="*/ 6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0" y="62"/>
                  </a:moveTo>
                  <a:cubicBezTo>
                    <a:pt x="223" y="166"/>
                    <a:pt x="377" y="392"/>
                    <a:pt x="377" y="655"/>
                  </a:cubicBezTo>
                  <a:cubicBezTo>
                    <a:pt x="377" y="672"/>
                    <a:pt x="377" y="688"/>
                    <a:pt x="376" y="705"/>
                  </a:cubicBezTo>
                  <a:cubicBezTo>
                    <a:pt x="544" y="586"/>
                    <a:pt x="655" y="390"/>
                    <a:pt x="655" y="168"/>
                  </a:cubicBezTo>
                  <a:cubicBezTo>
                    <a:pt x="655" y="152"/>
                    <a:pt x="654" y="135"/>
                    <a:pt x="653" y="119"/>
                  </a:cubicBezTo>
                  <a:cubicBezTo>
                    <a:pt x="546" y="44"/>
                    <a:pt x="417" y="0"/>
                    <a:pt x="277" y="0"/>
                  </a:cubicBezTo>
                  <a:cubicBezTo>
                    <a:pt x="178" y="0"/>
                    <a:pt x="84" y="22"/>
                    <a:pt x="0" y="6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0" tIns="45720" rIns="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757738" y="3130550"/>
              <a:ext cx="1338263" cy="1438275"/>
            </a:xfrm>
            <a:custGeom>
              <a:avLst/>
              <a:gdLst>
                <a:gd name="T0" fmla="*/ 279 w 655"/>
                <a:gd name="T1" fmla="*/ 705 h 705"/>
                <a:gd name="T2" fmla="*/ 277 w 655"/>
                <a:gd name="T3" fmla="*/ 655 h 705"/>
                <a:gd name="T4" fmla="*/ 655 w 655"/>
                <a:gd name="T5" fmla="*/ 62 h 705"/>
                <a:gd name="T6" fmla="*/ 378 w 655"/>
                <a:gd name="T7" fmla="*/ 0 h 705"/>
                <a:gd name="T8" fmla="*/ 2 w 655"/>
                <a:gd name="T9" fmla="*/ 119 h 705"/>
                <a:gd name="T10" fmla="*/ 0 w 655"/>
                <a:gd name="T11" fmla="*/ 168 h 705"/>
                <a:gd name="T12" fmla="*/ 279 w 655"/>
                <a:gd name="T1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279" y="705"/>
                  </a:moveTo>
                  <a:cubicBezTo>
                    <a:pt x="278" y="688"/>
                    <a:pt x="277" y="672"/>
                    <a:pt x="277" y="655"/>
                  </a:cubicBezTo>
                  <a:cubicBezTo>
                    <a:pt x="277" y="392"/>
                    <a:pt x="432" y="166"/>
                    <a:pt x="655" y="62"/>
                  </a:cubicBezTo>
                  <a:cubicBezTo>
                    <a:pt x="571" y="22"/>
                    <a:pt x="477" y="0"/>
                    <a:pt x="378" y="0"/>
                  </a:cubicBezTo>
                  <a:cubicBezTo>
                    <a:pt x="238" y="0"/>
                    <a:pt x="108" y="44"/>
                    <a:pt x="2" y="119"/>
                  </a:cubicBezTo>
                  <a:cubicBezTo>
                    <a:pt x="1" y="135"/>
                    <a:pt x="0" y="152"/>
                    <a:pt x="0" y="168"/>
                  </a:cubicBezTo>
                  <a:cubicBezTo>
                    <a:pt x="0" y="390"/>
                    <a:pt x="110" y="586"/>
                    <a:pt x="279" y="705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45720" rIns="45720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97057" y="2359928"/>
              <a:ext cx="596301" cy="654233"/>
              <a:chOff x="8228013" y="1760538"/>
              <a:chExt cx="669926" cy="735012"/>
            </a:xfrm>
            <a:solidFill>
              <a:schemeClr val="bg1"/>
            </a:solidFill>
          </p:grpSpPr>
          <p:sp>
            <p:nvSpPr>
              <p:cNvPr id="29" name="Freeform 39"/>
              <p:cNvSpPr>
                <a:spLocks noEditPoints="1"/>
              </p:cNvSpPr>
              <p:nvPr/>
            </p:nvSpPr>
            <p:spPr bwMode="auto">
              <a:xfrm>
                <a:off x="8337551" y="1873250"/>
                <a:ext cx="450850" cy="622300"/>
              </a:xfrm>
              <a:custGeom>
                <a:avLst/>
                <a:gdLst>
                  <a:gd name="T0" fmla="*/ 735 w 1987"/>
                  <a:gd name="T1" fmla="*/ 293 h 2740"/>
                  <a:gd name="T2" fmla="*/ 469 w 1987"/>
                  <a:gd name="T3" fmla="*/ 456 h 2740"/>
                  <a:gd name="T4" fmla="*/ 298 w 1987"/>
                  <a:gd name="T5" fmla="*/ 707 h 2740"/>
                  <a:gd name="T6" fmla="*/ 254 w 1987"/>
                  <a:gd name="T7" fmla="*/ 1012 h 2740"/>
                  <a:gd name="T8" fmla="*/ 307 w 1987"/>
                  <a:gd name="T9" fmla="*/ 1256 h 2740"/>
                  <a:gd name="T10" fmla="*/ 405 w 1987"/>
                  <a:gd name="T11" fmla="*/ 1440 h 2740"/>
                  <a:gd name="T12" fmla="*/ 519 w 1987"/>
                  <a:gd name="T13" fmla="*/ 1611 h 2740"/>
                  <a:gd name="T14" fmla="*/ 590 w 1987"/>
                  <a:gd name="T15" fmla="*/ 1804 h 2740"/>
                  <a:gd name="T16" fmla="*/ 633 w 1987"/>
                  <a:gd name="T17" fmla="*/ 1936 h 2740"/>
                  <a:gd name="T18" fmla="*/ 1318 w 1987"/>
                  <a:gd name="T19" fmla="*/ 1969 h 2740"/>
                  <a:gd name="T20" fmla="*/ 1391 w 1987"/>
                  <a:gd name="T21" fmla="*/ 1872 h 2740"/>
                  <a:gd name="T22" fmla="*/ 1429 w 1987"/>
                  <a:gd name="T23" fmla="*/ 1685 h 2740"/>
                  <a:gd name="T24" fmla="*/ 1537 w 1987"/>
                  <a:gd name="T25" fmla="*/ 1505 h 2740"/>
                  <a:gd name="T26" fmla="*/ 1643 w 1987"/>
                  <a:gd name="T27" fmla="*/ 1335 h 2740"/>
                  <a:gd name="T28" fmla="*/ 1720 w 1987"/>
                  <a:gd name="T29" fmla="*/ 1118 h 2740"/>
                  <a:gd name="T30" fmla="*/ 1724 w 1987"/>
                  <a:gd name="T31" fmla="*/ 826 h 2740"/>
                  <a:gd name="T32" fmla="*/ 1600 w 1987"/>
                  <a:gd name="T33" fmla="*/ 547 h 2740"/>
                  <a:gd name="T34" fmla="*/ 1368 w 1987"/>
                  <a:gd name="T35" fmla="*/ 345 h 2740"/>
                  <a:gd name="T36" fmla="*/ 1061 w 1987"/>
                  <a:gd name="T37" fmla="*/ 252 h 2740"/>
                  <a:gd name="T38" fmla="*/ 1231 w 1987"/>
                  <a:gd name="T39" fmla="*/ 28 h 2740"/>
                  <a:gd name="T40" fmla="*/ 1579 w 1987"/>
                  <a:gd name="T41" fmla="*/ 184 h 2740"/>
                  <a:gd name="T42" fmla="*/ 1838 w 1987"/>
                  <a:gd name="T43" fmla="*/ 451 h 2740"/>
                  <a:gd name="T44" fmla="*/ 1973 w 1987"/>
                  <a:gd name="T45" fmla="*/ 798 h 2740"/>
                  <a:gd name="T46" fmla="*/ 1971 w 1987"/>
                  <a:gd name="T47" fmla="*/ 1141 h 2740"/>
                  <a:gd name="T48" fmla="*/ 1894 w 1987"/>
                  <a:gd name="T49" fmla="*/ 1393 h 2740"/>
                  <a:gd name="T50" fmla="*/ 1788 w 1987"/>
                  <a:gd name="T51" fmla="*/ 1583 h 2740"/>
                  <a:gd name="T52" fmla="*/ 1679 w 1987"/>
                  <a:gd name="T53" fmla="*/ 1747 h 2740"/>
                  <a:gd name="T54" fmla="*/ 1642 w 1987"/>
                  <a:gd name="T55" fmla="*/ 1893 h 2740"/>
                  <a:gd name="T56" fmla="*/ 1539 w 1987"/>
                  <a:gd name="T57" fmla="*/ 2104 h 2740"/>
                  <a:gd name="T58" fmla="*/ 1456 w 1987"/>
                  <a:gd name="T59" fmla="*/ 2246 h 2740"/>
                  <a:gd name="T60" fmla="*/ 1449 w 1987"/>
                  <a:gd name="T61" fmla="*/ 2378 h 2740"/>
                  <a:gd name="T62" fmla="*/ 1446 w 1987"/>
                  <a:gd name="T63" fmla="*/ 2439 h 2740"/>
                  <a:gd name="T64" fmla="*/ 1416 w 1987"/>
                  <a:gd name="T65" fmla="*/ 2521 h 2740"/>
                  <a:gd name="T66" fmla="*/ 1312 w 1987"/>
                  <a:gd name="T67" fmla="*/ 2610 h 2740"/>
                  <a:gd name="T68" fmla="*/ 1160 w 1987"/>
                  <a:gd name="T69" fmla="*/ 2720 h 2740"/>
                  <a:gd name="T70" fmla="*/ 872 w 1987"/>
                  <a:gd name="T71" fmla="*/ 2738 h 2740"/>
                  <a:gd name="T72" fmla="*/ 746 w 1987"/>
                  <a:gd name="T73" fmla="*/ 2641 h 2740"/>
                  <a:gd name="T74" fmla="*/ 594 w 1987"/>
                  <a:gd name="T75" fmla="*/ 2551 h 2740"/>
                  <a:gd name="T76" fmla="*/ 544 w 1987"/>
                  <a:gd name="T77" fmla="*/ 2456 h 2740"/>
                  <a:gd name="T78" fmla="*/ 540 w 1987"/>
                  <a:gd name="T79" fmla="*/ 2414 h 2740"/>
                  <a:gd name="T80" fmla="*/ 534 w 1987"/>
                  <a:gd name="T81" fmla="*/ 2301 h 2740"/>
                  <a:gd name="T82" fmla="*/ 527 w 1987"/>
                  <a:gd name="T83" fmla="*/ 2174 h 2740"/>
                  <a:gd name="T84" fmla="*/ 369 w 1987"/>
                  <a:gd name="T85" fmla="*/ 1982 h 2740"/>
                  <a:gd name="T86" fmla="*/ 333 w 1987"/>
                  <a:gd name="T87" fmla="*/ 1800 h 2740"/>
                  <a:gd name="T88" fmla="*/ 242 w 1987"/>
                  <a:gd name="T89" fmla="*/ 1646 h 2740"/>
                  <a:gd name="T90" fmla="*/ 135 w 1987"/>
                  <a:gd name="T91" fmla="*/ 1476 h 2740"/>
                  <a:gd name="T92" fmla="*/ 40 w 1987"/>
                  <a:gd name="T93" fmla="*/ 1251 h 2740"/>
                  <a:gd name="T94" fmla="*/ 0 w 1987"/>
                  <a:gd name="T95" fmla="*/ 953 h 2740"/>
                  <a:gd name="T96" fmla="*/ 78 w 1987"/>
                  <a:gd name="T97" fmla="*/ 582 h 2740"/>
                  <a:gd name="T98" fmla="*/ 292 w 1987"/>
                  <a:gd name="T99" fmla="*/ 280 h 2740"/>
                  <a:gd name="T100" fmla="*/ 608 w 1987"/>
                  <a:gd name="T101" fmla="*/ 75 h 2740"/>
                  <a:gd name="T102" fmla="*/ 993 w 1987"/>
                  <a:gd name="T103" fmla="*/ 0 h 2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87" h="2740">
                    <a:moveTo>
                      <a:pt x="993" y="249"/>
                    </a:moveTo>
                    <a:lnTo>
                      <a:pt x="926" y="252"/>
                    </a:lnTo>
                    <a:lnTo>
                      <a:pt x="860" y="260"/>
                    </a:lnTo>
                    <a:lnTo>
                      <a:pt x="796" y="274"/>
                    </a:lnTo>
                    <a:lnTo>
                      <a:pt x="735" y="293"/>
                    </a:lnTo>
                    <a:lnTo>
                      <a:pt x="675" y="317"/>
                    </a:lnTo>
                    <a:lnTo>
                      <a:pt x="619" y="346"/>
                    </a:lnTo>
                    <a:lnTo>
                      <a:pt x="566" y="378"/>
                    </a:lnTo>
                    <a:lnTo>
                      <a:pt x="516" y="415"/>
                    </a:lnTo>
                    <a:lnTo>
                      <a:pt x="469" y="456"/>
                    </a:lnTo>
                    <a:lnTo>
                      <a:pt x="426" y="499"/>
                    </a:lnTo>
                    <a:lnTo>
                      <a:pt x="388" y="547"/>
                    </a:lnTo>
                    <a:lnTo>
                      <a:pt x="353" y="598"/>
                    </a:lnTo>
                    <a:lnTo>
                      <a:pt x="323" y="651"/>
                    </a:lnTo>
                    <a:lnTo>
                      <a:pt x="298" y="707"/>
                    </a:lnTo>
                    <a:lnTo>
                      <a:pt x="278" y="766"/>
                    </a:lnTo>
                    <a:lnTo>
                      <a:pt x="264" y="826"/>
                    </a:lnTo>
                    <a:lnTo>
                      <a:pt x="255" y="888"/>
                    </a:lnTo>
                    <a:lnTo>
                      <a:pt x="252" y="953"/>
                    </a:lnTo>
                    <a:lnTo>
                      <a:pt x="254" y="1012"/>
                    </a:lnTo>
                    <a:lnTo>
                      <a:pt x="259" y="1067"/>
                    </a:lnTo>
                    <a:lnTo>
                      <a:pt x="267" y="1118"/>
                    </a:lnTo>
                    <a:lnTo>
                      <a:pt x="278" y="1167"/>
                    </a:lnTo>
                    <a:lnTo>
                      <a:pt x="292" y="1213"/>
                    </a:lnTo>
                    <a:lnTo>
                      <a:pt x="307" y="1256"/>
                    </a:lnTo>
                    <a:lnTo>
                      <a:pt x="324" y="1297"/>
                    </a:lnTo>
                    <a:lnTo>
                      <a:pt x="344" y="1335"/>
                    </a:lnTo>
                    <a:lnTo>
                      <a:pt x="363" y="1372"/>
                    </a:lnTo>
                    <a:lnTo>
                      <a:pt x="385" y="1407"/>
                    </a:lnTo>
                    <a:lnTo>
                      <a:pt x="405" y="1440"/>
                    </a:lnTo>
                    <a:lnTo>
                      <a:pt x="428" y="1473"/>
                    </a:lnTo>
                    <a:lnTo>
                      <a:pt x="449" y="1504"/>
                    </a:lnTo>
                    <a:lnTo>
                      <a:pt x="473" y="1540"/>
                    </a:lnTo>
                    <a:lnTo>
                      <a:pt x="497" y="1576"/>
                    </a:lnTo>
                    <a:lnTo>
                      <a:pt x="519" y="1611"/>
                    </a:lnTo>
                    <a:lnTo>
                      <a:pt x="540" y="1647"/>
                    </a:lnTo>
                    <a:lnTo>
                      <a:pt x="557" y="1685"/>
                    </a:lnTo>
                    <a:lnTo>
                      <a:pt x="572" y="1722"/>
                    </a:lnTo>
                    <a:lnTo>
                      <a:pt x="583" y="1762"/>
                    </a:lnTo>
                    <a:lnTo>
                      <a:pt x="590" y="1804"/>
                    </a:lnTo>
                    <a:lnTo>
                      <a:pt x="592" y="1848"/>
                    </a:lnTo>
                    <a:lnTo>
                      <a:pt x="595" y="1872"/>
                    </a:lnTo>
                    <a:lnTo>
                      <a:pt x="605" y="1895"/>
                    </a:lnTo>
                    <a:lnTo>
                      <a:pt x="617" y="1917"/>
                    </a:lnTo>
                    <a:lnTo>
                      <a:pt x="633" y="1936"/>
                    </a:lnTo>
                    <a:lnTo>
                      <a:pt x="651" y="1953"/>
                    </a:lnTo>
                    <a:lnTo>
                      <a:pt x="669" y="1969"/>
                    </a:lnTo>
                    <a:lnTo>
                      <a:pt x="687" y="1982"/>
                    </a:lnTo>
                    <a:lnTo>
                      <a:pt x="1300" y="1982"/>
                    </a:lnTo>
                    <a:lnTo>
                      <a:pt x="1318" y="1969"/>
                    </a:lnTo>
                    <a:lnTo>
                      <a:pt x="1336" y="1953"/>
                    </a:lnTo>
                    <a:lnTo>
                      <a:pt x="1355" y="1936"/>
                    </a:lnTo>
                    <a:lnTo>
                      <a:pt x="1370" y="1917"/>
                    </a:lnTo>
                    <a:lnTo>
                      <a:pt x="1382" y="1895"/>
                    </a:lnTo>
                    <a:lnTo>
                      <a:pt x="1391" y="1872"/>
                    </a:lnTo>
                    <a:lnTo>
                      <a:pt x="1395" y="1848"/>
                    </a:lnTo>
                    <a:lnTo>
                      <a:pt x="1397" y="1804"/>
                    </a:lnTo>
                    <a:lnTo>
                      <a:pt x="1404" y="1762"/>
                    </a:lnTo>
                    <a:lnTo>
                      <a:pt x="1415" y="1722"/>
                    </a:lnTo>
                    <a:lnTo>
                      <a:pt x="1429" y="1685"/>
                    </a:lnTo>
                    <a:lnTo>
                      <a:pt x="1447" y="1648"/>
                    </a:lnTo>
                    <a:lnTo>
                      <a:pt x="1467" y="1611"/>
                    </a:lnTo>
                    <a:lnTo>
                      <a:pt x="1489" y="1576"/>
                    </a:lnTo>
                    <a:lnTo>
                      <a:pt x="1513" y="1541"/>
                    </a:lnTo>
                    <a:lnTo>
                      <a:pt x="1537" y="1505"/>
                    </a:lnTo>
                    <a:lnTo>
                      <a:pt x="1559" y="1474"/>
                    </a:lnTo>
                    <a:lnTo>
                      <a:pt x="1580" y="1441"/>
                    </a:lnTo>
                    <a:lnTo>
                      <a:pt x="1602" y="1408"/>
                    </a:lnTo>
                    <a:lnTo>
                      <a:pt x="1623" y="1372"/>
                    </a:lnTo>
                    <a:lnTo>
                      <a:pt x="1643" y="1335"/>
                    </a:lnTo>
                    <a:lnTo>
                      <a:pt x="1662" y="1297"/>
                    </a:lnTo>
                    <a:lnTo>
                      <a:pt x="1680" y="1256"/>
                    </a:lnTo>
                    <a:lnTo>
                      <a:pt x="1695" y="1213"/>
                    </a:lnTo>
                    <a:lnTo>
                      <a:pt x="1709" y="1167"/>
                    </a:lnTo>
                    <a:lnTo>
                      <a:pt x="1720" y="1118"/>
                    </a:lnTo>
                    <a:lnTo>
                      <a:pt x="1728" y="1067"/>
                    </a:lnTo>
                    <a:lnTo>
                      <a:pt x="1733" y="1012"/>
                    </a:lnTo>
                    <a:lnTo>
                      <a:pt x="1735" y="953"/>
                    </a:lnTo>
                    <a:lnTo>
                      <a:pt x="1732" y="888"/>
                    </a:lnTo>
                    <a:lnTo>
                      <a:pt x="1724" y="826"/>
                    </a:lnTo>
                    <a:lnTo>
                      <a:pt x="1709" y="765"/>
                    </a:lnTo>
                    <a:lnTo>
                      <a:pt x="1689" y="707"/>
                    </a:lnTo>
                    <a:lnTo>
                      <a:pt x="1664" y="651"/>
                    </a:lnTo>
                    <a:lnTo>
                      <a:pt x="1634" y="597"/>
                    </a:lnTo>
                    <a:lnTo>
                      <a:pt x="1600" y="547"/>
                    </a:lnTo>
                    <a:lnTo>
                      <a:pt x="1561" y="499"/>
                    </a:lnTo>
                    <a:lnTo>
                      <a:pt x="1518" y="456"/>
                    </a:lnTo>
                    <a:lnTo>
                      <a:pt x="1472" y="415"/>
                    </a:lnTo>
                    <a:lnTo>
                      <a:pt x="1421" y="377"/>
                    </a:lnTo>
                    <a:lnTo>
                      <a:pt x="1368" y="345"/>
                    </a:lnTo>
                    <a:lnTo>
                      <a:pt x="1311" y="317"/>
                    </a:lnTo>
                    <a:lnTo>
                      <a:pt x="1252" y="293"/>
                    </a:lnTo>
                    <a:lnTo>
                      <a:pt x="1190" y="274"/>
                    </a:lnTo>
                    <a:lnTo>
                      <a:pt x="1127" y="260"/>
                    </a:lnTo>
                    <a:lnTo>
                      <a:pt x="1061" y="252"/>
                    </a:lnTo>
                    <a:lnTo>
                      <a:pt x="993" y="249"/>
                    </a:lnTo>
                    <a:close/>
                    <a:moveTo>
                      <a:pt x="993" y="0"/>
                    </a:moveTo>
                    <a:lnTo>
                      <a:pt x="1074" y="3"/>
                    </a:lnTo>
                    <a:lnTo>
                      <a:pt x="1154" y="13"/>
                    </a:lnTo>
                    <a:lnTo>
                      <a:pt x="1231" y="28"/>
                    </a:lnTo>
                    <a:lnTo>
                      <a:pt x="1307" y="48"/>
                    </a:lnTo>
                    <a:lnTo>
                      <a:pt x="1379" y="75"/>
                    </a:lnTo>
                    <a:lnTo>
                      <a:pt x="1449" y="106"/>
                    </a:lnTo>
                    <a:lnTo>
                      <a:pt x="1516" y="143"/>
                    </a:lnTo>
                    <a:lnTo>
                      <a:pt x="1579" y="184"/>
                    </a:lnTo>
                    <a:lnTo>
                      <a:pt x="1639" y="230"/>
                    </a:lnTo>
                    <a:lnTo>
                      <a:pt x="1695" y="280"/>
                    </a:lnTo>
                    <a:lnTo>
                      <a:pt x="1746" y="332"/>
                    </a:lnTo>
                    <a:lnTo>
                      <a:pt x="1795" y="390"/>
                    </a:lnTo>
                    <a:lnTo>
                      <a:pt x="1838" y="451"/>
                    </a:lnTo>
                    <a:lnTo>
                      <a:pt x="1876" y="515"/>
                    </a:lnTo>
                    <a:lnTo>
                      <a:pt x="1909" y="582"/>
                    </a:lnTo>
                    <a:lnTo>
                      <a:pt x="1935" y="652"/>
                    </a:lnTo>
                    <a:lnTo>
                      <a:pt x="1958" y="723"/>
                    </a:lnTo>
                    <a:lnTo>
                      <a:pt x="1973" y="798"/>
                    </a:lnTo>
                    <a:lnTo>
                      <a:pt x="1983" y="874"/>
                    </a:lnTo>
                    <a:lnTo>
                      <a:pt x="1987" y="953"/>
                    </a:lnTo>
                    <a:lnTo>
                      <a:pt x="1985" y="1019"/>
                    </a:lnTo>
                    <a:lnTo>
                      <a:pt x="1979" y="1082"/>
                    </a:lnTo>
                    <a:lnTo>
                      <a:pt x="1971" y="1141"/>
                    </a:lnTo>
                    <a:lnTo>
                      <a:pt x="1960" y="1198"/>
                    </a:lnTo>
                    <a:lnTo>
                      <a:pt x="1947" y="1251"/>
                    </a:lnTo>
                    <a:lnTo>
                      <a:pt x="1931" y="1301"/>
                    </a:lnTo>
                    <a:lnTo>
                      <a:pt x="1913" y="1349"/>
                    </a:lnTo>
                    <a:lnTo>
                      <a:pt x="1894" y="1393"/>
                    </a:lnTo>
                    <a:lnTo>
                      <a:pt x="1874" y="1435"/>
                    </a:lnTo>
                    <a:lnTo>
                      <a:pt x="1853" y="1475"/>
                    </a:lnTo>
                    <a:lnTo>
                      <a:pt x="1831" y="1514"/>
                    </a:lnTo>
                    <a:lnTo>
                      <a:pt x="1809" y="1549"/>
                    </a:lnTo>
                    <a:lnTo>
                      <a:pt x="1788" y="1583"/>
                    </a:lnTo>
                    <a:lnTo>
                      <a:pt x="1766" y="1614"/>
                    </a:lnTo>
                    <a:lnTo>
                      <a:pt x="1744" y="1645"/>
                    </a:lnTo>
                    <a:lnTo>
                      <a:pt x="1720" y="1683"/>
                    </a:lnTo>
                    <a:lnTo>
                      <a:pt x="1697" y="1716"/>
                    </a:lnTo>
                    <a:lnTo>
                      <a:pt x="1679" y="1747"/>
                    </a:lnTo>
                    <a:lnTo>
                      <a:pt x="1664" y="1774"/>
                    </a:lnTo>
                    <a:lnTo>
                      <a:pt x="1654" y="1800"/>
                    </a:lnTo>
                    <a:lnTo>
                      <a:pt x="1647" y="1824"/>
                    </a:lnTo>
                    <a:lnTo>
                      <a:pt x="1645" y="1848"/>
                    </a:lnTo>
                    <a:lnTo>
                      <a:pt x="1642" y="1893"/>
                    </a:lnTo>
                    <a:lnTo>
                      <a:pt x="1633" y="1938"/>
                    </a:lnTo>
                    <a:lnTo>
                      <a:pt x="1618" y="1982"/>
                    </a:lnTo>
                    <a:lnTo>
                      <a:pt x="1597" y="2025"/>
                    </a:lnTo>
                    <a:lnTo>
                      <a:pt x="1571" y="2065"/>
                    </a:lnTo>
                    <a:lnTo>
                      <a:pt x="1539" y="2104"/>
                    </a:lnTo>
                    <a:lnTo>
                      <a:pt x="1502" y="2141"/>
                    </a:lnTo>
                    <a:lnTo>
                      <a:pt x="1460" y="2174"/>
                    </a:lnTo>
                    <a:lnTo>
                      <a:pt x="1459" y="2195"/>
                    </a:lnTo>
                    <a:lnTo>
                      <a:pt x="1458" y="2219"/>
                    </a:lnTo>
                    <a:lnTo>
                      <a:pt x="1456" y="2246"/>
                    </a:lnTo>
                    <a:lnTo>
                      <a:pt x="1455" y="2273"/>
                    </a:lnTo>
                    <a:lnTo>
                      <a:pt x="1453" y="2301"/>
                    </a:lnTo>
                    <a:lnTo>
                      <a:pt x="1452" y="2328"/>
                    </a:lnTo>
                    <a:lnTo>
                      <a:pt x="1450" y="2355"/>
                    </a:lnTo>
                    <a:lnTo>
                      <a:pt x="1449" y="2378"/>
                    </a:lnTo>
                    <a:lnTo>
                      <a:pt x="1448" y="2397"/>
                    </a:lnTo>
                    <a:lnTo>
                      <a:pt x="1447" y="2414"/>
                    </a:lnTo>
                    <a:lnTo>
                      <a:pt x="1447" y="2424"/>
                    </a:lnTo>
                    <a:lnTo>
                      <a:pt x="1446" y="2427"/>
                    </a:lnTo>
                    <a:lnTo>
                      <a:pt x="1446" y="2439"/>
                    </a:lnTo>
                    <a:lnTo>
                      <a:pt x="1444" y="2453"/>
                    </a:lnTo>
                    <a:lnTo>
                      <a:pt x="1440" y="2469"/>
                    </a:lnTo>
                    <a:lnTo>
                      <a:pt x="1435" y="2485"/>
                    </a:lnTo>
                    <a:lnTo>
                      <a:pt x="1426" y="2503"/>
                    </a:lnTo>
                    <a:lnTo>
                      <a:pt x="1416" y="2521"/>
                    </a:lnTo>
                    <a:lnTo>
                      <a:pt x="1403" y="2539"/>
                    </a:lnTo>
                    <a:lnTo>
                      <a:pt x="1386" y="2558"/>
                    </a:lnTo>
                    <a:lnTo>
                      <a:pt x="1366" y="2576"/>
                    </a:lnTo>
                    <a:lnTo>
                      <a:pt x="1341" y="2594"/>
                    </a:lnTo>
                    <a:lnTo>
                      <a:pt x="1312" y="2610"/>
                    </a:lnTo>
                    <a:lnTo>
                      <a:pt x="1280" y="2626"/>
                    </a:lnTo>
                    <a:lnTo>
                      <a:pt x="1241" y="2641"/>
                    </a:lnTo>
                    <a:lnTo>
                      <a:pt x="1218" y="2669"/>
                    </a:lnTo>
                    <a:lnTo>
                      <a:pt x="1190" y="2696"/>
                    </a:lnTo>
                    <a:lnTo>
                      <a:pt x="1160" y="2720"/>
                    </a:lnTo>
                    <a:lnTo>
                      <a:pt x="1138" y="2731"/>
                    </a:lnTo>
                    <a:lnTo>
                      <a:pt x="1114" y="2738"/>
                    </a:lnTo>
                    <a:lnTo>
                      <a:pt x="1090" y="2740"/>
                    </a:lnTo>
                    <a:lnTo>
                      <a:pt x="897" y="2740"/>
                    </a:lnTo>
                    <a:lnTo>
                      <a:pt x="872" y="2738"/>
                    </a:lnTo>
                    <a:lnTo>
                      <a:pt x="849" y="2731"/>
                    </a:lnTo>
                    <a:lnTo>
                      <a:pt x="827" y="2720"/>
                    </a:lnTo>
                    <a:lnTo>
                      <a:pt x="796" y="2696"/>
                    </a:lnTo>
                    <a:lnTo>
                      <a:pt x="769" y="2669"/>
                    </a:lnTo>
                    <a:lnTo>
                      <a:pt x="746" y="2641"/>
                    </a:lnTo>
                    <a:lnTo>
                      <a:pt x="705" y="2624"/>
                    </a:lnTo>
                    <a:lnTo>
                      <a:pt x="670" y="2608"/>
                    </a:lnTo>
                    <a:lnTo>
                      <a:pt x="639" y="2590"/>
                    </a:lnTo>
                    <a:lnTo>
                      <a:pt x="615" y="2570"/>
                    </a:lnTo>
                    <a:lnTo>
                      <a:pt x="594" y="2551"/>
                    </a:lnTo>
                    <a:lnTo>
                      <a:pt x="578" y="2531"/>
                    </a:lnTo>
                    <a:lnTo>
                      <a:pt x="566" y="2511"/>
                    </a:lnTo>
                    <a:lnTo>
                      <a:pt x="555" y="2492"/>
                    </a:lnTo>
                    <a:lnTo>
                      <a:pt x="549" y="2474"/>
                    </a:lnTo>
                    <a:lnTo>
                      <a:pt x="544" y="2456"/>
                    </a:lnTo>
                    <a:lnTo>
                      <a:pt x="542" y="2441"/>
                    </a:lnTo>
                    <a:lnTo>
                      <a:pt x="541" y="2427"/>
                    </a:lnTo>
                    <a:lnTo>
                      <a:pt x="541" y="2427"/>
                    </a:lnTo>
                    <a:lnTo>
                      <a:pt x="541" y="2424"/>
                    </a:lnTo>
                    <a:lnTo>
                      <a:pt x="540" y="2414"/>
                    </a:lnTo>
                    <a:lnTo>
                      <a:pt x="539" y="2397"/>
                    </a:lnTo>
                    <a:lnTo>
                      <a:pt x="538" y="2378"/>
                    </a:lnTo>
                    <a:lnTo>
                      <a:pt x="537" y="2355"/>
                    </a:lnTo>
                    <a:lnTo>
                      <a:pt x="535" y="2328"/>
                    </a:lnTo>
                    <a:lnTo>
                      <a:pt x="534" y="2301"/>
                    </a:lnTo>
                    <a:lnTo>
                      <a:pt x="532" y="2273"/>
                    </a:lnTo>
                    <a:lnTo>
                      <a:pt x="531" y="2246"/>
                    </a:lnTo>
                    <a:lnTo>
                      <a:pt x="529" y="2219"/>
                    </a:lnTo>
                    <a:lnTo>
                      <a:pt x="528" y="2195"/>
                    </a:lnTo>
                    <a:lnTo>
                      <a:pt x="527" y="2174"/>
                    </a:lnTo>
                    <a:lnTo>
                      <a:pt x="484" y="2141"/>
                    </a:lnTo>
                    <a:lnTo>
                      <a:pt x="448" y="2104"/>
                    </a:lnTo>
                    <a:lnTo>
                      <a:pt x="416" y="2065"/>
                    </a:lnTo>
                    <a:lnTo>
                      <a:pt x="390" y="2025"/>
                    </a:lnTo>
                    <a:lnTo>
                      <a:pt x="369" y="1982"/>
                    </a:lnTo>
                    <a:lnTo>
                      <a:pt x="354" y="1938"/>
                    </a:lnTo>
                    <a:lnTo>
                      <a:pt x="345" y="1893"/>
                    </a:lnTo>
                    <a:lnTo>
                      <a:pt x="342" y="1848"/>
                    </a:lnTo>
                    <a:lnTo>
                      <a:pt x="340" y="1824"/>
                    </a:lnTo>
                    <a:lnTo>
                      <a:pt x="333" y="1800"/>
                    </a:lnTo>
                    <a:lnTo>
                      <a:pt x="322" y="1774"/>
                    </a:lnTo>
                    <a:lnTo>
                      <a:pt x="308" y="1747"/>
                    </a:lnTo>
                    <a:lnTo>
                      <a:pt x="290" y="1716"/>
                    </a:lnTo>
                    <a:lnTo>
                      <a:pt x="268" y="1683"/>
                    </a:lnTo>
                    <a:lnTo>
                      <a:pt x="242" y="1646"/>
                    </a:lnTo>
                    <a:lnTo>
                      <a:pt x="222" y="1615"/>
                    </a:lnTo>
                    <a:lnTo>
                      <a:pt x="200" y="1583"/>
                    </a:lnTo>
                    <a:lnTo>
                      <a:pt x="178" y="1549"/>
                    </a:lnTo>
                    <a:lnTo>
                      <a:pt x="156" y="1514"/>
                    </a:lnTo>
                    <a:lnTo>
                      <a:pt x="135" y="1476"/>
                    </a:lnTo>
                    <a:lnTo>
                      <a:pt x="113" y="1435"/>
                    </a:lnTo>
                    <a:lnTo>
                      <a:pt x="93" y="1393"/>
                    </a:lnTo>
                    <a:lnTo>
                      <a:pt x="74" y="1349"/>
                    </a:lnTo>
                    <a:lnTo>
                      <a:pt x="56" y="1301"/>
                    </a:lnTo>
                    <a:lnTo>
                      <a:pt x="40" y="1251"/>
                    </a:lnTo>
                    <a:lnTo>
                      <a:pt x="27" y="1198"/>
                    </a:lnTo>
                    <a:lnTo>
                      <a:pt x="16" y="1141"/>
                    </a:lnTo>
                    <a:lnTo>
                      <a:pt x="7" y="1082"/>
                    </a:lnTo>
                    <a:lnTo>
                      <a:pt x="2" y="1019"/>
                    </a:lnTo>
                    <a:lnTo>
                      <a:pt x="0" y="953"/>
                    </a:lnTo>
                    <a:lnTo>
                      <a:pt x="3" y="874"/>
                    </a:lnTo>
                    <a:lnTo>
                      <a:pt x="14" y="798"/>
                    </a:lnTo>
                    <a:lnTo>
                      <a:pt x="29" y="723"/>
                    </a:lnTo>
                    <a:lnTo>
                      <a:pt x="52" y="652"/>
                    </a:lnTo>
                    <a:lnTo>
                      <a:pt x="78" y="582"/>
                    </a:lnTo>
                    <a:lnTo>
                      <a:pt x="111" y="515"/>
                    </a:lnTo>
                    <a:lnTo>
                      <a:pt x="149" y="451"/>
                    </a:lnTo>
                    <a:lnTo>
                      <a:pt x="192" y="390"/>
                    </a:lnTo>
                    <a:lnTo>
                      <a:pt x="240" y="332"/>
                    </a:lnTo>
                    <a:lnTo>
                      <a:pt x="292" y="280"/>
                    </a:lnTo>
                    <a:lnTo>
                      <a:pt x="348" y="230"/>
                    </a:lnTo>
                    <a:lnTo>
                      <a:pt x="408" y="184"/>
                    </a:lnTo>
                    <a:lnTo>
                      <a:pt x="471" y="143"/>
                    </a:lnTo>
                    <a:lnTo>
                      <a:pt x="538" y="106"/>
                    </a:lnTo>
                    <a:lnTo>
                      <a:pt x="608" y="75"/>
                    </a:lnTo>
                    <a:lnTo>
                      <a:pt x="680" y="48"/>
                    </a:lnTo>
                    <a:lnTo>
                      <a:pt x="755" y="28"/>
                    </a:lnTo>
                    <a:lnTo>
                      <a:pt x="832" y="13"/>
                    </a:lnTo>
                    <a:lnTo>
                      <a:pt x="912" y="3"/>
                    </a:lnTo>
                    <a:lnTo>
                      <a:pt x="9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8548688" y="1760538"/>
                <a:ext cx="28575" cy="69850"/>
              </a:xfrm>
              <a:custGeom>
                <a:avLst/>
                <a:gdLst>
                  <a:gd name="T0" fmla="*/ 62 w 125"/>
                  <a:gd name="T1" fmla="*/ 0 h 310"/>
                  <a:gd name="T2" fmla="*/ 62 w 125"/>
                  <a:gd name="T3" fmla="*/ 0 h 310"/>
                  <a:gd name="T4" fmla="*/ 79 w 125"/>
                  <a:gd name="T5" fmla="*/ 2 h 310"/>
                  <a:gd name="T6" fmla="*/ 94 w 125"/>
                  <a:gd name="T7" fmla="*/ 8 h 310"/>
                  <a:gd name="T8" fmla="*/ 107 w 125"/>
                  <a:gd name="T9" fmla="*/ 18 h 310"/>
                  <a:gd name="T10" fmla="*/ 117 w 125"/>
                  <a:gd name="T11" fmla="*/ 30 h 310"/>
                  <a:gd name="T12" fmla="*/ 123 w 125"/>
                  <a:gd name="T13" fmla="*/ 45 h 310"/>
                  <a:gd name="T14" fmla="*/ 125 w 125"/>
                  <a:gd name="T15" fmla="*/ 62 h 310"/>
                  <a:gd name="T16" fmla="*/ 125 w 125"/>
                  <a:gd name="T17" fmla="*/ 248 h 310"/>
                  <a:gd name="T18" fmla="*/ 123 w 125"/>
                  <a:gd name="T19" fmla="*/ 265 h 310"/>
                  <a:gd name="T20" fmla="*/ 117 w 125"/>
                  <a:gd name="T21" fmla="*/ 280 h 310"/>
                  <a:gd name="T22" fmla="*/ 107 w 125"/>
                  <a:gd name="T23" fmla="*/ 293 h 310"/>
                  <a:gd name="T24" fmla="*/ 94 w 125"/>
                  <a:gd name="T25" fmla="*/ 302 h 310"/>
                  <a:gd name="T26" fmla="*/ 79 w 125"/>
                  <a:gd name="T27" fmla="*/ 308 h 310"/>
                  <a:gd name="T28" fmla="*/ 62 w 125"/>
                  <a:gd name="T29" fmla="*/ 310 h 310"/>
                  <a:gd name="T30" fmla="*/ 46 w 125"/>
                  <a:gd name="T31" fmla="*/ 308 h 310"/>
                  <a:gd name="T32" fmla="*/ 31 w 125"/>
                  <a:gd name="T33" fmla="*/ 302 h 310"/>
                  <a:gd name="T34" fmla="*/ 18 w 125"/>
                  <a:gd name="T35" fmla="*/ 293 h 310"/>
                  <a:gd name="T36" fmla="*/ 8 w 125"/>
                  <a:gd name="T37" fmla="*/ 280 h 310"/>
                  <a:gd name="T38" fmla="*/ 2 w 125"/>
                  <a:gd name="T39" fmla="*/ 265 h 310"/>
                  <a:gd name="T40" fmla="*/ 0 w 125"/>
                  <a:gd name="T41" fmla="*/ 248 h 310"/>
                  <a:gd name="T42" fmla="*/ 0 w 125"/>
                  <a:gd name="T43" fmla="*/ 62 h 310"/>
                  <a:gd name="T44" fmla="*/ 2 w 125"/>
                  <a:gd name="T45" fmla="*/ 45 h 310"/>
                  <a:gd name="T46" fmla="*/ 8 w 125"/>
                  <a:gd name="T47" fmla="*/ 30 h 310"/>
                  <a:gd name="T48" fmla="*/ 18 w 125"/>
                  <a:gd name="T49" fmla="*/ 18 h 310"/>
                  <a:gd name="T50" fmla="*/ 31 w 125"/>
                  <a:gd name="T51" fmla="*/ 8 h 310"/>
                  <a:gd name="T52" fmla="*/ 46 w 125"/>
                  <a:gd name="T53" fmla="*/ 2 h 310"/>
                  <a:gd name="T54" fmla="*/ 62 w 125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310">
                    <a:moveTo>
                      <a:pt x="62" y="0"/>
                    </a:moveTo>
                    <a:lnTo>
                      <a:pt x="62" y="0"/>
                    </a:lnTo>
                    <a:lnTo>
                      <a:pt x="79" y="2"/>
                    </a:lnTo>
                    <a:lnTo>
                      <a:pt x="94" y="8"/>
                    </a:lnTo>
                    <a:lnTo>
                      <a:pt x="107" y="18"/>
                    </a:lnTo>
                    <a:lnTo>
                      <a:pt x="117" y="30"/>
                    </a:lnTo>
                    <a:lnTo>
                      <a:pt x="123" y="45"/>
                    </a:lnTo>
                    <a:lnTo>
                      <a:pt x="125" y="62"/>
                    </a:lnTo>
                    <a:lnTo>
                      <a:pt x="125" y="248"/>
                    </a:lnTo>
                    <a:lnTo>
                      <a:pt x="123" y="265"/>
                    </a:lnTo>
                    <a:lnTo>
                      <a:pt x="117" y="280"/>
                    </a:lnTo>
                    <a:lnTo>
                      <a:pt x="107" y="293"/>
                    </a:lnTo>
                    <a:lnTo>
                      <a:pt x="94" y="302"/>
                    </a:lnTo>
                    <a:lnTo>
                      <a:pt x="79" y="308"/>
                    </a:lnTo>
                    <a:lnTo>
                      <a:pt x="62" y="310"/>
                    </a:lnTo>
                    <a:lnTo>
                      <a:pt x="46" y="308"/>
                    </a:lnTo>
                    <a:lnTo>
                      <a:pt x="31" y="302"/>
                    </a:lnTo>
                    <a:lnTo>
                      <a:pt x="18" y="293"/>
                    </a:lnTo>
                    <a:lnTo>
                      <a:pt x="8" y="280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8388351" y="1803400"/>
                <a:ext cx="49213" cy="65088"/>
              </a:xfrm>
              <a:custGeom>
                <a:avLst/>
                <a:gdLst>
                  <a:gd name="T0" fmla="*/ 62 w 219"/>
                  <a:gd name="T1" fmla="*/ 0 h 287"/>
                  <a:gd name="T2" fmla="*/ 79 w 219"/>
                  <a:gd name="T3" fmla="*/ 2 h 287"/>
                  <a:gd name="T4" fmla="*/ 93 w 219"/>
                  <a:gd name="T5" fmla="*/ 8 h 287"/>
                  <a:gd name="T6" fmla="*/ 107 w 219"/>
                  <a:gd name="T7" fmla="*/ 18 h 287"/>
                  <a:gd name="T8" fmla="*/ 117 w 219"/>
                  <a:gd name="T9" fmla="*/ 32 h 287"/>
                  <a:gd name="T10" fmla="*/ 211 w 219"/>
                  <a:gd name="T11" fmla="*/ 193 h 287"/>
                  <a:gd name="T12" fmla="*/ 217 w 219"/>
                  <a:gd name="T13" fmla="*/ 209 h 287"/>
                  <a:gd name="T14" fmla="*/ 219 w 219"/>
                  <a:gd name="T15" fmla="*/ 225 h 287"/>
                  <a:gd name="T16" fmla="*/ 217 w 219"/>
                  <a:gd name="T17" fmla="*/ 240 h 287"/>
                  <a:gd name="T18" fmla="*/ 211 w 219"/>
                  <a:gd name="T19" fmla="*/ 256 h 287"/>
                  <a:gd name="T20" fmla="*/ 202 w 219"/>
                  <a:gd name="T21" fmla="*/ 269 h 287"/>
                  <a:gd name="T22" fmla="*/ 189 w 219"/>
                  <a:gd name="T23" fmla="*/ 279 h 287"/>
                  <a:gd name="T24" fmla="*/ 173 w 219"/>
                  <a:gd name="T25" fmla="*/ 285 h 287"/>
                  <a:gd name="T26" fmla="*/ 157 w 219"/>
                  <a:gd name="T27" fmla="*/ 287 h 287"/>
                  <a:gd name="T28" fmla="*/ 140 w 219"/>
                  <a:gd name="T29" fmla="*/ 285 h 287"/>
                  <a:gd name="T30" fmla="*/ 126 w 219"/>
                  <a:gd name="T31" fmla="*/ 279 h 287"/>
                  <a:gd name="T32" fmla="*/ 113 w 219"/>
                  <a:gd name="T33" fmla="*/ 269 h 287"/>
                  <a:gd name="T34" fmla="*/ 102 w 219"/>
                  <a:gd name="T35" fmla="*/ 256 h 287"/>
                  <a:gd name="T36" fmla="*/ 8 w 219"/>
                  <a:gd name="T37" fmla="*/ 94 h 287"/>
                  <a:gd name="T38" fmla="*/ 2 w 219"/>
                  <a:gd name="T39" fmla="*/ 78 h 287"/>
                  <a:gd name="T40" fmla="*/ 0 w 219"/>
                  <a:gd name="T41" fmla="*/ 62 h 287"/>
                  <a:gd name="T42" fmla="*/ 2 w 219"/>
                  <a:gd name="T43" fmla="*/ 47 h 287"/>
                  <a:gd name="T44" fmla="*/ 8 w 219"/>
                  <a:gd name="T45" fmla="*/ 32 h 287"/>
                  <a:gd name="T46" fmla="*/ 18 w 219"/>
                  <a:gd name="T47" fmla="*/ 19 h 287"/>
                  <a:gd name="T48" fmla="*/ 31 w 219"/>
                  <a:gd name="T49" fmla="*/ 9 h 287"/>
                  <a:gd name="T50" fmla="*/ 47 w 219"/>
                  <a:gd name="T51" fmla="*/ 2 h 287"/>
                  <a:gd name="T52" fmla="*/ 62 w 219"/>
                  <a:gd name="T5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287">
                    <a:moveTo>
                      <a:pt x="62" y="0"/>
                    </a:moveTo>
                    <a:lnTo>
                      <a:pt x="79" y="2"/>
                    </a:lnTo>
                    <a:lnTo>
                      <a:pt x="93" y="8"/>
                    </a:lnTo>
                    <a:lnTo>
                      <a:pt x="107" y="18"/>
                    </a:lnTo>
                    <a:lnTo>
                      <a:pt x="117" y="32"/>
                    </a:lnTo>
                    <a:lnTo>
                      <a:pt x="211" y="193"/>
                    </a:lnTo>
                    <a:lnTo>
                      <a:pt x="217" y="209"/>
                    </a:lnTo>
                    <a:lnTo>
                      <a:pt x="219" y="225"/>
                    </a:lnTo>
                    <a:lnTo>
                      <a:pt x="217" y="240"/>
                    </a:lnTo>
                    <a:lnTo>
                      <a:pt x="211" y="256"/>
                    </a:lnTo>
                    <a:lnTo>
                      <a:pt x="202" y="269"/>
                    </a:lnTo>
                    <a:lnTo>
                      <a:pt x="189" y="279"/>
                    </a:lnTo>
                    <a:lnTo>
                      <a:pt x="173" y="285"/>
                    </a:lnTo>
                    <a:lnTo>
                      <a:pt x="157" y="287"/>
                    </a:lnTo>
                    <a:lnTo>
                      <a:pt x="140" y="285"/>
                    </a:lnTo>
                    <a:lnTo>
                      <a:pt x="126" y="279"/>
                    </a:lnTo>
                    <a:lnTo>
                      <a:pt x="113" y="269"/>
                    </a:lnTo>
                    <a:lnTo>
                      <a:pt x="102" y="256"/>
                    </a:lnTo>
                    <a:lnTo>
                      <a:pt x="8" y="94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8270876" y="1919288"/>
                <a:ext cx="65088" cy="49213"/>
              </a:xfrm>
              <a:custGeom>
                <a:avLst/>
                <a:gdLst>
                  <a:gd name="T0" fmla="*/ 62 w 288"/>
                  <a:gd name="T1" fmla="*/ 0 h 218"/>
                  <a:gd name="T2" fmla="*/ 78 w 288"/>
                  <a:gd name="T3" fmla="*/ 2 h 218"/>
                  <a:gd name="T4" fmla="*/ 94 w 288"/>
                  <a:gd name="T5" fmla="*/ 8 h 218"/>
                  <a:gd name="T6" fmla="*/ 257 w 288"/>
                  <a:gd name="T7" fmla="*/ 101 h 218"/>
                  <a:gd name="T8" fmla="*/ 271 w 288"/>
                  <a:gd name="T9" fmla="*/ 112 h 218"/>
                  <a:gd name="T10" fmla="*/ 280 w 288"/>
                  <a:gd name="T11" fmla="*/ 124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1 h 218"/>
                  <a:gd name="T18" fmla="*/ 280 w 288"/>
                  <a:gd name="T19" fmla="*/ 186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1 w 288"/>
                  <a:gd name="T25" fmla="*/ 216 h 218"/>
                  <a:gd name="T26" fmla="*/ 226 w 288"/>
                  <a:gd name="T27" fmla="*/ 218 h 218"/>
                  <a:gd name="T28" fmla="*/ 209 w 288"/>
                  <a:gd name="T29" fmla="*/ 216 h 218"/>
                  <a:gd name="T30" fmla="*/ 194 w 288"/>
                  <a:gd name="T31" fmla="*/ 209 h 218"/>
                  <a:gd name="T32" fmla="*/ 31 w 288"/>
                  <a:gd name="T33" fmla="*/ 116 h 218"/>
                  <a:gd name="T34" fmla="*/ 17 w 288"/>
                  <a:gd name="T35" fmla="*/ 106 h 218"/>
                  <a:gd name="T36" fmla="*/ 8 w 288"/>
                  <a:gd name="T37" fmla="*/ 93 h 218"/>
                  <a:gd name="T38" fmla="*/ 2 w 288"/>
                  <a:gd name="T39" fmla="*/ 79 h 218"/>
                  <a:gd name="T40" fmla="*/ 0 w 288"/>
                  <a:gd name="T41" fmla="*/ 62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7 h 218"/>
                  <a:gd name="T48" fmla="*/ 32 w 288"/>
                  <a:gd name="T49" fmla="*/ 8 h 218"/>
                  <a:gd name="T50" fmla="*/ 46 w 288"/>
                  <a:gd name="T51" fmla="*/ 2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8" y="2"/>
                    </a:lnTo>
                    <a:lnTo>
                      <a:pt x="94" y="8"/>
                    </a:lnTo>
                    <a:lnTo>
                      <a:pt x="257" y="101"/>
                    </a:lnTo>
                    <a:lnTo>
                      <a:pt x="271" y="112"/>
                    </a:lnTo>
                    <a:lnTo>
                      <a:pt x="280" y="124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1"/>
                    </a:lnTo>
                    <a:lnTo>
                      <a:pt x="280" y="186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1" y="216"/>
                    </a:lnTo>
                    <a:lnTo>
                      <a:pt x="226" y="218"/>
                    </a:lnTo>
                    <a:lnTo>
                      <a:pt x="209" y="216"/>
                    </a:lnTo>
                    <a:lnTo>
                      <a:pt x="194" y="209"/>
                    </a:lnTo>
                    <a:lnTo>
                      <a:pt x="31" y="116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8228013" y="2078038"/>
                <a:ext cx="71438" cy="28575"/>
              </a:xfrm>
              <a:custGeom>
                <a:avLst/>
                <a:gdLst>
                  <a:gd name="T0" fmla="*/ 63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6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6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3 w 314"/>
                  <a:gd name="T29" fmla="*/ 125 h 125"/>
                  <a:gd name="T30" fmla="*/ 46 w 314"/>
                  <a:gd name="T31" fmla="*/ 123 h 125"/>
                  <a:gd name="T32" fmla="*/ 32 w 314"/>
                  <a:gd name="T33" fmla="*/ 116 h 125"/>
                  <a:gd name="T34" fmla="*/ 18 w 314"/>
                  <a:gd name="T35" fmla="*/ 107 h 125"/>
                  <a:gd name="T36" fmla="*/ 9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9 w 314"/>
                  <a:gd name="T45" fmla="*/ 31 h 125"/>
                  <a:gd name="T46" fmla="*/ 18 w 314"/>
                  <a:gd name="T47" fmla="*/ 18 h 125"/>
                  <a:gd name="T48" fmla="*/ 32 w 314"/>
                  <a:gd name="T49" fmla="*/ 9 h 125"/>
                  <a:gd name="T50" fmla="*/ 46 w 314"/>
                  <a:gd name="T51" fmla="*/ 3 h 125"/>
                  <a:gd name="T52" fmla="*/ 63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3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6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6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3" y="125"/>
                    </a:lnTo>
                    <a:lnTo>
                      <a:pt x="46" y="123"/>
                    </a:lnTo>
                    <a:lnTo>
                      <a:pt x="32" y="116"/>
                    </a:lnTo>
                    <a:lnTo>
                      <a:pt x="18" y="107"/>
                    </a:lnTo>
                    <a:lnTo>
                      <a:pt x="9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9"/>
                    </a:lnTo>
                    <a:lnTo>
                      <a:pt x="46" y="3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8270876" y="2216150"/>
                <a:ext cx="65088" cy="49213"/>
              </a:xfrm>
              <a:custGeom>
                <a:avLst/>
                <a:gdLst>
                  <a:gd name="T0" fmla="*/ 226 w 288"/>
                  <a:gd name="T1" fmla="*/ 0 h 218"/>
                  <a:gd name="T2" fmla="*/ 242 w 288"/>
                  <a:gd name="T3" fmla="*/ 3 h 218"/>
                  <a:gd name="T4" fmla="*/ 256 w 288"/>
                  <a:gd name="T5" fmla="*/ 8 h 218"/>
                  <a:gd name="T6" fmla="*/ 270 w 288"/>
                  <a:gd name="T7" fmla="*/ 18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3 h 218"/>
                  <a:gd name="T14" fmla="*/ 286 w 288"/>
                  <a:gd name="T15" fmla="*/ 78 h 218"/>
                  <a:gd name="T16" fmla="*/ 280 w 288"/>
                  <a:gd name="T17" fmla="*/ 93 h 218"/>
                  <a:gd name="T18" fmla="*/ 270 w 288"/>
                  <a:gd name="T19" fmla="*/ 106 h 218"/>
                  <a:gd name="T20" fmla="*/ 257 w 288"/>
                  <a:gd name="T21" fmla="*/ 117 h 218"/>
                  <a:gd name="T22" fmla="*/ 94 w 288"/>
                  <a:gd name="T23" fmla="*/ 209 h 218"/>
                  <a:gd name="T24" fmla="*/ 79 w 288"/>
                  <a:gd name="T25" fmla="*/ 215 h 218"/>
                  <a:gd name="T26" fmla="*/ 62 w 288"/>
                  <a:gd name="T27" fmla="*/ 218 h 218"/>
                  <a:gd name="T28" fmla="*/ 46 w 288"/>
                  <a:gd name="T29" fmla="*/ 215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7 h 218"/>
                  <a:gd name="T36" fmla="*/ 2 w 288"/>
                  <a:gd name="T37" fmla="*/ 172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5 h 218"/>
                  <a:gd name="T44" fmla="*/ 17 w 288"/>
                  <a:gd name="T45" fmla="*/ 113 h 218"/>
                  <a:gd name="T46" fmla="*/ 31 w 288"/>
                  <a:gd name="T47" fmla="*/ 102 h 218"/>
                  <a:gd name="T48" fmla="*/ 194 w 288"/>
                  <a:gd name="T49" fmla="*/ 9 h 218"/>
                  <a:gd name="T50" fmla="*/ 210 w 288"/>
                  <a:gd name="T51" fmla="*/ 2 h 218"/>
                  <a:gd name="T52" fmla="*/ 226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6" y="0"/>
                    </a:moveTo>
                    <a:lnTo>
                      <a:pt x="242" y="3"/>
                    </a:lnTo>
                    <a:lnTo>
                      <a:pt x="256" y="8"/>
                    </a:lnTo>
                    <a:lnTo>
                      <a:pt x="270" y="18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3"/>
                    </a:lnTo>
                    <a:lnTo>
                      <a:pt x="286" y="78"/>
                    </a:lnTo>
                    <a:lnTo>
                      <a:pt x="280" y="93"/>
                    </a:lnTo>
                    <a:lnTo>
                      <a:pt x="270" y="106"/>
                    </a:lnTo>
                    <a:lnTo>
                      <a:pt x="257" y="117"/>
                    </a:lnTo>
                    <a:lnTo>
                      <a:pt x="94" y="209"/>
                    </a:lnTo>
                    <a:lnTo>
                      <a:pt x="79" y="215"/>
                    </a:lnTo>
                    <a:lnTo>
                      <a:pt x="62" y="218"/>
                    </a:lnTo>
                    <a:lnTo>
                      <a:pt x="46" y="215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7"/>
                    </a:lnTo>
                    <a:lnTo>
                      <a:pt x="2" y="172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5"/>
                    </a:lnTo>
                    <a:lnTo>
                      <a:pt x="17" y="113"/>
                    </a:lnTo>
                    <a:lnTo>
                      <a:pt x="31" y="102"/>
                    </a:lnTo>
                    <a:lnTo>
                      <a:pt x="194" y="9"/>
                    </a:lnTo>
                    <a:lnTo>
                      <a:pt x="21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8788401" y="2216150"/>
                <a:ext cx="66675" cy="49213"/>
              </a:xfrm>
              <a:custGeom>
                <a:avLst/>
                <a:gdLst>
                  <a:gd name="T0" fmla="*/ 62 w 288"/>
                  <a:gd name="T1" fmla="*/ 0 h 218"/>
                  <a:gd name="T2" fmla="*/ 79 w 288"/>
                  <a:gd name="T3" fmla="*/ 2 h 218"/>
                  <a:gd name="T4" fmla="*/ 94 w 288"/>
                  <a:gd name="T5" fmla="*/ 9 h 218"/>
                  <a:gd name="T6" fmla="*/ 257 w 288"/>
                  <a:gd name="T7" fmla="*/ 102 h 218"/>
                  <a:gd name="T8" fmla="*/ 271 w 288"/>
                  <a:gd name="T9" fmla="*/ 113 h 218"/>
                  <a:gd name="T10" fmla="*/ 280 w 288"/>
                  <a:gd name="T11" fmla="*/ 125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2 h 218"/>
                  <a:gd name="T18" fmla="*/ 280 w 288"/>
                  <a:gd name="T19" fmla="*/ 187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2 w 288"/>
                  <a:gd name="T25" fmla="*/ 215 h 218"/>
                  <a:gd name="T26" fmla="*/ 225 w 288"/>
                  <a:gd name="T27" fmla="*/ 218 h 218"/>
                  <a:gd name="T28" fmla="*/ 209 w 288"/>
                  <a:gd name="T29" fmla="*/ 215 h 218"/>
                  <a:gd name="T30" fmla="*/ 194 w 288"/>
                  <a:gd name="T31" fmla="*/ 209 h 218"/>
                  <a:gd name="T32" fmla="*/ 30 w 288"/>
                  <a:gd name="T33" fmla="*/ 117 h 218"/>
                  <a:gd name="T34" fmla="*/ 18 w 288"/>
                  <a:gd name="T35" fmla="*/ 106 h 218"/>
                  <a:gd name="T36" fmla="*/ 8 w 288"/>
                  <a:gd name="T37" fmla="*/ 93 h 218"/>
                  <a:gd name="T38" fmla="*/ 2 w 288"/>
                  <a:gd name="T39" fmla="*/ 78 h 218"/>
                  <a:gd name="T40" fmla="*/ 0 w 288"/>
                  <a:gd name="T41" fmla="*/ 63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8 h 218"/>
                  <a:gd name="T48" fmla="*/ 32 w 288"/>
                  <a:gd name="T49" fmla="*/ 8 h 218"/>
                  <a:gd name="T50" fmla="*/ 46 w 288"/>
                  <a:gd name="T51" fmla="*/ 3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9" y="2"/>
                    </a:lnTo>
                    <a:lnTo>
                      <a:pt x="94" y="9"/>
                    </a:lnTo>
                    <a:lnTo>
                      <a:pt x="257" y="102"/>
                    </a:lnTo>
                    <a:lnTo>
                      <a:pt x="271" y="113"/>
                    </a:lnTo>
                    <a:lnTo>
                      <a:pt x="280" y="125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2"/>
                    </a:lnTo>
                    <a:lnTo>
                      <a:pt x="280" y="187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2" y="215"/>
                    </a:lnTo>
                    <a:lnTo>
                      <a:pt x="225" y="218"/>
                    </a:lnTo>
                    <a:lnTo>
                      <a:pt x="209" y="215"/>
                    </a:lnTo>
                    <a:lnTo>
                      <a:pt x="194" y="209"/>
                    </a:lnTo>
                    <a:lnTo>
                      <a:pt x="30" y="117"/>
                    </a:lnTo>
                    <a:lnTo>
                      <a:pt x="18" y="106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8826501" y="2078038"/>
                <a:ext cx="71438" cy="28575"/>
              </a:xfrm>
              <a:custGeom>
                <a:avLst/>
                <a:gdLst>
                  <a:gd name="T0" fmla="*/ 62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5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5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2 w 314"/>
                  <a:gd name="T29" fmla="*/ 125 h 125"/>
                  <a:gd name="T30" fmla="*/ 46 w 314"/>
                  <a:gd name="T31" fmla="*/ 123 h 125"/>
                  <a:gd name="T32" fmla="*/ 31 w 314"/>
                  <a:gd name="T33" fmla="*/ 116 h 125"/>
                  <a:gd name="T34" fmla="*/ 18 w 314"/>
                  <a:gd name="T35" fmla="*/ 107 h 125"/>
                  <a:gd name="T36" fmla="*/ 8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8 w 314"/>
                  <a:gd name="T45" fmla="*/ 31 h 125"/>
                  <a:gd name="T46" fmla="*/ 18 w 314"/>
                  <a:gd name="T47" fmla="*/ 18 h 125"/>
                  <a:gd name="T48" fmla="*/ 31 w 314"/>
                  <a:gd name="T49" fmla="*/ 9 h 125"/>
                  <a:gd name="T50" fmla="*/ 46 w 314"/>
                  <a:gd name="T51" fmla="*/ 3 h 125"/>
                  <a:gd name="T52" fmla="*/ 62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2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5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5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2" y="125"/>
                    </a:lnTo>
                    <a:lnTo>
                      <a:pt x="46" y="123"/>
                    </a:lnTo>
                    <a:lnTo>
                      <a:pt x="31" y="116"/>
                    </a:lnTo>
                    <a:lnTo>
                      <a:pt x="18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8788401" y="1919288"/>
                <a:ext cx="66675" cy="49213"/>
              </a:xfrm>
              <a:custGeom>
                <a:avLst/>
                <a:gdLst>
                  <a:gd name="T0" fmla="*/ 225 w 288"/>
                  <a:gd name="T1" fmla="*/ 0 h 218"/>
                  <a:gd name="T2" fmla="*/ 242 w 288"/>
                  <a:gd name="T3" fmla="*/ 2 h 218"/>
                  <a:gd name="T4" fmla="*/ 256 w 288"/>
                  <a:gd name="T5" fmla="*/ 8 h 218"/>
                  <a:gd name="T6" fmla="*/ 270 w 288"/>
                  <a:gd name="T7" fmla="*/ 17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2 h 218"/>
                  <a:gd name="T14" fmla="*/ 286 w 288"/>
                  <a:gd name="T15" fmla="*/ 79 h 218"/>
                  <a:gd name="T16" fmla="*/ 280 w 288"/>
                  <a:gd name="T17" fmla="*/ 93 h 218"/>
                  <a:gd name="T18" fmla="*/ 271 w 288"/>
                  <a:gd name="T19" fmla="*/ 106 h 218"/>
                  <a:gd name="T20" fmla="*/ 257 w 288"/>
                  <a:gd name="T21" fmla="*/ 116 h 218"/>
                  <a:gd name="T22" fmla="*/ 94 w 288"/>
                  <a:gd name="T23" fmla="*/ 209 h 218"/>
                  <a:gd name="T24" fmla="*/ 79 w 288"/>
                  <a:gd name="T25" fmla="*/ 216 h 218"/>
                  <a:gd name="T26" fmla="*/ 62 w 288"/>
                  <a:gd name="T27" fmla="*/ 218 h 218"/>
                  <a:gd name="T28" fmla="*/ 47 w 288"/>
                  <a:gd name="T29" fmla="*/ 216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6 h 218"/>
                  <a:gd name="T36" fmla="*/ 2 w 288"/>
                  <a:gd name="T37" fmla="*/ 171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4 h 218"/>
                  <a:gd name="T44" fmla="*/ 18 w 288"/>
                  <a:gd name="T45" fmla="*/ 112 h 218"/>
                  <a:gd name="T46" fmla="*/ 30 w 288"/>
                  <a:gd name="T47" fmla="*/ 101 h 218"/>
                  <a:gd name="T48" fmla="*/ 194 w 288"/>
                  <a:gd name="T49" fmla="*/ 8 h 218"/>
                  <a:gd name="T50" fmla="*/ 210 w 288"/>
                  <a:gd name="T51" fmla="*/ 2 h 218"/>
                  <a:gd name="T52" fmla="*/ 225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5" y="0"/>
                    </a:moveTo>
                    <a:lnTo>
                      <a:pt x="242" y="2"/>
                    </a:lnTo>
                    <a:lnTo>
                      <a:pt x="256" y="8"/>
                    </a:lnTo>
                    <a:lnTo>
                      <a:pt x="270" y="17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2"/>
                    </a:lnTo>
                    <a:lnTo>
                      <a:pt x="286" y="79"/>
                    </a:lnTo>
                    <a:lnTo>
                      <a:pt x="280" y="93"/>
                    </a:lnTo>
                    <a:lnTo>
                      <a:pt x="271" y="106"/>
                    </a:lnTo>
                    <a:lnTo>
                      <a:pt x="257" y="116"/>
                    </a:lnTo>
                    <a:lnTo>
                      <a:pt x="94" y="209"/>
                    </a:lnTo>
                    <a:lnTo>
                      <a:pt x="79" y="216"/>
                    </a:lnTo>
                    <a:lnTo>
                      <a:pt x="62" y="218"/>
                    </a:lnTo>
                    <a:lnTo>
                      <a:pt x="47" y="216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6"/>
                    </a:lnTo>
                    <a:lnTo>
                      <a:pt x="2" y="171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4"/>
                    </a:lnTo>
                    <a:lnTo>
                      <a:pt x="18" y="112"/>
                    </a:lnTo>
                    <a:lnTo>
                      <a:pt x="30" y="101"/>
                    </a:lnTo>
                    <a:lnTo>
                      <a:pt x="194" y="8"/>
                    </a:lnTo>
                    <a:lnTo>
                      <a:pt x="210" y="2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8686801" y="1803400"/>
                <a:ext cx="50800" cy="65088"/>
              </a:xfrm>
              <a:custGeom>
                <a:avLst/>
                <a:gdLst>
                  <a:gd name="T0" fmla="*/ 156 w 220"/>
                  <a:gd name="T1" fmla="*/ 0 h 286"/>
                  <a:gd name="T2" fmla="*/ 173 w 220"/>
                  <a:gd name="T3" fmla="*/ 2 h 286"/>
                  <a:gd name="T4" fmla="*/ 188 w 220"/>
                  <a:gd name="T5" fmla="*/ 9 h 286"/>
                  <a:gd name="T6" fmla="*/ 201 w 220"/>
                  <a:gd name="T7" fmla="*/ 19 h 286"/>
                  <a:gd name="T8" fmla="*/ 212 w 220"/>
                  <a:gd name="T9" fmla="*/ 32 h 286"/>
                  <a:gd name="T10" fmla="*/ 218 w 220"/>
                  <a:gd name="T11" fmla="*/ 47 h 286"/>
                  <a:gd name="T12" fmla="*/ 220 w 220"/>
                  <a:gd name="T13" fmla="*/ 62 h 286"/>
                  <a:gd name="T14" fmla="*/ 218 w 220"/>
                  <a:gd name="T15" fmla="*/ 78 h 286"/>
                  <a:gd name="T16" fmla="*/ 212 w 220"/>
                  <a:gd name="T17" fmla="*/ 94 h 286"/>
                  <a:gd name="T18" fmla="*/ 117 w 220"/>
                  <a:gd name="T19" fmla="*/ 256 h 286"/>
                  <a:gd name="T20" fmla="*/ 107 w 220"/>
                  <a:gd name="T21" fmla="*/ 269 h 286"/>
                  <a:gd name="T22" fmla="*/ 94 w 220"/>
                  <a:gd name="T23" fmla="*/ 279 h 286"/>
                  <a:gd name="T24" fmla="*/ 79 w 220"/>
                  <a:gd name="T25" fmla="*/ 284 h 286"/>
                  <a:gd name="T26" fmla="*/ 63 w 220"/>
                  <a:gd name="T27" fmla="*/ 286 h 286"/>
                  <a:gd name="T28" fmla="*/ 48 w 220"/>
                  <a:gd name="T29" fmla="*/ 284 h 286"/>
                  <a:gd name="T30" fmla="*/ 32 w 220"/>
                  <a:gd name="T31" fmla="*/ 278 h 286"/>
                  <a:gd name="T32" fmla="*/ 18 w 220"/>
                  <a:gd name="T33" fmla="*/ 268 h 286"/>
                  <a:gd name="T34" fmla="*/ 9 w 220"/>
                  <a:gd name="T35" fmla="*/ 256 h 286"/>
                  <a:gd name="T36" fmla="*/ 2 w 220"/>
                  <a:gd name="T37" fmla="*/ 240 h 286"/>
                  <a:gd name="T38" fmla="*/ 0 w 220"/>
                  <a:gd name="T39" fmla="*/ 225 h 286"/>
                  <a:gd name="T40" fmla="*/ 2 w 220"/>
                  <a:gd name="T41" fmla="*/ 209 h 286"/>
                  <a:gd name="T42" fmla="*/ 9 w 220"/>
                  <a:gd name="T43" fmla="*/ 193 h 286"/>
                  <a:gd name="T44" fmla="*/ 103 w 220"/>
                  <a:gd name="T45" fmla="*/ 32 h 286"/>
                  <a:gd name="T46" fmla="*/ 113 w 220"/>
                  <a:gd name="T47" fmla="*/ 18 h 286"/>
                  <a:gd name="T48" fmla="*/ 127 w 220"/>
                  <a:gd name="T49" fmla="*/ 8 h 286"/>
                  <a:gd name="T50" fmla="*/ 141 w 220"/>
                  <a:gd name="T51" fmla="*/ 2 h 286"/>
                  <a:gd name="T52" fmla="*/ 156 w 220"/>
                  <a:gd name="T5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0" h="286">
                    <a:moveTo>
                      <a:pt x="156" y="0"/>
                    </a:moveTo>
                    <a:lnTo>
                      <a:pt x="173" y="2"/>
                    </a:lnTo>
                    <a:lnTo>
                      <a:pt x="188" y="9"/>
                    </a:lnTo>
                    <a:lnTo>
                      <a:pt x="201" y="19"/>
                    </a:lnTo>
                    <a:lnTo>
                      <a:pt x="212" y="32"/>
                    </a:lnTo>
                    <a:lnTo>
                      <a:pt x="218" y="47"/>
                    </a:lnTo>
                    <a:lnTo>
                      <a:pt x="220" y="62"/>
                    </a:lnTo>
                    <a:lnTo>
                      <a:pt x="218" y="78"/>
                    </a:lnTo>
                    <a:lnTo>
                      <a:pt x="212" y="94"/>
                    </a:lnTo>
                    <a:lnTo>
                      <a:pt x="117" y="256"/>
                    </a:lnTo>
                    <a:lnTo>
                      <a:pt x="107" y="269"/>
                    </a:lnTo>
                    <a:lnTo>
                      <a:pt x="94" y="279"/>
                    </a:lnTo>
                    <a:lnTo>
                      <a:pt x="79" y="284"/>
                    </a:lnTo>
                    <a:lnTo>
                      <a:pt x="63" y="286"/>
                    </a:lnTo>
                    <a:lnTo>
                      <a:pt x="48" y="284"/>
                    </a:lnTo>
                    <a:lnTo>
                      <a:pt x="32" y="278"/>
                    </a:lnTo>
                    <a:lnTo>
                      <a:pt x="18" y="268"/>
                    </a:lnTo>
                    <a:lnTo>
                      <a:pt x="9" y="256"/>
                    </a:lnTo>
                    <a:lnTo>
                      <a:pt x="2" y="240"/>
                    </a:lnTo>
                    <a:lnTo>
                      <a:pt x="0" y="225"/>
                    </a:lnTo>
                    <a:lnTo>
                      <a:pt x="2" y="209"/>
                    </a:lnTo>
                    <a:lnTo>
                      <a:pt x="9" y="193"/>
                    </a:lnTo>
                    <a:lnTo>
                      <a:pt x="103" y="32"/>
                    </a:lnTo>
                    <a:lnTo>
                      <a:pt x="113" y="18"/>
                    </a:lnTo>
                    <a:lnTo>
                      <a:pt x="127" y="8"/>
                    </a:lnTo>
                    <a:lnTo>
                      <a:pt x="141" y="2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8528051" y="1973263"/>
                <a:ext cx="68263" cy="220663"/>
              </a:xfrm>
              <a:custGeom>
                <a:avLst/>
                <a:gdLst>
                  <a:gd name="T0" fmla="*/ 150 w 301"/>
                  <a:gd name="T1" fmla="*/ 0 h 971"/>
                  <a:gd name="T2" fmla="*/ 181 w 301"/>
                  <a:gd name="T3" fmla="*/ 2 h 971"/>
                  <a:gd name="T4" fmla="*/ 208 w 301"/>
                  <a:gd name="T5" fmla="*/ 8 h 971"/>
                  <a:gd name="T6" fmla="*/ 232 w 301"/>
                  <a:gd name="T7" fmla="*/ 17 h 971"/>
                  <a:gd name="T8" fmla="*/ 253 w 301"/>
                  <a:gd name="T9" fmla="*/ 30 h 971"/>
                  <a:gd name="T10" fmla="*/ 270 w 301"/>
                  <a:gd name="T11" fmla="*/ 46 h 971"/>
                  <a:gd name="T12" fmla="*/ 284 w 301"/>
                  <a:gd name="T13" fmla="*/ 66 h 971"/>
                  <a:gd name="T14" fmla="*/ 294 w 301"/>
                  <a:gd name="T15" fmla="*/ 89 h 971"/>
                  <a:gd name="T16" fmla="*/ 299 w 301"/>
                  <a:gd name="T17" fmla="*/ 116 h 971"/>
                  <a:gd name="T18" fmla="*/ 301 w 301"/>
                  <a:gd name="T19" fmla="*/ 147 h 971"/>
                  <a:gd name="T20" fmla="*/ 301 w 301"/>
                  <a:gd name="T21" fmla="*/ 367 h 971"/>
                  <a:gd name="T22" fmla="*/ 300 w 301"/>
                  <a:gd name="T23" fmla="*/ 396 h 971"/>
                  <a:gd name="T24" fmla="*/ 297 w 301"/>
                  <a:gd name="T25" fmla="*/ 426 h 971"/>
                  <a:gd name="T26" fmla="*/ 294 w 301"/>
                  <a:gd name="T27" fmla="*/ 457 h 971"/>
                  <a:gd name="T28" fmla="*/ 235 w 301"/>
                  <a:gd name="T29" fmla="*/ 900 h 971"/>
                  <a:gd name="T30" fmla="*/ 230 w 301"/>
                  <a:gd name="T31" fmla="*/ 922 h 971"/>
                  <a:gd name="T32" fmla="*/ 223 w 301"/>
                  <a:gd name="T33" fmla="*/ 939 h 971"/>
                  <a:gd name="T34" fmla="*/ 214 w 301"/>
                  <a:gd name="T35" fmla="*/ 951 h 971"/>
                  <a:gd name="T36" fmla="*/ 202 w 301"/>
                  <a:gd name="T37" fmla="*/ 961 h 971"/>
                  <a:gd name="T38" fmla="*/ 187 w 301"/>
                  <a:gd name="T39" fmla="*/ 967 h 971"/>
                  <a:gd name="T40" fmla="*/ 170 w 301"/>
                  <a:gd name="T41" fmla="*/ 970 h 971"/>
                  <a:gd name="T42" fmla="*/ 150 w 301"/>
                  <a:gd name="T43" fmla="*/ 971 h 971"/>
                  <a:gd name="T44" fmla="*/ 131 w 301"/>
                  <a:gd name="T45" fmla="*/ 970 h 971"/>
                  <a:gd name="T46" fmla="*/ 113 w 301"/>
                  <a:gd name="T47" fmla="*/ 967 h 971"/>
                  <a:gd name="T48" fmla="*/ 99 w 301"/>
                  <a:gd name="T49" fmla="*/ 961 h 971"/>
                  <a:gd name="T50" fmla="*/ 87 w 301"/>
                  <a:gd name="T51" fmla="*/ 951 h 971"/>
                  <a:gd name="T52" fmla="*/ 78 w 301"/>
                  <a:gd name="T53" fmla="*/ 939 h 971"/>
                  <a:gd name="T54" fmla="*/ 70 w 301"/>
                  <a:gd name="T55" fmla="*/ 922 h 971"/>
                  <a:gd name="T56" fmla="*/ 66 w 301"/>
                  <a:gd name="T57" fmla="*/ 900 h 971"/>
                  <a:gd name="T58" fmla="*/ 7 w 301"/>
                  <a:gd name="T59" fmla="*/ 457 h 971"/>
                  <a:gd name="T60" fmla="*/ 4 w 301"/>
                  <a:gd name="T61" fmla="*/ 426 h 971"/>
                  <a:gd name="T62" fmla="*/ 1 w 301"/>
                  <a:gd name="T63" fmla="*/ 396 h 971"/>
                  <a:gd name="T64" fmla="*/ 0 w 301"/>
                  <a:gd name="T65" fmla="*/ 367 h 971"/>
                  <a:gd name="T66" fmla="*/ 0 w 301"/>
                  <a:gd name="T67" fmla="*/ 147 h 971"/>
                  <a:gd name="T68" fmla="*/ 2 w 301"/>
                  <a:gd name="T69" fmla="*/ 116 h 971"/>
                  <a:gd name="T70" fmla="*/ 7 w 301"/>
                  <a:gd name="T71" fmla="*/ 89 h 971"/>
                  <a:gd name="T72" fmla="*/ 17 w 301"/>
                  <a:gd name="T73" fmla="*/ 66 h 971"/>
                  <a:gd name="T74" fmla="*/ 30 w 301"/>
                  <a:gd name="T75" fmla="*/ 46 h 971"/>
                  <a:gd name="T76" fmla="*/ 48 w 301"/>
                  <a:gd name="T77" fmla="*/ 30 h 971"/>
                  <a:gd name="T78" fmla="*/ 68 w 301"/>
                  <a:gd name="T79" fmla="*/ 17 h 971"/>
                  <a:gd name="T80" fmla="*/ 93 w 301"/>
                  <a:gd name="T81" fmla="*/ 8 h 971"/>
                  <a:gd name="T82" fmla="*/ 120 w 301"/>
                  <a:gd name="T83" fmla="*/ 2 h 971"/>
                  <a:gd name="T84" fmla="*/ 150 w 301"/>
                  <a:gd name="T85" fmla="*/ 0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1" h="971">
                    <a:moveTo>
                      <a:pt x="150" y="0"/>
                    </a:moveTo>
                    <a:lnTo>
                      <a:pt x="181" y="2"/>
                    </a:lnTo>
                    <a:lnTo>
                      <a:pt x="208" y="8"/>
                    </a:lnTo>
                    <a:lnTo>
                      <a:pt x="232" y="17"/>
                    </a:lnTo>
                    <a:lnTo>
                      <a:pt x="253" y="30"/>
                    </a:lnTo>
                    <a:lnTo>
                      <a:pt x="270" y="46"/>
                    </a:lnTo>
                    <a:lnTo>
                      <a:pt x="284" y="66"/>
                    </a:lnTo>
                    <a:lnTo>
                      <a:pt x="294" y="89"/>
                    </a:lnTo>
                    <a:lnTo>
                      <a:pt x="299" y="116"/>
                    </a:lnTo>
                    <a:lnTo>
                      <a:pt x="301" y="147"/>
                    </a:lnTo>
                    <a:lnTo>
                      <a:pt x="301" y="367"/>
                    </a:lnTo>
                    <a:lnTo>
                      <a:pt x="300" y="396"/>
                    </a:lnTo>
                    <a:lnTo>
                      <a:pt x="297" y="426"/>
                    </a:lnTo>
                    <a:lnTo>
                      <a:pt x="294" y="457"/>
                    </a:lnTo>
                    <a:lnTo>
                      <a:pt x="235" y="900"/>
                    </a:lnTo>
                    <a:lnTo>
                      <a:pt x="230" y="922"/>
                    </a:lnTo>
                    <a:lnTo>
                      <a:pt x="223" y="939"/>
                    </a:lnTo>
                    <a:lnTo>
                      <a:pt x="214" y="951"/>
                    </a:lnTo>
                    <a:lnTo>
                      <a:pt x="202" y="961"/>
                    </a:lnTo>
                    <a:lnTo>
                      <a:pt x="187" y="967"/>
                    </a:lnTo>
                    <a:lnTo>
                      <a:pt x="170" y="970"/>
                    </a:lnTo>
                    <a:lnTo>
                      <a:pt x="150" y="971"/>
                    </a:lnTo>
                    <a:lnTo>
                      <a:pt x="131" y="970"/>
                    </a:lnTo>
                    <a:lnTo>
                      <a:pt x="113" y="967"/>
                    </a:lnTo>
                    <a:lnTo>
                      <a:pt x="99" y="961"/>
                    </a:lnTo>
                    <a:lnTo>
                      <a:pt x="87" y="951"/>
                    </a:lnTo>
                    <a:lnTo>
                      <a:pt x="78" y="939"/>
                    </a:lnTo>
                    <a:lnTo>
                      <a:pt x="70" y="922"/>
                    </a:lnTo>
                    <a:lnTo>
                      <a:pt x="66" y="900"/>
                    </a:lnTo>
                    <a:lnTo>
                      <a:pt x="7" y="457"/>
                    </a:lnTo>
                    <a:lnTo>
                      <a:pt x="4" y="426"/>
                    </a:lnTo>
                    <a:lnTo>
                      <a:pt x="1" y="396"/>
                    </a:lnTo>
                    <a:lnTo>
                      <a:pt x="0" y="367"/>
                    </a:lnTo>
                    <a:lnTo>
                      <a:pt x="0" y="147"/>
                    </a:lnTo>
                    <a:lnTo>
                      <a:pt x="2" y="116"/>
                    </a:lnTo>
                    <a:lnTo>
                      <a:pt x="7" y="89"/>
                    </a:lnTo>
                    <a:lnTo>
                      <a:pt x="17" y="66"/>
                    </a:lnTo>
                    <a:lnTo>
                      <a:pt x="30" y="46"/>
                    </a:lnTo>
                    <a:lnTo>
                      <a:pt x="48" y="30"/>
                    </a:lnTo>
                    <a:lnTo>
                      <a:pt x="68" y="17"/>
                    </a:lnTo>
                    <a:lnTo>
                      <a:pt x="93" y="8"/>
                    </a:lnTo>
                    <a:lnTo>
                      <a:pt x="120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8526463" y="2222500"/>
                <a:ext cx="71438" cy="69850"/>
              </a:xfrm>
              <a:custGeom>
                <a:avLst/>
                <a:gdLst>
                  <a:gd name="T0" fmla="*/ 157 w 314"/>
                  <a:gd name="T1" fmla="*/ 0 h 312"/>
                  <a:gd name="T2" fmla="*/ 189 w 314"/>
                  <a:gd name="T3" fmla="*/ 4 h 312"/>
                  <a:gd name="T4" fmla="*/ 218 w 314"/>
                  <a:gd name="T5" fmla="*/ 13 h 312"/>
                  <a:gd name="T6" fmla="*/ 245 w 314"/>
                  <a:gd name="T7" fmla="*/ 27 h 312"/>
                  <a:gd name="T8" fmla="*/ 268 w 314"/>
                  <a:gd name="T9" fmla="*/ 46 h 312"/>
                  <a:gd name="T10" fmla="*/ 288 w 314"/>
                  <a:gd name="T11" fmla="*/ 69 h 312"/>
                  <a:gd name="T12" fmla="*/ 302 w 314"/>
                  <a:gd name="T13" fmla="*/ 96 h 312"/>
                  <a:gd name="T14" fmla="*/ 311 w 314"/>
                  <a:gd name="T15" fmla="*/ 125 h 312"/>
                  <a:gd name="T16" fmla="*/ 314 w 314"/>
                  <a:gd name="T17" fmla="*/ 156 h 312"/>
                  <a:gd name="T18" fmla="*/ 311 w 314"/>
                  <a:gd name="T19" fmla="*/ 187 h 312"/>
                  <a:gd name="T20" fmla="*/ 302 w 314"/>
                  <a:gd name="T21" fmla="*/ 217 h 312"/>
                  <a:gd name="T22" fmla="*/ 288 w 314"/>
                  <a:gd name="T23" fmla="*/ 243 h 312"/>
                  <a:gd name="T24" fmla="*/ 268 w 314"/>
                  <a:gd name="T25" fmla="*/ 266 h 312"/>
                  <a:gd name="T26" fmla="*/ 245 w 314"/>
                  <a:gd name="T27" fmla="*/ 285 h 312"/>
                  <a:gd name="T28" fmla="*/ 218 w 314"/>
                  <a:gd name="T29" fmla="*/ 299 h 312"/>
                  <a:gd name="T30" fmla="*/ 189 w 314"/>
                  <a:gd name="T31" fmla="*/ 308 h 312"/>
                  <a:gd name="T32" fmla="*/ 157 w 314"/>
                  <a:gd name="T33" fmla="*/ 312 h 312"/>
                  <a:gd name="T34" fmla="*/ 126 w 314"/>
                  <a:gd name="T35" fmla="*/ 308 h 312"/>
                  <a:gd name="T36" fmla="*/ 97 w 314"/>
                  <a:gd name="T37" fmla="*/ 299 h 312"/>
                  <a:gd name="T38" fmla="*/ 70 w 314"/>
                  <a:gd name="T39" fmla="*/ 285 h 312"/>
                  <a:gd name="T40" fmla="*/ 47 w 314"/>
                  <a:gd name="T41" fmla="*/ 266 h 312"/>
                  <a:gd name="T42" fmla="*/ 27 w 314"/>
                  <a:gd name="T43" fmla="*/ 243 h 312"/>
                  <a:gd name="T44" fmla="*/ 13 w 314"/>
                  <a:gd name="T45" fmla="*/ 217 h 312"/>
                  <a:gd name="T46" fmla="*/ 3 w 314"/>
                  <a:gd name="T47" fmla="*/ 187 h 312"/>
                  <a:gd name="T48" fmla="*/ 0 w 314"/>
                  <a:gd name="T49" fmla="*/ 156 h 312"/>
                  <a:gd name="T50" fmla="*/ 3 w 314"/>
                  <a:gd name="T51" fmla="*/ 125 h 312"/>
                  <a:gd name="T52" fmla="*/ 13 w 314"/>
                  <a:gd name="T53" fmla="*/ 96 h 312"/>
                  <a:gd name="T54" fmla="*/ 27 w 314"/>
                  <a:gd name="T55" fmla="*/ 69 h 312"/>
                  <a:gd name="T56" fmla="*/ 47 w 314"/>
                  <a:gd name="T57" fmla="*/ 46 h 312"/>
                  <a:gd name="T58" fmla="*/ 70 w 314"/>
                  <a:gd name="T59" fmla="*/ 27 h 312"/>
                  <a:gd name="T60" fmla="*/ 97 w 314"/>
                  <a:gd name="T61" fmla="*/ 13 h 312"/>
                  <a:gd name="T62" fmla="*/ 126 w 314"/>
                  <a:gd name="T63" fmla="*/ 4 h 312"/>
                  <a:gd name="T64" fmla="*/ 157 w 314"/>
                  <a:gd name="T6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4" h="312">
                    <a:moveTo>
                      <a:pt x="157" y="0"/>
                    </a:moveTo>
                    <a:lnTo>
                      <a:pt x="189" y="4"/>
                    </a:lnTo>
                    <a:lnTo>
                      <a:pt x="218" y="13"/>
                    </a:lnTo>
                    <a:lnTo>
                      <a:pt x="245" y="27"/>
                    </a:lnTo>
                    <a:lnTo>
                      <a:pt x="268" y="46"/>
                    </a:lnTo>
                    <a:lnTo>
                      <a:pt x="288" y="69"/>
                    </a:lnTo>
                    <a:lnTo>
                      <a:pt x="302" y="96"/>
                    </a:lnTo>
                    <a:lnTo>
                      <a:pt x="311" y="125"/>
                    </a:lnTo>
                    <a:lnTo>
                      <a:pt x="314" y="156"/>
                    </a:lnTo>
                    <a:lnTo>
                      <a:pt x="311" y="187"/>
                    </a:lnTo>
                    <a:lnTo>
                      <a:pt x="302" y="217"/>
                    </a:lnTo>
                    <a:lnTo>
                      <a:pt x="288" y="243"/>
                    </a:lnTo>
                    <a:lnTo>
                      <a:pt x="268" y="266"/>
                    </a:lnTo>
                    <a:lnTo>
                      <a:pt x="245" y="285"/>
                    </a:lnTo>
                    <a:lnTo>
                      <a:pt x="218" y="299"/>
                    </a:lnTo>
                    <a:lnTo>
                      <a:pt x="189" y="308"/>
                    </a:lnTo>
                    <a:lnTo>
                      <a:pt x="157" y="312"/>
                    </a:lnTo>
                    <a:lnTo>
                      <a:pt x="126" y="308"/>
                    </a:lnTo>
                    <a:lnTo>
                      <a:pt x="97" y="299"/>
                    </a:lnTo>
                    <a:lnTo>
                      <a:pt x="70" y="285"/>
                    </a:lnTo>
                    <a:lnTo>
                      <a:pt x="47" y="266"/>
                    </a:lnTo>
                    <a:lnTo>
                      <a:pt x="27" y="243"/>
                    </a:lnTo>
                    <a:lnTo>
                      <a:pt x="13" y="217"/>
                    </a:lnTo>
                    <a:lnTo>
                      <a:pt x="3" y="187"/>
                    </a:lnTo>
                    <a:lnTo>
                      <a:pt x="0" y="156"/>
                    </a:lnTo>
                    <a:lnTo>
                      <a:pt x="3" y="125"/>
                    </a:lnTo>
                    <a:lnTo>
                      <a:pt x="13" y="96"/>
                    </a:lnTo>
                    <a:lnTo>
                      <a:pt x="27" y="69"/>
                    </a:lnTo>
                    <a:lnTo>
                      <a:pt x="47" y="46"/>
                    </a:lnTo>
                    <a:lnTo>
                      <a:pt x="70" y="27"/>
                    </a:lnTo>
                    <a:lnTo>
                      <a:pt x="97" y="13"/>
                    </a:lnTo>
                    <a:lnTo>
                      <a:pt x="126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46913" y="4609243"/>
              <a:ext cx="460964" cy="458236"/>
              <a:chOff x="8304213" y="3406775"/>
              <a:chExt cx="536575" cy="533400"/>
            </a:xfrm>
            <a:solidFill>
              <a:schemeClr val="bg1"/>
            </a:solidFill>
          </p:grpSpPr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8396288" y="3500438"/>
                <a:ext cx="231775" cy="49213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2 h 306"/>
                  <a:gd name="T24" fmla="*/ 1435 w 1460"/>
                  <a:gd name="T25" fmla="*/ 239 h 306"/>
                  <a:gd name="T26" fmla="*/ 1415 w 1460"/>
                  <a:gd name="T27" fmla="*/ 261 h 306"/>
                  <a:gd name="T28" fmla="*/ 1393 w 1460"/>
                  <a:gd name="T29" fmla="*/ 280 h 306"/>
                  <a:gd name="T30" fmla="*/ 1366 w 1460"/>
                  <a:gd name="T31" fmla="*/ 294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4 h 306"/>
                  <a:gd name="T42" fmla="*/ 67 w 1460"/>
                  <a:gd name="T43" fmla="*/ 280 h 306"/>
                  <a:gd name="T44" fmla="*/ 44 w 1460"/>
                  <a:gd name="T45" fmla="*/ 261 h 306"/>
                  <a:gd name="T46" fmla="*/ 25 w 1460"/>
                  <a:gd name="T47" fmla="*/ 239 h 306"/>
                  <a:gd name="T48" fmla="*/ 11 w 1460"/>
                  <a:gd name="T49" fmla="*/ 212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2"/>
                    </a:lnTo>
                    <a:lnTo>
                      <a:pt x="1435" y="239"/>
                    </a:lnTo>
                    <a:lnTo>
                      <a:pt x="1415" y="261"/>
                    </a:lnTo>
                    <a:lnTo>
                      <a:pt x="1393" y="280"/>
                    </a:lnTo>
                    <a:lnTo>
                      <a:pt x="1366" y="294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4"/>
                    </a:lnTo>
                    <a:lnTo>
                      <a:pt x="67" y="280"/>
                    </a:lnTo>
                    <a:lnTo>
                      <a:pt x="44" y="261"/>
                    </a:lnTo>
                    <a:lnTo>
                      <a:pt x="25" y="239"/>
                    </a:lnTo>
                    <a:lnTo>
                      <a:pt x="11" y="212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8396288" y="3592513"/>
                <a:ext cx="231775" cy="47625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3 h 306"/>
                  <a:gd name="T24" fmla="*/ 1435 w 1460"/>
                  <a:gd name="T25" fmla="*/ 239 h 306"/>
                  <a:gd name="T26" fmla="*/ 1415 w 1460"/>
                  <a:gd name="T27" fmla="*/ 262 h 306"/>
                  <a:gd name="T28" fmla="*/ 1393 w 1460"/>
                  <a:gd name="T29" fmla="*/ 280 h 306"/>
                  <a:gd name="T30" fmla="*/ 1366 w 1460"/>
                  <a:gd name="T31" fmla="*/ 295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5 h 306"/>
                  <a:gd name="T42" fmla="*/ 67 w 1460"/>
                  <a:gd name="T43" fmla="*/ 280 h 306"/>
                  <a:gd name="T44" fmla="*/ 44 w 1460"/>
                  <a:gd name="T45" fmla="*/ 262 h 306"/>
                  <a:gd name="T46" fmla="*/ 25 w 1460"/>
                  <a:gd name="T47" fmla="*/ 239 h 306"/>
                  <a:gd name="T48" fmla="*/ 11 w 1460"/>
                  <a:gd name="T49" fmla="*/ 213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3"/>
                    </a:lnTo>
                    <a:lnTo>
                      <a:pt x="1435" y="239"/>
                    </a:lnTo>
                    <a:lnTo>
                      <a:pt x="1415" y="262"/>
                    </a:lnTo>
                    <a:lnTo>
                      <a:pt x="1393" y="280"/>
                    </a:lnTo>
                    <a:lnTo>
                      <a:pt x="1366" y="295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5"/>
                    </a:lnTo>
                    <a:lnTo>
                      <a:pt x="67" y="280"/>
                    </a:lnTo>
                    <a:lnTo>
                      <a:pt x="44" y="262"/>
                    </a:lnTo>
                    <a:lnTo>
                      <a:pt x="25" y="239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57"/>
              <p:cNvSpPr>
                <a:spLocks/>
              </p:cNvSpPr>
              <p:nvPr/>
            </p:nvSpPr>
            <p:spPr bwMode="auto">
              <a:xfrm>
                <a:off x="8396288" y="3683000"/>
                <a:ext cx="139700" cy="49213"/>
              </a:xfrm>
              <a:custGeom>
                <a:avLst/>
                <a:gdLst>
                  <a:gd name="T0" fmla="*/ 153 w 884"/>
                  <a:gd name="T1" fmla="*/ 0 h 306"/>
                  <a:gd name="T2" fmla="*/ 730 w 884"/>
                  <a:gd name="T3" fmla="*/ 0 h 306"/>
                  <a:gd name="T4" fmla="*/ 761 w 884"/>
                  <a:gd name="T5" fmla="*/ 3 h 306"/>
                  <a:gd name="T6" fmla="*/ 790 w 884"/>
                  <a:gd name="T7" fmla="*/ 12 h 306"/>
                  <a:gd name="T8" fmla="*/ 817 w 884"/>
                  <a:gd name="T9" fmla="*/ 26 h 306"/>
                  <a:gd name="T10" fmla="*/ 839 w 884"/>
                  <a:gd name="T11" fmla="*/ 44 h 306"/>
                  <a:gd name="T12" fmla="*/ 858 w 884"/>
                  <a:gd name="T13" fmla="*/ 68 h 306"/>
                  <a:gd name="T14" fmla="*/ 872 w 884"/>
                  <a:gd name="T15" fmla="*/ 93 h 306"/>
                  <a:gd name="T16" fmla="*/ 880 w 884"/>
                  <a:gd name="T17" fmla="*/ 122 h 306"/>
                  <a:gd name="T18" fmla="*/ 884 w 884"/>
                  <a:gd name="T19" fmla="*/ 153 h 306"/>
                  <a:gd name="T20" fmla="*/ 880 w 884"/>
                  <a:gd name="T21" fmla="*/ 184 h 306"/>
                  <a:gd name="T22" fmla="*/ 872 w 884"/>
                  <a:gd name="T23" fmla="*/ 213 h 306"/>
                  <a:gd name="T24" fmla="*/ 858 w 884"/>
                  <a:gd name="T25" fmla="*/ 238 h 306"/>
                  <a:gd name="T26" fmla="*/ 839 w 884"/>
                  <a:gd name="T27" fmla="*/ 261 h 306"/>
                  <a:gd name="T28" fmla="*/ 817 w 884"/>
                  <a:gd name="T29" fmla="*/ 279 h 306"/>
                  <a:gd name="T30" fmla="*/ 790 w 884"/>
                  <a:gd name="T31" fmla="*/ 294 h 306"/>
                  <a:gd name="T32" fmla="*/ 761 w 884"/>
                  <a:gd name="T33" fmla="*/ 302 h 306"/>
                  <a:gd name="T34" fmla="*/ 730 w 884"/>
                  <a:gd name="T35" fmla="*/ 306 h 306"/>
                  <a:gd name="T36" fmla="*/ 153 w 884"/>
                  <a:gd name="T37" fmla="*/ 306 h 306"/>
                  <a:gd name="T38" fmla="*/ 122 w 884"/>
                  <a:gd name="T39" fmla="*/ 302 h 306"/>
                  <a:gd name="T40" fmla="*/ 93 w 884"/>
                  <a:gd name="T41" fmla="*/ 294 h 306"/>
                  <a:gd name="T42" fmla="*/ 67 w 884"/>
                  <a:gd name="T43" fmla="*/ 279 h 306"/>
                  <a:gd name="T44" fmla="*/ 44 w 884"/>
                  <a:gd name="T45" fmla="*/ 261 h 306"/>
                  <a:gd name="T46" fmla="*/ 25 w 884"/>
                  <a:gd name="T47" fmla="*/ 238 h 306"/>
                  <a:gd name="T48" fmla="*/ 11 w 884"/>
                  <a:gd name="T49" fmla="*/ 213 h 306"/>
                  <a:gd name="T50" fmla="*/ 3 w 884"/>
                  <a:gd name="T51" fmla="*/ 184 h 306"/>
                  <a:gd name="T52" fmla="*/ 0 w 884"/>
                  <a:gd name="T53" fmla="*/ 153 h 306"/>
                  <a:gd name="T54" fmla="*/ 3 w 884"/>
                  <a:gd name="T55" fmla="*/ 122 h 306"/>
                  <a:gd name="T56" fmla="*/ 11 w 884"/>
                  <a:gd name="T57" fmla="*/ 93 h 306"/>
                  <a:gd name="T58" fmla="*/ 25 w 884"/>
                  <a:gd name="T59" fmla="*/ 68 h 306"/>
                  <a:gd name="T60" fmla="*/ 44 w 884"/>
                  <a:gd name="T61" fmla="*/ 44 h 306"/>
                  <a:gd name="T62" fmla="*/ 67 w 884"/>
                  <a:gd name="T63" fmla="*/ 26 h 306"/>
                  <a:gd name="T64" fmla="*/ 93 w 884"/>
                  <a:gd name="T65" fmla="*/ 12 h 306"/>
                  <a:gd name="T66" fmla="*/ 122 w 884"/>
                  <a:gd name="T67" fmla="*/ 3 h 306"/>
                  <a:gd name="T68" fmla="*/ 153 w 884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4" h="306">
                    <a:moveTo>
                      <a:pt x="153" y="0"/>
                    </a:moveTo>
                    <a:lnTo>
                      <a:pt x="730" y="0"/>
                    </a:lnTo>
                    <a:lnTo>
                      <a:pt x="761" y="3"/>
                    </a:lnTo>
                    <a:lnTo>
                      <a:pt x="790" y="12"/>
                    </a:lnTo>
                    <a:lnTo>
                      <a:pt x="817" y="26"/>
                    </a:lnTo>
                    <a:lnTo>
                      <a:pt x="839" y="44"/>
                    </a:lnTo>
                    <a:lnTo>
                      <a:pt x="858" y="68"/>
                    </a:lnTo>
                    <a:lnTo>
                      <a:pt x="872" y="93"/>
                    </a:lnTo>
                    <a:lnTo>
                      <a:pt x="880" y="122"/>
                    </a:lnTo>
                    <a:lnTo>
                      <a:pt x="884" y="153"/>
                    </a:lnTo>
                    <a:lnTo>
                      <a:pt x="880" y="184"/>
                    </a:lnTo>
                    <a:lnTo>
                      <a:pt x="872" y="213"/>
                    </a:lnTo>
                    <a:lnTo>
                      <a:pt x="858" y="238"/>
                    </a:lnTo>
                    <a:lnTo>
                      <a:pt x="839" y="261"/>
                    </a:lnTo>
                    <a:lnTo>
                      <a:pt x="817" y="279"/>
                    </a:lnTo>
                    <a:lnTo>
                      <a:pt x="790" y="294"/>
                    </a:lnTo>
                    <a:lnTo>
                      <a:pt x="761" y="302"/>
                    </a:lnTo>
                    <a:lnTo>
                      <a:pt x="730" y="306"/>
                    </a:lnTo>
                    <a:lnTo>
                      <a:pt x="153" y="306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4" y="261"/>
                    </a:lnTo>
                    <a:lnTo>
                      <a:pt x="25" y="238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58"/>
              <p:cNvSpPr>
                <a:spLocks/>
              </p:cNvSpPr>
              <p:nvPr/>
            </p:nvSpPr>
            <p:spPr bwMode="auto">
              <a:xfrm>
                <a:off x="8304213" y="3406775"/>
                <a:ext cx="414338" cy="533400"/>
              </a:xfrm>
              <a:custGeom>
                <a:avLst/>
                <a:gdLst>
                  <a:gd name="T0" fmla="*/ 154 w 2616"/>
                  <a:gd name="T1" fmla="*/ 0 h 3365"/>
                  <a:gd name="T2" fmla="*/ 2461 w 2616"/>
                  <a:gd name="T3" fmla="*/ 0 h 3365"/>
                  <a:gd name="T4" fmla="*/ 2492 w 2616"/>
                  <a:gd name="T5" fmla="*/ 3 h 3365"/>
                  <a:gd name="T6" fmla="*/ 2521 w 2616"/>
                  <a:gd name="T7" fmla="*/ 12 h 3365"/>
                  <a:gd name="T8" fmla="*/ 2548 w 2616"/>
                  <a:gd name="T9" fmla="*/ 26 h 3365"/>
                  <a:gd name="T10" fmla="*/ 2570 w 2616"/>
                  <a:gd name="T11" fmla="*/ 44 h 3365"/>
                  <a:gd name="T12" fmla="*/ 2589 w 2616"/>
                  <a:gd name="T13" fmla="*/ 68 h 3365"/>
                  <a:gd name="T14" fmla="*/ 2603 w 2616"/>
                  <a:gd name="T15" fmla="*/ 93 h 3365"/>
                  <a:gd name="T16" fmla="*/ 2613 w 2616"/>
                  <a:gd name="T17" fmla="*/ 122 h 3365"/>
                  <a:gd name="T18" fmla="*/ 2616 w 2616"/>
                  <a:gd name="T19" fmla="*/ 152 h 3365"/>
                  <a:gd name="T20" fmla="*/ 2616 w 2616"/>
                  <a:gd name="T21" fmla="*/ 380 h 3365"/>
                  <a:gd name="T22" fmla="*/ 2308 w 2616"/>
                  <a:gd name="T23" fmla="*/ 911 h 3365"/>
                  <a:gd name="T24" fmla="*/ 2308 w 2616"/>
                  <a:gd name="T25" fmla="*/ 306 h 3365"/>
                  <a:gd name="T26" fmla="*/ 308 w 2616"/>
                  <a:gd name="T27" fmla="*/ 306 h 3365"/>
                  <a:gd name="T28" fmla="*/ 308 w 2616"/>
                  <a:gd name="T29" fmla="*/ 3058 h 3365"/>
                  <a:gd name="T30" fmla="*/ 2308 w 2616"/>
                  <a:gd name="T31" fmla="*/ 3058 h 3365"/>
                  <a:gd name="T32" fmla="*/ 2308 w 2616"/>
                  <a:gd name="T33" fmla="*/ 2678 h 3365"/>
                  <a:gd name="T34" fmla="*/ 2469 w 2616"/>
                  <a:gd name="T35" fmla="*/ 2572 h 3365"/>
                  <a:gd name="T36" fmla="*/ 2498 w 2616"/>
                  <a:gd name="T37" fmla="*/ 2550 h 3365"/>
                  <a:gd name="T38" fmla="*/ 2522 w 2616"/>
                  <a:gd name="T39" fmla="*/ 2524 h 3365"/>
                  <a:gd name="T40" fmla="*/ 2542 w 2616"/>
                  <a:gd name="T41" fmla="*/ 2495 h 3365"/>
                  <a:gd name="T42" fmla="*/ 2616 w 2616"/>
                  <a:gd name="T43" fmla="*/ 2369 h 3365"/>
                  <a:gd name="T44" fmla="*/ 2616 w 2616"/>
                  <a:gd name="T45" fmla="*/ 3212 h 3365"/>
                  <a:gd name="T46" fmla="*/ 2613 w 2616"/>
                  <a:gd name="T47" fmla="*/ 3242 h 3365"/>
                  <a:gd name="T48" fmla="*/ 2603 w 2616"/>
                  <a:gd name="T49" fmla="*/ 3271 h 3365"/>
                  <a:gd name="T50" fmla="*/ 2589 w 2616"/>
                  <a:gd name="T51" fmla="*/ 3297 h 3365"/>
                  <a:gd name="T52" fmla="*/ 2570 w 2616"/>
                  <a:gd name="T53" fmla="*/ 3320 h 3365"/>
                  <a:gd name="T54" fmla="*/ 2548 w 2616"/>
                  <a:gd name="T55" fmla="*/ 3339 h 3365"/>
                  <a:gd name="T56" fmla="*/ 2521 w 2616"/>
                  <a:gd name="T57" fmla="*/ 3352 h 3365"/>
                  <a:gd name="T58" fmla="*/ 2492 w 2616"/>
                  <a:gd name="T59" fmla="*/ 3362 h 3365"/>
                  <a:gd name="T60" fmla="*/ 2461 w 2616"/>
                  <a:gd name="T61" fmla="*/ 3365 h 3365"/>
                  <a:gd name="T62" fmla="*/ 154 w 2616"/>
                  <a:gd name="T63" fmla="*/ 3365 h 3365"/>
                  <a:gd name="T64" fmla="*/ 123 w 2616"/>
                  <a:gd name="T65" fmla="*/ 3362 h 3365"/>
                  <a:gd name="T66" fmla="*/ 95 w 2616"/>
                  <a:gd name="T67" fmla="*/ 3352 h 3365"/>
                  <a:gd name="T68" fmla="*/ 68 w 2616"/>
                  <a:gd name="T69" fmla="*/ 3339 h 3365"/>
                  <a:gd name="T70" fmla="*/ 46 w 2616"/>
                  <a:gd name="T71" fmla="*/ 3320 h 3365"/>
                  <a:gd name="T72" fmla="*/ 27 w 2616"/>
                  <a:gd name="T73" fmla="*/ 3297 h 3365"/>
                  <a:gd name="T74" fmla="*/ 13 w 2616"/>
                  <a:gd name="T75" fmla="*/ 3271 h 3365"/>
                  <a:gd name="T76" fmla="*/ 3 w 2616"/>
                  <a:gd name="T77" fmla="*/ 3242 h 3365"/>
                  <a:gd name="T78" fmla="*/ 0 w 2616"/>
                  <a:gd name="T79" fmla="*/ 3212 h 3365"/>
                  <a:gd name="T80" fmla="*/ 0 w 2616"/>
                  <a:gd name="T81" fmla="*/ 152 h 3365"/>
                  <a:gd name="T82" fmla="*/ 3 w 2616"/>
                  <a:gd name="T83" fmla="*/ 122 h 3365"/>
                  <a:gd name="T84" fmla="*/ 13 w 2616"/>
                  <a:gd name="T85" fmla="*/ 93 h 3365"/>
                  <a:gd name="T86" fmla="*/ 27 w 2616"/>
                  <a:gd name="T87" fmla="*/ 68 h 3365"/>
                  <a:gd name="T88" fmla="*/ 46 w 2616"/>
                  <a:gd name="T89" fmla="*/ 44 h 3365"/>
                  <a:gd name="T90" fmla="*/ 68 w 2616"/>
                  <a:gd name="T91" fmla="*/ 26 h 3365"/>
                  <a:gd name="T92" fmla="*/ 95 w 2616"/>
                  <a:gd name="T93" fmla="*/ 12 h 3365"/>
                  <a:gd name="T94" fmla="*/ 123 w 2616"/>
                  <a:gd name="T95" fmla="*/ 3 h 3365"/>
                  <a:gd name="T96" fmla="*/ 154 w 2616"/>
                  <a:gd name="T97" fmla="*/ 0 h 3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16" h="3365">
                    <a:moveTo>
                      <a:pt x="154" y="0"/>
                    </a:moveTo>
                    <a:lnTo>
                      <a:pt x="2461" y="0"/>
                    </a:lnTo>
                    <a:lnTo>
                      <a:pt x="2492" y="3"/>
                    </a:lnTo>
                    <a:lnTo>
                      <a:pt x="2521" y="12"/>
                    </a:lnTo>
                    <a:lnTo>
                      <a:pt x="2548" y="26"/>
                    </a:lnTo>
                    <a:lnTo>
                      <a:pt x="2570" y="44"/>
                    </a:lnTo>
                    <a:lnTo>
                      <a:pt x="2589" y="68"/>
                    </a:lnTo>
                    <a:lnTo>
                      <a:pt x="2603" y="93"/>
                    </a:lnTo>
                    <a:lnTo>
                      <a:pt x="2613" y="122"/>
                    </a:lnTo>
                    <a:lnTo>
                      <a:pt x="2616" y="152"/>
                    </a:lnTo>
                    <a:lnTo>
                      <a:pt x="2616" y="380"/>
                    </a:lnTo>
                    <a:lnTo>
                      <a:pt x="2308" y="911"/>
                    </a:lnTo>
                    <a:lnTo>
                      <a:pt x="2308" y="306"/>
                    </a:lnTo>
                    <a:lnTo>
                      <a:pt x="308" y="306"/>
                    </a:lnTo>
                    <a:lnTo>
                      <a:pt x="308" y="3058"/>
                    </a:lnTo>
                    <a:lnTo>
                      <a:pt x="2308" y="3058"/>
                    </a:lnTo>
                    <a:lnTo>
                      <a:pt x="2308" y="2678"/>
                    </a:lnTo>
                    <a:lnTo>
                      <a:pt x="2469" y="2572"/>
                    </a:lnTo>
                    <a:lnTo>
                      <a:pt x="2498" y="2550"/>
                    </a:lnTo>
                    <a:lnTo>
                      <a:pt x="2522" y="2524"/>
                    </a:lnTo>
                    <a:lnTo>
                      <a:pt x="2542" y="2495"/>
                    </a:lnTo>
                    <a:lnTo>
                      <a:pt x="2616" y="2369"/>
                    </a:lnTo>
                    <a:lnTo>
                      <a:pt x="2616" y="3212"/>
                    </a:lnTo>
                    <a:lnTo>
                      <a:pt x="2613" y="3242"/>
                    </a:lnTo>
                    <a:lnTo>
                      <a:pt x="2603" y="3271"/>
                    </a:lnTo>
                    <a:lnTo>
                      <a:pt x="2589" y="3297"/>
                    </a:lnTo>
                    <a:lnTo>
                      <a:pt x="2570" y="3320"/>
                    </a:lnTo>
                    <a:lnTo>
                      <a:pt x="2548" y="3339"/>
                    </a:lnTo>
                    <a:lnTo>
                      <a:pt x="2521" y="3352"/>
                    </a:lnTo>
                    <a:lnTo>
                      <a:pt x="2492" y="3362"/>
                    </a:lnTo>
                    <a:lnTo>
                      <a:pt x="2461" y="3365"/>
                    </a:lnTo>
                    <a:lnTo>
                      <a:pt x="154" y="3365"/>
                    </a:lnTo>
                    <a:lnTo>
                      <a:pt x="123" y="3362"/>
                    </a:lnTo>
                    <a:lnTo>
                      <a:pt x="95" y="3352"/>
                    </a:lnTo>
                    <a:lnTo>
                      <a:pt x="68" y="3339"/>
                    </a:lnTo>
                    <a:lnTo>
                      <a:pt x="46" y="3320"/>
                    </a:lnTo>
                    <a:lnTo>
                      <a:pt x="27" y="3297"/>
                    </a:lnTo>
                    <a:lnTo>
                      <a:pt x="13" y="3271"/>
                    </a:lnTo>
                    <a:lnTo>
                      <a:pt x="3" y="3242"/>
                    </a:lnTo>
                    <a:lnTo>
                      <a:pt x="0" y="3212"/>
                    </a:lnTo>
                    <a:lnTo>
                      <a:pt x="0" y="152"/>
                    </a:lnTo>
                    <a:lnTo>
                      <a:pt x="3" y="122"/>
                    </a:lnTo>
                    <a:lnTo>
                      <a:pt x="13" y="93"/>
                    </a:lnTo>
                    <a:lnTo>
                      <a:pt x="27" y="68"/>
                    </a:lnTo>
                    <a:lnTo>
                      <a:pt x="46" y="44"/>
                    </a:lnTo>
                    <a:lnTo>
                      <a:pt x="68" y="26"/>
                    </a:lnTo>
                    <a:lnTo>
                      <a:pt x="95" y="12"/>
                    </a:lnTo>
                    <a:lnTo>
                      <a:pt x="123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59"/>
              <p:cNvSpPr>
                <a:spLocks noEditPoints="1"/>
              </p:cNvSpPr>
              <p:nvPr/>
            </p:nvSpPr>
            <p:spPr bwMode="auto">
              <a:xfrm>
                <a:off x="8583613" y="3465513"/>
                <a:ext cx="257175" cy="382588"/>
              </a:xfrm>
              <a:custGeom>
                <a:avLst/>
                <a:gdLst>
                  <a:gd name="T0" fmla="*/ 133 w 1617"/>
                  <a:gd name="T1" fmla="*/ 2031 h 2411"/>
                  <a:gd name="T2" fmla="*/ 226 w 1617"/>
                  <a:gd name="T3" fmla="*/ 2075 h 2411"/>
                  <a:gd name="T4" fmla="*/ 312 w 1617"/>
                  <a:gd name="T5" fmla="*/ 2134 h 2411"/>
                  <a:gd name="T6" fmla="*/ 445 w 1617"/>
                  <a:gd name="T7" fmla="*/ 2014 h 2411"/>
                  <a:gd name="T8" fmla="*/ 395 w 1617"/>
                  <a:gd name="T9" fmla="*/ 1968 h 2411"/>
                  <a:gd name="T10" fmla="*/ 319 w 1617"/>
                  <a:gd name="T11" fmla="*/ 1916 h 2411"/>
                  <a:gd name="T12" fmla="*/ 249 w 1617"/>
                  <a:gd name="T13" fmla="*/ 1881 h 2411"/>
                  <a:gd name="T14" fmla="*/ 190 w 1617"/>
                  <a:gd name="T15" fmla="*/ 1861 h 2411"/>
                  <a:gd name="T16" fmla="*/ 143 w 1617"/>
                  <a:gd name="T17" fmla="*/ 1851 h 2411"/>
                  <a:gd name="T18" fmla="*/ 1136 w 1617"/>
                  <a:gd name="T19" fmla="*/ 0 h 2411"/>
                  <a:gd name="T20" fmla="*/ 1192 w 1617"/>
                  <a:gd name="T21" fmla="*/ 8 h 2411"/>
                  <a:gd name="T22" fmla="*/ 1260 w 1617"/>
                  <a:gd name="T23" fmla="*/ 26 h 2411"/>
                  <a:gd name="T24" fmla="*/ 1340 w 1617"/>
                  <a:gd name="T25" fmla="*/ 59 h 2411"/>
                  <a:gd name="T26" fmla="*/ 1429 w 1617"/>
                  <a:gd name="T27" fmla="*/ 110 h 2411"/>
                  <a:gd name="T28" fmla="*/ 1502 w 1617"/>
                  <a:gd name="T29" fmla="*/ 166 h 2411"/>
                  <a:gd name="T30" fmla="*/ 1553 w 1617"/>
                  <a:gd name="T31" fmla="*/ 219 h 2411"/>
                  <a:gd name="T32" fmla="*/ 1586 w 1617"/>
                  <a:gd name="T33" fmla="*/ 266 h 2411"/>
                  <a:gd name="T34" fmla="*/ 1605 w 1617"/>
                  <a:gd name="T35" fmla="*/ 303 h 2411"/>
                  <a:gd name="T36" fmla="*/ 1613 w 1617"/>
                  <a:gd name="T37" fmla="*/ 326 h 2411"/>
                  <a:gd name="T38" fmla="*/ 1617 w 1617"/>
                  <a:gd name="T39" fmla="*/ 351 h 2411"/>
                  <a:gd name="T40" fmla="*/ 1606 w 1617"/>
                  <a:gd name="T41" fmla="*/ 386 h 2411"/>
                  <a:gd name="T42" fmla="*/ 635 w 1617"/>
                  <a:gd name="T43" fmla="*/ 2056 h 2411"/>
                  <a:gd name="T44" fmla="*/ 118 w 1617"/>
                  <a:gd name="T45" fmla="*/ 2398 h 2411"/>
                  <a:gd name="T46" fmla="*/ 78 w 1617"/>
                  <a:gd name="T47" fmla="*/ 2411 h 2411"/>
                  <a:gd name="T48" fmla="*/ 37 w 1617"/>
                  <a:gd name="T49" fmla="*/ 2400 h 2411"/>
                  <a:gd name="T50" fmla="*/ 12 w 1617"/>
                  <a:gd name="T51" fmla="*/ 2378 h 2411"/>
                  <a:gd name="T52" fmla="*/ 0 w 1617"/>
                  <a:gd name="T53" fmla="*/ 2346 h 2411"/>
                  <a:gd name="T54" fmla="*/ 35 w 1617"/>
                  <a:gd name="T55" fmla="*/ 1732 h 2411"/>
                  <a:gd name="T56" fmla="*/ 45 w 1617"/>
                  <a:gd name="T57" fmla="*/ 1699 h 2411"/>
                  <a:gd name="T58" fmla="*/ 1018 w 1617"/>
                  <a:gd name="T59" fmla="*/ 28 h 2411"/>
                  <a:gd name="T60" fmla="*/ 1051 w 1617"/>
                  <a:gd name="T61" fmla="*/ 8 h 2411"/>
                  <a:gd name="T62" fmla="*/ 1064 w 1617"/>
                  <a:gd name="T63" fmla="*/ 5 h 2411"/>
                  <a:gd name="T64" fmla="*/ 1093 w 1617"/>
                  <a:gd name="T65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2411">
                    <a:moveTo>
                      <a:pt x="143" y="1851"/>
                    </a:moveTo>
                    <a:lnTo>
                      <a:pt x="133" y="2031"/>
                    </a:lnTo>
                    <a:lnTo>
                      <a:pt x="179" y="2051"/>
                    </a:lnTo>
                    <a:lnTo>
                      <a:pt x="226" y="2075"/>
                    </a:lnTo>
                    <a:lnTo>
                      <a:pt x="271" y="2103"/>
                    </a:lnTo>
                    <a:lnTo>
                      <a:pt x="312" y="2134"/>
                    </a:lnTo>
                    <a:lnTo>
                      <a:pt x="462" y="2034"/>
                    </a:lnTo>
                    <a:lnTo>
                      <a:pt x="445" y="2014"/>
                    </a:lnTo>
                    <a:lnTo>
                      <a:pt x="423" y="1992"/>
                    </a:lnTo>
                    <a:lnTo>
                      <a:pt x="395" y="1968"/>
                    </a:lnTo>
                    <a:lnTo>
                      <a:pt x="360" y="1942"/>
                    </a:lnTo>
                    <a:lnTo>
                      <a:pt x="319" y="1916"/>
                    </a:lnTo>
                    <a:lnTo>
                      <a:pt x="283" y="1897"/>
                    </a:lnTo>
                    <a:lnTo>
                      <a:pt x="249" y="1881"/>
                    </a:lnTo>
                    <a:lnTo>
                      <a:pt x="218" y="1869"/>
                    </a:lnTo>
                    <a:lnTo>
                      <a:pt x="190" y="1861"/>
                    </a:lnTo>
                    <a:lnTo>
                      <a:pt x="166" y="1855"/>
                    </a:lnTo>
                    <a:lnTo>
                      <a:pt x="143" y="1851"/>
                    </a:lnTo>
                    <a:close/>
                    <a:moveTo>
                      <a:pt x="1112" y="0"/>
                    </a:moveTo>
                    <a:lnTo>
                      <a:pt x="1136" y="0"/>
                    </a:lnTo>
                    <a:lnTo>
                      <a:pt x="1162" y="3"/>
                    </a:lnTo>
                    <a:lnTo>
                      <a:pt x="1192" y="8"/>
                    </a:lnTo>
                    <a:lnTo>
                      <a:pt x="1224" y="15"/>
                    </a:lnTo>
                    <a:lnTo>
                      <a:pt x="1260" y="26"/>
                    </a:lnTo>
                    <a:lnTo>
                      <a:pt x="1299" y="41"/>
                    </a:lnTo>
                    <a:lnTo>
                      <a:pt x="1340" y="59"/>
                    </a:lnTo>
                    <a:lnTo>
                      <a:pt x="1384" y="83"/>
                    </a:lnTo>
                    <a:lnTo>
                      <a:pt x="1429" y="110"/>
                    </a:lnTo>
                    <a:lnTo>
                      <a:pt x="1469" y="139"/>
                    </a:lnTo>
                    <a:lnTo>
                      <a:pt x="1502" y="166"/>
                    </a:lnTo>
                    <a:lnTo>
                      <a:pt x="1529" y="194"/>
                    </a:lnTo>
                    <a:lnTo>
                      <a:pt x="1553" y="219"/>
                    </a:lnTo>
                    <a:lnTo>
                      <a:pt x="1571" y="244"/>
                    </a:lnTo>
                    <a:lnTo>
                      <a:pt x="1586" y="266"/>
                    </a:lnTo>
                    <a:lnTo>
                      <a:pt x="1596" y="286"/>
                    </a:lnTo>
                    <a:lnTo>
                      <a:pt x="1605" y="303"/>
                    </a:lnTo>
                    <a:lnTo>
                      <a:pt x="1610" y="317"/>
                    </a:lnTo>
                    <a:lnTo>
                      <a:pt x="1613" y="326"/>
                    </a:lnTo>
                    <a:lnTo>
                      <a:pt x="1614" y="331"/>
                    </a:lnTo>
                    <a:lnTo>
                      <a:pt x="1617" y="351"/>
                    </a:lnTo>
                    <a:lnTo>
                      <a:pt x="1613" y="370"/>
                    </a:lnTo>
                    <a:lnTo>
                      <a:pt x="1606" y="386"/>
                    </a:lnTo>
                    <a:lnTo>
                      <a:pt x="644" y="2043"/>
                    </a:lnTo>
                    <a:lnTo>
                      <a:pt x="635" y="2056"/>
                    </a:lnTo>
                    <a:lnTo>
                      <a:pt x="621" y="2068"/>
                    </a:lnTo>
                    <a:lnTo>
                      <a:pt x="118" y="2398"/>
                    </a:lnTo>
                    <a:lnTo>
                      <a:pt x="99" y="2407"/>
                    </a:lnTo>
                    <a:lnTo>
                      <a:pt x="78" y="2411"/>
                    </a:lnTo>
                    <a:lnTo>
                      <a:pt x="57" y="2409"/>
                    </a:lnTo>
                    <a:lnTo>
                      <a:pt x="37" y="2400"/>
                    </a:lnTo>
                    <a:lnTo>
                      <a:pt x="23" y="2391"/>
                    </a:lnTo>
                    <a:lnTo>
                      <a:pt x="12" y="2378"/>
                    </a:lnTo>
                    <a:lnTo>
                      <a:pt x="5" y="2363"/>
                    </a:lnTo>
                    <a:lnTo>
                      <a:pt x="0" y="2346"/>
                    </a:lnTo>
                    <a:lnTo>
                      <a:pt x="0" y="2329"/>
                    </a:lnTo>
                    <a:lnTo>
                      <a:pt x="35" y="1732"/>
                    </a:lnTo>
                    <a:lnTo>
                      <a:pt x="38" y="1715"/>
                    </a:lnTo>
                    <a:lnTo>
                      <a:pt x="45" y="1699"/>
                    </a:lnTo>
                    <a:lnTo>
                      <a:pt x="1007" y="43"/>
                    </a:lnTo>
                    <a:lnTo>
                      <a:pt x="1018" y="28"/>
                    </a:lnTo>
                    <a:lnTo>
                      <a:pt x="1033" y="16"/>
                    </a:lnTo>
                    <a:lnTo>
                      <a:pt x="1051" y="8"/>
                    </a:lnTo>
                    <a:lnTo>
                      <a:pt x="1055" y="7"/>
                    </a:lnTo>
                    <a:lnTo>
                      <a:pt x="1064" y="5"/>
                    </a:lnTo>
                    <a:lnTo>
                      <a:pt x="1077" y="3"/>
                    </a:lnTo>
                    <a:lnTo>
                      <a:pt x="1093" y="0"/>
                    </a:lnTo>
                    <a:lnTo>
                      <a:pt x="1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60"/>
              <p:cNvSpPr>
                <a:spLocks/>
              </p:cNvSpPr>
              <p:nvPr/>
            </p:nvSpPr>
            <p:spPr bwMode="auto">
              <a:xfrm>
                <a:off x="8382001" y="3771900"/>
                <a:ext cx="185738" cy="96838"/>
              </a:xfrm>
              <a:custGeom>
                <a:avLst/>
                <a:gdLst>
                  <a:gd name="T0" fmla="*/ 566 w 1175"/>
                  <a:gd name="T1" fmla="*/ 5 h 601"/>
                  <a:gd name="T2" fmla="*/ 593 w 1175"/>
                  <a:gd name="T3" fmla="*/ 28 h 601"/>
                  <a:gd name="T4" fmla="*/ 601 w 1175"/>
                  <a:gd name="T5" fmla="*/ 113 h 601"/>
                  <a:gd name="T6" fmla="*/ 569 w 1175"/>
                  <a:gd name="T7" fmla="*/ 203 h 601"/>
                  <a:gd name="T8" fmla="*/ 579 w 1175"/>
                  <a:gd name="T9" fmla="*/ 246 h 601"/>
                  <a:gd name="T10" fmla="*/ 597 w 1175"/>
                  <a:gd name="T11" fmla="*/ 275 h 601"/>
                  <a:gd name="T12" fmla="*/ 648 w 1175"/>
                  <a:gd name="T13" fmla="*/ 283 h 601"/>
                  <a:gd name="T14" fmla="*/ 693 w 1175"/>
                  <a:gd name="T15" fmla="*/ 329 h 601"/>
                  <a:gd name="T16" fmla="*/ 705 w 1175"/>
                  <a:gd name="T17" fmla="*/ 363 h 601"/>
                  <a:gd name="T18" fmla="*/ 861 w 1175"/>
                  <a:gd name="T19" fmla="*/ 357 h 601"/>
                  <a:gd name="T20" fmla="*/ 1013 w 1175"/>
                  <a:gd name="T21" fmla="*/ 372 h 601"/>
                  <a:gd name="T22" fmla="*/ 1136 w 1175"/>
                  <a:gd name="T23" fmla="*/ 379 h 601"/>
                  <a:gd name="T24" fmla="*/ 1168 w 1175"/>
                  <a:gd name="T25" fmla="*/ 407 h 601"/>
                  <a:gd name="T26" fmla="*/ 1174 w 1175"/>
                  <a:gd name="T27" fmla="*/ 448 h 601"/>
                  <a:gd name="T28" fmla="*/ 1150 w 1175"/>
                  <a:gd name="T29" fmla="*/ 483 h 601"/>
                  <a:gd name="T30" fmla="*/ 1084 w 1175"/>
                  <a:gd name="T31" fmla="*/ 490 h 601"/>
                  <a:gd name="T32" fmla="*/ 973 w 1175"/>
                  <a:gd name="T33" fmla="*/ 474 h 601"/>
                  <a:gd name="T34" fmla="*/ 858 w 1175"/>
                  <a:gd name="T35" fmla="*/ 460 h 601"/>
                  <a:gd name="T36" fmla="*/ 750 w 1175"/>
                  <a:gd name="T37" fmla="*/ 469 h 601"/>
                  <a:gd name="T38" fmla="*/ 691 w 1175"/>
                  <a:gd name="T39" fmla="*/ 495 h 601"/>
                  <a:gd name="T40" fmla="*/ 647 w 1175"/>
                  <a:gd name="T41" fmla="*/ 500 h 601"/>
                  <a:gd name="T42" fmla="*/ 613 w 1175"/>
                  <a:gd name="T43" fmla="*/ 485 h 601"/>
                  <a:gd name="T44" fmla="*/ 586 w 1175"/>
                  <a:gd name="T45" fmla="*/ 462 h 601"/>
                  <a:gd name="T46" fmla="*/ 581 w 1175"/>
                  <a:gd name="T47" fmla="*/ 414 h 601"/>
                  <a:gd name="T48" fmla="*/ 546 w 1175"/>
                  <a:gd name="T49" fmla="*/ 465 h 601"/>
                  <a:gd name="T50" fmla="*/ 503 w 1175"/>
                  <a:gd name="T51" fmla="*/ 479 h 601"/>
                  <a:gd name="T52" fmla="*/ 463 w 1175"/>
                  <a:gd name="T53" fmla="*/ 464 h 601"/>
                  <a:gd name="T54" fmla="*/ 447 w 1175"/>
                  <a:gd name="T55" fmla="*/ 426 h 601"/>
                  <a:gd name="T56" fmla="*/ 458 w 1175"/>
                  <a:gd name="T57" fmla="*/ 396 h 601"/>
                  <a:gd name="T58" fmla="*/ 466 w 1175"/>
                  <a:gd name="T59" fmla="*/ 375 h 601"/>
                  <a:gd name="T60" fmla="*/ 429 w 1175"/>
                  <a:gd name="T61" fmla="*/ 411 h 601"/>
                  <a:gd name="T62" fmla="*/ 385 w 1175"/>
                  <a:gd name="T63" fmla="*/ 435 h 601"/>
                  <a:gd name="T64" fmla="*/ 341 w 1175"/>
                  <a:gd name="T65" fmla="*/ 424 h 601"/>
                  <a:gd name="T66" fmla="*/ 319 w 1175"/>
                  <a:gd name="T67" fmla="*/ 386 h 601"/>
                  <a:gd name="T68" fmla="*/ 371 w 1175"/>
                  <a:gd name="T69" fmla="*/ 293 h 601"/>
                  <a:gd name="T70" fmla="*/ 257 w 1175"/>
                  <a:gd name="T71" fmla="*/ 399 h 601"/>
                  <a:gd name="T72" fmla="*/ 98 w 1175"/>
                  <a:gd name="T73" fmla="*/ 591 h 601"/>
                  <a:gd name="T74" fmla="*/ 50 w 1175"/>
                  <a:gd name="T75" fmla="*/ 600 h 601"/>
                  <a:gd name="T76" fmla="*/ 10 w 1175"/>
                  <a:gd name="T77" fmla="*/ 578 h 601"/>
                  <a:gd name="T78" fmla="*/ 2 w 1175"/>
                  <a:gd name="T79" fmla="*/ 536 h 601"/>
                  <a:gd name="T80" fmla="*/ 141 w 1175"/>
                  <a:gd name="T81" fmla="*/ 357 h 601"/>
                  <a:gd name="T82" fmla="*/ 350 w 1175"/>
                  <a:gd name="T83" fmla="*/ 125 h 601"/>
                  <a:gd name="T84" fmla="*/ 406 w 1175"/>
                  <a:gd name="T85" fmla="*/ 72 h 601"/>
                  <a:gd name="T86" fmla="*/ 471 w 1175"/>
                  <a:gd name="T87" fmla="*/ 21 h 601"/>
                  <a:gd name="T88" fmla="*/ 543 w 1175"/>
                  <a:gd name="T8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5" h="601">
                    <a:moveTo>
                      <a:pt x="543" y="0"/>
                    </a:moveTo>
                    <a:lnTo>
                      <a:pt x="555" y="2"/>
                    </a:lnTo>
                    <a:lnTo>
                      <a:pt x="566" y="5"/>
                    </a:lnTo>
                    <a:lnTo>
                      <a:pt x="577" y="10"/>
                    </a:lnTo>
                    <a:lnTo>
                      <a:pt x="586" y="19"/>
                    </a:lnTo>
                    <a:lnTo>
                      <a:pt x="593" y="28"/>
                    </a:lnTo>
                    <a:lnTo>
                      <a:pt x="601" y="55"/>
                    </a:lnTo>
                    <a:lnTo>
                      <a:pt x="603" y="83"/>
                    </a:lnTo>
                    <a:lnTo>
                      <a:pt x="601" y="113"/>
                    </a:lnTo>
                    <a:lnTo>
                      <a:pt x="594" y="142"/>
                    </a:lnTo>
                    <a:lnTo>
                      <a:pt x="583" y="173"/>
                    </a:lnTo>
                    <a:lnTo>
                      <a:pt x="569" y="203"/>
                    </a:lnTo>
                    <a:lnTo>
                      <a:pt x="552" y="233"/>
                    </a:lnTo>
                    <a:lnTo>
                      <a:pt x="566" y="239"/>
                    </a:lnTo>
                    <a:lnTo>
                      <a:pt x="579" y="246"/>
                    </a:lnTo>
                    <a:lnTo>
                      <a:pt x="589" y="259"/>
                    </a:lnTo>
                    <a:lnTo>
                      <a:pt x="593" y="267"/>
                    </a:lnTo>
                    <a:lnTo>
                      <a:pt x="597" y="275"/>
                    </a:lnTo>
                    <a:lnTo>
                      <a:pt x="614" y="274"/>
                    </a:lnTo>
                    <a:lnTo>
                      <a:pt x="631" y="277"/>
                    </a:lnTo>
                    <a:lnTo>
                      <a:pt x="648" y="283"/>
                    </a:lnTo>
                    <a:lnTo>
                      <a:pt x="664" y="294"/>
                    </a:lnTo>
                    <a:lnTo>
                      <a:pt x="679" y="308"/>
                    </a:lnTo>
                    <a:lnTo>
                      <a:pt x="693" y="329"/>
                    </a:lnTo>
                    <a:lnTo>
                      <a:pt x="700" y="343"/>
                    </a:lnTo>
                    <a:lnTo>
                      <a:pt x="703" y="355"/>
                    </a:lnTo>
                    <a:lnTo>
                      <a:pt x="705" y="363"/>
                    </a:lnTo>
                    <a:lnTo>
                      <a:pt x="759" y="357"/>
                    </a:lnTo>
                    <a:lnTo>
                      <a:pt x="811" y="356"/>
                    </a:lnTo>
                    <a:lnTo>
                      <a:pt x="861" y="357"/>
                    </a:lnTo>
                    <a:lnTo>
                      <a:pt x="912" y="361"/>
                    </a:lnTo>
                    <a:lnTo>
                      <a:pt x="962" y="367"/>
                    </a:lnTo>
                    <a:lnTo>
                      <a:pt x="1013" y="372"/>
                    </a:lnTo>
                    <a:lnTo>
                      <a:pt x="1065" y="375"/>
                    </a:lnTo>
                    <a:lnTo>
                      <a:pt x="1119" y="377"/>
                    </a:lnTo>
                    <a:lnTo>
                      <a:pt x="1136" y="379"/>
                    </a:lnTo>
                    <a:lnTo>
                      <a:pt x="1150" y="386"/>
                    </a:lnTo>
                    <a:lnTo>
                      <a:pt x="1161" y="395"/>
                    </a:lnTo>
                    <a:lnTo>
                      <a:pt x="1168" y="407"/>
                    </a:lnTo>
                    <a:lnTo>
                      <a:pt x="1174" y="420"/>
                    </a:lnTo>
                    <a:lnTo>
                      <a:pt x="1175" y="434"/>
                    </a:lnTo>
                    <a:lnTo>
                      <a:pt x="1174" y="448"/>
                    </a:lnTo>
                    <a:lnTo>
                      <a:pt x="1168" y="462"/>
                    </a:lnTo>
                    <a:lnTo>
                      <a:pt x="1161" y="473"/>
                    </a:lnTo>
                    <a:lnTo>
                      <a:pt x="1150" y="483"/>
                    </a:lnTo>
                    <a:lnTo>
                      <a:pt x="1136" y="489"/>
                    </a:lnTo>
                    <a:lnTo>
                      <a:pt x="1119" y="491"/>
                    </a:lnTo>
                    <a:lnTo>
                      <a:pt x="1084" y="490"/>
                    </a:lnTo>
                    <a:lnTo>
                      <a:pt x="1048" y="486"/>
                    </a:lnTo>
                    <a:lnTo>
                      <a:pt x="1010" y="481"/>
                    </a:lnTo>
                    <a:lnTo>
                      <a:pt x="973" y="474"/>
                    </a:lnTo>
                    <a:lnTo>
                      <a:pt x="934" y="468"/>
                    </a:lnTo>
                    <a:lnTo>
                      <a:pt x="896" y="463"/>
                    </a:lnTo>
                    <a:lnTo>
                      <a:pt x="858" y="460"/>
                    </a:lnTo>
                    <a:lnTo>
                      <a:pt x="820" y="459"/>
                    </a:lnTo>
                    <a:lnTo>
                      <a:pt x="784" y="462"/>
                    </a:lnTo>
                    <a:lnTo>
                      <a:pt x="750" y="469"/>
                    </a:lnTo>
                    <a:lnTo>
                      <a:pt x="717" y="482"/>
                    </a:lnTo>
                    <a:lnTo>
                      <a:pt x="705" y="488"/>
                    </a:lnTo>
                    <a:lnTo>
                      <a:pt x="691" y="495"/>
                    </a:lnTo>
                    <a:lnTo>
                      <a:pt x="676" y="500"/>
                    </a:lnTo>
                    <a:lnTo>
                      <a:pt x="662" y="502"/>
                    </a:lnTo>
                    <a:lnTo>
                      <a:pt x="647" y="500"/>
                    </a:lnTo>
                    <a:lnTo>
                      <a:pt x="636" y="496"/>
                    </a:lnTo>
                    <a:lnTo>
                      <a:pt x="625" y="490"/>
                    </a:lnTo>
                    <a:lnTo>
                      <a:pt x="613" y="485"/>
                    </a:lnTo>
                    <a:lnTo>
                      <a:pt x="602" y="479"/>
                    </a:lnTo>
                    <a:lnTo>
                      <a:pt x="594" y="471"/>
                    </a:lnTo>
                    <a:lnTo>
                      <a:pt x="586" y="462"/>
                    </a:lnTo>
                    <a:lnTo>
                      <a:pt x="582" y="449"/>
                    </a:lnTo>
                    <a:lnTo>
                      <a:pt x="581" y="430"/>
                    </a:lnTo>
                    <a:lnTo>
                      <a:pt x="581" y="414"/>
                    </a:lnTo>
                    <a:lnTo>
                      <a:pt x="569" y="434"/>
                    </a:lnTo>
                    <a:lnTo>
                      <a:pt x="557" y="453"/>
                    </a:lnTo>
                    <a:lnTo>
                      <a:pt x="546" y="465"/>
                    </a:lnTo>
                    <a:lnTo>
                      <a:pt x="533" y="473"/>
                    </a:lnTo>
                    <a:lnTo>
                      <a:pt x="518" y="478"/>
                    </a:lnTo>
                    <a:lnTo>
                      <a:pt x="503" y="479"/>
                    </a:lnTo>
                    <a:lnTo>
                      <a:pt x="489" y="477"/>
                    </a:lnTo>
                    <a:lnTo>
                      <a:pt x="475" y="471"/>
                    </a:lnTo>
                    <a:lnTo>
                      <a:pt x="463" y="464"/>
                    </a:lnTo>
                    <a:lnTo>
                      <a:pt x="453" y="453"/>
                    </a:lnTo>
                    <a:lnTo>
                      <a:pt x="448" y="441"/>
                    </a:lnTo>
                    <a:lnTo>
                      <a:pt x="447" y="426"/>
                    </a:lnTo>
                    <a:lnTo>
                      <a:pt x="451" y="409"/>
                    </a:lnTo>
                    <a:lnTo>
                      <a:pt x="455" y="403"/>
                    </a:lnTo>
                    <a:lnTo>
                      <a:pt x="458" y="396"/>
                    </a:lnTo>
                    <a:lnTo>
                      <a:pt x="458" y="396"/>
                    </a:lnTo>
                    <a:lnTo>
                      <a:pt x="457" y="396"/>
                    </a:lnTo>
                    <a:lnTo>
                      <a:pt x="466" y="375"/>
                    </a:lnTo>
                    <a:lnTo>
                      <a:pt x="452" y="385"/>
                    </a:lnTo>
                    <a:lnTo>
                      <a:pt x="440" y="396"/>
                    </a:lnTo>
                    <a:lnTo>
                      <a:pt x="429" y="411"/>
                    </a:lnTo>
                    <a:lnTo>
                      <a:pt x="416" y="424"/>
                    </a:lnTo>
                    <a:lnTo>
                      <a:pt x="401" y="432"/>
                    </a:lnTo>
                    <a:lnTo>
                      <a:pt x="385" y="435"/>
                    </a:lnTo>
                    <a:lnTo>
                      <a:pt x="369" y="435"/>
                    </a:lnTo>
                    <a:lnTo>
                      <a:pt x="355" y="431"/>
                    </a:lnTo>
                    <a:lnTo>
                      <a:pt x="341" y="424"/>
                    </a:lnTo>
                    <a:lnTo>
                      <a:pt x="330" y="413"/>
                    </a:lnTo>
                    <a:lnTo>
                      <a:pt x="323" y="400"/>
                    </a:lnTo>
                    <a:lnTo>
                      <a:pt x="319" y="386"/>
                    </a:lnTo>
                    <a:lnTo>
                      <a:pt x="322" y="370"/>
                    </a:lnTo>
                    <a:lnTo>
                      <a:pt x="329" y="353"/>
                    </a:lnTo>
                    <a:lnTo>
                      <a:pt x="371" y="293"/>
                    </a:lnTo>
                    <a:lnTo>
                      <a:pt x="411" y="230"/>
                    </a:lnTo>
                    <a:lnTo>
                      <a:pt x="332" y="314"/>
                    </a:lnTo>
                    <a:lnTo>
                      <a:pt x="257" y="399"/>
                    </a:lnTo>
                    <a:lnTo>
                      <a:pt x="182" y="488"/>
                    </a:lnTo>
                    <a:lnTo>
                      <a:pt x="111" y="578"/>
                    </a:lnTo>
                    <a:lnTo>
                      <a:pt x="98" y="591"/>
                    </a:lnTo>
                    <a:lnTo>
                      <a:pt x="82" y="598"/>
                    </a:lnTo>
                    <a:lnTo>
                      <a:pt x="66" y="601"/>
                    </a:lnTo>
                    <a:lnTo>
                      <a:pt x="50" y="600"/>
                    </a:lnTo>
                    <a:lnTo>
                      <a:pt x="34" y="596"/>
                    </a:lnTo>
                    <a:lnTo>
                      <a:pt x="22" y="589"/>
                    </a:lnTo>
                    <a:lnTo>
                      <a:pt x="10" y="578"/>
                    </a:lnTo>
                    <a:lnTo>
                      <a:pt x="2" y="565"/>
                    </a:lnTo>
                    <a:lnTo>
                      <a:pt x="0" y="551"/>
                    </a:lnTo>
                    <a:lnTo>
                      <a:pt x="2" y="536"/>
                    </a:lnTo>
                    <a:lnTo>
                      <a:pt x="12" y="520"/>
                    </a:lnTo>
                    <a:lnTo>
                      <a:pt x="76" y="439"/>
                    </a:lnTo>
                    <a:lnTo>
                      <a:pt x="141" y="357"/>
                    </a:lnTo>
                    <a:lnTo>
                      <a:pt x="208" y="278"/>
                    </a:lnTo>
                    <a:lnTo>
                      <a:pt x="278" y="200"/>
                    </a:lnTo>
                    <a:lnTo>
                      <a:pt x="350" y="125"/>
                    </a:lnTo>
                    <a:lnTo>
                      <a:pt x="367" y="109"/>
                    </a:lnTo>
                    <a:lnTo>
                      <a:pt x="386" y="91"/>
                    </a:lnTo>
                    <a:lnTo>
                      <a:pt x="406" y="72"/>
                    </a:lnTo>
                    <a:lnTo>
                      <a:pt x="426" y="53"/>
                    </a:lnTo>
                    <a:lnTo>
                      <a:pt x="447" y="36"/>
                    </a:lnTo>
                    <a:lnTo>
                      <a:pt x="471" y="21"/>
                    </a:lnTo>
                    <a:lnTo>
                      <a:pt x="494" y="9"/>
                    </a:lnTo>
                    <a:lnTo>
                      <a:pt x="518" y="2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270537" y="1624760"/>
            <a:ext cx="378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 oscillations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fundamental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60858" y="4808490"/>
            <a:ext cx="128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nalytics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5604" y="4809049"/>
            <a:ext cx="178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869;p42"/>
          <p:cNvSpPr/>
          <p:nvPr/>
        </p:nvSpPr>
        <p:spPr>
          <a:xfrm>
            <a:off x="4549389" y="4776582"/>
            <a:ext cx="488974" cy="5327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949" y="92753"/>
                </a:moveTo>
                <a:cubicBezTo>
                  <a:pt x="31142" y="92753"/>
                  <a:pt x="29973" y="93816"/>
                  <a:pt x="29973" y="95458"/>
                </a:cubicBezTo>
                <a:cubicBezTo>
                  <a:pt x="29973" y="97101"/>
                  <a:pt x="31142" y="98164"/>
                  <a:pt x="32949" y="98164"/>
                </a:cubicBezTo>
                <a:cubicBezTo>
                  <a:pt x="34756" y="98164"/>
                  <a:pt x="35925" y="97101"/>
                  <a:pt x="35925" y="95458"/>
                </a:cubicBezTo>
                <a:cubicBezTo>
                  <a:pt x="35925" y="93816"/>
                  <a:pt x="34756" y="92753"/>
                  <a:pt x="32949" y="92753"/>
                </a:cubicBezTo>
                <a:close/>
                <a:moveTo>
                  <a:pt x="83968" y="32753"/>
                </a:moveTo>
                <a:lnTo>
                  <a:pt x="83968" y="16328"/>
                </a:lnTo>
                <a:lnTo>
                  <a:pt x="89920" y="16328"/>
                </a:lnTo>
                <a:cubicBezTo>
                  <a:pt x="93215" y="16328"/>
                  <a:pt x="95978" y="13913"/>
                  <a:pt x="95978" y="10917"/>
                </a:cubicBezTo>
                <a:lnTo>
                  <a:pt x="95978" y="5507"/>
                </a:lnTo>
                <a:cubicBezTo>
                  <a:pt x="95978" y="2512"/>
                  <a:pt x="93215" y="0"/>
                  <a:pt x="89920" y="0"/>
                </a:cubicBezTo>
                <a:lnTo>
                  <a:pt x="29973" y="0"/>
                </a:lnTo>
                <a:cubicBezTo>
                  <a:pt x="26678" y="0"/>
                  <a:pt x="23914" y="2512"/>
                  <a:pt x="23914" y="5507"/>
                </a:cubicBezTo>
                <a:lnTo>
                  <a:pt x="23914" y="10917"/>
                </a:lnTo>
                <a:cubicBezTo>
                  <a:pt x="23914" y="13913"/>
                  <a:pt x="26678" y="16328"/>
                  <a:pt x="29973" y="16328"/>
                </a:cubicBezTo>
                <a:lnTo>
                  <a:pt x="35925" y="16328"/>
                </a:lnTo>
                <a:lnTo>
                  <a:pt x="35925" y="32753"/>
                </a:lnTo>
                <a:cubicBezTo>
                  <a:pt x="35925" y="49082"/>
                  <a:pt x="0" y="54589"/>
                  <a:pt x="0" y="92753"/>
                </a:cubicBezTo>
                <a:cubicBezTo>
                  <a:pt x="0" y="120000"/>
                  <a:pt x="29973" y="120000"/>
                  <a:pt x="29973" y="120000"/>
                </a:cubicBezTo>
                <a:lnTo>
                  <a:pt x="89920" y="120000"/>
                </a:lnTo>
                <a:cubicBezTo>
                  <a:pt x="89920" y="120000"/>
                  <a:pt x="120000" y="120000"/>
                  <a:pt x="120000" y="92753"/>
                </a:cubicBezTo>
                <a:cubicBezTo>
                  <a:pt x="120000" y="54589"/>
                  <a:pt x="83968" y="49082"/>
                  <a:pt x="83968" y="32753"/>
                </a:cubicBezTo>
                <a:close/>
                <a:moveTo>
                  <a:pt x="29973" y="10917"/>
                </a:moveTo>
                <a:lnTo>
                  <a:pt x="29973" y="5507"/>
                </a:lnTo>
                <a:lnTo>
                  <a:pt x="89920" y="5507"/>
                </a:lnTo>
                <a:lnTo>
                  <a:pt x="89920" y="10917"/>
                </a:lnTo>
                <a:lnTo>
                  <a:pt x="29973" y="10917"/>
                </a:lnTo>
                <a:close/>
                <a:moveTo>
                  <a:pt x="77909" y="16328"/>
                </a:moveTo>
                <a:lnTo>
                  <a:pt x="77909" y="24541"/>
                </a:lnTo>
                <a:cubicBezTo>
                  <a:pt x="72595" y="24830"/>
                  <a:pt x="66217" y="26183"/>
                  <a:pt x="59096" y="29758"/>
                </a:cubicBezTo>
                <a:cubicBezTo>
                  <a:pt x="52719" y="32753"/>
                  <a:pt x="47085" y="33236"/>
                  <a:pt x="41984" y="32753"/>
                </a:cubicBezTo>
                <a:lnTo>
                  <a:pt x="41984" y="32753"/>
                </a:lnTo>
                <a:lnTo>
                  <a:pt x="41984" y="16328"/>
                </a:lnTo>
                <a:lnTo>
                  <a:pt x="77909" y="16328"/>
                </a:lnTo>
                <a:close/>
                <a:moveTo>
                  <a:pt x="89920" y="114492"/>
                </a:moveTo>
                <a:lnTo>
                  <a:pt x="29973" y="114492"/>
                </a:lnTo>
                <a:cubicBezTo>
                  <a:pt x="29016" y="114492"/>
                  <a:pt x="5952" y="114299"/>
                  <a:pt x="5952" y="92753"/>
                </a:cubicBezTo>
                <a:cubicBezTo>
                  <a:pt x="5952" y="71980"/>
                  <a:pt x="17325" y="62222"/>
                  <a:pt x="27528" y="53719"/>
                </a:cubicBezTo>
                <a:cubicBezTo>
                  <a:pt x="33587" y="48792"/>
                  <a:pt x="39007" y="43864"/>
                  <a:pt x="41027" y="37874"/>
                </a:cubicBezTo>
                <a:cubicBezTo>
                  <a:pt x="42515" y="38164"/>
                  <a:pt x="44322" y="38164"/>
                  <a:pt x="45810" y="38164"/>
                </a:cubicBezTo>
                <a:cubicBezTo>
                  <a:pt x="50912" y="38164"/>
                  <a:pt x="56333" y="37101"/>
                  <a:pt x="62072" y="34396"/>
                </a:cubicBezTo>
                <a:cubicBezTo>
                  <a:pt x="68024" y="31400"/>
                  <a:pt x="73445" y="30241"/>
                  <a:pt x="77909" y="29758"/>
                </a:cubicBezTo>
                <a:lnTo>
                  <a:pt x="77909" y="32753"/>
                </a:lnTo>
                <a:cubicBezTo>
                  <a:pt x="77909" y="41449"/>
                  <a:pt x="84818" y="47439"/>
                  <a:pt x="92364" y="53719"/>
                </a:cubicBezTo>
                <a:cubicBezTo>
                  <a:pt x="102568" y="62222"/>
                  <a:pt x="113941" y="71980"/>
                  <a:pt x="113941" y="92753"/>
                </a:cubicBezTo>
                <a:cubicBezTo>
                  <a:pt x="113941" y="113719"/>
                  <a:pt x="92364" y="114492"/>
                  <a:pt x="89920" y="114492"/>
                </a:cubicBezTo>
                <a:close/>
                <a:moveTo>
                  <a:pt x="39007" y="65410"/>
                </a:moveTo>
                <a:cubicBezTo>
                  <a:pt x="33906" y="65410"/>
                  <a:pt x="29973" y="68985"/>
                  <a:pt x="29973" y="73623"/>
                </a:cubicBezTo>
                <a:cubicBezTo>
                  <a:pt x="29973" y="78260"/>
                  <a:pt x="33906" y="81835"/>
                  <a:pt x="39007" y="81835"/>
                </a:cubicBezTo>
                <a:cubicBezTo>
                  <a:pt x="44109" y="81835"/>
                  <a:pt x="47936" y="78260"/>
                  <a:pt x="47936" y="73623"/>
                </a:cubicBezTo>
                <a:cubicBezTo>
                  <a:pt x="47936" y="68985"/>
                  <a:pt x="44109" y="65410"/>
                  <a:pt x="39007" y="65410"/>
                </a:cubicBezTo>
                <a:close/>
                <a:moveTo>
                  <a:pt x="39007" y="76328"/>
                </a:moveTo>
                <a:cubicBezTo>
                  <a:pt x="37201" y="76328"/>
                  <a:pt x="35925" y="75265"/>
                  <a:pt x="35925" y="73623"/>
                </a:cubicBezTo>
                <a:cubicBezTo>
                  <a:pt x="35925" y="71980"/>
                  <a:pt x="37201" y="70917"/>
                  <a:pt x="39007" y="70917"/>
                </a:cubicBezTo>
                <a:cubicBezTo>
                  <a:pt x="40708" y="70917"/>
                  <a:pt x="41984" y="71980"/>
                  <a:pt x="41984" y="73623"/>
                </a:cubicBezTo>
                <a:cubicBezTo>
                  <a:pt x="41984" y="75265"/>
                  <a:pt x="40708" y="76328"/>
                  <a:pt x="39007" y="76328"/>
                </a:cubicBezTo>
                <a:close/>
                <a:moveTo>
                  <a:pt x="93002" y="98164"/>
                </a:moveTo>
                <a:cubicBezTo>
                  <a:pt x="91195" y="98164"/>
                  <a:pt x="89920" y="99227"/>
                  <a:pt x="89920" y="100869"/>
                </a:cubicBezTo>
                <a:cubicBezTo>
                  <a:pt x="89920" y="102512"/>
                  <a:pt x="91195" y="103671"/>
                  <a:pt x="93002" y="103671"/>
                </a:cubicBezTo>
                <a:cubicBezTo>
                  <a:pt x="94703" y="103671"/>
                  <a:pt x="95978" y="102512"/>
                  <a:pt x="95978" y="100869"/>
                </a:cubicBezTo>
                <a:cubicBezTo>
                  <a:pt x="95978" y="99227"/>
                  <a:pt x="94703" y="98164"/>
                  <a:pt x="93002" y="98164"/>
                </a:cubicBezTo>
                <a:close/>
                <a:moveTo>
                  <a:pt x="86944" y="81835"/>
                </a:moveTo>
                <a:cubicBezTo>
                  <a:pt x="85137" y="81835"/>
                  <a:pt x="83968" y="82898"/>
                  <a:pt x="83968" y="84541"/>
                </a:cubicBezTo>
                <a:cubicBezTo>
                  <a:pt x="83968" y="86183"/>
                  <a:pt x="85137" y="87246"/>
                  <a:pt x="86944" y="87246"/>
                </a:cubicBezTo>
                <a:cubicBezTo>
                  <a:pt x="88751" y="87246"/>
                  <a:pt x="89920" y="86183"/>
                  <a:pt x="89920" y="84541"/>
                </a:cubicBezTo>
                <a:cubicBezTo>
                  <a:pt x="89920" y="82898"/>
                  <a:pt x="88751" y="81835"/>
                  <a:pt x="86944" y="81835"/>
                </a:cubicBezTo>
                <a:close/>
                <a:moveTo>
                  <a:pt x="71957" y="60000"/>
                </a:moveTo>
                <a:cubicBezTo>
                  <a:pt x="68662" y="60000"/>
                  <a:pt x="66005" y="62415"/>
                  <a:pt x="66005" y="65410"/>
                </a:cubicBezTo>
                <a:cubicBezTo>
                  <a:pt x="66005" y="68405"/>
                  <a:pt x="68662" y="70917"/>
                  <a:pt x="71957" y="70917"/>
                </a:cubicBezTo>
                <a:cubicBezTo>
                  <a:pt x="75252" y="70917"/>
                  <a:pt x="77909" y="68405"/>
                  <a:pt x="77909" y="65410"/>
                </a:cubicBezTo>
                <a:cubicBezTo>
                  <a:pt x="77909" y="62415"/>
                  <a:pt x="75252" y="60000"/>
                  <a:pt x="71957" y="60000"/>
                </a:cubicBezTo>
                <a:close/>
                <a:moveTo>
                  <a:pt x="59946" y="87246"/>
                </a:moveTo>
                <a:cubicBezTo>
                  <a:pt x="56651" y="87246"/>
                  <a:pt x="53994" y="89758"/>
                  <a:pt x="53994" y="92753"/>
                </a:cubicBezTo>
                <a:cubicBezTo>
                  <a:pt x="53994" y="95748"/>
                  <a:pt x="56651" y="98164"/>
                  <a:pt x="59946" y="98164"/>
                </a:cubicBezTo>
                <a:cubicBezTo>
                  <a:pt x="63241" y="98164"/>
                  <a:pt x="66005" y="95748"/>
                  <a:pt x="66005" y="92753"/>
                </a:cubicBezTo>
                <a:cubicBezTo>
                  <a:pt x="66005" y="89758"/>
                  <a:pt x="63241" y="87246"/>
                  <a:pt x="59946" y="8724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86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420500" y="2671483"/>
            <a:ext cx="7350800" cy="98007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THANK YOU!</a:t>
            </a:r>
            <a:endParaRPr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4540638" y="3852474"/>
            <a:ext cx="3110524" cy="5760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Questions?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9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Table of Contents</a:t>
            </a:r>
            <a:endParaRPr lang="en-US" kern="0" dirty="0"/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>
            <a:off x="1638055" y="5141060"/>
            <a:ext cx="957911" cy="413082"/>
          </a:xfrm>
          <a:prstGeom prst="line">
            <a:avLst/>
          </a:prstGeom>
          <a:noFill/>
          <a:ln w="152400" cap="flat" cmpd="sng" algn="ctr">
            <a:solidFill>
              <a:srgbClr val="00A891"/>
            </a:solidFill>
            <a:prstDash val="solid"/>
            <a:miter lim="800000"/>
          </a:ln>
          <a:effectLst/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-2941" y="2006082"/>
            <a:ext cx="2088077" cy="4176154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-2941" y="2315823"/>
            <a:ext cx="1771290" cy="3545439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BE863"/>
          </a:solidFill>
          <a:ln w="0">
            <a:solidFill>
              <a:srgbClr val="B1DB15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2704" y="2849771"/>
            <a:ext cx="9335073" cy="967886"/>
            <a:chOff x="1464604" y="2411163"/>
            <a:chExt cx="9884559" cy="10248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7CDC9B-AE59-4A39-8F4C-5243788D9AB4}"/>
                </a:ext>
              </a:extLst>
            </p:cNvPr>
            <p:cNvSpPr/>
            <p:nvPr/>
          </p:nvSpPr>
          <p:spPr>
            <a:xfrm>
              <a:off x="3785233" y="2411163"/>
              <a:ext cx="7563930" cy="877824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5078318" y="2704987"/>
              <a:ext cx="6146709" cy="3910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Better dq decoupling @ higher speeds</a:t>
              </a:r>
              <a:endParaRPr kumimoji="0" lang="en-US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29E781-94A7-4ABA-8CA0-2E43C24E9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4604" y="2842710"/>
              <a:ext cx="2261778" cy="593311"/>
            </a:xfrm>
            <a:prstGeom prst="line">
              <a:avLst/>
            </a:prstGeom>
            <a:noFill/>
            <a:ln w="152400" cap="flat" cmpd="sng" algn="ctr">
              <a:solidFill>
                <a:srgbClr val="013D43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B66E00-CC0B-4B3D-9543-EABA06FB5C7D}"/>
                </a:ext>
              </a:extLst>
            </p:cNvPr>
            <p:cNvSpPr/>
            <p:nvPr/>
          </p:nvSpPr>
          <p:spPr>
            <a:xfrm>
              <a:off x="3336428" y="2416087"/>
              <a:ext cx="878115" cy="878115"/>
            </a:xfrm>
            <a:prstGeom prst="ellipse">
              <a:avLst/>
            </a:prstGeom>
            <a:solidFill>
              <a:srgbClr val="013D43"/>
            </a:solidFill>
            <a:ln w="12700" cap="flat" cmpd="sng" algn="ctr">
              <a:solidFill>
                <a:srgbClr val="013D43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-2941" y="2622942"/>
            <a:ext cx="1465600" cy="2931200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3"/>
          </a:solidFill>
          <a:ln w="0">
            <a:solidFill>
              <a:srgbClr val="013D43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4407" y="1698178"/>
            <a:ext cx="9703370" cy="1574341"/>
            <a:chOff x="1084375" y="1286327"/>
            <a:chExt cx="10274535" cy="1667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3D49E7-F436-48EE-8AB4-05BFF667BA25}"/>
                </a:ext>
              </a:extLst>
            </p:cNvPr>
            <p:cNvSpPr/>
            <p:nvPr/>
          </p:nvSpPr>
          <p:spPr>
            <a:xfrm>
              <a:off x="3170075" y="1286327"/>
              <a:ext cx="8188835" cy="878115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33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3708128" y="1549256"/>
              <a:ext cx="7526645" cy="3910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Higher bandwidth with same or smaller overshoot</a:t>
              </a:r>
              <a:endParaRPr lang="en-US" b="1" cap="all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AB366-6FCA-4986-9A98-D97C21D4B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375" y="1766436"/>
              <a:ext cx="2075953" cy="1186902"/>
            </a:xfrm>
            <a:prstGeom prst="line">
              <a:avLst/>
            </a:prstGeom>
            <a:noFill/>
            <a:ln w="152400" cap="flat" cmpd="sng" algn="ctr">
              <a:solidFill>
                <a:srgbClr val="00A89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1699F5-1DC8-4113-B588-236A240CA6C4}"/>
                </a:ext>
              </a:extLst>
            </p:cNvPr>
            <p:cNvSpPr/>
            <p:nvPr/>
          </p:nvSpPr>
          <p:spPr>
            <a:xfrm>
              <a:off x="2762323" y="1286327"/>
              <a:ext cx="878115" cy="878115"/>
            </a:xfrm>
            <a:prstGeom prst="ellipse">
              <a:avLst/>
            </a:prstGeom>
            <a:solidFill>
              <a:srgbClr val="00A891"/>
            </a:solidFill>
            <a:ln w="12700" cap="flat" cmpd="sng" algn="ctr">
              <a:solidFill>
                <a:srgbClr val="00A89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-2941" y="2930060"/>
            <a:ext cx="1158482" cy="2316963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62659" y="4009318"/>
            <a:ext cx="8755118" cy="829301"/>
            <a:chOff x="2154742" y="3537607"/>
            <a:chExt cx="9204168" cy="8781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FB8EA4-27A5-44FC-B404-5DA2172A9033}"/>
                </a:ext>
              </a:extLst>
            </p:cNvPr>
            <p:cNvSpPr/>
            <p:nvPr/>
          </p:nvSpPr>
          <p:spPr>
            <a:xfrm>
              <a:off x="3794980" y="3537607"/>
              <a:ext cx="7563930" cy="878115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8AA849-C63A-47ED-9CB9-3F90FCD0FDB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742" y="3764833"/>
              <a:ext cx="1589438" cy="170783"/>
            </a:xfrm>
            <a:prstGeom prst="line">
              <a:avLst/>
            </a:prstGeom>
            <a:noFill/>
            <a:ln w="152400" cap="flat" cmpd="sng" algn="ctr">
              <a:solidFill>
                <a:srgbClr val="BBE863"/>
              </a:solidFill>
              <a:prstDash val="solid"/>
              <a:miter lim="800000"/>
            </a:ln>
            <a:effectLst/>
          </p:spPr>
        </p:cxnSp>
        <p:sp>
          <p:nvSpPr>
            <p:cNvPr id="13" name="TextBox 39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5117981" y="3797423"/>
              <a:ext cx="6117680" cy="39107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large </a:t>
              </a:r>
              <a:r>
                <a:rPr lang="en-US" b="1" cap="all" dirty="0">
                  <a:solidFill>
                    <a:sysClr val="windowText" lastClr="000000"/>
                  </a:solidFill>
                  <a:latin typeface="Calibri" panose="020F0502020204030204"/>
                </a:rPr>
                <a:t>signal disturbance rejection </a:t>
              </a:r>
              <a:endParaRPr kumimoji="0" lang="en-US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53E748-79D0-4BA0-8A9E-BA30A81EA991}"/>
                </a:ext>
              </a:extLst>
            </p:cNvPr>
            <p:cNvSpPr/>
            <p:nvPr/>
          </p:nvSpPr>
          <p:spPr>
            <a:xfrm>
              <a:off x="3346175" y="3537607"/>
              <a:ext cx="878115" cy="878115"/>
            </a:xfrm>
            <a:prstGeom prst="ellipse">
              <a:avLst/>
            </a:prstGeom>
            <a:solidFill>
              <a:srgbClr val="BBE86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26" name="Google Shape;101;p12"/>
          <p:cNvSpPr txBox="1">
            <a:spLocks/>
          </p:cNvSpPr>
          <p:nvPr/>
        </p:nvSpPr>
        <p:spPr>
          <a:xfrm>
            <a:off x="-10217" y="319096"/>
            <a:ext cx="5640052" cy="64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G</a:t>
            </a:r>
            <a:r>
              <a:rPr lang="en-US" kern="0" dirty="0" smtClean="0"/>
              <a:t>oal &amp; motivation for the research </a:t>
            </a:r>
            <a:endParaRPr lang="en-US" kern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2926831" y="5141060"/>
            <a:ext cx="7290947" cy="829300"/>
          </a:xfrm>
          <a:prstGeom prst="rect">
            <a:avLst/>
          </a:pr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8AC7869-336D-4A6F-B7B1-B9DE19683E73}"/>
              </a:ext>
            </a:extLst>
          </p:cNvPr>
          <p:cNvSpPr txBox="1"/>
          <p:nvPr/>
        </p:nvSpPr>
        <p:spPr>
          <a:xfrm>
            <a:off x="3273618" y="5409811"/>
            <a:ext cx="5367176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b="1" cap="all" dirty="0" smtClean="0">
                <a:solidFill>
                  <a:sysClr val="windowText" lastClr="000000"/>
                </a:solidFill>
                <a:latin typeface="Calibri" panose="020F0502020204030204"/>
              </a:rPr>
              <a:t>Multisampling offers delay reduction</a:t>
            </a:r>
            <a:endParaRPr lang="en-US" b="1" cap="all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444318" y="5141060"/>
            <a:ext cx="829300" cy="829300"/>
          </a:xfrm>
          <a:prstGeom prst="ellipse">
            <a:avLst/>
          </a:prstGeom>
          <a:solidFill>
            <a:srgbClr val="00A891"/>
          </a:solidFill>
          <a:ln w="12700" cap="flat" cmpd="sng" algn="ctr">
            <a:solidFill>
              <a:srgbClr val="00A89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743778" cy="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Multisampling - potentials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501633" y="1682046"/>
            <a:ext cx="6572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TBD by Ivan (slide for illustration of delay reduction)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662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Multisampling - limitations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501633" y="1682046"/>
            <a:ext cx="6572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TBD by Ivan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2822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7763" y="1818566"/>
            <a:ext cx="5110160" cy="4906336"/>
            <a:chOff x="767763" y="1827899"/>
            <a:chExt cx="5110160" cy="49063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763" y="1827899"/>
              <a:ext cx="5110160" cy="49063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06890" y="2052735"/>
              <a:ext cx="1623526" cy="37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Example: UR=4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695723" cy="6073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Multisampling DSP algorithm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6</a:t>
            </a:fld>
            <a:endParaRPr ker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63000" y="2161035"/>
            <a:ext cx="4989718" cy="3372018"/>
          </a:xfrm>
        </p:spPr>
        <p:txBody>
          <a:bodyPr/>
          <a:lstStyle/>
          <a:p>
            <a:r>
              <a:rPr lang="en-US" sz="1600" dirty="0" smtClean="0"/>
              <a:t>No missed edges due to vertical crossings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nly </a:t>
            </a:r>
            <a:r>
              <a:rPr lang="en-US" sz="1600" dirty="0"/>
              <a:t>one ePWM </a:t>
            </a:r>
            <a:r>
              <a:rPr lang="en-US" sz="1600" dirty="0" smtClean="0"/>
              <a:t>module </a:t>
            </a:r>
            <a:r>
              <a:rPr lang="en-US" sz="1600" dirty="0"/>
              <a:t>that runs on control frequency </a:t>
            </a:r>
            <a:r>
              <a:rPr lang="en-US" sz="1600" dirty="0" smtClean="0"/>
              <a:t>(UR*fpwm) 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maximum and minimum values of the virtual carrier, for the following control period </a:t>
            </a:r>
            <a:r>
              <a:rPr lang="en-US" sz="1600" dirty="0" smtClean="0"/>
              <a:t>are </a:t>
            </a:r>
            <a:r>
              <a:rPr lang="en-US" sz="1600" dirty="0"/>
              <a:t>used to distinct cases with horizontal and vertical intersections with the virtual carrier</a:t>
            </a:r>
          </a:p>
          <a:p>
            <a:r>
              <a:rPr lang="en-US" sz="1600" dirty="0"/>
              <a:t>A slight modification was required, after experimentally verifying the algorithm: cross_margin added in order to ensure active register loading before the compare </a:t>
            </a:r>
            <a:r>
              <a:rPr lang="en-US" sz="1600" dirty="0" smtClean="0"/>
              <a:t>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063301"/>
            <a:ext cx="4017991" cy="5107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2" y="3413957"/>
            <a:ext cx="4704805" cy="2757235"/>
          </a:xfrm>
          <a:prstGeom prst="rect">
            <a:avLst/>
          </a:prstGeom>
        </p:spPr>
      </p:pic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Timings &amp; averaging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455566" y="1529646"/>
            <a:ext cx="53254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eedback averaging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Current: 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oving </a:t>
            </a:r>
            <a:r>
              <a:rPr lang="en-US" sz="1600" kern="0" noProof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verage Filter (MAF) over one switching period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Angle: averaging on regulation period</a:t>
            </a: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pwm=10kHz, Nmaf=16, UR≤8</a:t>
            </a:r>
          </a:p>
        </p:txBody>
      </p:sp>
    </p:spTree>
    <p:extLst>
      <p:ext uri="{BB962C8B-B14F-4D97-AF65-F5344CB8AC3E}">
        <p14:creationId xmlns:p14="http://schemas.microsoft.com/office/powerpoint/2010/main" val="13697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869284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– Simulink (1)</a:t>
            </a:r>
            <a:endParaRPr lang="en-US" kern="0" dirty="0"/>
          </a:p>
        </p:txBody>
      </p:sp>
      <p:sp>
        <p:nvSpPr>
          <p:cNvPr id="10" name="Rectangle 9"/>
          <p:cNvSpPr/>
          <p:nvPr/>
        </p:nvSpPr>
        <p:spPr>
          <a:xfrm>
            <a:off x="6112576" y="1525223"/>
            <a:ext cx="4501636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BLDC parameters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(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vukosavic2016.pdf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):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</a:t>
            </a: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Rs=0.47</a:t>
            </a:r>
            <a:r>
              <a:rPr kumimoji="0" lang="el-G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Ω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, 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L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s=3.4mH, kemf=0.687 Vpeak/(rad/s), Inom=7.3A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3" y="2624235"/>
            <a:ext cx="9951320" cy="3771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lang="en-US" sz="1600" kern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Simulation step time is set acc. to EPWM clock (100MHz) in oroder to accuretely model DPWM </a:t>
                </a:r>
                <a:r>
                  <a:rPr lang="en-US" sz="1600" kern="0" dirty="0" smtClean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block</a:t>
                </a:r>
              </a:p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IMC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 IREG (no diff. </a:t>
                </a:r>
                <a:r>
                  <a:rPr lang="en-US" sz="1600" kern="0" noProof="0" dirty="0" smtClean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𝑊</m:t>
                        </m:r>
                      </m:e>
                      <m:sub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𝑟𝑒𝑔</m:t>
                        </m:r>
                      </m:sub>
                    </m:sSub>
                    <m:r>
                      <a:rPr kumimoji="0" lang="en-US" sz="16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4C5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Karla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fPr>
                      <m:num>
                        <m:r>
                          <a:rPr lang="el-GR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𝛼</m:t>
                        </m:r>
                        <m:r>
                          <a:rPr lang="en-US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𝑧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𝑧</m:t>
                        </m:r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kern="0" dirty="0">
                  <a:solidFill>
                    <a:srgbClr val="004C52"/>
                  </a:solidFill>
                  <a:latin typeface="Karla"/>
                  <a:ea typeface="Karla"/>
                  <a:sym typeface="Karla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  <a:blipFill>
                <a:blip r:embed="rId4"/>
                <a:stretch>
                  <a:fillRect t="-479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</a:t>
            </a:r>
            <a:r>
              <a:rPr lang="en-US" dirty="0" smtClean="0"/>
              <a:t>– Simulink (2)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  <p:sp>
        <p:nvSpPr>
          <p:cNvPr id="6" name="Rectangle 5"/>
          <p:cNvSpPr/>
          <p:nvPr/>
        </p:nvSpPr>
        <p:spPr>
          <a:xfrm>
            <a:off x="767763" y="2058563"/>
            <a:ext cx="5002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DQ step response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UR=8 VS. 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UR=2 (both with MAF 16x)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For UR=8 </a:t>
            </a:r>
            <a:r>
              <a:rPr lang="el-GR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α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is set to obtain same overshoot as for UR=2 with alpha=0.2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endParaRPr lang="en-US" sz="1600" kern="0" dirty="0" smtClean="0">
              <a:solidFill>
                <a:srgbClr val="004C52"/>
              </a:solidFill>
              <a:latin typeface="Karla"/>
              <a:ea typeface="Karla"/>
              <a:sym typeface="Karl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23686"/>
              </p:ext>
            </p:extLst>
          </p:nvPr>
        </p:nvGraphicFramePr>
        <p:xfrm>
          <a:off x="6024282" y="2058563"/>
          <a:ext cx="2255539" cy="1154440"/>
        </p:xfrm>
        <a:graphic>
          <a:graphicData uri="http://schemas.openxmlformats.org/drawingml/2006/table">
            <a:tbl>
              <a:tblPr/>
              <a:tblGrid>
                <a:gridCol w="792487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fbw(-3dB)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0.09/Ts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897005" y="2994705"/>
            <a:ext cx="244736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43577" y="3508366"/>
            <a:ext cx="3867937" cy="2900952"/>
            <a:chOff x="1343577" y="3508366"/>
            <a:chExt cx="3867937" cy="2900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577" y="3508366"/>
              <a:ext cx="3867937" cy="290095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1219" y="3543191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UR=2 with MAF, </a:t>
              </a:r>
              <a:r>
                <a:rPr lang="el-GR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=0.2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37759" y="3475659"/>
            <a:ext cx="3867937" cy="2900952"/>
            <a:chOff x="4937759" y="3475659"/>
            <a:chExt cx="3867937" cy="29009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759" y="3475659"/>
              <a:ext cx="3867937" cy="290095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391188" y="3499632"/>
              <a:ext cx="2888633" cy="17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Simulink: UR=8 with MAF, </a:t>
              </a:r>
              <a:r>
                <a:rPr lang="el-GR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α</a:t>
              </a:r>
              <a:r>
                <a:rPr lang="en-US" sz="1000" b="1" i="0" u="none" strike="noStrike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=0.087</a:t>
              </a:r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1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490</Words>
  <Application>Microsoft Office PowerPoint</Application>
  <PresentationFormat>Widescreen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Karla</vt:lpstr>
      <vt:lpstr>Raleway</vt:lpstr>
      <vt:lpstr>Times New Roman</vt:lpstr>
      <vt:lpstr>Escalus template</vt:lpstr>
      <vt:lpstr>An Improved Current Loop Bandwidth and Axis Decoupling for High Speed Electrical Drives Using Multisampled Control</vt:lpstr>
      <vt:lpstr>PowerPoint Presentation</vt:lpstr>
      <vt:lpstr>PowerPoint Presentation</vt:lpstr>
      <vt:lpstr>PowerPoint Presentation</vt:lpstr>
      <vt:lpstr>PowerPoint Presentation</vt:lpstr>
      <vt:lpstr>Multisampling DSP algorithm</vt:lpstr>
      <vt:lpstr>PowerPoint Presentation</vt:lpstr>
      <vt:lpstr>PowerPoint Presentation</vt:lpstr>
      <vt:lpstr>Current progress – Simulink (2)</vt:lpstr>
      <vt:lpstr>PowerPoint Presentation</vt:lpstr>
      <vt:lpstr>PowerPoint Presentation</vt:lpstr>
      <vt:lpstr>Current progress - analytics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Ruzica Cvetanovic</dc:creator>
  <cp:lastModifiedBy>Ruzica Cvetanovic</cp:lastModifiedBy>
  <cp:revision>53</cp:revision>
  <dcterms:created xsi:type="dcterms:W3CDTF">2020-11-02T19:23:20Z</dcterms:created>
  <dcterms:modified xsi:type="dcterms:W3CDTF">2020-11-04T06:14:19Z</dcterms:modified>
</cp:coreProperties>
</file>