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FF6"/>
    <a:srgbClr val="A0E7E5"/>
    <a:srgbClr val="B9E6B9"/>
    <a:srgbClr val="A6D8F4"/>
    <a:srgbClr val="FFF2A6"/>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20" d="100"/>
          <a:sy n="20" d="100"/>
        </p:scale>
        <p:origin x="2550"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lgn="just">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lgn="just">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lgn="just">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lgn="just">
                  <a:buFont typeface="Arial" panose="020B0604020202020204" pitchFamily="34" charset="0"/>
                  <a:buChar char="•"/>
                </a:pPr>
                <a:r>
                  <a:rPr lang="en-GB" sz="3000" dirty="0">
                    <a:solidFill>
                      <a:schemeClr val="tx1"/>
                    </a:solidFill>
                  </a:rPr>
                  <a:t>Moving values breaks ownership</a:t>
                </a:r>
              </a:p>
              <a:p>
                <a:pPr marL="742950" lvl="1" indent="-285750" algn="just">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onsolas" panose="020B0609020204030204" pitchFamily="49" charset="0"/>
                    <a:cs typeface="Cascadia Code" panose="020B0609020000020004" pitchFamily="49" charset="0"/>
                  </a:rPr>
                  <a:t>&amp;T</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&amp;mut T</a:t>
                </a:r>
                <a:r>
                  <a:rPr lang="en-GB" sz="3000" dirty="0">
                    <a:solidFill>
                      <a:schemeClr val="tx1"/>
                    </a:solidFill>
                  </a:rPr>
                  <a:t>) can easily  become invalid</a:t>
                </a:r>
              </a:p>
              <a:p>
                <a:pPr marL="742950" lvl="1" indent="-285750" algn="just">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lgn="just">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onsolas" panose="020B0609020204030204" pitchFamily="49" charset="0"/>
                    <a:cs typeface="Cascadia Code" panose="020B0609020000020004" pitchFamily="49" charset="0"/>
                  </a:rPr>
                  <a:t>return</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lgn="just">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lgn="just">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719738" y="20893074"/>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rcRect l="5002" t="20000" r="52303" b="20000"/>
          <a:stretch>
            <a:fillRect/>
          </a:stretch>
        </p:blipFill>
        <p:spPr>
          <a:xfrm>
            <a:off x="1066288" y="15366339"/>
            <a:ext cx="4153412" cy="3891186"/>
          </a:xfrm>
          <a:prstGeom prst="rect">
            <a:avLst/>
          </a:prstGeom>
        </p:spPr>
      </p:pic>
      <p:pic>
        <p:nvPicPr>
          <p:cNvPr id="11" name="Picture 10" descr="splash25.png"/>
          <p:cNvPicPr>
            <a:picLocks noChangeAspect="1"/>
          </p:cNvPicPr>
          <p:nvPr/>
        </p:nvPicPr>
        <p:blipFill>
          <a:blip r:embed="rId4"/>
          <a:stretch>
            <a:fillRect/>
          </a:stretch>
        </p:blipFill>
        <p:spPr>
          <a:xfrm>
            <a:off x="30987600" y="15478530"/>
            <a:ext cx="4320000" cy="3514405"/>
          </a:xfrm>
          <a:prstGeom prst="rect">
            <a:avLst/>
          </a:prstGeom>
        </p:spPr>
      </p:pic>
      <p:sp>
        <p:nvSpPr>
          <p:cNvPr id="12" name="Rounded Rectangle 11"/>
          <p:cNvSpPr/>
          <p:nvPr/>
        </p:nvSpPr>
        <p:spPr>
          <a:xfrm>
            <a:off x="24720000" y="72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Proof Mechanics &amp; Obligations</a:t>
            </a:r>
            <a:endParaRPr dirty="0"/>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3000" dirty="0">
                <a:solidFill>
                  <a:schemeClr val="tx1"/>
                </a:solidFill>
              </a:rPr>
              <a:t>We evaluated REM on a curated set of extraction sites adapted from the </a:t>
            </a:r>
            <a:r>
              <a:rPr lang="en-US" sz="3000" dirty="0">
                <a:solidFill>
                  <a:schemeClr val="tx1"/>
                </a:solidFill>
                <a:highlight>
                  <a:srgbClr val="C0C0C0"/>
                </a:highlight>
                <a:latin typeface="Consolas" panose="020B0609020204030204" pitchFamily="49" charset="0"/>
              </a:rPr>
              <a:t>rust-analyzer</a:t>
            </a:r>
            <a:r>
              <a:rPr lang="en-US" sz="3000" dirty="0">
                <a:solidFill>
                  <a:schemeClr val="tx1"/>
                </a:solidFill>
              </a:rPr>
              <a:t> test suite, selected to span diverse language features (loops, control flow, comments, etc.). Each site was automatically transformed and verified for observational equivalence. All 10/10 cases discharged successfully in Coq, with average verification time ≈ 2 s—fast enough for interactive IDE use. These results show REMV’s ability to scale beyond toy examples, and highlight opportunities for larger-scale evaluation on real-world crates.</a:t>
            </a:r>
          </a:p>
          <a:p>
            <a:pPr algn="just"/>
            <a:endParaRPr lang="en-US" sz="3000" dirty="0">
              <a:solidFill>
                <a:schemeClr val="tx1"/>
              </a:solidFill>
            </a:endParaRPr>
          </a:p>
        </p:txBody>
      </p:sp>
      <p:sp>
        <p:nvSpPr>
          <p:cNvPr id="14" name="Rounded Rectangle 13"/>
          <p:cNvSpPr/>
          <p:nvPr/>
        </p:nvSpPr>
        <p:spPr>
          <a:xfrm>
            <a:off x="12720000" y="20880000"/>
            <a:ext cx="10560000" cy="1446600"/>
          </a:xfrm>
          <a:prstGeom prst="roundRect">
            <a:avLst>
              <a:gd name="adj" fmla="val 3409"/>
            </a:avLst>
          </a:prstGeom>
          <a:solidFill>
            <a:srgbClr val="E4FFF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From Prototype to Production</a:t>
            </a:r>
            <a:endParaRPr dirty="0"/>
          </a:p>
        </p:txBody>
      </p:sp>
      <p:sp>
        <p:nvSpPr>
          <p:cNvPr id="16" name="Rounded Rectangle 15"/>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
        <p:nvSpPr>
          <p:cNvPr id="30" name="Rectangle: Rounded Corners 29">
            <a:extLst>
              <a:ext uri="{FF2B5EF4-FFF2-40B4-BE49-F238E27FC236}">
                <a16:creationId xmlns:a16="http://schemas.microsoft.com/office/drawing/2014/main" id="{30FA3203-643D-60B4-43EE-CC48AA04B06B}"/>
              </a:ext>
            </a:extLst>
          </p:cNvPr>
          <p:cNvSpPr/>
          <p:nvPr/>
        </p:nvSpPr>
        <p:spPr>
          <a:xfrm>
            <a:off x="25450660" y="4140000"/>
            <a:ext cx="231822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p>
          <a:p>
            <a:pPr algn="ctr"/>
            <a:r>
              <a:rPr lang="en-GB" sz="2400" b="1" dirty="0"/>
              <a:t>(Original)</a:t>
            </a:r>
            <a:endParaRPr lang="en-AU" sz="4000" b="1" dirty="0"/>
          </a:p>
        </p:txBody>
      </p:sp>
      <p:sp>
        <p:nvSpPr>
          <p:cNvPr id="38" name="Rectangle: Rounded Corners 37">
            <a:extLst>
              <a:ext uri="{FF2B5EF4-FFF2-40B4-BE49-F238E27FC236}">
                <a16:creationId xmlns:a16="http://schemas.microsoft.com/office/drawing/2014/main" id="{8A4704A1-91C2-F2EF-FABB-5FFE5FFA6A2A}"/>
              </a:ext>
            </a:extLst>
          </p:cNvPr>
          <p:cNvSpPr/>
          <p:nvPr/>
        </p:nvSpPr>
        <p:spPr>
          <a:xfrm>
            <a:off x="25450660" y="6261731"/>
            <a:ext cx="4623719"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F</a:t>
            </a:r>
            <a:r>
              <a:rPr lang="en-AU" sz="4000" b="1" dirty="0"/>
              <a:t>unctionalised Semantics (AENEAS)</a:t>
            </a:r>
          </a:p>
        </p:txBody>
      </p:sp>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A29F7023-578A-4FC0-D7CB-CC8A51D8FC35}"/>
                  </a:ext>
                </a:extLst>
              </p:cNvPr>
              <p:cNvSpPr/>
              <p:nvPr/>
            </p:nvSpPr>
            <p:spPr>
              <a:xfrm>
                <a:off x="25450660" y="8380549"/>
                <a:ext cx="4549337" cy="368607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Coq</a:t>
                </a:r>
              </a:p>
              <a:p>
                <a:pPr algn="ctr"/>
                <a:r>
                  <a:rPr lang="en-AU" sz="2400" dirty="0"/>
                  <a:t>(</a:t>
                </a:r>
                <a:r>
                  <a:rPr lang="en-AU" sz="2400" dirty="0" err="1"/>
                  <a:t>EquivCheck.v</a:t>
                </a:r>
                <a:r>
                  <a:rPr lang="en-AU" sz="2400" dirty="0"/>
                  <a:t>)</a:t>
                </a:r>
                <a:endParaRPr lang="en-AU" sz="4000" dirty="0"/>
              </a:p>
              <a:p>
                <a:endParaRPr lang="en-AU" b="1" dirty="0"/>
              </a:p>
              <a:p>
                <a:pPr/>
                <a14:m>
                  <m:oMathPara xmlns:m="http://schemas.openxmlformats.org/officeDocument/2006/math">
                    <m:oMathParaPr>
                      <m:jc m:val="centerGroup"/>
                    </m:oMathParaPr>
                    <m:oMath xmlns:m="http://schemas.openxmlformats.org/officeDocument/2006/math">
                      <m:r>
                        <a:rPr lang="en-AU" sz="2800" b="1" i="1" smtClean="0">
                          <a:latin typeface="Cambria Math" panose="02040503050406030204" pitchFamily="18" charset="0"/>
                        </a:rPr>
                        <m:t>∀</m:t>
                      </m:r>
                      <m:r>
                        <a:rPr lang="en-AU" sz="2800" b="1" i="1" smtClean="0">
                          <a:latin typeface="Cambria Math" panose="02040503050406030204" pitchFamily="18" charset="0"/>
                        </a:rPr>
                        <m:t>𝒙</m:t>
                      </m:r>
                      <m:r>
                        <a:rPr lang="en-AU" sz="2800" b="1" i="1" smtClean="0">
                          <a:latin typeface="Cambria Math" panose="02040503050406030204" pitchFamily="18" charset="0"/>
                        </a:rPr>
                        <m:t>.</m:t>
                      </m:r>
                      <m:r>
                        <a:rPr lang="en-AU" sz="2800" b="1" i="0" smtClean="0">
                          <a:latin typeface="Cambria Math" panose="02040503050406030204" pitchFamily="18" charset="0"/>
                        </a:rPr>
                        <m:t>𝚽</m:t>
                      </m:r>
                      <m:d>
                        <m:dPr>
                          <m:ctrlPr>
                            <a:rPr lang="en-AU" sz="2800" b="1" i="1" smtClean="0">
                              <a:latin typeface="Cambria Math" panose="02040503050406030204" pitchFamily="18" charset="0"/>
                            </a:rPr>
                          </m:ctrlPr>
                        </m:dPr>
                        <m:e>
                          <m:r>
                            <a:rPr lang="en-AU" sz="2800" b="1" i="1" smtClean="0">
                              <a:latin typeface="Cambria Math" panose="02040503050406030204" pitchFamily="18" charset="0"/>
                            </a:rPr>
                            <m:t>𝒙</m:t>
                          </m:r>
                          <m:r>
                            <a:rPr lang="en-AU" sz="2800" b="1" i="1" smtClean="0">
                              <a:latin typeface="Cambria Math" panose="02040503050406030204" pitchFamily="18" charset="0"/>
                            </a:rPr>
                            <m:t> </m:t>
                          </m:r>
                        </m:e>
                      </m:d>
                      <m:r>
                        <a:rPr lang="en-AU" sz="2800" b="1" i="1" smtClean="0">
                          <a:latin typeface="Cambria Math" panose="02040503050406030204" pitchFamily="18" charset="0"/>
                          <a:ea typeface="Cambria Math" panose="02040503050406030204" pitchFamily="18" charset="0"/>
                        </a:rPr>
                        <m:t>⟹</m:t>
                      </m:r>
                      <m:d>
                        <m:dPr>
                          <m:ctrlPr>
                            <a:rPr lang="en-AU" sz="2800" b="1" i="1" smtClean="0">
                              <a:latin typeface="Cambria Math" panose="02040503050406030204" pitchFamily="18" charset="0"/>
                              <a:ea typeface="Cambria Math" panose="02040503050406030204" pitchFamily="18" charset="0"/>
                            </a:rPr>
                          </m:ctrlPr>
                        </m:dPr>
                        <m:e>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r>
                                <a:rPr lang="en-AU" sz="2800" b="1" i="1" smtClean="0">
                                  <a:latin typeface="Cambria Math" panose="02040503050406030204" pitchFamily="18" charset="0"/>
                                  <a:ea typeface="Cambria Math" panose="02040503050406030204" pitchFamily="18" charset="0"/>
                                </a:rPr>
                                <m:t>𝑷</m:t>
                              </m:r>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𝑷</m:t>
                                  </m:r>
                                </m:e>
                                <m:sup>
                                  <m:r>
                                    <a:rPr lang="en-AU" sz="2800" b="1" i="1" smtClean="0">
                                      <a:latin typeface="Cambria Math" panose="02040503050406030204" pitchFamily="18" charset="0"/>
                                      <a:ea typeface="Cambria Math" panose="02040503050406030204" pitchFamily="18" charset="0"/>
                                    </a:rPr>
                                    <m:t>′</m:t>
                                  </m:r>
                                </m:sup>
                              </m:sSup>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𝝉</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𝝉</m:t>
                                  </m:r>
                                </m:e>
                                <m:sup>
                                  <m:r>
                                    <a:rPr lang="en-AU" sz="2800" b="1" i="1" smtClean="0">
                                      <a:latin typeface="Cambria Math" panose="02040503050406030204" pitchFamily="18" charset="0"/>
                                      <a:ea typeface="Cambria Math" panose="02040503050406030204" pitchFamily="18" charset="0"/>
                                    </a:rPr>
                                    <m:t>′</m:t>
                                  </m:r>
                                </m:sup>
                              </m:sSup>
                            </m:e>
                          </m:d>
                        </m:e>
                      </m:d>
                      <m:r>
                        <a:rPr lang="en-AU" sz="2800" b="1" i="1" smtClean="0">
                          <a:latin typeface="Cambria Math" panose="02040503050406030204" pitchFamily="18" charset="0"/>
                          <a:ea typeface="Cambria Math" panose="02040503050406030204" pitchFamily="18" charset="0"/>
                        </a:rPr>
                        <m:t> </m:t>
                      </m:r>
                    </m:oMath>
                  </m:oMathPara>
                </a14:m>
                <a:endParaRPr lang="en-AU" sz="2800" b="1" dirty="0"/>
              </a:p>
            </p:txBody>
          </p:sp>
        </mc:Choice>
        <mc:Fallback xmlns="">
          <p:sp>
            <p:nvSpPr>
              <p:cNvPr id="39" name="Rectangle: Rounded Corners 38">
                <a:extLst>
                  <a:ext uri="{FF2B5EF4-FFF2-40B4-BE49-F238E27FC236}">
                    <a16:creationId xmlns:a16="http://schemas.microsoft.com/office/drawing/2014/main" id="{A29F7023-578A-4FC0-D7CB-CC8A51D8FC35}"/>
                  </a:ext>
                </a:extLst>
              </p:cNvPr>
              <p:cNvSpPr>
                <a:spLocks noRot="1" noChangeAspect="1" noMove="1" noResize="1" noEditPoints="1" noAdjustHandles="1" noChangeArrowheads="1" noChangeShapeType="1" noTextEdit="1"/>
              </p:cNvSpPr>
              <p:nvPr/>
            </p:nvSpPr>
            <p:spPr>
              <a:xfrm>
                <a:off x="25450660" y="8380549"/>
                <a:ext cx="4549337" cy="3686070"/>
              </a:xfrm>
              <a:prstGeom prst="roundRect">
                <a:avLst/>
              </a:prstGeom>
              <a:blipFill>
                <a:blip r:embed="rId8"/>
                <a:stretch>
                  <a:fillRect/>
                </a:stretch>
              </a:blipFill>
            </p:spPr>
            <p:txBody>
              <a:bodyPr/>
              <a:lstStyle/>
              <a:p>
                <a:r>
                  <a:rPr lang="en-AU">
                    <a:noFill/>
                  </a:rPr>
                  <a:t> </a:t>
                </a:r>
              </a:p>
            </p:txBody>
          </p:sp>
        </mc:Fallback>
      </mc:AlternateContent>
      <p:sp>
        <p:nvSpPr>
          <p:cNvPr id="41" name="Rectangle: Rounded Corners 40">
            <a:extLst>
              <a:ext uri="{FF2B5EF4-FFF2-40B4-BE49-F238E27FC236}">
                <a16:creationId xmlns:a16="http://schemas.microsoft.com/office/drawing/2014/main" id="{2D72BFE8-764C-E51D-CBB4-01E6BA75516B}"/>
              </a:ext>
            </a:extLst>
          </p:cNvPr>
          <p:cNvSpPr/>
          <p:nvPr/>
        </p:nvSpPr>
        <p:spPr>
          <a:xfrm>
            <a:off x="28059835" y="4153314"/>
            <a:ext cx="201454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r>
              <a:rPr lang="en-GB" sz="2400" b="1" dirty="0"/>
              <a:t>(Refactored)</a:t>
            </a:r>
            <a:endParaRPr lang="en-AU" sz="4000" b="1" dirty="0"/>
          </a:p>
        </p:txBody>
      </p:sp>
      <p:sp>
        <p:nvSpPr>
          <p:cNvPr id="42" name="Rectangle: Rounded Corners 41">
            <a:extLst>
              <a:ext uri="{FF2B5EF4-FFF2-40B4-BE49-F238E27FC236}">
                <a16:creationId xmlns:a16="http://schemas.microsoft.com/office/drawing/2014/main" id="{29B9DEB0-4804-9C92-7207-85DCF2F93BF1}"/>
              </a:ext>
            </a:extLst>
          </p:cNvPr>
          <p:cNvSpPr/>
          <p:nvPr/>
        </p:nvSpPr>
        <p:spPr>
          <a:xfrm>
            <a:off x="25450659" y="12768788"/>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Same Results + Effects</a:t>
            </a:r>
            <a:endParaRPr lang="en-AU" b="1" dirty="0"/>
          </a:p>
        </p:txBody>
      </p:sp>
      <p:cxnSp>
        <p:nvCxnSpPr>
          <p:cNvPr id="43" name="Straight Arrow Connector 42">
            <a:extLst>
              <a:ext uri="{FF2B5EF4-FFF2-40B4-BE49-F238E27FC236}">
                <a16:creationId xmlns:a16="http://schemas.microsoft.com/office/drawing/2014/main" id="{057A5999-0953-5359-8EA0-AEDEB0BAFA3D}"/>
              </a:ext>
            </a:extLst>
          </p:cNvPr>
          <p:cNvCxnSpPr>
            <a:cxnSpLocks/>
            <a:stCxn id="30" idx="2"/>
            <a:endCxn id="38" idx="0"/>
          </p:cNvCxnSpPr>
          <p:nvPr/>
        </p:nvCxnSpPr>
        <p:spPr>
          <a:xfrm>
            <a:off x="26609772" y="5606850"/>
            <a:ext cx="1152748" cy="654881"/>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BD48225-2277-35C3-D0F7-BC38D73B9DE0}"/>
              </a:ext>
            </a:extLst>
          </p:cNvPr>
          <p:cNvCxnSpPr>
            <a:cxnSpLocks/>
            <a:stCxn id="41" idx="2"/>
            <a:endCxn id="38" idx="0"/>
          </p:cNvCxnSpPr>
          <p:nvPr/>
        </p:nvCxnSpPr>
        <p:spPr>
          <a:xfrm flipH="1">
            <a:off x="27762520" y="5620164"/>
            <a:ext cx="1304587" cy="641567"/>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86069591-33C9-0CB7-7276-1A2A77414C42}"/>
              </a:ext>
            </a:extLst>
          </p:cNvPr>
          <p:cNvCxnSpPr>
            <a:cxnSpLocks/>
            <a:stCxn id="38" idx="2"/>
            <a:endCxn id="39" idx="0"/>
          </p:cNvCxnSpPr>
          <p:nvPr/>
        </p:nvCxnSpPr>
        <p:spPr>
          <a:xfrm flipH="1">
            <a:off x="27725329" y="7728581"/>
            <a:ext cx="37191" cy="651968"/>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283C7CE-0910-A7A0-CF50-4E7A2ADB7AF5}"/>
              </a:ext>
            </a:extLst>
          </p:cNvPr>
          <p:cNvCxnSpPr>
            <a:cxnSpLocks/>
            <a:stCxn id="39" idx="2"/>
            <a:endCxn id="42" idx="0"/>
          </p:cNvCxnSpPr>
          <p:nvPr/>
        </p:nvCxnSpPr>
        <p:spPr>
          <a:xfrm flipH="1">
            <a:off x="27725328" y="12066619"/>
            <a:ext cx="1" cy="702169"/>
          </a:xfrm>
          <a:prstGeom prst="straightConnector1">
            <a:avLst/>
          </a:prstGeom>
          <a:ln w="76200">
            <a:solidFill>
              <a:srgbClr val="A6D8F4"/>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25B575C-F435-C4EA-9543-D761BE9E536D}"/>
              </a:ext>
            </a:extLst>
          </p:cNvPr>
          <p:cNvSpPr txBox="1"/>
          <p:nvPr/>
        </p:nvSpPr>
        <p:spPr>
          <a:xfrm>
            <a:off x="30402524" y="4144041"/>
            <a:ext cx="4549331" cy="8402300"/>
          </a:xfrm>
          <a:prstGeom prst="rect">
            <a:avLst/>
          </a:prstGeom>
          <a:noFill/>
        </p:spPr>
        <p:txBody>
          <a:bodyPr wrap="square" rtlCol="0">
            <a:spAutoFit/>
          </a:bodyPr>
          <a:lstStyle/>
          <a:p>
            <a:pPr marL="342900" indent="-342900">
              <a:buFont typeface="Arial" panose="020B0604020202020204" pitchFamily="34" charset="0"/>
              <a:buChar char="•"/>
            </a:pPr>
            <a:r>
              <a:rPr lang="en-AU" sz="3000" b="1" dirty="0"/>
              <a:t>Equivalence Obligation:</a:t>
            </a:r>
            <a:r>
              <a:rPr lang="en-AU" sz="3000" dirty="0"/>
              <a:t> For all inputs satisfying preconditions, extracted code and original return the same result and effects </a:t>
            </a:r>
          </a:p>
          <a:p>
            <a:pPr marL="342900" indent="-342900">
              <a:buFont typeface="Arial" panose="020B0604020202020204" pitchFamily="34" charset="0"/>
              <a:buChar char="•"/>
            </a:pPr>
            <a:r>
              <a:rPr lang="en-AU" sz="3000" b="1" dirty="0"/>
              <a:t>Proof Generation:</a:t>
            </a:r>
            <a:r>
              <a:rPr lang="en-AU" sz="3000" dirty="0"/>
              <a:t> REMV auto-writes  </a:t>
            </a:r>
            <a:r>
              <a:rPr lang="en-AU" sz="3000" dirty="0" err="1">
                <a:highlight>
                  <a:srgbClr val="C0C0C0"/>
                </a:highlight>
                <a:latin typeface="Consolas" panose="020B0609020204030204" pitchFamily="49" charset="0"/>
              </a:rPr>
              <a:t>EquivCheck.v</a:t>
            </a:r>
            <a:r>
              <a:rPr lang="en-AU" sz="3000" dirty="0">
                <a:highlight>
                  <a:srgbClr val="C0C0C0"/>
                </a:highlight>
                <a:latin typeface="Consolas" panose="020B0609020204030204" pitchFamily="49" charset="0"/>
              </a:rPr>
              <a:t> </a:t>
            </a:r>
            <a:r>
              <a:rPr lang="en-AU" sz="3000" dirty="0"/>
              <a:t>Coq file (imports + lemma skeleton)</a:t>
            </a:r>
          </a:p>
          <a:p>
            <a:pPr marL="342900" indent="-342900">
              <a:buFont typeface="Arial" panose="020B0604020202020204" pitchFamily="34" charset="0"/>
              <a:buChar char="•"/>
            </a:pPr>
            <a:r>
              <a:rPr lang="en-AU" sz="3000" b="1" dirty="0"/>
              <a:t>Automation: </a:t>
            </a:r>
            <a:r>
              <a:rPr lang="en-AU" sz="3000" dirty="0"/>
              <a:t>Coq discharges proof via </a:t>
            </a:r>
            <a:r>
              <a:rPr lang="en-AU" sz="3000" dirty="0">
                <a:highlight>
                  <a:srgbClr val="C0C0C0"/>
                </a:highlight>
                <a:latin typeface="Consolas" panose="020B0609020204030204" pitchFamily="49" charset="0"/>
              </a:rPr>
              <a:t>reflexivity</a:t>
            </a:r>
            <a:r>
              <a:rPr lang="en-AU" sz="3000" dirty="0">
                <a:latin typeface="Consolas" panose="020B0609020204030204" pitchFamily="49" charset="0"/>
              </a:rPr>
              <a:t> </a:t>
            </a:r>
            <a:r>
              <a:rPr lang="en-AU" sz="3000" dirty="0"/>
              <a:t>after unfolding both sides</a:t>
            </a:r>
          </a:p>
          <a:p>
            <a:pPr marL="342900" indent="-342900" algn="just">
              <a:buFont typeface="Arial" panose="020B0604020202020204" pitchFamily="34" charset="0"/>
              <a:buChar char="•"/>
            </a:pPr>
            <a:r>
              <a:rPr lang="en-AU" sz="3000" b="1" dirty="0"/>
              <a:t>Guarantee: </a:t>
            </a:r>
            <a:r>
              <a:rPr lang="en-AU" sz="3000" dirty="0"/>
              <a:t>Trusted code without the need for user annotations</a:t>
            </a:r>
            <a:endParaRPr lang="en-AU" sz="3000" b="1" dirty="0">
              <a:highlight>
                <a:srgbClr val="C0C0C0"/>
              </a:highlight>
            </a:endParaRPr>
          </a:p>
        </p:txBody>
      </p:sp>
      <p:graphicFrame>
        <p:nvGraphicFramePr>
          <p:cNvPr id="36" name="Table 35">
            <a:extLst>
              <a:ext uri="{FF2B5EF4-FFF2-40B4-BE49-F238E27FC236}">
                <a16:creationId xmlns:a16="http://schemas.microsoft.com/office/drawing/2014/main" id="{8BE07269-89BD-8A4E-F421-192B8C121517}"/>
              </a:ext>
            </a:extLst>
          </p:cNvPr>
          <p:cNvGraphicFramePr>
            <a:graphicFrameLocks noGrp="1"/>
          </p:cNvGraphicFramePr>
          <p:nvPr>
            <p:extLst>
              <p:ext uri="{D42A27DB-BD31-4B8C-83A1-F6EECF244321}">
                <p14:modId xmlns:p14="http://schemas.microsoft.com/office/powerpoint/2010/main" val="1797023187"/>
              </p:ext>
            </p:extLst>
          </p:nvPr>
        </p:nvGraphicFramePr>
        <p:xfrm>
          <a:off x="990088" y="28200380"/>
          <a:ext cx="10019825" cy="6179624"/>
        </p:xfrm>
        <a:graphic>
          <a:graphicData uri="http://schemas.openxmlformats.org/drawingml/2006/table">
            <a:tbl>
              <a:tblPr firstRow="1" firstCol="1" bandRow="1">
                <a:tableStyleId>{F2DE63D5-997A-4646-A377-4702673A728D}</a:tableStyleId>
              </a:tblPr>
              <a:tblGrid>
                <a:gridCol w="490475">
                  <a:extLst>
                    <a:ext uri="{9D8B030D-6E8A-4147-A177-3AD203B41FA5}">
                      <a16:colId xmlns:a16="http://schemas.microsoft.com/office/drawing/2014/main" val="3486723069"/>
                    </a:ext>
                  </a:extLst>
                </a:gridCol>
                <a:gridCol w="3517455">
                  <a:extLst>
                    <a:ext uri="{9D8B030D-6E8A-4147-A177-3AD203B41FA5}">
                      <a16:colId xmlns:a16="http://schemas.microsoft.com/office/drawing/2014/main" val="3014277516"/>
                    </a:ext>
                  </a:extLst>
                </a:gridCol>
                <a:gridCol w="2997645">
                  <a:extLst>
                    <a:ext uri="{9D8B030D-6E8A-4147-A177-3AD203B41FA5}">
                      <a16:colId xmlns:a16="http://schemas.microsoft.com/office/drawing/2014/main" val="4189909501"/>
                    </a:ext>
                  </a:extLst>
                </a:gridCol>
                <a:gridCol w="2190750">
                  <a:extLst>
                    <a:ext uri="{9D8B030D-6E8A-4147-A177-3AD203B41FA5}">
                      <a16:colId xmlns:a16="http://schemas.microsoft.com/office/drawing/2014/main" val="1884918322"/>
                    </a:ext>
                  </a:extLst>
                </a:gridCol>
                <a:gridCol w="823500">
                  <a:extLst>
                    <a:ext uri="{9D8B030D-6E8A-4147-A177-3AD203B41FA5}">
                      <a16:colId xmlns:a16="http://schemas.microsoft.com/office/drawing/2014/main" val="2607283847"/>
                    </a:ext>
                  </a:extLst>
                </a:gridCol>
              </a:tblGrid>
              <a:tr h="561784">
                <a:tc>
                  <a:txBody>
                    <a:bodyPr/>
                    <a:lstStyle/>
                    <a:p>
                      <a:pPr algn="ctr"/>
                      <a:r>
                        <a:rPr lang="en-US" dirty="0"/>
                        <a:t>ID</a:t>
                      </a:r>
                      <a:endParaRPr lang="en-AU" dirty="0"/>
                    </a:p>
                  </a:txBody>
                  <a:tcPr anchor="ctr">
                    <a:solidFill>
                      <a:srgbClr val="B9E6B9"/>
                    </a:solidFill>
                  </a:tcPr>
                </a:tc>
                <a:tc>
                  <a:txBody>
                    <a:bodyPr/>
                    <a:lstStyle/>
                    <a:p>
                      <a:r>
                        <a:rPr lang="en-US" dirty="0"/>
                        <a:t>Focus</a:t>
                      </a:r>
                      <a:endParaRPr lang="en-AU" dirty="0"/>
                    </a:p>
                  </a:txBody>
                  <a:tcPr anchor="ctr">
                    <a:solidFill>
                      <a:srgbClr val="B9E6B9"/>
                    </a:solidFill>
                  </a:tcPr>
                </a:tc>
                <a:tc>
                  <a:txBody>
                    <a:bodyPr/>
                    <a:lstStyle/>
                    <a:p>
                      <a:r>
                        <a:rPr lang="en-US" dirty="0"/>
                        <a:t>Extracted Signature</a:t>
                      </a:r>
                      <a:endParaRPr lang="en-AU" dirty="0"/>
                    </a:p>
                  </a:txBody>
                  <a:tcPr anchor="ctr">
                    <a:solidFill>
                      <a:srgbClr val="B9E6B9"/>
                    </a:solidFill>
                  </a:tcPr>
                </a:tc>
                <a:tc>
                  <a:txBody>
                    <a:bodyPr/>
                    <a:lstStyle/>
                    <a:p>
                      <a:r>
                        <a:rPr lang="en-US" dirty="0"/>
                        <a:t>LOC(P→P’)</a:t>
                      </a:r>
                      <a:endParaRPr lang="en-AU" dirty="0"/>
                    </a:p>
                  </a:txBody>
                  <a:tcPr anchor="ctr">
                    <a:solidFill>
                      <a:srgbClr val="B9E6B9"/>
                    </a:solidFill>
                  </a:tcPr>
                </a:tc>
                <a:tc>
                  <a:txBody>
                    <a:bodyPr/>
                    <a:lstStyle/>
                    <a:p>
                      <a:r>
                        <a:rPr lang="en-US" dirty="0" err="1"/>
                        <a:t>Equiv</a:t>
                      </a:r>
                      <a:endParaRPr lang="en-AU" dirty="0"/>
                    </a:p>
                  </a:txBody>
                  <a:tcPr anchor="ctr">
                    <a:solidFill>
                      <a:srgbClr val="B9E6B9"/>
                    </a:solidFill>
                  </a:tcPr>
                </a:tc>
                <a:extLst>
                  <a:ext uri="{0D108BD9-81ED-4DB2-BD59-A6C34878D82A}">
                    <a16:rowId xmlns:a16="http://schemas.microsoft.com/office/drawing/2014/main" val="1359992541"/>
                  </a:ext>
                </a:extLst>
              </a:tr>
              <a:tr h="561784">
                <a:tc>
                  <a:txBody>
                    <a:bodyPr/>
                    <a:lstStyle/>
                    <a:p>
                      <a:pPr algn="ctr"/>
                      <a:r>
                        <a:rPr lang="en-US" dirty="0"/>
                        <a:t>0</a:t>
                      </a:r>
                      <a:endParaRPr lang="en-AU" dirty="0"/>
                    </a:p>
                  </a:txBody>
                  <a:tcPr anchor="ctr"/>
                </a:tc>
                <a:tc>
                  <a:txBody>
                    <a:bodyPr/>
                    <a:lstStyle/>
                    <a:p>
                      <a:r>
                        <a:rPr lang="en-US" dirty="0"/>
                        <a:t>break loop</a:t>
                      </a:r>
                      <a:endParaRPr lang="en-AU" dirty="0"/>
                    </a:p>
                  </a:txBody>
                  <a:tcPr anchor="ctr"/>
                </a:tc>
                <a:tc>
                  <a:txBody>
                    <a:bodyPr/>
                    <a:lstStyle/>
                    <a:p>
                      <a:r>
                        <a:rPr lang="en-US" dirty="0"/>
                        <a:t>n: i32 → Option&lt;i32&gt;</a:t>
                      </a:r>
                      <a:endParaRPr lang="en-AU" dirty="0">
                        <a:latin typeface="Consolas" panose="020B0609020204030204" pitchFamily="49" charset="0"/>
                      </a:endParaRPr>
                    </a:p>
                  </a:txBody>
                  <a:tcPr anchor="ctr"/>
                </a:tc>
                <a:tc>
                  <a:txBody>
                    <a:bodyPr/>
                    <a:lstStyle/>
                    <a:p>
                      <a:r>
                        <a:rPr lang="en-US" dirty="0"/>
                        <a:t>11  → 18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914331378"/>
                  </a:ext>
                </a:extLst>
              </a:tr>
              <a:tr h="561784">
                <a:tc>
                  <a:txBody>
                    <a:bodyPr/>
                    <a:lstStyle/>
                    <a:p>
                      <a:pPr algn="ctr"/>
                      <a:r>
                        <a:rPr lang="en-US" dirty="0"/>
                        <a:t>1</a:t>
                      </a:r>
                      <a:endParaRPr lang="en-AU" dirty="0"/>
                    </a:p>
                  </a:txBody>
                  <a:tcPr anchor="ctr"/>
                </a:tc>
                <a:tc>
                  <a:txBody>
                    <a:bodyPr/>
                    <a:lstStyle/>
                    <a:p>
                      <a:r>
                        <a:rPr lang="en-US" dirty="0"/>
                        <a:t>Break with value</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13 → 19</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805353386"/>
                  </a:ext>
                </a:extLst>
              </a:tr>
              <a:tr h="561784">
                <a:tc>
                  <a:txBody>
                    <a:bodyPr/>
                    <a:lstStyle/>
                    <a:p>
                      <a:pPr algn="ctr"/>
                      <a:r>
                        <a:rPr lang="en-US" dirty="0"/>
                        <a:t>2</a:t>
                      </a:r>
                      <a:endParaRPr lang="en-AU" dirty="0"/>
                    </a:p>
                  </a:txBody>
                  <a:tcPr anchor="ctr"/>
                </a:tc>
                <a:tc>
                  <a:txBody>
                    <a:bodyPr/>
                    <a:lstStyle/>
                    <a:p>
                      <a:r>
                        <a:rPr lang="en-US" dirty="0"/>
                        <a:t>Comments in block</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9 → 10</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870881181"/>
                  </a:ext>
                </a:extLst>
              </a:tr>
              <a:tr h="561784">
                <a:tc>
                  <a:txBody>
                    <a:bodyPr/>
                    <a:lstStyle/>
                    <a:p>
                      <a:pPr algn="ctr"/>
                      <a:r>
                        <a:rPr lang="en-US" dirty="0"/>
                        <a:t>3</a:t>
                      </a:r>
                      <a:endParaRPr lang="en-AU" dirty="0"/>
                    </a:p>
                  </a:txBody>
                  <a:tcPr anchor="ctr"/>
                </a:tc>
                <a:tc>
                  <a:txBody>
                    <a:bodyPr/>
                    <a:lstStyle/>
                    <a:p>
                      <a:r>
                        <a:rPr lang="en-US" dirty="0"/>
                        <a:t>Extract from nested loop</a:t>
                      </a:r>
                      <a:endParaRPr lang="en-AU" dirty="0"/>
                    </a:p>
                  </a:txBody>
                  <a:tcPr anchor="ctr"/>
                </a:tc>
                <a:tc>
                  <a:txBody>
                    <a:bodyPr/>
                    <a:lstStyle/>
                    <a:p>
                      <a:r>
                        <a:rPr lang="en-US" dirty="0"/>
                        <a:t>() -&gt; i32</a:t>
                      </a:r>
                      <a:endParaRPr lang="en-AU" dirty="0">
                        <a:latin typeface="Consolas" panose="020B0609020204030204" pitchFamily="49" charset="0"/>
                      </a:endParaRPr>
                    </a:p>
                  </a:txBody>
                  <a:tcPr anchor="ctr"/>
                </a:tc>
                <a:tc>
                  <a:txBody>
                    <a:bodyPr/>
                    <a:lstStyle/>
                    <a:p>
                      <a:r>
                        <a:rPr lang="en-US" dirty="0"/>
                        <a:t>9 → 12</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123504587"/>
                  </a:ext>
                </a:extLst>
              </a:tr>
              <a:tr h="561784">
                <a:tc>
                  <a:txBody>
                    <a:bodyPr/>
                    <a:lstStyle/>
                    <a:p>
                      <a:pPr algn="ctr"/>
                      <a:r>
                        <a:rPr lang="en-US" dirty="0"/>
                        <a:t>4</a:t>
                      </a:r>
                      <a:endParaRPr lang="en-AU" dirty="0"/>
                    </a:p>
                  </a:txBody>
                  <a:tcPr anchor="ctr"/>
                </a:tc>
                <a:tc>
                  <a:txBody>
                    <a:bodyPr/>
                    <a:lstStyle/>
                    <a:p>
                      <a:r>
                        <a:rPr lang="en-US" dirty="0"/>
                        <a:t>Extract from trait </a:t>
                      </a:r>
                      <a:r>
                        <a:rPr lang="en-US" dirty="0" err="1"/>
                        <a:t>impl</a:t>
                      </a:r>
                      <a:endParaRPr lang="en-AU" dirty="0"/>
                    </a:p>
                  </a:txBody>
                  <a:tcPr anchor="ctr"/>
                </a:tc>
                <a:tc>
                  <a:txBody>
                    <a:bodyPr/>
                    <a:lstStyle/>
                    <a:p>
                      <a:r>
                        <a:rPr lang="en-US" dirty="0"/>
                        <a:t>&amp;self -&gt; i32</a:t>
                      </a:r>
                      <a:endParaRPr lang="en-AU" dirty="0">
                        <a:latin typeface="Consolas" panose="020B0609020204030204" pitchFamily="49" charset="0"/>
                      </a:endParaRPr>
                    </a:p>
                  </a:txBody>
                  <a:tcPr anchor="ctr"/>
                </a:tc>
                <a:tc>
                  <a:txBody>
                    <a:bodyPr/>
                    <a:lstStyle/>
                    <a:p>
                      <a:r>
                        <a:rPr lang="en-US" dirty="0"/>
                        <a:t>11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437643860"/>
                  </a:ext>
                </a:extLst>
              </a:tr>
              <a:tr h="561784">
                <a:tc>
                  <a:txBody>
                    <a:bodyPr/>
                    <a:lstStyle/>
                    <a:p>
                      <a:pPr algn="ctr"/>
                      <a:r>
                        <a:rPr lang="en-US" dirty="0"/>
                        <a:t>5</a:t>
                      </a:r>
                      <a:endParaRPr lang="en-AU" dirty="0"/>
                    </a:p>
                  </a:txBody>
                  <a:tcPr anchor="ctr"/>
                </a:tc>
                <a:tc>
                  <a:txBody>
                    <a:bodyPr/>
                    <a:lstStyle/>
                    <a:p>
                      <a:r>
                        <a:rPr lang="en-US" dirty="0"/>
                        <a:t>Extract mutable reference</a:t>
                      </a:r>
                      <a:endParaRPr lang="en-AU" dirty="0"/>
                    </a:p>
                  </a:txBody>
                  <a:tcPr anchor="ctr"/>
                </a:tc>
                <a:tc>
                  <a:txBody>
                    <a:bodyPr/>
                    <a:lstStyle/>
                    <a:p>
                      <a:r>
                        <a:rPr lang="en-US" dirty="0"/>
                        <a:t>y: &amp;mut Foo</a:t>
                      </a:r>
                      <a:endParaRPr lang="en-AU" dirty="0">
                        <a:latin typeface="Consolas" panose="020B0609020204030204" pitchFamily="49" charset="0"/>
                      </a:endParaRPr>
                    </a:p>
                  </a:txBody>
                  <a:tcPr anchor="ctr"/>
                </a:tc>
                <a:tc>
                  <a:txBody>
                    <a:bodyPr/>
                    <a:lstStyle/>
                    <a:p>
                      <a:r>
                        <a:rPr lang="en-US" dirty="0"/>
                        <a:t>14 → 17</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668934971"/>
                  </a:ext>
                </a:extLst>
              </a:tr>
              <a:tr h="561784">
                <a:tc>
                  <a:txBody>
                    <a:bodyPr/>
                    <a:lstStyle/>
                    <a:p>
                      <a:pPr algn="ctr"/>
                      <a:r>
                        <a:rPr lang="en-US" dirty="0"/>
                        <a:t>6</a:t>
                      </a:r>
                      <a:endParaRPr lang="en-AU" dirty="0"/>
                    </a:p>
                  </a:txBody>
                  <a:tcPr anchor="ctr"/>
                </a:tc>
                <a:tc>
                  <a:txBody>
                    <a:bodyPr/>
                    <a:lstStyle/>
                    <a:p>
                      <a:r>
                        <a:rPr lang="en-US" dirty="0"/>
                        <a:t>Extract return statement</a:t>
                      </a:r>
                      <a:endParaRPr lang="en-AU" dirty="0"/>
                    </a:p>
                  </a:txBody>
                  <a:tcPr anchor="ctr"/>
                </a:tc>
                <a:tc>
                  <a:txBody>
                    <a:bodyPr/>
                    <a:lstStyle/>
                    <a:p>
                      <a:r>
                        <a:rPr lang="en-US" dirty="0"/>
                        <a:t>() → u32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774610783"/>
                  </a:ext>
                </a:extLst>
              </a:tr>
              <a:tr h="561784">
                <a:tc>
                  <a:txBody>
                    <a:bodyPr/>
                    <a:lstStyle/>
                    <a:p>
                      <a:pPr algn="ctr"/>
                      <a:r>
                        <a:rPr lang="en-US" dirty="0"/>
                        <a:t>7</a:t>
                      </a:r>
                      <a:endParaRPr lang="en-AU" dirty="0"/>
                    </a:p>
                  </a:txBody>
                  <a:tcPr anchor="ctr"/>
                </a:tc>
                <a:tc>
                  <a:txBody>
                    <a:bodyPr/>
                    <a:lstStyle/>
                    <a:p>
                      <a:r>
                        <a:rPr lang="en-US" dirty="0"/>
                        <a:t>Extract mutable method call</a:t>
                      </a:r>
                      <a:endParaRPr lang="en-AU" dirty="0"/>
                    </a:p>
                  </a:txBody>
                  <a:tcPr anchor="ctr"/>
                </a:tc>
                <a:tc>
                  <a:txBody>
                    <a:bodyPr/>
                    <a:lstStyle/>
                    <a:p>
                      <a:r>
                        <a:rPr lang="en-US" dirty="0"/>
                        <a:t>mut n: i32</a:t>
                      </a:r>
                      <a:endParaRPr lang="en-AU" dirty="0">
                        <a:latin typeface="Consolas" panose="020B0609020204030204" pitchFamily="49" charset="0"/>
                      </a:endParaRPr>
                    </a:p>
                  </a:txBody>
                  <a:tcPr anchor="ctr"/>
                </a:tc>
                <a:tc>
                  <a:txBody>
                    <a:bodyPr/>
                    <a:lstStyle/>
                    <a:p>
                      <a:r>
                        <a:rPr lang="en-US" dirty="0"/>
                        <a:t>12 → 15</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3165949266"/>
                  </a:ext>
                </a:extLst>
              </a:tr>
              <a:tr h="561784">
                <a:tc>
                  <a:txBody>
                    <a:bodyPr/>
                    <a:lstStyle/>
                    <a:p>
                      <a:pPr algn="ctr"/>
                      <a:r>
                        <a:rPr lang="en-US" dirty="0"/>
                        <a:t>8</a:t>
                      </a:r>
                      <a:endParaRPr lang="en-AU" dirty="0"/>
                    </a:p>
                  </a:txBody>
                  <a:tcPr anchor="ctr"/>
                </a:tc>
                <a:tc>
                  <a:txBody>
                    <a:bodyPr/>
                    <a:lstStyle/>
                    <a:p>
                      <a:r>
                        <a:rPr lang="en-US" dirty="0"/>
                        <a:t>No arguments if let else </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372986321"/>
                  </a:ext>
                </a:extLst>
              </a:tr>
              <a:tr h="561784">
                <a:tc>
                  <a:txBody>
                    <a:bodyPr/>
                    <a:lstStyle/>
                    <a:p>
                      <a:pPr algn="ctr"/>
                      <a:r>
                        <a:rPr lang="en-US" dirty="0"/>
                        <a:t>9</a:t>
                      </a:r>
                      <a:endParaRPr lang="en-AU" dirty="0"/>
                    </a:p>
                  </a:txBody>
                  <a:tcPr anchor="ctr"/>
                </a:tc>
                <a:tc>
                  <a:txBody>
                    <a:bodyPr/>
                    <a:lstStyle/>
                    <a:p>
                      <a:r>
                        <a:rPr lang="en-US" dirty="0"/>
                        <a:t>Try option with return</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12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795977324"/>
                  </a:ext>
                </a:extLst>
              </a:tr>
            </a:tbl>
          </a:graphicData>
        </a:graphic>
      </p:graphicFrame>
      <p:sp>
        <p:nvSpPr>
          <p:cNvPr id="37" name="Rounded Rectangle 13">
            <a:extLst>
              <a:ext uri="{FF2B5EF4-FFF2-40B4-BE49-F238E27FC236}">
                <a16:creationId xmlns:a16="http://schemas.microsoft.com/office/drawing/2014/main" id="{CB7B546D-0B7C-1024-2B64-D61FE97B41BE}"/>
              </a:ext>
            </a:extLst>
          </p:cNvPr>
          <p:cNvSpPr/>
          <p:nvPr/>
        </p:nvSpPr>
        <p:spPr>
          <a:xfrm>
            <a:off x="12719738" y="27803400"/>
            <a:ext cx="10560000" cy="14466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Future Work</a:t>
            </a:r>
            <a:endParaRPr dirty="0"/>
          </a:p>
        </p:txBody>
      </p:sp>
      <p:sp>
        <p:nvSpPr>
          <p:cNvPr id="40" name="Rounded Rectangle 14">
            <a:extLst>
              <a:ext uri="{FF2B5EF4-FFF2-40B4-BE49-F238E27FC236}">
                <a16:creationId xmlns:a16="http://schemas.microsoft.com/office/drawing/2014/main" id="{D2FF4C7F-7A8C-8E9C-4AD3-F664236F858F}"/>
              </a:ext>
            </a:extLst>
          </p:cNvPr>
          <p:cNvSpPr/>
          <p:nvPr/>
        </p:nvSpPr>
        <p:spPr>
          <a:xfrm>
            <a:off x="12719738" y="22482382"/>
            <a:ext cx="10560000" cy="5086606"/>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buFont typeface="Arial" panose="020B0604020202020204" pitchFamily="34" charset="0"/>
              <a:buChar char="•"/>
            </a:pPr>
            <a:r>
              <a:rPr lang="en-US" sz="3000" b="1" dirty="0">
                <a:solidFill>
                  <a:schemeClr val="tx1"/>
                </a:solidFill>
              </a:rPr>
              <a:t>Standalone CLI: </a:t>
            </a:r>
            <a:r>
              <a:rPr lang="en-US" sz="3000" dirty="0">
                <a:solidFill>
                  <a:schemeClr val="tx1"/>
                </a:solidFill>
              </a:rPr>
              <a:t>working tool outside of the research harness</a:t>
            </a:r>
          </a:p>
          <a:p>
            <a:pPr marL="457200" indent="-457200">
              <a:buFont typeface="Arial" panose="020B0604020202020204" pitchFamily="34" charset="0"/>
              <a:buChar char="•"/>
            </a:pPr>
            <a:r>
              <a:rPr lang="en-US" sz="3000" b="1" dirty="0">
                <a:solidFill>
                  <a:schemeClr val="tx1"/>
                </a:solidFill>
              </a:rPr>
              <a:t>Language Coverage: </a:t>
            </a:r>
            <a:r>
              <a:rPr lang="en-US" sz="3000" dirty="0">
                <a:solidFill>
                  <a:schemeClr val="tx1"/>
                </a:solidFill>
              </a:rPr>
              <a:t>already supports async/await, generics, macros, etc.</a:t>
            </a:r>
          </a:p>
          <a:p>
            <a:pPr marL="457200" indent="-457200">
              <a:buFont typeface="Arial" panose="020B0604020202020204" pitchFamily="34" charset="0"/>
              <a:buChar char="•"/>
            </a:pPr>
            <a:r>
              <a:rPr lang="en-US" sz="3000" b="1" dirty="0">
                <a:solidFill>
                  <a:schemeClr val="tx1"/>
                </a:solidFill>
              </a:rPr>
              <a:t>IDE integration: </a:t>
            </a:r>
            <a:r>
              <a:rPr lang="en-US" sz="3000" dirty="0" err="1">
                <a:solidFill>
                  <a:schemeClr val="tx1"/>
                </a:solidFill>
              </a:rPr>
              <a:t>VSCode</a:t>
            </a:r>
            <a:r>
              <a:rPr lang="en-US" sz="3000" dirty="0">
                <a:solidFill>
                  <a:schemeClr val="tx1"/>
                </a:solidFill>
              </a:rPr>
              <a:t> extension provides proof – of – concept with live extract → fix → verify cycle.</a:t>
            </a:r>
          </a:p>
          <a:p>
            <a:pPr marL="457200" indent="-457200">
              <a:buFont typeface="Arial" panose="020B0604020202020204" pitchFamily="34" charset="0"/>
              <a:buChar char="•"/>
            </a:pPr>
            <a:r>
              <a:rPr lang="en-US" sz="3000" b="1" dirty="0">
                <a:solidFill>
                  <a:schemeClr val="tx1"/>
                </a:solidFill>
              </a:rPr>
              <a:t>Performance: </a:t>
            </a:r>
            <a:r>
              <a:rPr lang="en-US" sz="3000" dirty="0">
                <a:solidFill>
                  <a:schemeClr val="tx1"/>
                </a:solidFill>
              </a:rPr>
              <a:t>~2s proof cycles → feels interactive</a:t>
            </a:r>
          </a:p>
          <a:p>
            <a:pPr marL="457200" indent="-457200">
              <a:buFont typeface="Arial" panose="020B0604020202020204" pitchFamily="34" charset="0"/>
              <a:buChar char="•"/>
            </a:pPr>
            <a:r>
              <a:rPr lang="en-US" sz="3000" b="1" dirty="0">
                <a:solidFill>
                  <a:schemeClr val="tx1"/>
                </a:solidFill>
              </a:rPr>
              <a:t>Robustness: </a:t>
            </a:r>
            <a:r>
              <a:rPr lang="en-US" sz="3000" dirty="0">
                <a:solidFill>
                  <a:schemeClr val="tx1"/>
                </a:solidFill>
              </a:rPr>
              <a:t>automated repair loop makes it work on real crates</a:t>
            </a:r>
            <a:endParaRPr lang="en-US" sz="3000" b="1" dirty="0">
              <a:solidFill>
                <a:schemeClr val="tx1"/>
              </a:solidFill>
            </a:endParaRPr>
          </a:p>
          <a:p>
            <a:pPr marL="457200" indent="-457200" algn="l">
              <a:buFont typeface="Arial" panose="020B0604020202020204" pitchFamily="34" charset="0"/>
              <a:buChar char="•"/>
              <a:defRPr sz="3600">
                <a:solidFill>
                  <a:srgbClr val="000000"/>
                </a:solidFill>
              </a:defRPr>
            </a:pPr>
            <a:endParaRPr lang="en-AU" sz="3000" dirty="0"/>
          </a:p>
          <a:p>
            <a:pPr marL="457200" indent="-457200" algn="ctr">
              <a:buFont typeface="Arial" panose="020B0604020202020204" pitchFamily="34" charset="0"/>
              <a:buChar char="•"/>
            </a:pPr>
            <a:endParaRPr lang="en-AU" sz="3000" dirty="0"/>
          </a:p>
          <a:p>
            <a:pPr marL="457200" indent="-457200" algn="l">
              <a:buFont typeface="Arial" panose="020B0604020202020204" pitchFamily="34" charset="0"/>
              <a:buChar char="•"/>
              <a:defRPr sz="3600">
                <a:solidFill>
                  <a:srgbClr val="000000"/>
                </a:solidFill>
              </a:defRPr>
            </a:pPr>
            <a:endParaRPr sz="3000" dirty="0"/>
          </a:p>
        </p:txBody>
      </p:sp>
      <p:sp>
        <p:nvSpPr>
          <p:cNvPr id="44" name="Rounded Rectangle 14">
            <a:extLst>
              <a:ext uri="{FF2B5EF4-FFF2-40B4-BE49-F238E27FC236}">
                <a16:creationId xmlns:a16="http://schemas.microsoft.com/office/drawing/2014/main" id="{B4FB8CC6-9707-4ED0-A97E-27B5A7FFDF1D}"/>
              </a:ext>
            </a:extLst>
          </p:cNvPr>
          <p:cNvSpPr/>
          <p:nvPr/>
        </p:nvSpPr>
        <p:spPr>
          <a:xfrm>
            <a:off x="12719738" y="29484413"/>
            <a:ext cx="10560000" cy="5255588"/>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marL="571500" indent="-571500">
              <a:buFont typeface="Arial" panose="020B0604020202020204" pitchFamily="34" charset="0"/>
              <a:buChar char="•"/>
              <a:defRPr sz="3600">
                <a:solidFill>
                  <a:srgbClr val="000000"/>
                </a:solidFill>
              </a:defRPr>
            </a:pPr>
            <a:r>
              <a:rPr lang="en-AU" sz="3000" b="1" dirty="0">
                <a:solidFill>
                  <a:schemeClr val="tx1"/>
                </a:solidFill>
              </a:rPr>
              <a:t>Scaling: </a:t>
            </a:r>
            <a:r>
              <a:rPr lang="en-US" sz="3000" dirty="0"/>
              <a:t>whole-crate coverage via caching + incremental re-verification.</a:t>
            </a:r>
            <a:endParaRPr lang="en-AU" sz="3000" dirty="0">
              <a:solidFill>
                <a:schemeClr val="tx1"/>
              </a:solidFill>
            </a:endParaRPr>
          </a:p>
          <a:p>
            <a:pPr marL="571500" indent="-571500">
              <a:buFont typeface="Arial" panose="020B0604020202020204" pitchFamily="34" charset="0"/>
              <a:buChar char="•"/>
              <a:defRPr sz="3600">
                <a:solidFill>
                  <a:srgbClr val="000000"/>
                </a:solidFill>
              </a:defRPr>
            </a:pPr>
            <a:r>
              <a:rPr lang="en-AU" sz="3000" b="1" dirty="0">
                <a:solidFill>
                  <a:schemeClr val="tx1"/>
                </a:solidFill>
              </a:rPr>
              <a:t>New features: </a:t>
            </a:r>
            <a:r>
              <a:rPr lang="en-US" sz="3000" dirty="0"/>
              <a:t>unsafe code, concurrency, richer ownership patterns.</a:t>
            </a:r>
            <a:endParaRPr lang="en-AU" sz="3000"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Diagnostics: </a:t>
            </a:r>
            <a:r>
              <a:rPr lang="en-AU" sz="3000" dirty="0">
                <a:solidFill>
                  <a:schemeClr val="tx1"/>
                </a:solidFill>
              </a:rPr>
              <a:t>friendlier failure messages when proofs don’t go through</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Large-scale evaluation:</a:t>
            </a:r>
            <a:r>
              <a:rPr lang="en-AU" sz="3000" dirty="0">
                <a:solidFill>
                  <a:schemeClr val="tx1"/>
                </a:solidFill>
              </a:rPr>
              <a:t> across multiple community crates</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Stronger guarantees: </a:t>
            </a:r>
            <a:r>
              <a:rPr lang="en-AU" sz="3000" dirty="0">
                <a:solidFill>
                  <a:schemeClr val="tx1"/>
                </a:solidFill>
              </a:rPr>
              <a:t>beyond observational equivalence!</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endParaRPr lang="en-AU" sz="3000" b="1" dirty="0">
              <a:solidFill>
                <a:schemeClr val="tx1"/>
              </a:solidFill>
            </a:endParaRPr>
          </a:p>
          <a:p>
            <a:pPr algn="ctr">
              <a:defRPr sz="3600">
                <a:solidFill>
                  <a:srgbClr val="000000"/>
                </a:solidFill>
              </a:defRPr>
            </a:pPr>
            <a:r>
              <a:rPr lang="en-AU" sz="3000" b="1" i="1" dirty="0">
                <a:solidFill>
                  <a:schemeClr val="tx1"/>
                </a:solidFill>
              </a:rPr>
              <a:t>“</a:t>
            </a:r>
            <a:r>
              <a:rPr lang="en-AU" sz="3000" i="1" dirty="0">
                <a:solidFill>
                  <a:schemeClr val="tx1"/>
                </a:solidFill>
              </a:rPr>
              <a:t>Towards real-world scale”</a:t>
            </a:r>
            <a:endParaRPr lang="en-AU" sz="3000" b="1" i="1" dirty="0">
              <a:solidFill>
                <a:schemeClr val="tx1"/>
              </a:solidFill>
            </a:endParaRPr>
          </a:p>
          <a:p>
            <a:pPr algn="l">
              <a:defRPr sz="3600">
                <a:solidFill>
                  <a:srgbClr val="000000"/>
                </a:solidFill>
              </a:defRPr>
            </a:pPr>
            <a:endParaRPr lang="en-AU" dirty="0"/>
          </a:p>
          <a:p>
            <a:pPr algn="l">
              <a:defRPr sz="3600">
                <a:solidFill>
                  <a:srgbClr val="000000"/>
                </a:solidFill>
              </a:defRPr>
            </a:pPr>
            <a:endParaRPr lang="en-US" dirty="0"/>
          </a:p>
          <a:p>
            <a:pPr algn="l">
              <a:defRPr sz="3600">
                <a:solidFill>
                  <a:srgbClr val="000000"/>
                </a:solidFill>
              </a:defRPr>
            </a:pPr>
            <a:endParaRPr lang="en-AU" dirty="0"/>
          </a:p>
          <a:p>
            <a:pPr algn="ctr"/>
            <a:endParaRPr lang="en-AU" dirty="0"/>
          </a:p>
          <a:p>
            <a:pPr algn="l">
              <a:defRPr sz="3600">
                <a:solidFill>
                  <a:srgbClr val="000000"/>
                </a:solidFill>
              </a:defRPr>
            </a:pPr>
            <a:endParaRPr dirty="0"/>
          </a:p>
        </p:txBody>
      </p:sp>
      <p:sp>
        <p:nvSpPr>
          <p:cNvPr id="45" name="TextBox 44">
            <a:extLst>
              <a:ext uri="{FF2B5EF4-FFF2-40B4-BE49-F238E27FC236}">
                <a16:creationId xmlns:a16="http://schemas.microsoft.com/office/drawing/2014/main" id="{24FBF757-F161-3DBD-15EB-81BBC79EDDCB}"/>
              </a:ext>
            </a:extLst>
          </p:cNvPr>
          <p:cNvSpPr txBox="1"/>
          <p:nvPr/>
        </p:nvSpPr>
        <p:spPr>
          <a:xfrm>
            <a:off x="14514286" y="26328914"/>
            <a:ext cx="7184571" cy="553998"/>
          </a:xfrm>
          <a:prstGeom prst="rect">
            <a:avLst/>
          </a:prstGeom>
          <a:noFill/>
        </p:spPr>
        <p:txBody>
          <a:bodyPr wrap="square" rtlCol="0">
            <a:spAutoFit/>
          </a:bodyPr>
          <a:lstStyle/>
          <a:p>
            <a:pPr algn="ctr"/>
            <a:r>
              <a:rPr lang="en-US" sz="3000" i="1" dirty="0"/>
              <a:t>“Not just theory – A usable developer tool”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923</TotalTime>
  <Words>723</Words>
  <Application>Microsoft Office PowerPoint</Application>
  <PresentationFormat>Custom</PresentationFormat>
  <Paragraphs>134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Consolas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24</cp:revision>
  <dcterms:created xsi:type="dcterms:W3CDTF">2013-01-27T09:14:16Z</dcterms:created>
  <dcterms:modified xsi:type="dcterms:W3CDTF">2025-09-19T02:34:15Z</dcterms:modified>
  <cp:category/>
</cp:coreProperties>
</file>