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35999738"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FF6"/>
    <a:srgbClr val="A0E7E5"/>
    <a:srgbClr val="B9E6B9"/>
    <a:srgbClr val="A6D8F4"/>
    <a:srgbClr val="FFF2A6"/>
    <a:srgbClr val="FFD7A6"/>
    <a:srgbClr val="F4A6A6"/>
    <a:srgbClr val="BE83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5" d="100"/>
          <a:sy n="25" d="100"/>
        </p:scale>
        <p:origin x="1962"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rgbClr val="BE830E">
                <a:alpha val="75000"/>
              </a:srgbClr>
            </a:gs>
            <a:gs pos="73000">
              <a:schemeClr val="accent6">
                <a:lumMod val="45000"/>
                <a:lumOff val="55000"/>
                <a:alpha val="75000"/>
              </a:schemeClr>
            </a:gs>
            <a:gs pos="59000">
              <a:schemeClr val="accent6">
                <a:lumMod val="45000"/>
                <a:lumOff val="55000"/>
                <a:alpha val="75000"/>
              </a:schemeClr>
            </a:gs>
            <a:gs pos="97000">
              <a:schemeClr val="accent6">
                <a:lumMod val="30000"/>
                <a:lumOff val="70000"/>
                <a:alpha val="75000"/>
              </a:schemeClr>
            </a:gs>
          </a:gsLst>
          <a:lin ang="16200000" scaled="0"/>
          <a:tileRect/>
        </a:gradFill>
        <a:effectLst/>
      </p:bgPr>
    </p:bg>
    <p:spTree>
      <p:nvGrpSpPr>
        <p:cNvPr id="1" name=""/>
        <p:cNvGrpSpPr/>
        <p:nvPr/>
      </p:nvGrpSpPr>
      <p:grpSpPr>
        <a:xfrm>
          <a:off x="0" y="0"/>
          <a:ext cx="0" cy="0"/>
          <a:chOff x="0" y="0"/>
          <a:chExt cx="0" cy="0"/>
        </a:xfrm>
      </p:grpSpPr>
      <p:sp>
        <p:nvSpPr>
          <p:cNvPr id="2" name="Rounded Rectangle 1"/>
          <p:cNvSpPr/>
          <p:nvPr/>
        </p:nvSpPr>
        <p:spPr>
          <a:xfrm>
            <a:off x="720000" y="720000"/>
            <a:ext cx="10560000" cy="2880000"/>
          </a:xfrm>
          <a:prstGeom prst="roundRect">
            <a:avLst>
              <a:gd name="adj" fmla="val 3409"/>
            </a:avLst>
          </a:prstGeom>
          <a:solidFill>
            <a:srgbClr val="FFE6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Motivation &amp; Problem</a:t>
            </a:r>
          </a:p>
        </p:txBody>
      </p:sp>
      <mc:AlternateContent xmlns:mc="http://schemas.openxmlformats.org/markup-compatibility/2006">
        <mc:Choice xmlns:a14="http://schemas.microsoft.com/office/drawing/2010/main" Requires="a14">
          <p:sp>
            <p:nvSpPr>
              <p:cNvPr id="3" name="Rounded Rectangle 2"/>
              <p:cNvSpPr/>
              <p:nvPr/>
            </p:nvSpPr>
            <p:spPr>
              <a:xfrm>
                <a:off x="719738"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lgn="just">
                  <a:buFont typeface="Arial" panose="020B0604020202020204" pitchFamily="34" charset="0"/>
                  <a:buChar char="•"/>
                </a:pPr>
                <a:r>
                  <a:rPr lang="en-AU" sz="3000" b="1" dirty="0">
                    <a:solidFill>
                      <a:schemeClr val="tx1"/>
                    </a:solidFill>
                  </a:rPr>
                  <a:t>Refactoring is Essential.</a:t>
                </a:r>
                <a:r>
                  <a:rPr lang="en-AU" sz="3000" dirty="0">
                    <a:solidFill>
                      <a:schemeClr val="tx1"/>
                    </a:solidFill>
                  </a:rPr>
                  <a:t> Developers spend much of their time improving existing codebases, and refactoring helps reduce technical debt, improve readability, and simplify testing.</a:t>
                </a:r>
              </a:p>
              <a:p>
                <a:pPr marL="285750" indent="-285750" algn="just">
                  <a:buFont typeface="Arial" panose="020B0604020202020204" pitchFamily="34" charset="0"/>
                  <a:buChar char="•"/>
                </a:pPr>
                <a:r>
                  <a:rPr lang="en-AU" sz="3000" b="1" dirty="0">
                    <a:solidFill>
                      <a:schemeClr val="tx1"/>
                    </a:solidFill>
                  </a:rPr>
                  <a:t>Extract Method matters. </a:t>
                </a:r>
                <a:r>
                  <a:rPr lang="en-AU" sz="3000" dirty="0">
                    <a:solidFill>
                      <a:schemeClr val="tx1"/>
                    </a:solidFill>
                  </a:rPr>
                  <a:t>Splitting large methods into smaller, named functions is one of the most common and effective </a:t>
                </a:r>
                <a:r>
                  <a:rPr lang="en-AU" sz="3000" dirty="0" err="1">
                    <a:solidFill>
                      <a:schemeClr val="tx1"/>
                    </a:solidFill>
                  </a:rPr>
                  <a:t>refactorings</a:t>
                </a:r>
                <a:r>
                  <a:rPr lang="en-AU" sz="3000" dirty="0">
                    <a:solidFill>
                      <a:schemeClr val="tx1"/>
                    </a:solidFill>
                  </a:rPr>
                  <a:t>. In garbage collected languages (Java, Python), this is trivial.</a:t>
                </a:r>
              </a:p>
              <a:p>
                <a:pPr marL="285750" indent="-285750" algn="just">
                  <a:buFont typeface="Arial" panose="020B0604020202020204" pitchFamily="34" charset="0"/>
                  <a:buChar char="•"/>
                </a:pPr>
                <a:r>
                  <a:rPr lang="en-AU" sz="3000" b="1" dirty="0">
                    <a:solidFill>
                      <a:schemeClr val="tx1"/>
                    </a:solidFill>
                  </a:rPr>
                  <a:t>Rust is Different.</a:t>
                </a:r>
                <a:r>
                  <a:rPr lang="en-AU" sz="3000" dirty="0">
                    <a:solidFill>
                      <a:schemeClr val="tx1"/>
                    </a:solidFill>
                  </a:rPr>
                  <a:t> Ownership, borrowing and lifetimes – Rust’s safety guarantees – make naïve extraction nearly impossible.</a:t>
                </a:r>
                <a:endParaRPr lang="en-GB" sz="3000" dirty="0">
                  <a:solidFill>
                    <a:schemeClr val="tx1"/>
                  </a:solidFill>
                </a:endParaRPr>
              </a:p>
              <a:p>
                <a:pPr marL="742950" lvl="1" indent="-285750" algn="just">
                  <a:buFont typeface="Arial" panose="020B0604020202020204" pitchFamily="34" charset="0"/>
                  <a:buChar char="•"/>
                </a:pPr>
                <a:r>
                  <a:rPr lang="en-GB" sz="3000" dirty="0">
                    <a:solidFill>
                      <a:schemeClr val="tx1"/>
                    </a:solidFill>
                  </a:rPr>
                  <a:t>Moving values breaks ownership</a:t>
                </a:r>
              </a:p>
              <a:p>
                <a:pPr marL="742950" lvl="1" indent="-285750" algn="just">
                  <a:buFont typeface="Arial" panose="020B0604020202020204" pitchFamily="34" charset="0"/>
                  <a:buChar char="•"/>
                </a:pPr>
                <a:r>
                  <a:rPr lang="en-GB" sz="3000" dirty="0">
                    <a:solidFill>
                      <a:schemeClr val="tx1"/>
                    </a:solidFill>
                  </a:rPr>
                  <a:t>Borrows (</a:t>
                </a:r>
                <a:r>
                  <a:rPr lang="en-GB" sz="3000" dirty="0">
                    <a:solidFill>
                      <a:schemeClr val="tx1"/>
                    </a:solidFill>
                    <a:highlight>
                      <a:srgbClr val="C0C0C0"/>
                    </a:highlight>
                    <a:latin typeface="Consolas" panose="020B0609020204030204" pitchFamily="49" charset="0"/>
                    <a:cs typeface="Cascadia Code" panose="020B0609020000020004" pitchFamily="49" charset="0"/>
                  </a:rPr>
                  <a:t>&amp;T</a:t>
                </a:r>
                <a:r>
                  <a:rPr lang="en-GB" sz="3000" dirty="0">
                    <a:solidFill>
                      <a:schemeClr val="tx1"/>
                    </a:solidFill>
                    <a:latin typeface="Consolas" panose="020B0609020204030204" pitchFamily="49" charset="0"/>
                  </a:rPr>
                  <a:t>, </a:t>
                </a:r>
                <a:r>
                  <a:rPr lang="en-GB" sz="3000" dirty="0">
                    <a:solidFill>
                      <a:schemeClr val="tx1"/>
                    </a:solidFill>
                    <a:highlight>
                      <a:srgbClr val="C0C0C0"/>
                    </a:highlight>
                    <a:latin typeface="Consolas" panose="020B0609020204030204" pitchFamily="49" charset="0"/>
                    <a:cs typeface="Cascadia Code" panose="020B0609020000020004" pitchFamily="49" charset="0"/>
                  </a:rPr>
                  <a:t>&amp;mut T</a:t>
                </a:r>
                <a:r>
                  <a:rPr lang="en-GB" sz="3000" dirty="0">
                    <a:solidFill>
                      <a:schemeClr val="tx1"/>
                    </a:solidFill>
                  </a:rPr>
                  <a:t>) can easily  become invalid</a:t>
                </a:r>
              </a:p>
              <a:p>
                <a:pPr marL="742950" lvl="1" indent="-285750" algn="just">
                  <a:buFont typeface="Arial" panose="020B0604020202020204" pitchFamily="34" charset="0"/>
                  <a:buChar char="•"/>
                </a:pPr>
                <a:r>
                  <a:rPr lang="en-GB" sz="3000" dirty="0">
                    <a:solidFill>
                      <a:schemeClr val="tx1"/>
                    </a:solidFill>
                  </a:rPr>
                  <a:t>Lifetimes may need explicit annotations the compiler won’t infer automatically</a:t>
                </a:r>
              </a:p>
              <a:p>
                <a:pPr marL="742950" lvl="1" indent="-285750" algn="just">
                  <a:buFont typeface="Arial" panose="020B0604020202020204" pitchFamily="34" charset="0"/>
                  <a:buChar char="•"/>
                </a:pPr>
                <a:r>
                  <a:rPr lang="en-GB" sz="3000" dirty="0">
                    <a:solidFill>
                      <a:schemeClr val="tx1"/>
                    </a:solidFill>
                  </a:rPr>
                  <a:t>Non-local control flow (</a:t>
                </a:r>
                <a:r>
                  <a:rPr lang="en-GB" sz="3000" dirty="0">
                    <a:solidFill>
                      <a:schemeClr val="tx1"/>
                    </a:solidFill>
                    <a:highlight>
                      <a:srgbClr val="C0C0C0"/>
                    </a:highlight>
                    <a:latin typeface="Consolas" panose="020B0609020204030204" pitchFamily="49" charset="0"/>
                    <a:cs typeface="Cascadia Code" panose="020B0609020000020004" pitchFamily="49" charset="0"/>
                  </a:rPr>
                  <a:t>return</a:t>
                </a:r>
                <a:r>
                  <a:rPr lang="en-GB" sz="3000" dirty="0">
                    <a:solidFill>
                      <a:schemeClr val="tx1"/>
                    </a:solidFill>
                    <a:latin typeface="Consolas" panose="020B0609020204030204" pitchFamily="49" charset="0"/>
                  </a:rPr>
                  <a:t>, </a:t>
                </a:r>
                <a:r>
                  <a:rPr lang="en-GB" sz="3000" dirty="0">
                    <a:solidFill>
                      <a:schemeClr val="tx1"/>
                    </a:solidFill>
                    <a:highlight>
                      <a:srgbClr val="C0C0C0"/>
                    </a:highlight>
                    <a:latin typeface="Consolas" panose="020B0609020204030204" pitchFamily="49" charset="0"/>
                    <a:cs typeface="Cascadia Code" panose="020B0609020000020004" pitchFamily="49" charset="0"/>
                  </a:rPr>
                  <a:t>break</a:t>
                </a:r>
                <a:r>
                  <a:rPr lang="en-GB" sz="3000" dirty="0">
                    <a:solidFill>
                      <a:schemeClr val="tx1"/>
                    </a:solidFill>
                  </a:rPr>
                  <a:t>) doesn’t trivially transfer to a new function</a:t>
                </a:r>
              </a:p>
              <a:p>
                <a:pPr marL="285750" indent="-285750" algn="just">
                  <a:buFont typeface="Arial" panose="020B0604020202020204" pitchFamily="34" charset="0"/>
                  <a:buChar char="•"/>
                </a:pPr>
                <a:r>
                  <a:rPr lang="en-AU" sz="3000" b="1" dirty="0">
                    <a:solidFill>
                      <a:schemeClr val="tx1"/>
                    </a:solidFill>
                  </a:rPr>
                  <a:t>The gap. </a:t>
                </a:r>
                <a:r>
                  <a:rPr lang="en-AU" sz="3000" dirty="0">
                    <a:solidFill>
                      <a:schemeClr val="tx1"/>
                    </a:solidFill>
                  </a:rPr>
                  <a:t>Existing IDE tools (IntelliJ’s Rust Plugin, Rust Analyzer) handle only simple extractions. They often fail on asynchronous code, generics, macros or complex lifetimes. Developers are often left with uncompilable or subtly incorrect code. </a:t>
                </a:r>
              </a:p>
              <a:p>
                <a:pPr marL="285750" indent="-285750" algn="just">
                  <a:buFont typeface="Arial" panose="020B0604020202020204" pitchFamily="34" charset="0"/>
                  <a:buChar char="•"/>
                </a:pPr>
                <a:r>
                  <a:rPr lang="en-AU" sz="3000" b="1" dirty="0">
                    <a:solidFill>
                      <a:schemeClr val="tx1"/>
                    </a:solidFill>
                  </a:rPr>
                  <a:t>Why this matters. </a:t>
                </a:r>
                <a:r>
                  <a:rPr lang="en-AU" sz="3000" dirty="0">
                    <a:solidFill>
                      <a:schemeClr val="tx1"/>
                    </a:solidFill>
                  </a:rPr>
                  <a:t>In high-assurance domains, a refactoring that might silently change semantics is unacceptable. Even in Rust, compilation success </a:t>
                </a:r>
                <a14:m>
                  <m:oMath xmlns:m="http://schemas.openxmlformats.org/officeDocument/2006/math">
                    <m:r>
                      <a:rPr lang="en-AU" sz="3000" i="1" smtClean="0">
                        <a:solidFill>
                          <a:schemeClr val="tx1"/>
                        </a:solidFill>
                        <a:latin typeface="Cambria Math" panose="02040503050406030204" pitchFamily="18" charset="0"/>
                        <a:ea typeface="Cambria Math" panose="02040503050406030204" pitchFamily="18" charset="0"/>
                      </a:rPr>
                      <m:t>≠</m:t>
                    </m:r>
                  </m:oMath>
                </a14:m>
                <a:r>
                  <a:rPr lang="en-GB" sz="3000" b="1" dirty="0">
                    <a:solidFill>
                      <a:schemeClr val="tx1"/>
                    </a:solidFill>
                  </a:rPr>
                  <a:t> </a:t>
                </a:r>
                <a:r>
                  <a:rPr lang="en-GB" sz="3000" dirty="0">
                    <a:solidFill>
                      <a:schemeClr val="tx1"/>
                    </a:solidFill>
                  </a:rPr>
                  <a:t>semantic equivalence.</a:t>
                </a:r>
                <a:endParaRPr lang="en-GB" sz="3000" b="1" dirty="0">
                  <a:solidFill>
                    <a:schemeClr val="tx1"/>
                  </a:solidFill>
                </a:endParaRPr>
              </a:p>
            </p:txBody>
          </p:sp>
        </mc:Choice>
        <mc:Fallback>
          <p:sp>
            <p:nvSpPr>
              <p:cNvPr id="3" name="Rounded Rectangle 2"/>
              <p:cNvSpPr>
                <a:spLocks noRot="1" noChangeAspect="1" noMove="1" noResize="1" noEditPoints="1" noAdjustHandles="1" noChangeArrowheads="1" noChangeShapeType="1" noTextEdit="1"/>
              </p:cNvSpPr>
              <p:nvPr/>
            </p:nvSpPr>
            <p:spPr>
              <a:xfrm>
                <a:off x="719738" y="3780000"/>
                <a:ext cx="10560000" cy="10800000"/>
              </a:xfrm>
              <a:prstGeom prst="roundRect">
                <a:avLst>
                  <a:gd name="adj" fmla="val 3409"/>
                </a:avLst>
              </a:prstGeom>
              <a:blipFill>
                <a:blip r:embed="rId2"/>
                <a:stretch>
                  <a:fillRect/>
                </a:stretch>
              </a:blipFill>
              <a:ln w="19050">
                <a:solidFill>
                  <a:srgbClr val="000000"/>
                </a:solidFill>
              </a:ln>
            </p:spPr>
            <p:txBody>
              <a:bodyPr/>
              <a:lstStyle/>
              <a:p>
                <a:r>
                  <a:rPr lang="en-AU">
                    <a:noFill/>
                  </a:rPr>
                  <a:t> </a:t>
                </a:r>
              </a:p>
            </p:txBody>
          </p:sp>
        </mc:Fallback>
      </mc:AlternateContent>
      <p:sp>
        <p:nvSpPr>
          <p:cNvPr id="4" name="Rounded Rectangle 3"/>
          <p:cNvSpPr/>
          <p:nvPr/>
        </p:nvSpPr>
        <p:spPr>
          <a:xfrm>
            <a:off x="12720000" y="720000"/>
            <a:ext cx="10560000" cy="2880000"/>
          </a:xfrm>
          <a:prstGeom prst="roundRect">
            <a:avLst>
              <a:gd name="adj" fmla="val 3409"/>
            </a:avLst>
          </a:prstGeom>
          <a:solidFill>
            <a:srgbClr val="E6F0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dirty="0"/>
              <a:t>Approach &amp; Pipeline</a:t>
            </a:r>
          </a:p>
        </p:txBody>
      </p:sp>
      <p:sp>
        <p:nvSpPr>
          <p:cNvPr id="5" name="Rounded Rectangle 4"/>
          <p:cNvSpPr/>
          <p:nvPr/>
        </p:nvSpPr>
        <p:spPr>
          <a:xfrm>
            <a:off x="12720000" y="3858675"/>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sz="3000" dirty="0"/>
          </a:p>
        </p:txBody>
      </p:sp>
      <p:sp>
        <p:nvSpPr>
          <p:cNvPr id="6" name="Rounded Rectangle 5"/>
          <p:cNvSpPr/>
          <p:nvPr/>
        </p:nvSpPr>
        <p:spPr>
          <a:xfrm>
            <a:off x="719738" y="20893074"/>
            <a:ext cx="10560000" cy="2880000"/>
          </a:xfrm>
          <a:prstGeom prst="roundRect">
            <a:avLst>
              <a:gd name="adj" fmla="val 3409"/>
            </a:avLst>
          </a:prstGeom>
          <a:solidFill>
            <a:srgbClr val="E6FF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AU" dirty="0"/>
              <a:t>Preliminary </a:t>
            </a:r>
            <a:r>
              <a:rPr dirty="0"/>
              <a:t>Results</a:t>
            </a:r>
          </a:p>
        </p:txBody>
      </p:sp>
      <p:sp>
        <p:nvSpPr>
          <p:cNvPr id="7" name="Rounded Rectangle 6"/>
          <p:cNvSpPr/>
          <p:nvPr/>
        </p:nvSpPr>
        <p:spPr>
          <a:xfrm>
            <a:off x="24720000"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l">
              <a:defRPr sz="3600">
                <a:solidFill>
                  <a:srgbClr val="000000"/>
                </a:solidFill>
              </a:defRPr>
            </a:pPr>
            <a:endParaRPr lang="en-AU" dirty="0"/>
          </a:p>
          <a:p>
            <a:pPr algn="l">
              <a:defRPr sz="3600">
                <a:solidFill>
                  <a:srgbClr val="000000"/>
                </a:solidFill>
              </a:defRPr>
            </a:pPr>
            <a:endParaRPr dirty="0"/>
          </a:p>
        </p:txBody>
      </p:sp>
      <p:sp>
        <p:nvSpPr>
          <p:cNvPr id="8" name="TextBox 7"/>
          <p:cNvSpPr txBox="1"/>
          <p:nvPr/>
        </p:nvSpPr>
        <p:spPr>
          <a:xfrm>
            <a:off x="720000" y="15120000"/>
            <a:ext cx="34560000" cy="3600000"/>
          </a:xfrm>
          <a:prstGeom prst="rect">
            <a:avLst/>
          </a:prstGeom>
          <a:noFill/>
        </p:spPr>
        <p:txBody>
          <a:bodyPr wrap="none" anchor="ctr">
            <a:spAutoFit/>
          </a:bodyPr>
          <a:lstStyle/>
          <a:p>
            <a:endParaRPr dirty="0"/>
          </a:p>
          <a:p>
            <a:pPr algn="ctr">
              <a:defRPr sz="10000" b="1"/>
            </a:pPr>
            <a:r>
              <a:rPr dirty="0"/>
              <a:t>Verifying Extract Method Refactoring in Rust</a:t>
            </a:r>
          </a:p>
        </p:txBody>
      </p:sp>
      <p:sp>
        <p:nvSpPr>
          <p:cNvPr id="9" name="TextBox 8"/>
          <p:cNvSpPr txBox="1"/>
          <p:nvPr/>
        </p:nvSpPr>
        <p:spPr>
          <a:xfrm>
            <a:off x="720000" y="18000000"/>
            <a:ext cx="34560000" cy="2160000"/>
          </a:xfrm>
          <a:prstGeom prst="rect">
            <a:avLst/>
          </a:prstGeom>
          <a:noFill/>
        </p:spPr>
        <p:txBody>
          <a:bodyPr wrap="none" anchor="ctr">
            <a:spAutoFit/>
          </a:bodyPr>
          <a:lstStyle/>
          <a:p>
            <a:endParaRPr dirty="0"/>
          </a:p>
          <a:p>
            <a:pPr algn="ctr">
              <a:defRPr sz="6000" b="0"/>
            </a:pPr>
            <a:r>
              <a:rPr dirty="0"/>
              <a:t>Matthew Britton, Alex Potanin, Sasha Pak</a:t>
            </a:r>
          </a:p>
        </p:txBody>
      </p:sp>
      <p:pic>
        <p:nvPicPr>
          <p:cNvPr id="10" name="Picture 9" descr="anu.png"/>
          <p:cNvPicPr>
            <a:picLocks noChangeAspect="1"/>
          </p:cNvPicPr>
          <p:nvPr/>
        </p:nvPicPr>
        <p:blipFill>
          <a:blip r:embed="rId3"/>
          <a:srcRect l="5002" t="20000" r="52303" b="20000"/>
          <a:stretch>
            <a:fillRect/>
          </a:stretch>
        </p:blipFill>
        <p:spPr>
          <a:xfrm>
            <a:off x="1066288" y="15366339"/>
            <a:ext cx="4153412" cy="3891186"/>
          </a:xfrm>
          <a:prstGeom prst="rect">
            <a:avLst/>
          </a:prstGeom>
        </p:spPr>
      </p:pic>
      <p:pic>
        <p:nvPicPr>
          <p:cNvPr id="11" name="Picture 10" descr="splash25.png"/>
          <p:cNvPicPr>
            <a:picLocks noChangeAspect="1"/>
          </p:cNvPicPr>
          <p:nvPr/>
        </p:nvPicPr>
        <p:blipFill>
          <a:blip r:embed="rId4"/>
          <a:stretch>
            <a:fillRect/>
          </a:stretch>
        </p:blipFill>
        <p:spPr>
          <a:xfrm>
            <a:off x="30987600" y="15478530"/>
            <a:ext cx="4320000" cy="3514405"/>
          </a:xfrm>
          <a:prstGeom prst="rect">
            <a:avLst/>
          </a:prstGeom>
        </p:spPr>
      </p:pic>
      <p:sp>
        <p:nvSpPr>
          <p:cNvPr id="12" name="Rounded Rectangle 11"/>
          <p:cNvSpPr/>
          <p:nvPr/>
        </p:nvSpPr>
        <p:spPr>
          <a:xfrm>
            <a:off x="24720000" y="720000"/>
            <a:ext cx="10560000" cy="2880000"/>
          </a:xfrm>
          <a:prstGeom prst="roundRect">
            <a:avLst>
              <a:gd name="adj" fmla="val 3409"/>
            </a:avLst>
          </a:prstGeom>
          <a:solidFill>
            <a:srgbClr val="FFF5E1"/>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GB" dirty="0"/>
              <a:t>Proof Mechanics &amp; Obligations</a:t>
            </a:r>
            <a:endParaRPr dirty="0"/>
          </a:p>
        </p:txBody>
      </p:sp>
      <p:sp>
        <p:nvSpPr>
          <p:cNvPr id="13" name="Rounded Rectangle 12"/>
          <p:cNvSpPr/>
          <p:nvPr/>
        </p:nvSpPr>
        <p:spPr>
          <a:xfrm>
            <a:off x="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US" sz="3000" dirty="0">
                <a:solidFill>
                  <a:schemeClr val="tx1"/>
                </a:solidFill>
              </a:rPr>
              <a:t>We evaluated REM on a curated set of extraction sites adapted from the </a:t>
            </a:r>
            <a:r>
              <a:rPr lang="en-US" sz="3000" dirty="0">
                <a:solidFill>
                  <a:schemeClr val="tx1"/>
                </a:solidFill>
                <a:highlight>
                  <a:srgbClr val="C0C0C0"/>
                </a:highlight>
                <a:latin typeface="Consolas" panose="020B0609020204030204" pitchFamily="49" charset="0"/>
              </a:rPr>
              <a:t>rust-analyzer</a:t>
            </a:r>
            <a:r>
              <a:rPr lang="en-US" sz="3000" dirty="0">
                <a:solidFill>
                  <a:schemeClr val="tx1"/>
                </a:solidFill>
              </a:rPr>
              <a:t> test suite, selected to span diverse language features (loops, control flow, comments, etc.). Each site was automatically transformed and verified for observational equivalence. All 10/10 cases discharged successfully in Coq, with average verification time ≈ 2 s—fast enough for interactive IDE use. These results show REMV’s ability to scale beyond toy examples, and highlight opportunities for larger-scale evaluation on real-world crates.</a:t>
            </a:r>
          </a:p>
          <a:p>
            <a:pPr algn="just"/>
            <a:endParaRPr lang="en-US" sz="3000" dirty="0">
              <a:solidFill>
                <a:schemeClr val="tx1"/>
              </a:solidFill>
            </a:endParaRPr>
          </a:p>
        </p:txBody>
      </p:sp>
      <p:sp>
        <p:nvSpPr>
          <p:cNvPr id="14" name="Rounded Rectangle 13"/>
          <p:cNvSpPr/>
          <p:nvPr/>
        </p:nvSpPr>
        <p:spPr>
          <a:xfrm>
            <a:off x="12720000" y="20880000"/>
            <a:ext cx="10560000" cy="1446600"/>
          </a:xfrm>
          <a:prstGeom prst="roundRect">
            <a:avLst>
              <a:gd name="adj" fmla="val 3409"/>
            </a:avLst>
          </a:prstGeom>
          <a:solidFill>
            <a:srgbClr val="E4FFF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ctr">
              <a:defRPr sz="6000" b="1">
                <a:solidFill>
                  <a:srgbClr val="000000"/>
                </a:solidFill>
              </a:defRPr>
            </a:pPr>
            <a:r>
              <a:rPr lang="en-GB" dirty="0"/>
              <a:t>From Prototype to Production</a:t>
            </a:r>
            <a:endParaRPr dirty="0"/>
          </a:p>
        </p:txBody>
      </p:sp>
      <p:sp>
        <p:nvSpPr>
          <p:cNvPr id="16" name="Rounded Rectangle 15"/>
          <p:cNvSpPr/>
          <p:nvPr/>
        </p:nvSpPr>
        <p:spPr>
          <a:xfrm>
            <a:off x="24720000" y="20880000"/>
            <a:ext cx="10800000" cy="4140000"/>
          </a:xfrm>
          <a:prstGeom prst="round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7" name="Picture 16" descr="github.png"/>
          <p:cNvPicPr>
            <a:picLocks noChangeAspect="1"/>
          </p:cNvPicPr>
          <p:nvPr/>
        </p:nvPicPr>
        <p:blipFill>
          <a:blip r:embed="rId5"/>
          <a:stretch>
            <a:fillRect/>
          </a:stretch>
        </p:blipFill>
        <p:spPr>
          <a:xfrm>
            <a:off x="31920000" y="21330000"/>
            <a:ext cx="3240000" cy="3240000"/>
          </a:xfrm>
          <a:prstGeom prst="rect">
            <a:avLst/>
          </a:prstGeom>
        </p:spPr>
      </p:pic>
      <p:sp>
        <p:nvSpPr>
          <p:cNvPr id="18" name="TextBox 17"/>
          <p:cNvSpPr txBox="1"/>
          <p:nvPr/>
        </p:nvSpPr>
        <p:spPr>
          <a:xfrm>
            <a:off x="25080000" y="20880000"/>
            <a:ext cx="6480000" cy="4140000"/>
          </a:xfrm>
          <a:prstGeom prst="rect">
            <a:avLst/>
          </a:prstGeom>
          <a:noFill/>
        </p:spPr>
        <p:txBody>
          <a:bodyPr wrap="none" anchor="ctr">
            <a:spAutoFit/>
          </a:bodyPr>
          <a:lstStyle/>
          <a:p>
            <a:endParaRPr/>
          </a:p>
          <a:p>
            <a:pPr algn="l">
              <a:defRPr sz="6000" b="1"/>
            </a:pPr>
            <a:r>
              <a:rPr>
                <a:solidFill>
                  <a:srgbClr val="FFFFFF"/>
                </a:solidFill>
              </a:rPr>
              <a:t>GitHub</a:t>
            </a:r>
          </a:p>
        </p:txBody>
      </p:sp>
      <p:sp>
        <p:nvSpPr>
          <p:cNvPr id="19" name="Rounded Rectangle 18"/>
          <p:cNvSpPr/>
          <p:nvPr/>
        </p:nvSpPr>
        <p:spPr>
          <a:xfrm>
            <a:off x="24720000" y="25560000"/>
            <a:ext cx="10800000" cy="4140000"/>
          </a:xfrm>
          <a:prstGeom prst="round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0" name="Picture 19" descr="vscode.png"/>
          <p:cNvPicPr>
            <a:picLocks noChangeAspect="1"/>
          </p:cNvPicPr>
          <p:nvPr/>
        </p:nvPicPr>
        <p:blipFill>
          <a:blip r:embed="rId6"/>
          <a:stretch>
            <a:fillRect/>
          </a:stretch>
        </p:blipFill>
        <p:spPr>
          <a:xfrm>
            <a:off x="31920000" y="26010000"/>
            <a:ext cx="3240000" cy="3240000"/>
          </a:xfrm>
          <a:prstGeom prst="rect">
            <a:avLst/>
          </a:prstGeom>
        </p:spPr>
      </p:pic>
      <p:sp>
        <p:nvSpPr>
          <p:cNvPr id="21" name="TextBox 20"/>
          <p:cNvSpPr txBox="1"/>
          <p:nvPr/>
        </p:nvSpPr>
        <p:spPr>
          <a:xfrm>
            <a:off x="25080000" y="25560000"/>
            <a:ext cx="6480000" cy="4140000"/>
          </a:xfrm>
          <a:prstGeom prst="rect">
            <a:avLst/>
          </a:prstGeom>
          <a:noFill/>
        </p:spPr>
        <p:txBody>
          <a:bodyPr wrap="none" anchor="ctr">
            <a:spAutoFit/>
          </a:bodyPr>
          <a:lstStyle/>
          <a:p>
            <a:endParaRPr/>
          </a:p>
          <a:p>
            <a:pPr algn="l">
              <a:defRPr sz="6000" b="1"/>
            </a:pPr>
            <a:r>
              <a:rPr>
                <a:solidFill>
                  <a:srgbClr val="FFFFFF"/>
                </a:solidFill>
              </a:rPr>
              <a:t>VSCode</a:t>
            </a:r>
          </a:p>
        </p:txBody>
      </p:sp>
      <p:sp>
        <p:nvSpPr>
          <p:cNvPr id="22" name="Rounded Rectangle 21"/>
          <p:cNvSpPr/>
          <p:nvPr/>
        </p:nvSpPr>
        <p:spPr>
          <a:xfrm>
            <a:off x="24720000" y="30240000"/>
            <a:ext cx="10800000" cy="4140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3" name="Picture 22" descr="doi.png"/>
          <p:cNvPicPr>
            <a:picLocks noChangeAspect="1"/>
          </p:cNvPicPr>
          <p:nvPr/>
        </p:nvPicPr>
        <p:blipFill>
          <a:blip r:embed="rId7"/>
          <a:stretch>
            <a:fillRect/>
          </a:stretch>
        </p:blipFill>
        <p:spPr>
          <a:xfrm>
            <a:off x="31920000" y="30690000"/>
            <a:ext cx="3240000" cy="3240000"/>
          </a:xfrm>
          <a:prstGeom prst="rect">
            <a:avLst/>
          </a:prstGeom>
        </p:spPr>
      </p:pic>
      <p:sp>
        <p:nvSpPr>
          <p:cNvPr id="24" name="TextBox 23"/>
          <p:cNvSpPr txBox="1"/>
          <p:nvPr/>
        </p:nvSpPr>
        <p:spPr>
          <a:xfrm>
            <a:off x="25080000" y="30240000"/>
            <a:ext cx="6480000" cy="4140000"/>
          </a:xfrm>
          <a:prstGeom prst="rect">
            <a:avLst/>
          </a:prstGeom>
          <a:noFill/>
        </p:spPr>
        <p:txBody>
          <a:bodyPr wrap="none" anchor="ctr">
            <a:spAutoFit/>
          </a:bodyPr>
          <a:lstStyle/>
          <a:p>
            <a:endParaRPr/>
          </a:p>
          <a:p>
            <a:pPr algn="l">
              <a:defRPr sz="6000" b="1"/>
            </a:pPr>
            <a:r>
              <a:rPr>
                <a:solidFill>
                  <a:srgbClr val="FFFFFF"/>
                </a:solidFill>
              </a:rPr>
              <a:t>DOI</a:t>
            </a:r>
          </a:p>
        </p:txBody>
      </p:sp>
      <p:sp>
        <p:nvSpPr>
          <p:cNvPr id="25" name="Rectangle: Rounded Corners 24">
            <a:extLst>
              <a:ext uri="{FF2B5EF4-FFF2-40B4-BE49-F238E27FC236}">
                <a16:creationId xmlns:a16="http://schemas.microsoft.com/office/drawing/2014/main" id="{616828F1-AFEA-CAB9-F4F7-D7AC1261D2B0}"/>
              </a:ext>
            </a:extLst>
          </p:cNvPr>
          <p:cNvSpPr/>
          <p:nvPr/>
        </p:nvSpPr>
        <p:spPr>
          <a:xfrm>
            <a:off x="13085136" y="4092712"/>
            <a:ext cx="4549340"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EXTRACTION</a:t>
            </a:r>
            <a:endParaRPr lang="en-AU" sz="4000" dirty="0"/>
          </a:p>
        </p:txBody>
      </p:sp>
      <p:sp>
        <p:nvSpPr>
          <p:cNvPr id="26" name="Rectangle: Rounded Corners 25">
            <a:extLst>
              <a:ext uri="{FF2B5EF4-FFF2-40B4-BE49-F238E27FC236}">
                <a16:creationId xmlns:a16="http://schemas.microsoft.com/office/drawing/2014/main" id="{EF56412B-F383-729F-2E2F-DB5456FFDE86}"/>
              </a:ext>
            </a:extLst>
          </p:cNvPr>
          <p:cNvSpPr/>
          <p:nvPr/>
        </p:nvSpPr>
        <p:spPr>
          <a:xfrm>
            <a:off x="13085136" y="6261731"/>
            <a:ext cx="4549339" cy="1466850"/>
          </a:xfrm>
          <a:prstGeom prst="roundRect">
            <a:avLst/>
          </a:prstGeom>
          <a:solidFill>
            <a:srgbClr val="FFD7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REM</a:t>
            </a:r>
            <a:endParaRPr lang="en-AU" sz="4000" dirty="0"/>
          </a:p>
        </p:txBody>
      </p:sp>
      <p:sp>
        <p:nvSpPr>
          <p:cNvPr id="27" name="Rectangle: Rounded Corners 26">
            <a:extLst>
              <a:ext uri="{FF2B5EF4-FFF2-40B4-BE49-F238E27FC236}">
                <a16:creationId xmlns:a16="http://schemas.microsoft.com/office/drawing/2014/main" id="{FF944BBC-AC6B-A89B-2D07-173B7EE310E8}"/>
              </a:ext>
            </a:extLst>
          </p:cNvPr>
          <p:cNvSpPr/>
          <p:nvPr/>
        </p:nvSpPr>
        <p:spPr>
          <a:xfrm>
            <a:off x="13085136" y="8430750"/>
            <a:ext cx="4549338"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CHARON</a:t>
            </a:r>
            <a:endParaRPr lang="en-AU" sz="2400" dirty="0"/>
          </a:p>
        </p:txBody>
      </p:sp>
      <p:sp>
        <p:nvSpPr>
          <p:cNvPr id="28" name="Rectangle: Rounded Corners 27">
            <a:extLst>
              <a:ext uri="{FF2B5EF4-FFF2-40B4-BE49-F238E27FC236}">
                <a16:creationId xmlns:a16="http://schemas.microsoft.com/office/drawing/2014/main" id="{5DD2704F-9FA3-7153-46E4-082E30AB88FD}"/>
              </a:ext>
            </a:extLst>
          </p:cNvPr>
          <p:cNvSpPr/>
          <p:nvPr/>
        </p:nvSpPr>
        <p:spPr>
          <a:xfrm>
            <a:off x="13085136" y="10599769"/>
            <a:ext cx="4549338"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800" dirty="0"/>
              <a:t>🧮 </a:t>
            </a:r>
            <a:r>
              <a:rPr lang="en-AU" sz="4000" b="1" dirty="0"/>
              <a:t>AENEAS</a:t>
            </a:r>
            <a:endParaRPr lang="en-AU" sz="2400" b="1" dirty="0"/>
          </a:p>
        </p:txBody>
      </p:sp>
      <p:sp>
        <p:nvSpPr>
          <p:cNvPr id="29" name="Rectangle: Rounded Corners 28">
            <a:extLst>
              <a:ext uri="{FF2B5EF4-FFF2-40B4-BE49-F238E27FC236}">
                <a16:creationId xmlns:a16="http://schemas.microsoft.com/office/drawing/2014/main" id="{3999E415-4BF2-AED6-A3A9-821FD6A0034C}"/>
              </a:ext>
            </a:extLst>
          </p:cNvPr>
          <p:cNvSpPr/>
          <p:nvPr/>
        </p:nvSpPr>
        <p:spPr>
          <a:xfrm>
            <a:off x="13085136" y="12768787"/>
            <a:ext cx="4549337" cy="146685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 COQ</a:t>
            </a:r>
            <a:endParaRPr lang="en-AU" sz="2400" b="1" dirty="0"/>
          </a:p>
        </p:txBody>
      </p:sp>
      <p:cxnSp>
        <p:nvCxnSpPr>
          <p:cNvPr id="32" name="Straight Arrow Connector 31">
            <a:extLst>
              <a:ext uri="{FF2B5EF4-FFF2-40B4-BE49-F238E27FC236}">
                <a16:creationId xmlns:a16="http://schemas.microsoft.com/office/drawing/2014/main" id="{A573196D-773B-0340-903A-43AE06F43116}"/>
              </a:ext>
            </a:extLst>
          </p:cNvPr>
          <p:cNvCxnSpPr>
            <a:cxnSpLocks/>
            <a:stCxn id="25" idx="2"/>
            <a:endCxn id="26" idx="0"/>
          </p:cNvCxnSpPr>
          <p:nvPr/>
        </p:nvCxnSpPr>
        <p:spPr>
          <a:xfrm>
            <a:off x="15359806" y="5559562"/>
            <a:ext cx="0" cy="702169"/>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AC859B9D-0B4A-DBC7-D1B0-759205475C49}"/>
              </a:ext>
            </a:extLst>
          </p:cNvPr>
          <p:cNvCxnSpPr>
            <a:cxnSpLocks/>
            <a:stCxn id="26" idx="2"/>
            <a:endCxn id="27" idx="0"/>
          </p:cNvCxnSpPr>
          <p:nvPr/>
        </p:nvCxnSpPr>
        <p:spPr>
          <a:xfrm flipH="1">
            <a:off x="15359805" y="7728581"/>
            <a:ext cx="1" cy="702169"/>
          </a:xfrm>
          <a:prstGeom prst="straightConnector1">
            <a:avLst/>
          </a:prstGeom>
          <a:ln w="76200">
            <a:solidFill>
              <a:srgbClr val="FFD7A6"/>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7471929-7D71-8D2C-9BC0-E559D0E0D3F7}"/>
              </a:ext>
            </a:extLst>
          </p:cNvPr>
          <p:cNvCxnSpPr>
            <a:cxnSpLocks/>
            <a:stCxn id="27" idx="2"/>
          </p:cNvCxnSpPr>
          <p:nvPr/>
        </p:nvCxnSpPr>
        <p:spPr>
          <a:xfrm>
            <a:off x="15359805" y="9897600"/>
            <a:ext cx="1" cy="702169"/>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17DA8B2A-FD6B-BFA5-6E3B-DB13F8F69185}"/>
              </a:ext>
            </a:extLst>
          </p:cNvPr>
          <p:cNvCxnSpPr>
            <a:cxnSpLocks/>
          </p:cNvCxnSpPr>
          <p:nvPr/>
        </p:nvCxnSpPr>
        <p:spPr>
          <a:xfrm>
            <a:off x="15359806" y="12066619"/>
            <a:ext cx="0" cy="702169"/>
          </a:xfrm>
          <a:prstGeom prst="straightConnector1">
            <a:avLst/>
          </a:prstGeom>
          <a:ln w="76200">
            <a:solidFill>
              <a:srgbClr val="B9E6B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2" name="Rectangle: Rounded Corners 51">
            <a:extLst>
              <a:ext uri="{FF2B5EF4-FFF2-40B4-BE49-F238E27FC236}">
                <a16:creationId xmlns:a16="http://schemas.microsoft.com/office/drawing/2014/main" id="{24F035EF-E8F2-F80A-6069-DB90C70763C2}"/>
              </a:ext>
            </a:extLst>
          </p:cNvPr>
          <p:cNvSpPr/>
          <p:nvPr/>
        </p:nvSpPr>
        <p:spPr>
          <a:xfrm>
            <a:off x="18365263" y="4077075"/>
            <a:ext cx="4549340" cy="1466850"/>
          </a:xfrm>
          <a:prstGeom prst="roundRect">
            <a:avLst/>
          </a:prstGeom>
          <a:noFill/>
          <a:ln w="76200">
            <a:solidFill>
              <a:srgbClr val="F4A6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User selects code region</a:t>
            </a:r>
          </a:p>
          <a:p>
            <a:pPr marL="342900" indent="-342900">
              <a:buFont typeface="Arial" panose="020B0604020202020204" pitchFamily="34" charset="0"/>
              <a:buChar char="•"/>
            </a:pPr>
            <a:r>
              <a:rPr lang="en-AU" sz="2400" dirty="0">
                <a:solidFill>
                  <a:schemeClr val="tx1"/>
                </a:solidFill>
              </a:rPr>
              <a:t>“Copy and Paste”</a:t>
            </a:r>
          </a:p>
        </p:txBody>
      </p:sp>
      <p:sp>
        <p:nvSpPr>
          <p:cNvPr id="53" name="Rectangle: Rounded Corners 52">
            <a:extLst>
              <a:ext uri="{FF2B5EF4-FFF2-40B4-BE49-F238E27FC236}">
                <a16:creationId xmlns:a16="http://schemas.microsoft.com/office/drawing/2014/main" id="{414196DA-CCE0-67C3-F593-8000C3F0B857}"/>
              </a:ext>
            </a:extLst>
          </p:cNvPr>
          <p:cNvSpPr/>
          <p:nvPr/>
        </p:nvSpPr>
        <p:spPr>
          <a:xfrm>
            <a:off x="18365263" y="8403787"/>
            <a:ext cx="4549340" cy="1466850"/>
          </a:xfrm>
          <a:prstGeom prst="roundRect">
            <a:avLst/>
          </a:prstGeom>
          <a:noFill/>
          <a:ln w="76200">
            <a:solidFill>
              <a:srgbClr val="FFF2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Translates Rust to LLBC – a lambda calculus</a:t>
            </a:r>
          </a:p>
          <a:p>
            <a:pPr marL="342900" indent="-342900">
              <a:buFont typeface="Arial" panose="020B0604020202020204" pitchFamily="34" charset="0"/>
              <a:buChar char="•"/>
            </a:pPr>
            <a:r>
              <a:rPr lang="en-AU" sz="2400" dirty="0">
                <a:solidFill>
                  <a:schemeClr val="tx1"/>
                </a:solidFill>
              </a:rPr>
              <a:t>Isolates </a:t>
            </a:r>
            <a:r>
              <a:rPr lang="en-AU" sz="2400" dirty="0" err="1">
                <a:solidFill>
                  <a:schemeClr val="tx1"/>
                </a:solidFill>
              </a:rPr>
              <a:t>rustc</a:t>
            </a:r>
            <a:r>
              <a:rPr lang="en-AU" sz="2400" dirty="0">
                <a:solidFill>
                  <a:schemeClr val="tx1"/>
                </a:solidFill>
              </a:rPr>
              <a:t> internals</a:t>
            </a:r>
          </a:p>
        </p:txBody>
      </p:sp>
      <p:sp>
        <p:nvSpPr>
          <p:cNvPr id="54" name="Rectangle: Rounded Corners 53">
            <a:extLst>
              <a:ext uri="{FF2B5EF4-FFF2-40B4-BE49-F238E27FC236}">
                <a16:creationId xmlns:a16="http://schemas.microsoft.com/office/drawing/2014/main" id="{C7493891-58AB-5ABB-E5CF-94ECB7AFC722}"/>
              </a:ext>
            </a:extLst>
          </p:cNvPr>
          <p:cNvSpPr/>
          <p:nvPr/>
        </p:nvSpPr>
        <p:spPr>
          <a:xfrm>
            <a:off x="18365263" y="6240431"/>
            <a:ext cx="4549340" cy="1466850"/>
          </a:xfrm>
          <a:prstGeom prst="roundRect">
            <a:avLst/>
          </a:prstGeom>
          <a:noFill/>
          <a:ln w="76200">
            <a:solidFill>
              <a:srgbClr val="FFD7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Repairs lifetimes</a:t>
            </a:r>
          </a:p>
          <a:p>
            <a:pPr marL="342900" indent="-342900">
              <a:buFont typeface="Arial" panose="020B0604020202020204" pitchFamily="34" charset="0"/>
              <a:buChar char="•"/>
            </a:pPr>
            <a:r>
              <a:rPr lang="en-AU" sz="2400" dirty="0">
                <a:solidFill>
                  <a:schemeClr val="tx1"/>
                </a:solidFill>
              </a:rPr>
              <a:t>Infers borrows &amp; ownership</a:t>
            </a:r>
          </a:p>
        </p:txBody>
      </p:sp>
      <p:sp>
        <p:nvSpPr>
          <p:cNvPr id="55" name="Rectangle: Rounded Corners 54">
            <a:extLst>
              <a:ext uri="{FF2B5EF4-FFF2-40B4-BE49-F238E27FC236}">
                <a16:creationId xmlns:a16="http://schemas.microsoft.com/office/drawing/2014/main" id="{C18EE5B0-63AD-78EC-A635-D2439E876F92}"/>
              </a:ext>
            </a:extLst>
          </p:cNvPr>
          <p:cNvSpPr/>
          <p:nvPr/>
        </p:nvSpPr>
        <p:spPr>
          <a:xfrm>
            <a:off x="18365263" y="10567143"/>
            <a:ext cx="4549340" cy="1466850"/>
          </a:xfrm>
          <a:prstGeom prst="roundRect">
            <a:avLst/>
          </a:prstGeom>
          <a:noFill/>
          <a:ln w="76200">
            <a:solidFill>
              <a:srgbClr val="B9E6B9"/>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AU" sz="2400" dirty="0">
                <a:solidFill>
                  <a:schemeClr val="tx1"/>
                </a:solidFill>
              </a:rPr>
              <a:t>Functionalises LLBC</a:t>
            </a:r>
          </a:p>
          <a:p>
            <a:pPr marL="285750" indent="-285750">
              <a:buFont typeface="Arial" panose="020B0604020202020204" pitchFamily="34" charset="0"/>
              <a:buChar char="•"/>
            </a:pPr>
            <a:r>
              <a:rPr lang="en-AU" sz="2400" dirty="0">
                <a:solidFill>
                  <a:schemeClr val="tx1"/>
                </a:solidFill>
              </a:rPr>
              <a:t>Prepares verification conditions</a:t>
            </a:r>
          </a:p>
        </p:txBody>
      </p:sp>
      <p:sp>
        <p:nvSpPr>
          <p:cNvPr id="56" name="Rectangle: Rounded Corners 55">
            <a:extLst>
              <a:ext uri="{FF2B5EF4-FFF2-40B4-BE49-F238E27FC236}">
                <a16:creationId xmlns:a16="http://schemas.microsoft.com/office/drawing/2014/main" id="{4D455083-F4C4-1A4D-CC89-2DCE4CA3DFCC}"/>
              </a:ext>
            </a:extLst>
          </p:cNvPr>
          <p:cNvSpPr/>
          <p:nvPr/>
        </p:nvSpPr>
        <p:spPr>
          <a:xfrm>
            <a:off x="18365263" y="12730500"/>
            <a:ext cx="4549340" cy="1466850"/>
          </a:xfrm>
          <a:prstGeom prst="roundRect">
            <a:avLst/>
          </a:prstGeom>
          <a:noFill/>
          <a:ln w="76200">
            <a:solidFill>
              <a:srgbClr val="A6D8F4"/>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AU" sz="2400" dirty="0">
                <a:solidFill>
                  <a:schemeClr val="tx1"/>
                </a:solidFill>
              </a:rPr>
              <a:t>Generates observational equivalence proofs</a:t>
            </a:r>
          </a:p>
          <a:p>
            <a:pPr marL="285750" indent="-285750">
              <a:buFont typeface="Arial" panose="020B0604020202020204" pitchFamily="34" charset="0"/>
              <a:buChar char="•"/>
            </a:pPr>
            <a:r>
              <a:rPr lang="en-AU" sz="2400" dirty="0">
                <a:solidFill>
                  <a:schemeClr val="tx1"/>
                </a:solidFill>
              </a:rPr>
              <a:t>Discharges correctness proofs</a:t>
            </a:r>
          </a:p>
        </p:txBody>
      </p:sp>
      <p:sp>
        <p:nvSpPr>
          <p:cNvPr id="30" name="Rectangle: Rounded Corners 29">
            <a:extLst>
              <a:ext uri="{FF2B5EF4-FFF2-40B4-BE49-F238E27FC236}">
                <a16:creationId xmlns:a16="http://schemas.microsoft.com/office/drawing/2014/main" id="{30FA3203-643D-60B4-43EE-CC48AA04B06B}"/>
              </a:ext>
            </a:extLst>
          </p:cNvPr>
          <p:cNvSpPr/>
          <p:nvPr/>
        </p:nvSpPr>
        <p:spPr>
          <a:xfrm>
            <a:off x="25450660" y="4140000"/>
            <a:ext cx="2318224"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P </a:t>
            </a:r>
          </a:p>
          <a:p>
            <a:pPr algn="ctr"/>
            <a:r>
              <a:rPr lang="en-GB" sz="2400" b="1" dirty="0"/>
              <a:t>(Original)</a:t>
            </a:r>
            <a:endParaRPr lang="en-AU" sz="4000" b="1" dirty="0"/>
          </a:p>
        </p:txBody>
      </p:sp>
      <p:sp>
        <p:nvSpPr>
          <p:cNvPr id="38" name="Rectangle: Rounded Corners 37">
            <a:extLst>
              <a:ext uri="{FF2B5EF4-FFF2-40B4-BE49-F238E27FC236}">
                <a16:creationId xmlns:a16="http://schemas.microsoft.com/office/drawing/2014/main" id="{8A4704A1-91C2-F2EF-FABB-5FFE5FFA6A2A}"/>
              </a:ext>
            </a:extLst>
          </p:cNvPr>
          <p:cNvSpPr/>
          <p:nvPr/>
        </p:nvSpPr>
        <p:spPr>
          <a:xfrm>
            <a:off x="25450660" y="6261731"/>
            <a:ext cx="4623719"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F</a:t>
            </a:r>
            <a:r>
              <a:rPr lang="en-AU" sz="4000" b="1" dirty="0"/>
              <a:t>unctionalised Semantics (AENEAS)</a:t>
            </a:r>
          </a:p>
        </p:txBody>
      </p:sp>
      <mc:AlternateContent xmlns:mc="http://schemas.openxmlformats.org/markup-compatibility/2006">
        <mc:Choice xmlns:a14="http://schemas.microsoft.com/office/drawing/2010/main" Requires="a14">
          <p:sp>
            <p:nvSpPr>
              <p:cNvPr id="39" name="Rectangle: Rounded Corners 38">
                <a:extLst>
                  <a:ext uri="{FF2B5EF4-FFF2-40B4-BE49-F238E27FC236}">
                    <a16:creationId xmlns:a16="http://schemas.microsoft.com/office/drawing/2014/main" id="{A29F7023-578A-4FC0-D7CB-CC8A51D8FC35}"/>
                  </a:ext>
                </a:extLst>
              </p:cNvPr>
              <p:cNvSpPr/>
              <p:nvPr/>
            </p:nvSpPr>
            <p:spPr>
              <a:xfrm>
                <a:off x="25450660" y="8380549"/>
                <a:ext cx="4549337" cy="368607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Coq</a:t>
                </a:r>
              </a:p>
              <a:p>
                <a:pPr algn="ctr"/>
                <a:r>
                  <a:rPr lang="en-AU" sz="2400" dirty="0"/>
                  <a:t>(</a:t>
                </a:r>
                <a:r>
                  <a:rPr lang="en-AU" sz="2400" dirty="0" err="1"/>
                  <a:t>EquivCheck.v</a:t>
                </a:r>
                <a:r>
                  <a:rPr lang="en-AU" sz="2400" dirty="0"/>
                  <a:t>)</a:t>
                </a:r>
                <a:endParaRPr lang="en-AU" sz="4000" dirty="0"/>
              </a:p>
              <a:p>
                <a:endParaRPr lang="en-AU" b="1" dirty="0"/>
              </a:p>
              <a:p>
                <a:pPr/>
                <a14:m>
                  <m:oMathPara xmlns:m="http://schemas.openxmlformats.org/officeDocument/2006/math">
                    <m:oMathParaPr>
                      <m:jc m:val="centerGroup"/>
                    </m:oMathParaPr>
                    <m:oMath xmlns:m="http://schemas.openxmlformats.org/officeDocument/2006/math">
                      <m:r>
                        <a:rPr lang="en-AU" sz="2800" b="1" i="1" smtClean="0">
                          <a:latin typeface="Cambria Math" panose="02040503050406030204" pitchFamily="18" charset="0"/>
                        </a:rPr>
                        <m:t>∀</m:t>
                      </m:r>
                      <m:r>
                        <a:rPr lang="en-AU" sz="2800" b="1" i="1" smtClean="0">
                          <a:latin typeface="Cambria Math" panose="02040503050406030204" pitchFamily="18" charset="0"/>
                        </a:rPr>
                        <m:t>𝒙</m:t>
                      </m:r>
                      <m:r>
                        <a:rPr lang="en-AU" sz="2800" b="1" i="1" smtClean="0">
                          <a:latin typeface="Cambria Math" panose="02040503050406030204" pitchFamily="18" charset="0"/>
                        </a:rPr>
                        <m:t>.</m:t>
                      </m:r>
                      <m:r>
                        <a:rPr lang="en-AU" sz="2800" b="1" i="0" smtClean="0">
                          <a:latin typeface="Cambria Math" panose="02040503050406030204" pitchFamily="18" charset="0"/>
                        </a:rPr>
                        <m:t>𝚽</m:t>
                      </m:r>
                      <m:d>
                        <m:dPr>
                          <m:ctrlPr>
                            <a:rPr lang="en-AU" sz="2800" b="1" i="1" smtClean="0">
                              <a:latin typeface="Cambria Math" panose="02040503050406030204" pitchFamily="18" charset="0"/>
                            </a:rPr>
                          </m:ctrlPr>
                        </m:dPr>
                        <m:e>
                          <m:r>
                            <a:rPr lang="en-AU" sz="2800" b="1" i="1" smtClean="0">
                              <a:latin typeface="Cambria Math" panose="02040503050406030204" pitchFamily="18" charset="0"/>
                            </a:rPr>
                            <m:t>𝒙</m:t>
                          </m:r>
                          <m:r>
                            <a:rPr lang="en-AU" sz="2800" b="1" i="1" smtClean="0">
                              <a:latin typeface="Cambria Math" panose="02040503050406030204" pitchFamily="18" charset="0"/>
                            </a:rPr>
                            <m:t> </m:t>
                          </m:r>
                        </m:e>
                      </m:d>
                      <m:r>
                        <a:rPr lang="en-AU" sz="2800" b="1" i="1" smtClean="0">
                          <a:latin typeface="Cambria Math" panose="02040503050406030204" pitchFamily="18" charset="0"/>
                          <a:ea typeface="Cambria Math" panose="02040503050406030204" pitchFamily="18" charset="0"/>
                        </a:rPr>
                        <m:t>⟹</m:t>
                      </m:r>
                      <m:d>
                        <m:dPr>
                          <m:ctrlPr>
                            <a:rPr lang="en-AU" sz="2800" b="1" i="1" smtClean="0">
                              <a:latin typeface="Cambria Math" panose="02040503050406030204" pitchFamily="18" charset="0"/>
                              <a:ea typeface="Cambria Math" panose="02040503050406030204" pitchFamily="18" charset="0"/>
                            </a:rPr>
                          </m:ctrlPr>
                        </m:dPr>
                        <m:e>
                          <m:sSub>
                            <m:sSubPr>
                              <m:ctrlPr>
                                <a:rPr lang="en-AU" sz="2800" b="1" i="1" smtClean="0">
                                  <a:latin typeface="Cambria Math" panose="02040503050406030204" pitchFamily="18" charset="0"/>
                                  <a:ea typeface="Cambria Math" panose="02040503050406030204" pitchFamily="18" charset="0"/>
                                </a:rPr>
                              </m:ctrlPr>
                            </m:sSubPr>
                            <m:e>
                              <m:r>
                                <a:rPr lang="en-AU" sz="2800" b="1" i="1" smtClean="0">
                                  <a:latin typeface="Cambria Math" panose="02040503050406030204" pitchFamily="18" charset="0"/>
                                  <a:ea typeface="Cambria Math" panose="02040503050406030204" pitchFamily="18" charset="0"/>
                                </a:rPr>
                                <m:t>𝒇</m:t>
                              </m:r>
                            </m:e>
                            <m:sub>
                              <m:r>
                                <a:rPr lang="en-AU" sz="2800" b="1" i="1" smtClean="0">
                                  <a:latin typeface="Cambria Math" panose="02040503050406030204" pitchFamily="18" charset="0"/>
                                  <a:ea typeface="Cambria Math" panose="02040503050406030204" pitchFamily="18" charset="0"/>
                                </a:rPr>
                                <m:t>𝑷</m:t>
                              </m:r>
                            </m:sub>
                          </m:sSub>
                          <m:d>
                            <m:dPr>
                              <m:ctrlPr>
                                <a:rPr lang="en-AU" sz="2800" b="1" i="1" smtClean="0">
                                  <a:latin typeface="Cambria Math" panose="02040503050406030204" pitchFamily="18" charset="0"/>
                                  <a:ea typeface="Cambria Math" panose="02040503050406030204" pitchFamily="18" charset="0"/>
                                </a:rPr>
                              </m:ctrlPr>
                            </m:dPr>
                            <m:e>
                              <m:r>
                                <a:rPr lang="en-AU" sz="2800" b="1" i="1" smtClean="0">
                                  <a:latin typeface="Cambria Math" panose="02040503050406030204" pitchFamily="18" charset="0"/>
                                  <a:ea typeface="Cambria Math" panose="02040503050406030204" pitchFamily="18" charset="0"/>
                                </a:rPr>
                                <m:t>𝒙</m:t>
                              </m:r>
                            </m:e>
                          </m:d>
                          <m:r>
                            <a:rPr lang="en-AU" sz="2800" b="1" i="1" smtClean="0">
                              <a:latin typeface="Cambria Math" panose="02040503050406030204" pitchFamily="18" charset="0"/>
                              <a:ea typeface="Cambria Math" panose="02040503050406030204" pitchFamily="18" charset="0"/>
                            </a:rPr>
                            <m:t>=</m:t>
                          </m:r>
                          <m:sSub>
                            <m:sSubPr>
                              <m:ctrlPr>
                                <a:rPr lang="en-AU" sz="2800" b="1" i="1" smtClean="0">
                                  <a:latin typeface="Cambria Math" panose="02040503050406030204" pitchFamily="18" charset="0"/>
                                  <a:ea typeface="Cambria Math" panose="02040503050406030204" pitchFamily="18" charset="0"/>
                                </a:rPr>
                              </m:ctrlPr>
                            </m:sSubPr>
                            <m:e>
                              <m:r>
                                <a:rPr lang="en-AU" sz="2800" b="1" i="1" smtClean="0">
                                  <a:latin typeface="Cambria Math" panose="02040503050406030204" pitchFamily="18" charset="0"/>
                                  <a:ea typeface="Cambria Math" panose="02040503050406030204" pitchFamily="18" charset="0"/>
                                </a:rPr>
                                <m:t>𝒇</m:t>
                              </m:r>
                            </m:e>
                            <m:sub>
                              <m:sSup>
                                <m:sSupPr>
                                  <m:ctrlPr>
                                    <a:rPr lang="en-AU" sz="2800" b="1" i="1" smtClean="0">
                                      <a:latin typeface="Cambria Math" panose="02040503050406030204" pitchFamily="18" charset="0"/>
                                      <a:ea typeface="Cambria Math" panose="02040503050406030204" pitchFamily="18" charset="0"/>
                                    </a:rPr>
                                  </m:ctrlPr>
                                </m:sSupPr>
                                <m:e>
                                  <m:r>
                                    <a:rPr lang="en-AU" sz="2800" b="1" i="1" smtClean="0">
                                      <a:latin typeface="Cambria Math" panose="02040503050406030204" pitchFamily="18" charset="0"/>
                                      <a:ea typeface="Cambria Math" panose="02040503050406030204" pitchFamily="18" charset="0"/>
                                    </a:rPr>
                                    <m:t>𝑷</m:t>
                                  </m:r>
                                </m:e>
                                <m:sup>
                                  <m:r>
                                    <a:rPr lang="en-AU" sz="2800" b="1" i="1" smtClean="0">
                                      <a:latin typeface="Cambria Math" panose="02040503050406030204" pitchFamily="18" charset="0"/>
                                      <a:ea typeface="Cambria Math" panose="02040503050406030204" pitchFamily="18" charset="0"/>
                                    </a:rPr>
                                    <m:t>′</m:t>
                                  </m:r>
                                </m:sup>
                              </m:sSup>
                            </m:sub>
                          </m:sSub>
                          <m:d>
                            <m:dPr>
                              <m:ctrlPr>
                                <a:rPr lang="en-AU" sz="2800" b="1" i="1" smtClean="0">
                                  <a:latin typeface="Cambria Math" panose="02040503050406030204" pitchFamily="18" charset="0"/>
                                  <a:ea typeface="Cambria Math" panose="02040503050406030204" pitchFamily="18" charset="0"/>
                                </a:rPr>
                              </m:ctrlPr>
                            </m:dPr>
                            <m:e>
                              <m:r>
                                <a:rPr lang="en-AU" sz="2800" b="1" i="1" smtClean="0">
                                  <a:latin typeface="Cambria Math" panose="02040503050406030204" pitchFamily="18" charset="0"/>
                                  <a:ea typeface="Cambria Math" panose="02040503050406030204" pitchFamily="18" charset="0"/>
                                </a:rPr>
                                <m:t>𝒙</m:t>
                              </m:r>
                            </m:e>
                          </m:d>
                          <m:r>
                            <a:rPr lang="en-AU" sz="2800" b="1" i="1" smtClean="0">
                              <a:latin typeface="Cambria Math" panose="02040503050406030204" pitchFamily="18" charset="0"/>
                              <a:ea typeface="Cambria Math" panose="02040503050406030204" pitchFamily="18" charset="0"/>
                            </a:rPr>
                            <m:t>∧</m:t>
                          </m:r>
                          <m:r>
                            <a:rPr lang="en-AU" sz="2800" b="1" i="1" smtClean="0">
                              <a:latin typeface="Cambria Math" panose="02040503050406030204" pitchFamily="18" charset="0"/>
                              <a:ea typeface="Cambria Math" panose="02040503050406030204" pitchFamily="18" charset="0"/>
                            </a:rPr>
                            <m:t>𝒐𝒃𝒔</m:t>
                          </m:r>
                          <m:d>
                            <m:dPr>
                              <m:ctrlPr>
                                <a:rPr lang="en-AU" sz="2800" b="1" i="1" smtClean="0">
                                  <a:latin typeface="Cambria Math" panose="02040503050406030204" pitchFamily="18" charset="0"/>
                                  <a:ea typeface="Cambria Math" panose="02040503050406030204" pitchFamily="18" charset="0"/>
                                </a:rPr>
                              </m:ctrlPr>
                            </m:dPr>
                            <m:e>
                              <m:r>
                                <a:rPr lang="en-AU" sz="2800" b="1" i="1" smtClean="0">
                                  <a:latin typeface="Cambria Math" panose="02040503050406030204" pitchFamily="18" charset="0"/>
                                  <a:ea typeface="Cambria Math" panose="02040503050406030204" pitchFamily="18" charset="0"/>
                                </a:rPr>
                                <m:t>𝝉</m:t>
                              </m:r>
                            </m:e>
                          </m:d>
                          <m:r>
                            <a:rPr lang="en-AU" sz="2800" b="1" i="1" smtClean="0">
                              <a:latin typeface="Cambria Math" panose="02040503050406030204" pitchFamily="18" charset="0"/>
                              <a:ea typeface="Cambria Math" panose="02040503050406030204" pitchFamily="18" charset="0"/>
                            </a:rPr>
                            <m:t>=</m:t>
                          </m:r>
                          <m:r>
                            <a:rPr lang="en-AU" sz="2800" b="1" i="1" smtClean="0">
                              <a:latin typeface="Cambria Math" panose="02040503050406030204" pitchFamily="18" charset="0"/>
                              <a:ea typeface="Cambria Math" panose="02040503050406030204" pitchFamily="18" charset="0"/>
                            </a:rPr>
                            <m:t>𝒐𝒃𝒔</m:t>
                          </m:r>
                          <m:d>
                            <m:dPr>
                              <m:ctrlPr>
                                <a:rPr lang="en-AU" sz="2800" b="1" i="1" smtClean="0">
                                  <a:latin typeface="Cambria Math" panose="02040503050406030204" pitchFamily="18" charset="0"/>
                                  <a:ea typeface="Cambria Math" panose="02040503050406030204" pitchFamily="18" charset="0"/>
                                </a:rPr>
                              </m:ctrlPr>
                            </m:dPr>
                            <m:e>
                              <m:sSup>
                                <m:sSupPr>
                                  <m:ctrlPr>
                                    <a:rPr lang="en-AU" sz="2800" b="1" i="1" smtClean="0">
                                      <a:latin typeface="Cambria Math" panose="02040503050406030204" pitchFamily="18" charset="0"/>
                                      <a:ea typeface="Cambria Math" panose="02040503050406030204" pitchFamily="18" charset="0"/>
                                    </a:rPr>
                                  </m:ctrlPr>
                                </m:sSupPr>
                                <m:e>
                                  <m:r>
                                    <a:rPr lang="en-AU" sz="2800" b="1" i="1" smtClean="0">
                                      <a:latin typeface="Cambria Math" panose="02040503050406030204" pitchFamily="18" charset="0"/>
                                      <a:ea typeface="Cambria Math" panose="02040503050406030204" pitchFamily="18" charset="0"/>
                                    </a:rPr>
                                    <m:t>𝝉</m:t>
                                  </m:r>
                                </m:e>
                                <m:sup>
                                  <m:r>
                                    <a:rPr lang="en-AU" sz="2800" b="1" i="1" smtClean="0">
                                      <a:latin typeface="Cambria Math" panose="02040503050406030204" pitchFamily="18" charset="0"/>
                                      <a:ea typeface="Cambria Math" panose="02040503050406030204" pitchFamily="18" charset="0"/>
                                    </a:rPr>
                                    <m:t>′</m:t>
                                  </m:r>
                                </m:sup>
                              </m:sSup>
                            </m:e>
                          </m:d>
                        </m:e>
                      </m:d>
                      <m:r>
                        <a:rPr lang="en-AU" sz="2800" b="1" i="1" smtClean="0">
                          <a:latin typeface="Cambria Math" panose="02040503050406030204" pitchFamily="18" charset="0"/>
                          <a:ea typeface="Cambria Math" panose="02040503050406030204" pitchFamily="18" charset="0"/>
                        </a:rPr>
                        <m:t> </m:t>
                      </m:r>
                    </m:oMath>
                  </m:oMathPara>
                </a14:m>
                <a:endParaRPr lang="en-AU" sz="2800" b="1" dirty="0"/>
              </a:p>
            </p:txBody>
          </p:sp>
        </mc:Choice>
        <mc:Fallback>
          <p:sp>
            <p:nvSpPr>
              <p:cNvPr id="39" name="Rectangle: Rounded Corners 38">
                <a:extLst>
                  <a:ext uri="{FF2B5EF4-FFF2-40B4-BE49-F238E27FC236}">
                    <a16:creationId xmlns:a16="http://schemas.microsoft.com/office/drawing/2014/main" id="{A29F7023-578A-4FC0-D7CB-CC8A51D8FC35}"/>
                  </a:ext>
                </a:extLst>
              </p:cNvPr>
              <p:cNvSpPr>
                <a:spLocks noRot="1" noChangeAspect="1" noMove="1" noResize="1" noEditPoints="1" noAdjustHandles="1" noChangeArrowheads="1" noChangeShapeType="1" noTextEdit="1"/>
              </p:cNvSpPr>
              <p:nvPr/>
            </p:nvSpPr>
            <p:spPr>
              <a:xfrm>
                <a:off x="25450660" y="8380549"/>
                <a:ext cx="4549337" cy="3686070"/>
              </a:xfrm>
              <a:prstGeom prst="roundRect">
                <a:avLst/>
              </a:prstGeom>
              <a:blipFill>
                <a:blip r:embed="rId8"/>
                <a:stretch>
                  <a:fillRect/>
                </a:stretch>
              </a:blipFill>
            </p:spPr>
            <p:txBody>
              <a:bodyPr/>
              <a:lstStyle/>
              <a:p>
                <a:r>
                  <a:rPr lang="en-AU">
                    <a:noFill/>
                  </a:rPr>
                  <a:t> </a:t>
                </a:r>
              </a:p>
            </p:txBody>
          </p:sp>
        </mc:Fallback>
      </mc:AlternateContent>
      <p:sp>
        <p:nvSpPr>
          <p:cNvPr id="41" name="Rectangle: Rounded Corners 40">
            <a:extLst>
              <a:ext uri="{FF2B5EF4-FFF2-40B4-BE49-F238E27FC236}">
                <a16:creationId xmlns:a16="http://schemas.microsoft.com/office/drawing/2014/main" id="{2D72BFE8-764C-E51D-CBB4-01E6BA75516B}"/>
              </a:ext>
            </a:extLst>
          </p:cNvPr>
          <p:cNvSpPr/>
          <p:nvPr/>
        </p:nvSpPr>
        <p:spPr>
          <a:xfrm>
            <a:off x="28059835" y="4153314"/>
            <a:ext cx="2014544"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P’ </a:t>
            </a:r>
            <a:r>
              <a:rPr lang="en-GB" sz="2400" b="1" dirty="0"/>
              <a:t>(Refactored)</a:t>
            </a:r>
            <a:endParaRPr lang="en-AU" sz="4000" b="1" dirty="0"/>
          </a:p>
        </p:txBody>
      </p:sp>
      <p:sp>
        <p:nvSpPr>
          <p:cNvPr id="42" name="Rectangle: Rounded Corners 41">
            <a:extLst>
              <a:ext uri="{FF2B5EF4-FFF2-40B4-BE49-F238E27FC236}">
                <a16:creationId xmlns:a16="http://schemas.microsoft.com/office/drawing/2014/main" id="{29B9DEB0-4804-9C92-7207-85DCF2F93BF1}"/>
              </a:ext>
            </a:extLst>
          </p:cNvPr>
          <p:cNvSpPr/>
          <p:nvPr/>
        </p:nvSpPr>
        <p:spPr>
          <a:xfrm>
            <a:off x="25450659" y="12768788"/>
            <a:ext cx="4549338"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 Same Results + Effects</a:t>
            </a:r>
            <a:endParaRPr lang="en-AU" b="1" dirty="0"/>
          </a:p>
        </p:txBody>
      </p:sp>
      <p:cxnSp>
        <p:nvCxnSpPr>
          <p:cNvPr id="43" name="Straight Arrow Connector 42">
            <a:extLst>
              <a:ext uri="{FF2B5EF4-FFF2-40B4-BE49-F238E27FC236}">
                <a16:creationId xmlns:a16="http://schemas.microsoft.com/office/drawing/2014/main" id="{057A5999-0953-5359-8EA0-AEDEB0BAFA3D}"/>
              </a:ext>
            </a:extLst>
          </p:cNvPr>
          <p:cNvCxnSpPr>
            <a:cxnSpLocks/>
            <a:stCxn id="30" idx="2"/>
            <a:endCxn id="38" idx="0"/>
          </p:cNvCxnSpPr>
          <p:nvPr/>
        </p:nvCxnSpPr>
        <p:spPr>
          <a:xfrm>
            <a:off x="26609772" y="5606850"/>
            <a:ext cx="1152748" cy="654881"/>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3BD48225-2277-35C3-D0F7-BC38D73B9DE0}"/>
              </a:ext>
            </a:extLst>
          </p:cNvPr>
          <p:cNvCxnSpPr>
            <a:cxnSpLocks/>
            <a:stCxn id="41" idx="2"/>
            <a:endCxn id="38" idx="0"/>
          </p:cNvCxnSpPr>
          <p:nvPr/>
        </p:nvCxnSpPr>
        <p:spPr>
          <a:xfrm flipH="1">
            <a:off x="27762520" y="5620164"/>
            <a:ext cx="1304587" cy="641567"/>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86069591-33C9-0CB7-7276-1A2A77414C42}"/>
              </a:ext>
            </a:extLst>
          </p:cNvPr>
          <p:cNvCxnSpPr>
            <a:cxnSpLocks/>
            <a:stCxn id="38" idx="2"/>
            <a:endCxn id="39" idx="0"/>
          </p:cNvCxnSpPr>
          <p:nvPr/>
        </p:nvCxnSpPr>
        <p:spPr>
          <a:xfrm flipH="1">
            <a:off x="27725329" y="7728581"/>
            <a:ext cx="37191" cy="651968"/>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4283C7CE-0910-A7A0-CF50-4E7A2ADB7AF5}"/>
              </a:ext>
            </a:extLst>
          </p:cNvPr>
          <p:cNvCxnSpPr>
            <a:cxnSpLocks/>
            <a:stCxn id="39" idx="2"/>
            <a:endCxn id="42" idx="0"/>
          </p:cNvCxnSpPr>
          <p:nvPr/>
        </p:nvCxnSpPr>
        <p:spPr>
          <a:xfrm flipH="1">
            <a:off x="27725328" y="12066619"/>
            <a:ext cx="1" cy="702169"/>
          </a:xfrm>
          <a:prstGeom prst="straightConnector1">
            <a:avLst/>
          </a:prstGeom>
          <a:ln w="76200">
            <a:solidFill>
              <a:srgbClr val="A6D8F4"/>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125B575C-F435-C4EA-9543-D761BE9E536D}"/>
              </a:ext>
            </a:extLst>
          </p:cNvPr>
          <p:cNvSpPr txBox="1"/>
          <p:nvPr/>
        </p:nvSpPr>
        <p:spPr>
          <a:xfrm>
            <a:off x="30402524" y="4144041"/>
            <a:ext cx="4549331" cy="8402300"/>
          </a:xfrm>
          <a:prstGeom prst="rect">
            <a:avLst/>
          </a:prstGeom>
          <a:noFill/>
        </p:spPr>
        <p:txBody>
          <a:bodyPr wrap="square" rtlCol="0">
            <a:spAutoFit/>
          </a:bodyPr>
          <a:lstStyle/>
          <a:p>
            <a:pPr marL="342900" indent="-342900">
              <a:buFont typeface="Arial" panose="020B0604020202020204" pitchFamily="34" charset="0"/>
              <a:buChar char="•"/>
            </a:pPr>
            <a:r>
              <a:rPr lang="en-AU" sz="3000" b="1" dirty="0"/>
              <a:t>Equivalence Obligation:</a:t>
            </a:r>
            <a:r>
              <a:rPr lang="en-AU" sz="3000" dirty="0"/>
              <a:t> For all inputs satisfying preconditions, extracted code and original return the same result and effects </a:t>
            </a:r>
          </a:p>
          <a:p>
            <a:pPr marL="342900" indent="-342900">
              <a:buFont typeface="Arial" panose="020B0604020202020204" pitchFamily="34" charset="0"/>
              <a:buChar char="•"/>
            </a:pPr>
            <a:r>
              <a:rPr lang="en-AU" sz="3000" b="1" dirty="0"/>
              <a:t>Proof Generation:</a:t>
            </a:r>
            <a:r>
              <a:rPr lang="en-AU" sz="3000" dirty="0"/>
              <a:t> REMV auto-writes  </a:t>
            </a:r>
            <a:r>
              <a:rPr lang="en-AU" sz="3000" dirty="0" err="1">
                <a:highlight>
                  <a:srgbClr val="C0C0C0"/>
                </a:highlight>
                <a:latin typeface="Consolas" panose="020B0609020204030204" pitchFamily="49" charset="0"/>
              </a:rPr>
              <a:t>EquivCheck.v</a:t>
            </a:r>
            <a:r>
              <a:rPr lang="en-AU" sz="3000" dirty="0">
                <a:highlight>
                  <a:srgbClr val="C0C0C0"/>
                </a:highlight>
                <a:latin typeface="Consolas" panose="020B0609020204030204" pitchFamily="49" charset="0"/>
              </a:rPr>
              <a:t> </a:t>
            </a:r>
            <a:r>
              <a:rPr lang="en-AU" sz="3000" dirty="0"/>
              <a:t>Coq file (imports + lemma skeleton)</a:t>
            </a:r>
          </a:p>
          <a:p>
            <a:pPr marL="342900" indent="-342900">
              <a:buFont typeface="Arial" panose="020B0604020202020204" pitchFamily="34" charset="0"/>
              <a:buChar char="•"/>
            </a:pPr>
            <a:r>
              <a:rPr lang="en-AU" sz="3000" b="1" dirty="0"/>
              <a:t>Automation: </a:t>
            </a:r>
            <a:r>
              <a:rPr lang="en-AU" sz="3000" dirty="0"/>
              <a:t>Coq discharges proof via </a:t>
            </a:r>
            <a:r>
              <a:rPr lang="en-AU" sz="3000" dirty="0">
                <a:highlight>
                  <a:srgbClr val="C0C0C0"/>
                </a:highlight>
                <a:latin typeface="Consolas" panose="020B0609020204030204" pitchFamily="49" charset="0"/>
              </a:rPr>
              <a:t>reflexivity</a:t>
            </a:r>
            <a:r>
              <a:rPr lang="en-AU" sz="3000" dirty="0">
                <a:latin typeface="Consolas" panose="020B0609020204030204" pitchFamily="49" charset="0"/>
              </a:rPr>
              <a:t> </a:t>
            </a:r>
            <a:r>
              <a:rPr lang="en-AU" sz="3000" dirty="0"/>
              <a:t>after unfolding both sides</a:t>
            </a:r>
          </a:p>
          <a:p>
            <a:pPr marL="342900" indent="-342900" algn="just">
              <a:buFont typeface="Arial" panose="020B0604020202020204" pitchFamily="34" charset="0"/>
              <a:buChar char="•"/>
            </a:pPr>
            <a:r>
              <a:rPr lang="en-AU" sz="3000" b="1" dirty="0"/>
              <a:t>Guarantee: </a:t>
            </a:r>
            <a:r>
              <a:rPr lang="en-AU" sz="3000" dirty="0"/>
              <a:t>Trusted code without the need for user annotations</a:t>
            </a:r>
            <a:endParaRPr lang="en-AU" sz="3000" b="1" dirty="0">
              <a:highlight>
                <a:srgbClr val="C0C0C0"/>
              </a:highlight>
            </a:endParaRPr>
          </a:p>
        </p:txBody>
      </p:sp>
      <p:graphicFrame>
        <p:nvGraphicFramePr>
          <p:cNvPr id="36" name="Table 35">
            <a:extLst>
              <a:ext uri="{FF2B5EF4-FFF2-40B4-BE49-F238E27FC236}">
                <a16:creationId xmlns:a16="http://schemas.microsoft.com/office/drawing/2014/main" id="{8BE07269-89BD-8A4E-F421-192B8C121517}"/>
              </a:ext>
            </a:extLst>
          </p:cNvPr>
          <p:cNvGraphicFramePr>
            <a:graphicFrameLocks noGrp="1"/>
          </p:cNvGraphicFramePr>
          <p:nvPr>
            <p:extLst>
              <p:ext uri="{D42A27DB-BD31-4B8C-83A1-F6EECF244321}">
                <p14:modId xmlns:p14="http://schemas.microsoft.com/office/powerpoint/2010/main" val="1797023187"/>
              </p:ext>
            </p:extLst>
          </p:nvPr>
        </p:nvGraphicFramePr>
        <p:xfrm>
          <a:off x="990088" y="28200380"/>
          <a:ext cx="10019825" cy="6179624"/>
        </p:xfrm>
        <a:graphic>
          <a:graphicData uri="http://schemas.openxmlformats.org/drawingml/2006/table">
            <a:tbl>
              <a:tblPr firstRow="1" firstCol="1" bandRow="1">
                <a:tableStyleId>{F2DE63D5-997A-4646-A377-4702673A728D}</a:tableStyleId>
              </a:tblPr>
              <a:tblGrid>
                <a:gridCol w="490475">
                  <a:extLst>
                    <a:ext uri="{9D8B030D-6E8A-4147-A177-3AD203B41FA5}">
                      <a16:colId xmlns:a16="http://schemas.microsoft.com/office/drawing/2014/main" val="3486723069"/>
                    </a:ext>
                  </a:extLst>
                </a:gridCol>
                <a:gridCol w="3517455">
                  <a:extLst>
                    <a:ext uri="{9D8B030D-6E8A-4147-A177-3AD203B41FA5}">
                      <a16:colId xmlns:a16="http://schemas.microsoft.com/office/drawing/2014/main" val="3014277516"/>
                    </a:ext>
                  </a:extLst>
                </a:gridCol>
                <a:gridCol w="2997645">
                  <a:extLst>
                    <a:ext uri="{9D8B030D-6E8A-4147-A177-3AD203B41FA5}">
                      <a16:colId xmlns:a16="http://schemas.microsoft.com/office/drawing/2014/main" val="4189909501"/>
                    </a:ext>
                  </a:extLst>
                </a:gridCol>
                <a:gridCol w="2190750">
                  <a:extLst>
                    <a:ext uri="{9D8B030D-6E8A-4147-A177-3AD203B41FA5}">
                      <a16:colId xmlns:a16="http://schemas.microsoft.com/office/drawing/2014/main" val="1884918322"/>
                    </a:ext>
                  </a:extLst>
                </a:gridCol>
                <a:gridCol w="823500">
                  <a:extLst>
                    <a:ext uri="{9D8B030D-6E8A-4147-A177-3AD203B41FA5}">
                      <a16:colId xmlns:a16="http://schemas.microsoft.com/office/drawing/2014/main" val="2607283847"/>
                    </a:ext>
                  </a:extLst>
                </a:gridCol>
              </a:tblGrid>
              <a:tr h="561784">
                <a:tc>
                  <a:txBody>
                    <a:bodyPr/>
                    <a:lstStyle/>
                    <a:p>
                      <a:pPr algn="ctr"/>
                      <a:r>
                        <a:rPr lang="en-US" dirty="0"/>
                        <a:t>ID</a:t>
                      </a:r>
                      <a:endParaRPr lang="en-AU" dirty="0"/>
                    </a:p>
                  </a:txBody>
                  <a:tcPr anchor="ctr">
                    <a:solidFill>
                      <a:srgbClr val="B9E6B9"/>
                    </a:solidFill>
                  </a:tcPr>
                </a:tc>
                <a:tc>
                  <a:txBody>
                    <a:bodyPr/>
                    <a:lstStyle/>
                    <a:p>
                      <a:r>
                        <a:rPr lang="en-US" dirty="0"/>
                        <a:t>Focus</a:t>
                      </a:r>
                      <a:endParaRPr lang="en-AU" dirty="0"/>
                    </a:p>
                  </a:txBody>
                  <a:tcPr anchor="ctr">
                    <a:solidFill>
                      <a:srgbClr val="B9E6B9"/>
                    </a:solidFill>
                  </a:tcPr>
                </a:tc>
                <a:tc>
                  <a:txBody>
                    <a:bodyPr/>
                    <a:lstStyle/>
                    <a:p>
                      <a:r>
                        <a:rPr lang="en-US" dirty="0"/>
                        <a:t>Extracted Signature</a:t>
                      </a:r>
                      <a:endParaRPr lang="en-AU" dirty="0"/>
                    </a:p>
                  </a:txBody>
                  <a:tcPr anchor="ctr">
                    <a:solidFill>
                      <a:srgbClr val="B9E6B9"/>
                    </a:solidFill>
                  </a:tcPr>
                </a:tc>
                <a:tc>
                  <a:txBody>
                    <a:bodyPr/>
                    <a:lstStyle/>
                    <a:p>
                      <a:r>
                        <a:rPr lang="en-US" dirty="0"/>
                        <a:t>LOC(P→P’)</a:t>
                      </a:r>
                      <a:endParaRPr lang="en-AU" dirty="0"/>
                    </a:p>
                  </a:txBody>
                  <a:tcPr anchor="ctr">
                    <a:solidFill>
                      <a:srgbClr val="B9E6B9"/>
                    </a:solidFill>
                  </a:tcPr>
                </a:tc>
                <a:tc>
                  <a:txBody>
                    <a:bodyPr/>
                    <a:lstStyle/>
                    <a:p>
                      <a:r>
                        <a:rPr lang="en-US" dirty="0" err="1"/>
                        <a:t>Equiv</a:t>
                      </a:r>
                      <a:endParaRPr lang="en-AU" dirty="0"/>
                    </a:p>
                  </a:txBody>
                  <a:tcPr anchor="ctr">
                    <a:solidFill>
                      <a:srgbClr val="B9E6B9"/>
                    </a:solidFill>
                  </a:tcPr>
                </a:tc>
                <a:extLst>
                  <a:ext uri="{0D108BD9-81ED-4DB2-BD59-A6C34878D82A}">
                    <a16:rowId xmlns:a16="http://schemas.microsoft.com/office/drawing/2014/main" val="1359992541"/>
                  </a:ext>
                </a:extLst>
              </a:tr>
              <a:tr h="561784">
                <a:tc>
                  <a:txBody>
                    <a:bodyPr/>
                    <a:lstStyle/>
                    <a:p>
                      <a:pPr algn="ctr"/>
                      <a:r>
                        <a:rPr lang="en-US" dirty="0"/>
                        <a:t>0</a:t>
                      </a:r>
                      <a:endParaRPr lang="en-AU" dirty="0"/>
                    </a:p>
                  </a:txBody>
                  <a:tcPr anchor="ctr"/>
                </a:tc>
                <a:tc>
                  <a:txBody>
                    <a:bodyPr/>
                    <a:lstStyle/>
                    <a:p>
                      <a:r>
                        <a:rPr lang="en-US" dirty="0"/>
                        <a:t>break loop</a:t>
                      </a:r>
                      <a:endParaRPr lang="en-AU" dirty="0"/>
                    </a:p>
                  </a:txBody>
                  <a:tcPr anchor="ctr"/>
                </a:tc>
                <a:tc>
                  <a:txBody>
                    <a:bodyPr/>
                    <a:lstStyle/>
                    <a:p>
                      <a:r>
                        <a:rPr lang="en-US" dirty="0"/>
                        <a:t>n: i32 → Option&lt;i32&gt;</a:t>
                      </a:r>
                      <a:endParaRPr lang="en-AU" dirty="0">
                        <a:latin typeface="Consolas" panose="020B0609020204030204" pitchFamily="49" charset="0"/>
                      </a:endParaRPr>
                    </a:p>
                  </a:txBody>
                  <a:tcPr anchor="ctr"/>
                </a:tc>
                <a:tc>
                  <a:txBody>
                    <a:bodyPr/>
                    <a:lstStyle/>
                    <a:p>
                      <a:r>
                        <a:rPr lang="en-US" dirty="0"/>
                        <a:t>11  → 18</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914331378"/>
                  </a:ext>
                </a:extLst>
              </a:tr>
              <a:tr h="561784">
                <a:tc>
                  <a:txBody>
                    <a:bodyPr/>
                    <a:lstStyle/>
                    <a:p>
                      <a:pPr algn="ctr"/>
                      <a:r>
                        <a:rPr lang="en-US" dirty="0"/>
                        <a:t>1</a:t>
                      </a:r>
                      <a:endParaRPr lang="en-AU" dirty="0"/>
                    </a:p>
                  </a:txBody>
                  <a:tcPr anchor="ctr"/>
                </a:tc>
                <a:tc>
                  <a:txBody>
                    <a:bodyPr/>
                    <a:lstStyle/>
                    <a:p>
                      <a:r>
                        <a:rPr lang="en-US" dirty="0"/>
                        <a:t>Break with value</a:t>
                      </a:r>
                      <a:endParaRPr lang="en-AU" dirty="0"/>
                    </a:p>
                  </a:txBody>
                  <a:tcPr anchor="ctr"/>
                </a:tc>
                <a:tc>
                  <a:txBody>
                    <a:bodyPr/>
                    <a:lstStyle/>
                    <a:p>
                      <a:r>
                        <a:rPr lang="en-US" dirty="0"/>
                        <a:t>() → Option&lt;i32&gt;</a:t>
                      </a:r>
                      <a:endParaRPr lang="en-AU" dirty="0">
                        <a:latin typeface="Consolas" panose="020B0609020204030204" pitchFamily="49" charset="0"/>
                      </a:endParaRPr>
                    </a:p>
                  </a:txBody>
                  <a:tcPr anchor="ctr"/>
                </a:tc>
                <a:tc>
                  <a:txBody>
                    <a:bodyPr/>
                    <a:lstStyle/>
                    <a:p>
                      <a:r>
                        <a:rPr lang="en-US" dirty="0"/>
                        <a:t>13 → 19</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805353386"/>
                  </a:ext>
                </a:extLst>
              </a:tr>
              <a:tr h="561784">
                <a:tc>
                  <a:txBody>
                    <a:bodyPr/>
                    <a:lstStyle/>
                    <a:p>
                      <a:pPr algn="ctr"/>
                      <a:r>
                        <a:rPr lang="en-US" dirty="0"/>
                        <a:t>2</a:t>
                      </a:r>
                      <a:endParaRPr lang="en-AU" dirty="0"/>
                    </a:p>
                  </a:txBody>
                  <a:tcPr anchor="ctr"/>
                </a:tc>
                <a:tc>
                  <a:txBody>
                    <a:bodyPr/>
                    <a:lstStyle/>
                    <a:p>
                      <a:r>
                        <a:rPr lang="en-US" dirty="0"/>
                        <a:t>Comments in block</a:t>
                      </a:r>
                      <a:endParaRPr lang="en-AU" dirty="0"/>
                    </a:p>
                  </a:txBody>
                  <a:tcPr anchor="ctr"/>
                </a:tc>
                <a:tc>
                  <a:txBody>
                    <a:bodyPr/>
                    <a:lstStyle/>
                    <a:p>
                      <a:r>
                        <a:rPr lang="en-US" dirty="0"/>
                        <a:t>() → i32</a:t>
                      </a:r>
                      <a:endParaRPr lang="en-AU" dirty="0">
                        <a:latin typeface="Consolas" panose="020B0609020204030204" pitchFamily="49" charset="0"/>
                      </a:endParaRPr>
                    </a:p>
                  </a:txBody>
                  <a:tcPr anchor="ctr"/>
                </a:tc>
                <a:tc>
                  <a:txBody>
                    <a:bodyPr/>
                    <a:lstStyle/>
                    <a:p>
                      <a:r>
                        <a:rPr lang="en-US" dirty="0"/>
                        <a:t>9 → 10</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1870881181"/>
                  </a:ext>
                </a:extLst>
              </a:tr>
              <a:tr h="561784">
                <a:tc>
                  <a:txBody>
                    <a:bodyPr/>
                    <a:lstStyle/>
                    <a:p>
                      <a:pPr algn="ctr"/>
                      <a:r>
                        <a:rPr lang="en-US" dirty="0"/>
                        <a:t>3</a:t>
                      </a:r>
                      <a:endParaRPr lang="en-AU" dirty="0"/>
                    </a:p>
                  </a:txBody>
                  <a:tcPr anchor="ctr"/>
                </a:tc>
                <a:tc>
                  <a:txBody>
                    <a:bodyPr/>
                    <a:lstStyle/>
                    <a:p>
                      <a:r>
                        <a:rPr lang="en-US" dirty="0"/>
                        <a:t>Extract from nested loop</a:t>
                      </a:r>
                      <a:endParaRPr lang="en-AU" dirty="0"/>
                    </a:p>
                  </a:txBody>
                  <a:tcPr anchor="ctr"/>
                </a:tc>
                <a:tc>
                  <a:txBody>
                    <a:bodyPr/>
                    <a:lstStyle/>
                    <a:p>
                      <a:r>
                        <a:rPr lang="en-US" dirty="0"/>
                        <a:t>() -&gt; i32</a:t>
                      </a:r>
                      <a:endParaRPr lang="en-AU" dirty="0">
                        <a:latin typeface="Consolas" panose="020B0609020204030204" pitchFamily="49" charset="0"/>
                      </a:endParaRPr>
                    </a:p>
                  </a:txBody>
                  <a:tcPr anchor="ctr"/>
                </a:tc>
                <a:tc>
                  <a:txBody>
                    <a:bodyPr/>
                    <a:lstStyle/>
                    <a:p>
                      <a:r>
                        <a:rPr lang="en-US" dirty="0"/>
                        <a:t>9 → 12</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123504587"/>
                  </a:ext>
                </a:extLst>
              </a:tr>
              <a:tr h="561784">
                <a:tc>
                  <a:txBody>
                    <a:bodyPr/>
                    <a:lstStyle/>
                    <a:p>
                      <a:pPr algn="ctr"/>
                      <a:r>
                        <a:rPr lang="en-US" dirty="0"/>
                        <a:t>4</a:t>
                      </a:r>
                      <a:endParaRPr lang="en-AU" dirty="0"/>
                    </a:p>
                  </a:txBody>
                  <a:tcPr anchor="ctr"/>
                </a:tc>
                <a:tc>
                  <a:txBody>
                    <a:bodyPr/>
                    <a:lstStyle/>
                    <a:p>
                      <a:r>
                        <a:rPr lang="en-US" dirty="0"/>
                        <a:t>Extract from trait </a:t>
                      </a:r>
                      <a:r>
                        <a:rPr lang="en-US" dirty="0" err="1"/>
                        <a:t>impl</a:t>
                      </a:r>
                      <a:endParaRPr lang="en-AU" dirty="0"/>
                    </a:p>
                  </a:txBody>
                  <a:tcPr anchor="ctr"/>
                </a:tc>
                <a:tc>
                  <a:txBody>
                    <a:bodyPr/>
                    <a:lstStyle/>
                    <a:p>
                      <a:r>
                        <a:rPr lang="en-US" dirty="0"/>
                        <a:t>&amp;self -&gt; i32</a:t>
                      </a:r>
                      <a:endParaRPr lang="en-AU" dirty="0">
                        <a:latin typeface="Consolas" panose="020B0609020204030204" pitchFamily="49" charset="0"/>
                      </a:endParaRPr>
                    </a:p>
                  </a:txBody>
                  <a:tcPr anchor="ctr"/>
                </a:tc>
                <a:tc>
                  <a:txBody>
                    <a:bodyPr/>
                    <a:lstStyle/>
                    <a:p>
                      <a:r>
                        <a:rPr lang="en-US" dirty="0"/>
                        <a:t>11 → 16</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437643860"/>
                  </a:ext>
                </a:extLst>
              </a:tr>
              <a:tr h="561784">
                <a:tc>
                  <a:txBody>
                    <a:bodyPr/>
                    <a:lstStyle/>
                    <a:p>
                      <a:pPr algn="ctr"/>
                      <a:r>
                        <a:rPr lang="en-US" dirty="0"/>
                        <a:t>5</a:t>
                      </a:r>
                      <a:endParaRPr lang="en-AU" dirty="0"/>
                    </a:p>
                  </a:txBody>
                  <a:tcPr anchor="ctr"/>
                </a:tc>
                <a:tc>
                  <a:txBody>
                    <a:bodyPr/>
                    <a:lstStyle/>
                    <a:p>
                      <a:r>
                        <a:rPr lang="en-US" dirty="0"/>
                        <a:t>Extract mutable reference</a:t>
                      </a:r>
                      <a:endParaRPr lang="en-AU" dirty="0"/>
                    </a:p>
                  </a:txBody>
                  <a:tcPr anchor="ctr"/>
                </a:tc>
                <a:tc>
                  <a:txBody>
                    <a:bodyPr/>
                    <a:lstStyle/>
                    <a:p>
                      <a:r>
                        <a:rPr lang="en-US" dirty="0"/>
                        <a:t>y: &amp;mut Foo</a:t>
                      </a:r>
                      <a:endParaRPr lang="en-AU" dirty="0">
                        <a:latin typeface="Consolas" panose="020B0609020204030204" pitchFamily="49" charset="0"/>
                      </a:endParaRPr>
                    </a:p>
                  </a:txBody>
                  <a:tcPr anchor="ctr"/>
                </a:tc>
                <a:tc>
                  <a:txBody>
                    <a:bodyPr/>
                    <a:lstStyle/>
                    <a:p>
                      <a:r>
                        <a:rPr lang="en-US" dirty="0"/>
                        <a:t>14 → 17</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668934971"/>
                  </a:ext>
                </a:extLst>
              </a:tr>
              <a:tr h="561784">
                <a:tc>
                  <a:txBody>
                    <a:bodyPr/>
                    <a:lstStyle/>
                    <a:p>
                      <a:pPr algn="ctr"/>
                      <a:r>
                        <a:rPr lang="en-US" dirty="0"/>
                        <a:t>6</a:t>
                      </a:r>
                      <a:endParaRPr lang="en-AU" dirty="0"/>
                    </a:p>
                  </a:txBody>
                  <a:tcPr anchor="ctr"/>
                </a:tc>
                <a:tc>
                  <a:txBody>
                    <a:bodyPr/>
                    <a:lstStyle/>
                    <a:p>
                      <a:r>
                        <a:rPr lang="en-US" dirty="0"/>
                        <a:t>Extract return statement</a:t>
                      </a:r>
                      <a:endParaRPr lang="en-AU" dirty="0"/>
                    </a:p>
                  </a:txBody>
                  <a:tcPr anchor="ctr"/>
                </a:tc>
                <a:tc>
                  <a:txBody>
                    <a:bodyPr/>
                    <a:lstStyle/>
                    <a:p>
                      <a:r>
                        <a:rPr lang="en-US" dirty="0"/>
                        <a:t>() → u32</a:t>
                      </a:r>
                      <a:endParaRPr lang="en-AU" dirty="0">
                        <a:latin typeface="Consolas" panose="020B0609020204030204" pitchFamily="49" charset="0"/>
                      </a:endParaRPr>
                    </a:p>
                  </a:txBody>
                  <a:tcPr anchor="ctr"/>
                </a:tc>
                <a:tc>
                  <a:txBody>
                    <a:bodyPr/>
                    <a:lstStyle/>
                    <a:p>
                      <a:r>
                        <a:rPr lang="en-US" dirty="0"/>
                        <a:t>5 → 8</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774610783"/>
                  </a:ext>
                </a:extLst>
              </a:tr>
              <a:tr h="561784">
                <a:tc>
                  <a:txBody>
                    <a:bodyPr/>
                    <a:lstStyle/>
                    <a:p>
                      <a:pPr algn="ctr"/>
                      <a:r>
                        <a:rPr lang="en-US" dirty="0"/>
                        <a:t>7</a:t>
                      </a:r>
                      <a:endParaRPr lang="en-AU" dirty="0"/>
                    </a:p>
                  </a:txBody>
                  <a:tcPr anchor="ctr"/>
                </a:tc>
                <a:tc>
                  <a:txBody>
                    <a:bodyPr/>
                    <a:lstStyle/>
                    <a:p>
                      <a:r>
                        <a:rPr lang="en-US" dirty="0"/>
                        <a:t>Extract mutable method call</a:t>
                      </a:r>
                      <a:endParaRPr lang="en-AU" dirty="0"/>
                    </a:p>
                  </a:txBody>
                  <a:tcPr anchor="ctr"/>
                </a:tc>
                <a:tc>
                  <a:txBody>
                    <a:bodyPr/>
                    <a:lstStyle/>
                    <a:p>
                      <a:r>
                        <a:rPr lang="en-US" dirty="0"/>
                        <a:t>mut n: i32</a:t>
                      </a:r>
                      <a:endParaRPr lang="en-AU" dirty="0">
                        <a:latin typeface="Consolas" panose="020B0609020204030204" pitchFamily="49" charset="0"/>
                      </a:endParaRPr>
                    </a:p>
                  </a:txBody>
                  <a:tcPr anchor="ctr"/>
                </a:tc>
                <a:tc>
                  <a:txBody>
                    <a:bodyPr/>
                    <a:lstStyle/>
                    <a:p>
                      <a:r>
                        <a:rPr lang="en-US" dirty="0"/>
                        <a:t>12 → 15</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3165949266"/>
                  </a:ext>
                </a:extLst>
              </a:tr>
              <a:tr h="561784">
                <a:tc>
                  <a:txBody>
                    <a:bodyPr/>
                    <a:lstStyle/>
                    <a:p>
                      <a:pPr algn="ctr"/>
                      <a:r>
                        <a:rPr lang="en-US" dirty="0"/>
                        <a:t>8</a:t>
                      </a:r>
                      <a:endParaRPr lang="en-AU" dirty="0"/>
                    </a:p>
                  </a:txBody>
                  <a:tcPr anchor="ctr"/>
                </a:tc>
                <a:tc>
                  <a:txBody>
                    <a:bodyPr/>
                    <a:lstStyle/>
                    <a:p>
                      <a:r>
                        <a:rPr lang="en-US" dirty="0"/>
                        <a:t>No arguments if let else </a:t>
                      </a:r>
                      <a:endParaRPr lang="en-AU" dirty="0"/>
                    </a:p>
                  </a:txBody>
                  <a:tcPr anchor="ctr"/>
                </a:tc>
                <a:tc>
                  <a:txBody>
                    <a:bodyPr/>
                    <a:lstStyle/>
                    <a:p>
                      <a:r>
                        <a:rPr lang="en-US" dirty="0"/>
                        <a:t>() → i32</a:t>
                      </a:r>
                      <a:endParaRPr lang="en-AU" dirty="0">
                        <a:latin typeface="Consolas" panose="020B0609020204030204" pitchFamily="49" charset="0"/>
                      </a:endParaRPr>
                    </a:p>
                  </a:txBody>
                  <a:tcPr anchor="ctr"/>
                </a:tc>
                <a:tc>
                  <a:txBody>
                    <a:bodyPr/>
                    <a:lstStyle/>
                    <a:p>
                      <a:r>
                        <a:rPr lang="en-US" dirty="0"/>
                        <a:t>5 → 8</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1372986321"/>
                  </a:ext>
                </a:extLst>
              </a:tr>
              <a:tr h="561784">
                <a:tc>
                  <a:txBody>
                    <a:bodyPr/>
                    <a:lstStyle/>
                    <a:p>
                      <a:pPr algn="ctr"/>
                      <a:r>
                        <a:rPr lang="en-US" dirty="0"/>
                        <a:t>9</a:t>
                      </a:r>
                      <a:endParaRPr lang="en-AU" dirty="0"/>
                    </a:p>
                  </a:txBody>
                  <a:tcPr anchor="ctr"/>
                </a:tc>
                <a:tc>
                  <a:txBody>
                    <a:bodyPr/>
                    <a:lstStyle/>
                    <a:p>
                      <a:r>
                        <a:rPr lang="en-US" dirty="0"/>
                        <a:t>Try option with return</a:t>
                      </a:r>
                      <a:endParaRPr lang="en-AU" dirty="0"/>
                    </a:p>
                  </a:txBody>
                  <a:tcPr anchor="ctr"/>
                </a:tc>
                <a:tc>
                  <a:txBody>
                    <a:bodyPr/>
                    <a:lstStyle/>
                    <a:p>
                      <a:r>
                        <a:rPr lang="en-US" dirty="0"/>
                        <a:t>() → Option&lt;i32&gt;</a:t>
                      </a:r>
                      <a:endParaRPr lang="en-AU" dirty="0">
                        <a:latin typeface="Consolas" panose="020B0609020204030204" pitchFamily="49" charset="0"/>
                      </a:endParaRPr>
                    </a:p>
                  </a:txBody>
                  <a:tcPr anchor="ctr"/>
                </a:tc>
                <a:tc>
                  <a:txBody>
                    <a:bodyPr/>
                    <a:lstStyle/>
                    <a:p>
                      <a:r>
                        <a:rPr lang="en-US" dirty="0"/>
                        <a:t>12 → 16</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1795977324"/>
                  </a:ext>
                </a:extLst>
              </a:tr>
            </a:tbl>
          </a:graphicData>
        </a:graphic>
      </p:graphicFrame>
      <p:sp>
        <p:nvSpPr>
          <p:cNvPr id="37" name="Rounded Rectangle 13">
            <a:extLst>
              <a:ext uri="{FF2B5EF4-FFF2-40B4-BE49-F238E27FC236}">
                <a16:creationId xmlns:a16="http://schemas.microsoft.com/office/drawing/2014/main" id="{CB7B546D-0B7C-1024-2B64-D61FE97B41BE}"/>
              </a:ext>
            </a:extLst>
          </p:cNvPr>
          <p:cNvSpPr/>
          <p:nvPr/>
        </p:nvSpPr>
        <p:spPr>
          <a:xfrm>
            <a:off x="12719738" y="27803400"/>
            <a:ext cx="10560000" cy="1446600"/>
          </a:xfrm>
          <a:prstGeom prst="roundRect">
            <a:avLst>
              <a:gd name="adj" fmla="val 3409"/>
            </a:avLst>
          </a:prstGeom>
          <a:solidFill>
            <a:srgbClr val="F0E6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ctr">
              <a:defRPr sz="6000" b="1">
                <a:solidFill>
                  <a:srgbClr val="000000"/>
                </a:solidFill>
              </a:defRPr>
            </a:pPr>
            <a:r>
              <a:rPr lang="en-GB" dirty="0"/>
              <a:t>Future Work</a:t>
            </a:r>
            <a:endParaRPr dirty="0"/>
          </a:p>
        </p:txBody>
      </p:sp>
      <p:sp>
        <p:nvSpPr>
          <p:cNvPr id="40" name="Rounded Rectangle 14">
            <a:extLst>
              <a:ext uri="{FF2B5EF4-FFF2-40B4-BE49-F238E27FC236}">
                <a16:creationId xmlns:a16="http://schemas.microsoft.com/office/drawing/2014/main" id="{D2FF4C7F-7A8C-8E9C-4AD3-F664236F858F}"/>
              </a:ext>
            </a:extLst>
          </p:cNvPr>
          <p:cNvSpPr/>
          <p:nvPr/>
        </p:nvSpPr>
        <p:spPr>
          <a:xfrm>
            <a:off x="12719738" y="22482382"/>
            <a:ext cx="10560000" cy="5086606"/>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457200" indent="-457200">
              <a:buFont typeface="Arial" panose="020B0604020202020204" pitchFamily="34" charset="0"/>
              <a:buChar char="•"/>
            </a:pPr>
            <a:r>
              <a:rPr lang="en-US" sz="3000" b="1" dirty="0">
                <a:solidFill>
                  <a:schemeClr val="tx1"/>
                </a:solidFill>
              </a:rPr>
              <a:t>Standalone CLI: </a:t>
            </a:r>
            <a:r>
              <a:rPr lang="en-US" sz="3000" dirty="0">
                <a:solidFill>
                  <a:schemeClr val="tx1"/>
                </a:solidFill>
              </a:rPr>
              <a:t>working tool outside of the research harness</a:t>
            </a:r>
          </a:p>
          <a:p>
            <a:pPr marL="457200" indent="-457200">
              <a:buFont typeface="Arial" panose="020B0604020202020204" pitchFamily="34" charset="0"/>
              <a:buChar char="•"/>
            </a:pPr>
            <a:r>
              <a:rPr lang="en-US" sz="3000" b="1" dirty="0">
                <a:solidFill>
                  <a:schemeClr val="tx1"/>
                </a:solidFill>
              </a:rPr>
              <a:t>Language Coverage: </a:t>
            </a:r>
            <a:r>
              <a:rPr lang="en-US" sz="3000" dirty="0">
                <a:solidFill>
                  <a:schemeClr val="tx1"/>
                </a:solidFill>
              </a:rPr>
              <a:t>already supports async/await, generics, macros, etc.</a:t>
            </a:r>
          </a:p>
          <a:p>
            <a:pPr marL="457200" indent="-457200">
              <a:buFont typeface="Arial" panose="020B0604020202020204" pitchFamily="34" charset="0"/>
              <a:buChar char="•"/>
            </a:pPr>
            <a:r>
              <a:rPr lang="en-US" sz="3000" b="1" dirty="0">
                <a:solidFill>
                  <a:schemeClr val="tx1"/>
                </a:solidFill>
              </a:rPr>
              <a:t>IDE integration: </a:t>
            </a:r>
            <a:r>
              <a:rPr lang="en-US" sz="3000" dirty="0" err="1">
                <a:solidFill>
                  <a:schemeClr val="tx1"/>
                </a:solidFill>
              </a:rPr>
              <a:t>VSCode</a:t>
            </a:r>
            <a:r>
              <a:rPr lang="en-US" sz="3000" dirty="0">
                <a:solidFill>
                  <a:schemeClr val="tx1"/>
                </a:solidFill>
              </a:rPr>
              <a:t> extension provides proof – of – concept with live extract → fix → verify cycle.</a:t>
            </a:r>
          </a:p>
          <a:p>
            <a:pPr marL="457200" indent="-457200">
              <a:buFont typeface="Arial" panose="020B0604020202020204" pitchFamily="34" charset="0"/>
              <a:buChar char="•"/>
            </a:pPr>
            <a:r>
              <a:rPr lang="en-US" sz="3000" b="1" dirty="0">
                <a:solidFill>
                  <a:schemeClr val="tx1"/>
                </a:solidFill>
              </a:rPr>
              <a:t>Performance: </a:t>
            </a:r>
            <a:r>
              <a:rPr lang="en-US" sz="3000" dirty="0">
                <a:solidFill>
                  <a:schemeClr val="tx1"/>
                </a:solidFill>
              </a:rPr>
              <a:t>~2s proof cycles → feels interactive</a:t>
            </a:r>
          </a:p>
          <a:p>
            <a:pPr marL="457200" indent="-457200">
              <a:buFont typeface="Arial" panose="020B0604020202020204" pitchFamily="34" charset="0"/>
              <a:buChar char="•"/>
            </a:pPr>
            <a:r>
              <a:rPr lang="en-US" sz="3000" b="1" dirty="0">
                <a:solidFill>
                  <a:schemeClr val="tx1"/>
                </a:solidFill>
              </a:rPr>
              <a:t>Robustness: </a:t>
            </a:r>
            <a:r>
              <a:rPr lang="en-US" sz="3000" dirty="0">
                <a:solidFill>
                  <a:schemeClr val="tx1"/>
                </a:solidFill>
              </a:rPr>
              <a:t>automated repair loop makes it work on real crates</a:t>
            </a:r>
            <a:endParaRPr lang="en-US" sz="3000" b="1" dirty="0">
              <a:solidFill>
                <a:schemeClr val="tx1"/>
              </a:solidFill>
            </a:endParaRPr>
          </a:p>
          <a:p>
            <a:pPr marL="457200" indent="-457200" algn="l">
              <a:buFont typeface="Arial" panose="020B0604020202020204" pitchFamily="34" charset="0"/>
              <a:buChar char="•"/>
              <a:defRPr sz="3600">
                <a:solidFill>
                  <a:srgbClr val="000000"/>
                </a:solidFill>
              </a:defRPr>
            </a:pPr>
            <a:endParaRPr lang="en-AU" sz="3000" dirty="0"/>
          </a:p>
          <a:p>
            <a:pPr marL="457200" indent="-457200" algn="ctr">
              <a:buFont typeface="Arial" panose="020B0604020202020204" pitchFamily="34" charset="0"/>
              <a:buChar char="•"/>
            </a:pPr>
            <a:endParaRPr lang="en-AU" sz="3000" dirty="0"/>
          </a:p>
          <a:p>
            <a:pPr marL="457200" indent="-457200" algn="l">
              <a:buFont typeface="Arial" panose="020B0604020202020204" pitchFamily="34" charset="0"/>
              <a:buChar char="•"/>
              <a:defRPr sz="3600">
                <a:solidFill>
                  <a:srgbClr val="000000"/>
                </a:solidFill>
              </a:defRPr>
            </a:pPr>
            <a:endParaRPr sz="3000" dirty="0"/>
          </a:p>
        </p:txBody>
      </p:sp>
      <p:sp>
        <p:nvSpPr>
          <p:cNvPr id="44" name="Rounded Rectangle 14">
            <a:extLst>
              <a:ext uri="{FF2B5EF4-FFF2-40B4-BE49-F238E27FC236}">
                <a16:creationId xmlns:a16="http://schemas.microsoft.com/office/drawing/2014/main" id="{B4FB8CC6-9707-4ED0-A97E-27B5A7FFDF1D}"/>
              </a:ext>
            </a:extLst>
          </p:cNvPr>
          <p:cNvSpPr/>
          <p:nvPr/>
        </p:nvSpPr>
        <p:spPr>
          <a:xfrm>
            <a:off x="12719738" y="29484413"/>
            <a:ext cx="10560000" cy="5255588"/>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marL="571500" indent="-571500">
              <a:buFont typeface="Arial" panose="020B0604020202020204" pitchFamily="34" charset="0"/>
              <a:buChar char="•"/>
              <a:defRPr sz="3600">
                <a:solidFill>
                  <a:srgbClr val="000000"/>
                </a:solidFill>
              </a:defRPr>
            </a:pPr>
            <a:r>
              <a:rPr lang="en-AU" sz="3000" b="1" dirty="0">
                <a:solidFill>
                  <a:schemeClr val="tx1"/>
                </a:solidFill>
              </a:rPr>
              <a:t>Scaling: </a:t>
            </a:r>
            <a:r>
              <a:rPr lang="en-US" sz="3000" dirty="0"/>
              <a:t>whole-crate coverage via caching + incremental re-verification.</a:t>
            </a:r>
            <a:endParaRPr lang="en-AU" sz="3000" dirty="0">
              <a:solidFill>
                <a:schemeClr val="tx1"/>
              </a:solidFill>
            </a:endParaRPr>
          </a:p>
          <a:p>
            <a:pPr marL="571500" indent="-571500">
              <a:buFont typeface="Arial" panose="020B0604020202020204" pitchFamily="34" charset="0"/>
              <a:buChar char="•"/>
              <a:defRPr sz="3600">
                <a:solidFill>
                  <a:srgbClr val="000000"/>
                </a:solidFill>
              </a:defRPr>
            </a:pPr>
            <a:r>
              <a:rPr lang="en-AU" sz="3000" b="1" dirty="0">
                <a:solidFill>
                  <a:schemeClr val="tx1"/>
                </a:solidFill>
              </a:rPr>
              <a:t>New features: </a:t>
            </a:r>
            <a:r>
              <a:rPr lang="en-US" sz="3000" dirty="0"/>
              <a:t>unsafe code, concurrency, richer ownership patterns.</a:t>
            </a:r>
            <a:endParaRPr lang="en-AU" sz="3000" dirty="0">
              <a:solidFill>
                <a:schemeClr val="tx1"/>
              </a:solidFill>
            </a:endParaRPr>
          </a:p>
          <a:p>
            <a:pPr marL="571500" indent="-571500" algn="l">
              <a:buFont typeface="Arial" panose="020B0604020202020204" pitchFamily="34" charset="0"/>
              <a:buChar char="•"/>
              <a:defRPr sz="3600">
                <a:solidFill>
                  <a:srgbClr val="000000"/>
                </a:solidFill>
              </a:defRPr>
            </a:pPr>
            <a:r>
              <a:rPr lang="en-AU" sz="3000" b="1" dirty="0">
                <a:solidFill>
                  <a:schemeClr val="tx1"/>
                </a:solidFill>
              </a:rPr>
              <a:t>Diagnostics: </a:t>
            </a:r>
            <a:r>
              <a:rPr lang="en-AU" sz="3000" dirty="0">
                <a:solidFill>
                  <a:schemeClr val="tx1"/>
                </a:solidFill>
              </a:rPr>
              <a:t>friendlier failure messages when proofs don’t go through</a:t>
            </a:r>
            <a:endParaRPr lang="en-AU" sz="3000" b="1" dirty="0">
              <a:solidFill>
                <a:schemeClr val="tx1"/>
              </a:solidFill>
            </a:endParaRPr>
          </a:p>
          <a:p>
            <a:pPr marL="571500" indent="-571500" algn="l">
              <a:buFont typeface="Arial" panose="020B0604020202020204" pitchFamily="34" charset="0"/>
              <a:buChar char="•"/>
              <a:defRPr sz="3600">
                <a:solidFill>
                  <a:srgbClr val="000000"/>
                </a:solidFill>
              </a:defRPr>
            </a:pPr>
            <a:r>
              <a:rPr lang="en-AU" sz="3000" b="1" dirty="0">
                <a:solidFill>
                  <a:schemeClr val="tx1"/>
                </a:solidFill>
              </a:rPr>
              <a:t>Large-scale evaluation:</a:t>
            </a:r>
            <a:r>
              <a:rPr lang="en-AU" sz="3000" dirty="0">
                <a:solidFill>
                  <a:schemeClr val="tx1"/>
                </a:solidFill>
              </a:rPr>
              <a:t> across multiple community crates</a:t>
            </a:r>
            <a:endParaRPr lang="en-AU" sz="3000" b="1" dirty="0">
              <a:solidFill>
                <a:schemeClr val="tx1"/>
              </a:solidFill>
            </a:endParaRPr>
          </a:p>
          <a:p>
            <a:pPr marL="571500" indent="-571500" algn="l">
              <a:buFont typeface="Arial" panose="020B0604020202020204" pitchFamily="34" charset="0"/>
              <a:buChar char="•"/>
              <a:defRPr sz="3600">
                <a:solidFill>
                  <a:srgbClr val="000000"/>
                </a:solidFill>
              </a:defRPr>
            </a:pPr>
            <a:r>
              <a:rPr lang="en-AU" sz="3000" b="1" dirty="0">
                <a:solidFill>
                  <a:schemeClr val="tx1"/>
                </a:solidFill>
              </a:rPr>
              <a:t>Stronger guarantees: </a:t>
            </a:r>
            <a:r>
              <a:rPr lang="en-AU" sz="3000" dirty="0">
                <a:solidFill>
                  <a:schemeClr val="tx1"/>
                </a:solidFill>
              </a:rPr>
              <a:t>beyond observational equivalence!</a:t>
            </a:r>
            <a:endParaRPr lang="en-AU" sz="3000" b="1" dirty="0">
              <a:solidFill>
                <a:schemeClr val="tx1"/>
              </a:solidFill>
            </a:endParaRPr>
          </a:p>
          <a:p>
            <a:pPr marL="571500" indent="-571500" algn="l">
              <a:buFont typeface="Arial" panose="020B0604020202020204" pitchFamily="34" charset="0"/>
              <a:buChar char="•"/>
              <a:defRPr sz="3600">
                <a:solidFill>
                  <a:srgbClr val="000000"/>
                </a:solidFill>
              </a:defRPr>
            </a:pPr>
            <a:endParaRPr lang="en-AU" sz="3000" b="1" dirty="0">
              <a:solidFill>
                <a:schemeClr val="tx1"/>
              </a:solidFill>
            </a:endParaRPr>
          </a:p>
          <a:p>
            <a:pPr algn="ctr">
              <a:defRPr sz="3600">
                <a:solidFill>
                  <a:srgbClr val="000000"/>
                </a:solidFill>
              </a:defRPr>
            </a:pPr>
            <a:r>
              <a:rPr lang="en-AU" sz="3000" b="1" i="1" dirty="0">
                <a:solidFill>
                  <a:schemeClr val="tx1"/>
                </a:solidFill>
              </a:rPr>
              <a:t>“</a:t>
            </a:r>
            <a:r>
              <a:rPr lang="en-AU" sz="3000" i="1" dirty="0">
                <a:solidFill>
                  <a:schemeClr val="tx1"/>
                </a:solidFill>
              </a:rPr>
              <a:t>Towards real-world scale”</a:t>
            </a:r>
            <a:endParaRPr lang="en-AU" sz="3000" b="1" i="1" dirty="0">
              <a:solidFill>
                <a:schemeClr val="tx1"/>
              </a:solidFill>
            </a:endParaRPr>
          </a:p>
          <a:p>
            <a:pPr algn="l">
              <a:defRPr sz="3600">
                <a:solidFill>
                  <a:srgbClr val="000000"/>
                </a:solidFill>
              </a:defRPr>
            </a:pPr>
            <a:endParaRPr lang="en-AU" dirty="0"/>
          </a:p>
          <a:p>
            <a:pPr algn="l">
              <a:defRPr sz="3600">
                <a:solidFill>
                  <a:srgbClr val="000000"/>
                </a:solidFill>
              </a:defRPr>
            </a:pPr>
            <a:endParaRPr lang="en-US" dirty="0"/>
          </a:p>
          <a:p>
            <a:pPr algn="l">
              <a:defRPr sz="3600">
                <a:solidFill>
                  <a:srgbClr val="000000"/>
                </a:solidFill>
              </a:defRPr>
            </a:pPr>
            <a:endParaRPr lang="en-AU" dirty="0"/>
          </a:p>
          <a:p>
            <a:pPr algn="ctr"/>
            <a:endParaRPr lang="en-AU" dirty="0"/>
          </a:p>
          <a:p>
            <a:pPr algn="l">
              <a:defRPr sz="3600">
                <a:solidFill>
                  <a:srgbClr val="000000"/>
                </a:solidFill>
              </a:defRPr>
            </a:pPr>
            <a:endParaRPr dirty="0"/>
          </a:p>
        </p:txBody>
      </p:sp>
      <p:sp>
        <p:nvSpPr>
          <p:cNvPr id="45" name="TextBox 44">
            <a:extLst>
              <a:ext uri="{FF2B5EF4-FFF2-40B4-BE49-F238E27FC236}">
                <a16:creationId xmlns:a16="http://schemas.microsoft.com/office/drawing/2014/main" id="{24FBF757-F161-3DBD-15EB-81BBC79EDDCB}"/>
              </a:ext>
            </a:extLst>
          </p:cNvPr>
          <p:cNvSpPr txBox="1"/>
          <p:nvPr/>
        </p:nvSpPr>
        <p:spPr>
          <a:xfrm>
            <a:off x="14514286" y="26328914"/>
            <a:ext cx="7184571" cy="553998"/>
          </a:xfrm>
          <a:prstGeom prst="rect">
            <a:avLst/>
          </a:prstGeom>
          <a:noFill/>
        </p:spPr>
        <p:txBody>
          <a:bodyPr wrap="square" rtlCol="0">
            <a:spAutoFit/>
          </a:bodyPr>
          <a:lstStyle/>
          <a:p>
            <a:pPr algn="ctr"/>
            <a:r>
              <a:rPr lang="en-US" sz="3000" i="1" dirty="0"/>
              <a:t>“Not just theory – A usable developer tool”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rgbClr val="BE830E">
                <a:alpha val="75000"/>
              </a:srgbClr>
            </a:gs>
            <a:gs pos="73000">
              <a:schemeClr val="accent6">
                <a:lumMod val="45000"/>
                <a:lumOff val="55000"/>
                <a:alpha val="75000"/>
              </a:schemeClr>
            </a:gs>
            <a:gs pos="59000">
              <a:schemeClr val="accent6">
                <a:lumMod val="45000"/>
                <a:lumOff val="55000"/>
                <a:alpha val="75000"/>
              </a:schemeClr>
            </a:gs>
            <a:gs pos="97000">
              <a:schemeClr val="accent6">
                <a:lumMod val="30000"/>
                <a:lumOff val="70000"/>
                <a:alpha val="75000"/>
              </a:schemeClr>
            </a:gs>
          </a:gsLst>
          <a:lin ang="16200000" scaled="0"/>
          <a:tileRect/>
        </a:gradFill>
        <a:effectLst/>
      </p:bgPr>
    </p:bg>
    <p:spTree>
      <p:nvGrpSpPr>
        <p:cNvPr id="1" name="">
          <a:extLst>
            <a:ext uri="{FF2B5EF4-FFF2-40B4-BE49-F238E27FC236}">
              <a16:creationId xmlns:a16="http://schemas.microsoft.com/office/drawing/2014/main" id="{C8770C25-7211-3200-D76C-8FF3C13D8048}"/>
            </a:ext>
          </a:extLst>
        </p:cNvPr>
        <p:cNvGrpSpPr/>
        <p:nvPr/>
      </p:nvGrpSpPr>
      <p:grpSpPr>
        <a:xfrm>
          <a:off x="0" y="0"/>
          <a:ext cx="0" cy="0"/>
          <a:chOff x="0" y="0"/>
          <a:chExt cx="0" cy="0"/>
        </a:xfrm>
      </p:grpSpPr>
      <p:sp>
        <p:nvSpPr>
          <p:cNvPr id="2" name="Rounded Rectangle 1">
            <a:extLst>
              <a:ext uri="{FF2B5EF4-FFF2-40B4-BE49-F238E27FC236}">
                <a16:creationId xmlns:a16="http://schemas.microsoft.com/office/drawing/2014/main" id="{A76D94FA-6C9E-E6F5-A291-53433524034A}"/>
              </a:ext>
            </a:extLst>
          </p:cNvPr>
          <p:cNvSpPr/>
          <p:nvPr/>
        </p:nvSpPr>
        <p:spPr>
          <a:xfrm>
            <a:off x="720000" y="720000"/>
            <a:ext cx="10560000" cy="2880000"/>
          </a:xfrm>
          <a:prstGeom prst="roundRect">
            <a:avLst>
              <a:gd name="adj" fmla="val 3409"/>
            </a:avLst>
          </a:prstGeom>
          <a:solidFill>
            <a:srgbClr val="FFE6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Motivation &amp; Problem</a:t>
            </a:r>
          </a:p>
        </p:txBody>
      </p:sp>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8EB70DD3-E95F-C6AB-11BB-1F50937926FA}"/>
                  </a:ext>
                </a:extLst>
              </p:cNvPr>
              <p:cNvSpPr/>
              <p:nvPr/>
            </p:nvSpPr>
            <p:spPr>
              <a:xfrm>
                <a:off x="719738"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 typeface="Arial" panose="020B0604020202020204" pitchFamily="34" charset="0"/>
                  <a:buChar char="•"/>
                </a:pPr>
                <a:r>
                  <a:rPr lang="en-AU" sz="3000" b="1" dirty="0">
                    <a:solidFill>
                      <a:schemeClr val="tx1"/>
                    </a:solidFill>
                  </a:rPr>
                  <a:t>Refactoring is Essential.</a:t>
                </a:r>
                <a:r>
                  <a:rPr lang="en-AU" sz="3000" dirty="0">
                    <a:solidFill>
                      <a:schemeClr val="tx1"/>
                    </a:solidFill>
                  </a:rPr>
                  <a:t> Developers spend much of their time improving existing codebases, and refactoring helps reduce technical debt, improve readability, and simplify testing.</a:t>
                </a:r>
              </a:p>
              <a:p>
                <a:pPr marL="285750" indent="-285750">
                  <a:buFont typeface="Arial" panose="020B0604020202020204" pitchFamily="34" charset="0"/>
                  <a:buChar char="•"/>
                </a:pPr>
                <a:r>
                  <a:rPr lang="en-AU" sz="3000" b="1" dirty="0">
                    <a:solidFill>
                      <a:schemeClr val="tx1"/>
                    </a:solidFill>
                  </a:rPr>
                  <a:t>Extract Method matters. </a:t>
                </a:r>
                <a:r>
                  <a:rPr lang="en-AU" sz="3000" dirty="0">
                    <a:solidFill>
                      <a:schemeClr val="tx1"/>
                    </a:solidFill>
                  </a:rPr>
                  <a:t>Splitting large methods into smaller, named functions is one of the most common and effective </a:t>
                </a:r>
                <a:r>
                  <a:rPr lang="en-AU" sz="3000" dirty="0" err="1">
                    <a:solidFill>
                      <a:schemeClr val="tx1"/>
                    </a:solidFill>
                  </a:rPr>
                  <a:t>refactorings</a:t>
                </a:r>
                <a:r>
                  <a:rPr lang="en-AU" sz="3000" dirty="0">
                    <a:solidFill>
                      <a:schemeClr val="tx1"/>
                    </a:solidFill>
                  </a:rPr>
                  <a:t>. In garbage collected languages (Java, Python), this is trivial.</a:t>
                </a:r>
              </a:p>
              <a:p>
                <a:pPr marL="285750" indent="-285750">
                  <a:buFont typeface="Arial" panose="020B0604020202020204" pitchFamily="34" charset="0"/>
                  <a:buChar char="•"/>
                </a:pPr>
                <a:r>
                  <a:rPr lang="en-AU" sz="3000" b="1" dirty="0">
                    <a:solidFill>
                      <a:schemeClr val="tx1"/>
                    </a:solidFill>
                  </a:rPr>
                  <a:t>Rust is Different.</a:t>
                </a:r>
                <a:r>
                  <a:rPr lang="en-AU" sz="3000" dirty="0">
                    <a:solidFill>
                      <a:schemeClr val="tx1"/>
                    </a:solidFill>
                  </a:rPr>
                  <a:t> Ownership, borrowing and lifetimes – Rust’s safety guarantees – make naïve extraction nearly impossible.</a:t>
                </a:r>
                <a:endParaRPr lang="en-GB" sz="3000" dirty="0">
                  <a:solidFill>
                    <a:schemeClr val="tx1"/>
                  </a:solidFill>
                </a:endParaRPr>
              </a:p>
              <a:p>
                <a:pPr marL="742950" lvl="1" indent="-285750">
                  <a:buFont typeface="Arial" panose="020B0604020202020204" pitchFamily="34" charset="0"/>
                  <a:buChar char="•"/>
                </a:pPr>
                <a:r>
                  <a:rPr lang="en-GB" sz="3000" dirty="0">
                    <a:solidFill>
                      <a:schemeClr val="tx1"/>
                    </a:solidFill>
                  </a:rPr>
                  <a:t>Moving values breaks ownership</a:t>
                </a:r>
              </a:p>
              <a:p>
                <a:pPr marL="742950" lvl="1" indent="-285750">
                  <a:buFont typeface="Arial" panose="020B0604020202020204" pitchFamily="34" charset="0"/>
                  <a:buChar char="•"/>
                </a:pPr>
                <a:r>
                  <a:rPr lang="en-GB" sz="3000" dirty="0">
                    <a:solidFill>
                      <a:schemeClr val="tx1"/>
                    </a:solidFill>
                  </a:rPr>
                  <a:t>Borrows (</a:t>
                </a:r>
                <a:r>
                  <a:rPr lang="en-GB" sz="3000" dirty="0">
                    <a:solidFill>
                      <a:schemeClr val="tx1"/>
                    </a:solidFill>
                    <a:highlight>
                      <a:srgbClr val="C0C0C0"/>
                    </a:highlight>
                    <a:latin typeface="Cascadia Code" panose="020B0609020000020004" pitchFamily="49" charset="0"/>
                    <a:cs typeface="Cascadia Code" panose="020B0609020000020004" pitchFamily="49" charset="0"/>
                  </a:rPr>
                  <a:t>&amp;T</a:t>
                </a:r>
                <a:r>
                  <a:rPr lang="en-GB" sz="3000" dirty="0">
                    <a:solidFill>
                      <a:schemeClr val="tx1"/>
                    </a:solidFill>
                  </a:rPr>
                  <a:t>, </a:t>
                </a:r>
                <a:r>
                  <a:rPr lang="en-GB" sz="3000" dirty="0">
                    <a:solidFill>
                      <a:schemeClr val="tx1"/>
                    </a:solidFill>
                    <a:highlight>
                      <a:srgbClr val="C0C0C0"/>
                    </a:highlight>
                    <a:latin typeface="Cascadia Code" panose="020B0609020000020004" pitchFamily="49" charset="0"/>
                    <a:cs typeface="Cascadia Code" panose="020B0609020000020004" pitchFamily="49" charset="0"/>
                  </a:rPr>
                  <a:t>&amp;mut T</a:t>
                </a:r>
                <a:r>
                  <a:rPr lang="en-GB" sz="3000" dirty="0">
                    <a:solidFill>
                      <a:schemeClr val="tx1"/>
                    </a:solidFill>
                  </a:rPr>
                  <a:t>) can easily  become invalid</a:t>
                </a:r>
              </a:p>
              <a:p>
                <a:pPr marL="742950" lvl="1" indent="-285750">
                  <a:buFont typeface="Arial" panose="020B0604020202020204" pitchFamily="34" charset="0"/>
                  <a:buChar char="•"/>
                </a:pPr>
                <a:r>
                  <a:rPr lang="en-GB" sz="3000" dirty="0">
                    <a:solidFill>
                      <a:schemeClr val="tx1"/>
                    </a:solidFill>
                  </a:rPr>
                  <a:t>Lifetimes may need explicit annotations the compiler won’t infer automatically</a:t>
                </a:r>
              </a:p>
              <a:p>
                <a:pPr marL="742950" lvl="1" indent="-285750">
                  <a:buFont typeface="Arial" panose="020B0604020202020204" pitchFamily="34" charset="0"/>
                  <a:buChar char="•"/>
                </a:pPr>
                <a:r>
                  <a:rPr lang="en-GB" sz="3000" dirty="0">
                    <a:solidFill>
                      <a:schemeClr val="tx1"/>
                    </a:solidFill>
                  </a:rPr>
                  <a:t>Non-local control flow (</a:t>
                </a:r>
                <a:r>
                  <a:rPr lang="en-GB" sz="3000" dirty="0">
                    <a:solidFill>
                      <a:schemeClr val="tx1"/>
                    </a:solidFill>
                    <a:highlight>
                      <a:srgbClr val="C0C0C0"/>
                    </a:highlight>
                    <a:latin typeface="Cascadia Code" panose="020B0609020000020004" pitchFamily="49" charset="0"/>
                    <a:cs typeface="Cascadia Code" panose="020B0609020000020004" pitchFamily="49" charset="0"/>
                  </a:rPr>
                  <a:t>return</a:t>
                </a:r>
                <a:r>
                  <a:rPr lang="en-GB" sz="3000" dirty="0">
                    <a:solidFill>
                      <a:schemeClr val="tx1"/>
                    </a:solidFill>
                  </a:rPr>
                  <a:t>, </a:t>
                </a:r>
                <a:r>
                  <a:rPr lang="en-GB" sz="3000" dirty="0">
                    <a:solidFill>
                      <a:schemeClr val="tx1"/>
                    </a:solidFill>
                    <a:highlight>
                      <a:srgbClr val="C0C0C0"/>
                    </a:highlight>
                    <a:latin typeface="Cascadia Code" panose="020B0609020000020004" pitchFamily="49" charset="0"/>
                    <a:cs typeface="Cascadia Code" panose="020B0609020000020004" pitchFamily="49" charset="0"/>
                  </a:rPr>
                  <a:t>break</a:t>
                </a:r>
                <a:r>
                  <a:rPr lang="en-GB" sz="3000" dirty="0">
                    <a:solidFill>
                      <a:schemeClr val="tx1"/>
                    </a:solidFill>
                  </a:rPr>
                  <a:t>) doesn’t trivially transfer to a new function</a:t>
                </a:r>
              </a:p>
              <a:p>
                <a:pPr marL="285750" indent="-285750">
                  <a:buFont typeface="Arial" panose="020B0604020202020204" pitchFamily="34" charset="0"/>
                  <a:buChar char="•"/>
                </a:pPr>
                <a:r>
                  <a:rPr lang="en-AU" sz="3000" b="1" dirty="0">
                    <a:solidFill>
                      <a:schemeClr val="tx1"/>
                    </a:solidFill>
                  </a:rPr>
                  <a:t>The gap. </a:t>
                </a:r>
                <a:r>
                  <a:rPr lang="en-AU" sz="3000" dirty="0">
                    <a:solidFill>
                      <a:schemeClr val="tx1"/>
                    </a:solidFill>
                  </a:rPr>
                  <a:t>Existing IDE tools (IntelliJ’s Rust Plugin, Rust Analyzer) handle only simple extractions. They often fail on asynchronous code, generics, macros or complex lifetimes. Developers are often left with uncompilable or subtly incorrect code. </a:t>
                </a:r>
              </a:p>
              <a:p>
                <a:pPr marL="285750" indent="-285750">
                  <a:buFont typeface="Arial" panose="020B0604020202020204" pitchFamily="34" charset="0"/>
                  <a:buChar char="•"/>
                </a:pPr>
                <a:r>
                  <a:rPr lang="en-AU" sz="3000" b="1" dirty="0">
                    <a:solidFill>
                      <a:schemeClr val="tx1"/>
                    </a:solidFill>
                  </a:rPr>
                  <a:t>Why this matters. </a:t>
                </a:r>
                <a:r>
                  <a:rPr lang="en-AU" sz="3000" dirty="0">
                    <a:solidFill>
                      <a:schemeClr val="tx1"/>
                    </a:solidFill>
                  </a:rPr>
                  <a:t>In high-assurance domains, a refactoring that might silently change semantics is unacceptable. Even in Rust, compilation success </a:t>
                </a:r>
                <a14:m>
                  <m:oMath xmlns:m="http://schemas.openxmlformats.org/officeDocument/2006/math">
                    <m:r>
                      <a:rPr lang="en-AU" sz="3000" i="1" smtClean="0">
                        <a:solidFill>
                          <a:schemeClr val="tx1"/>
                        </a:solidFill>
                        <a:latin typeface="Cambria Math" panose="02040503050406030204" pitchFamily="18" charset="0"/>
                        <a:ea typeface="Cambria Math" panose="02040503050406030204" pitchFamily="18" charset="0"/>
                      </a:rPr>
                      <m:t>≠</m:t>
                    </m:r>
                  </m:oMath>
                </a14:m>
                <a:r>
                  <a:rPr lang="en-GB" sz="3000" b="1" dirty="0">
                    <a:solidFill>
                      <a:schemeClr val="tx1"/>
                    </a:solidFill>
                  </a:rPr>
                  <a:t> </a:t>
                </a:r>
                <a:r>
                  <a:rPr lang="en-GB" sz="3000" dirty="0">
                    <a:solidFill>
                      <a:schemeClr val="tx1"/>
                    </a:solidFill>
                  </a:rPr>
                  <a:t>semantic equivalence.</a:t>
                </a:r>
                <a:endParaRPr lang="en-GB" sz="3000" b="1" dirty="0">
                  <a:solidFill>
                    <a:schemeClr val="tx1"/>
                  </a:solidFill>
                </a:endParaRPr>
              </a:p>
            </p:txBody>
          </p:sp>
        </mc:Choice>
        <mc:Fallback xmlns="">
          <p:sp>
            <p:nvSpPr>
              <p:cNvPr id="3" name="Rounded Rectangle 2">
                <a:extLst>
                  <a:ext uri="{FF2B5EF4-FFF2-40B4-BE49-F238E27FC236}">
                    <a16:creationId xmlns:a16="http://schemas.microsoft.com/office/drawing/2014/main" id="{8EB70DD3-E95F-C6AB-11BB-1F50937926FA}"/>
                  </a:ext>
                </a:extLst>
              </p:cNvPr>
              <p:cNvSpPr>
                <a:spLocks noRot="1" noChangeAspect="1" noMove="1" noResize="1" noEditPoints="1" noAdjustHandles="1" noChangeArrowheads="1" noChangeShapeType="1" noTextEdit="1"/>
              </p:cNvSpPr>
              <p:nvPr/>
            </p:nvSpPr>
            <p:spPr>
              <a:xfrm>
                <a:off x="719738" y="3780000"/>
                <a:ext cx="10560000" cy="10800000"/>
              </a:xfrm>
              <a:prstGeom prst="roundRect">
                <a:avLst>
                  <a:gd name="adj" fmla="val 3409"/>
                </a:avLst>
              </a:prstGeom>
              <a:blipFill>
                <a:blip r:embed="rId2"/>
                <a:stretch>
                  <a:fillRect/>
                </a:stretch>
              </a:blipFill>
              <a:ln w="19050">
                <a:solidFill>
                  <a:srgbClr val="000000"/>
                </a:solidFill>
              </a:ln>
            </p:spPr>
            <p:txBody>
              <a:bodyPr/>
              <a:lstStyle/>
              <a:p>
                <a:r>
                  <a:rPr lang="en-AU">
                    <a:noFill/>
                  </a:rPr>
                  <a:t> </a:t>
                </a:r>
              </a:p>
            </p:txBody>
          </p:sp>
        </mc:Fallback>
      </mc:AlternateContent>
      <p:sp>
        <p:nvSpPr>
          <p:cNvPr id="4" name="Rounded Rectangle 3">
            <a:extLst>
              <a:ext uri="{FF2B5EF4-FFF2-40B4-BE49-F238E27FC236}">
                <a16:creationId xmlns:a16="http://schemas.microsoft.com/office/drawing/2014/main" id="{7CAAA70A-8190-6827-2178-77662D5F4E15}"/>
              </a:ext>
            </a:extLst>
          </p:cNvPr>
          <p:cNvSpPr/>
          <p:nvPr/>
        </p:nvSpPr>
        <p:spPr>
          <a:xfrm>
            <a:off x="12720000" y="720000"/>
            <a:ext cx="10560000" cy="2880000"/>
          </a:xfrm>
          <a:prstGeom prst="roundRect">
            <a:avLst>
              <a:gd name="adj" fmla="val 3409"/>
            </a:avLst>
          </a:prstGeom>
          <a:solidFill>
            <a:srgbClr val="E6F0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dirty="0"/>
              <a:t>Approach &amp; Pipeline</a:t>
            </a:r>
          </a:p>
        </p:txBody>
      </p:sp>
      <p:sp>
        <p:nvSpPr>
          <p:cNvPr id="5" name="Rounded Rectangle 4">
            <a:extLst>
              <a:ext uri="{FF2B5EF4-FFF2-40B4-BE49-F238E27FC236}">
                <a16:creationId xmlns:a16="http://schemas.microsoft.com/office/drawing/2014/main" id="{FE7DFBF4-8C3F-4A7A-CF1C-0A947295CD14}"/>
              </a:ext>
            </a:extLst>
          </p:cNvPr>
          <p:cNvSpPr/>
          <p:nvPr/>
        </p:nvSpPr>
        <p:spPr>
          <a:xfrm>
            <a:off x="12720000" y="379905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sz="3000" dirty="0"/>
          </a:p>
          <a:p>
            <a:pPr marL="857250" indent="-857250" algn="l">
              <a:buFont typeface="+mj-lt"/>
              <a:buAutoNum type="romanUcPeriod"/>
              <a:defRPr sz="3600">
                <a:solidFill>
                  <a:srgbClr val="000000"/>
                </a:solidFill>
              </a:defRPr>
            </a:pPr>
            <a:r>
              <a:rPr lang="en-AU" sz="3000" b="1" dirty="0"/>
              <a:t>Extraction</a:t>
            </a:r>
          </a:p>
          <a:p>
            <a:pPr marL="1314450" lvl="1" indent="-857250">
              <a:buFont typeface="Arial" panose="020B0604020202020204" pitchFamily="34" charset="0"/>
              <a:buChar char="•"/>
              <a:defRPr sz="3600">
                <a:solidFill>
                  <a:srgbClr val="000000"/>
                </a:solidFill>
              </a:defRPr>
            </a:pPr>
            <a:r>
              <a:rPr lang="en-AU" sz="3000" dirty="0"/>
              <a:t>User selects code region</a:t>
            </a:r>
          </a:p>
          <a:p>
            <a:pPr marL="1314450" lvl="1" indent="-857250">
              <a:buFont typeface="Arial" panose="020B0604020202020204" pitchFamily="34" charset="0"/>
              <a:buChar char="•"/>
              <a:defRPr sz="3600">
                <a:solidFill>
                  <a:srgbClr val="000000"/>
                </a:solidFill>
              </a:defRPr>
            </a:pPr>
            <a:r>
              <a:rPr lang="en-AU" sz="3000" i="1" dirty="0"/>
              <a:t>“Copy and Paste”</a:t>
            </a:r>
          </a:p>
          <a:p>
            <a:pPr marL="857250" indent="-857250" algn="l">
              <a:buFont typeface="+mj-lt"/>
              <a:buAutoNum type="romanUcPeriod"/>
              <a:defRPr sz="3600">
                <a:solidFill>
                  <a:srgbClr val="000000"/>
                </a:solidFill>
              </a:defRPr>
            </a:pPr>
            <a:r>
              <a:rPr lang="en-AU" sz="3000" b="1" dirty="0"/>
              <a:t>REM</a:t>
            </a:r>
          </a:p>
          <a:p>
            <a:pPr marL="1314450" lvl="1" indent="-857250">
              <a:buFont typeface="Arial" panose="020B0604020202020204" pitchFamily="34" charset="0"/>
              <a:buChar char="•"/>
              <a:defRPr sz="3600">
                <a:solidFill>
                  <a:srgbClr val="000000"/>
                </a:solidFill>
              </a:defRPr>
            </a:pPr>
            <a:r>
              <a:rPr lang="en-AU" sz="3000" dirty="0"/>
              <a:t>Repairs  lifetimes</a:t>
            </a:r>
          </a:p>
          <a:p>
            <a:pPr marL="1314450" lvl="1" indent="-857250">
              <a:buFont typeface="Arial" panose="020B0604020202020204" pitchFamily="34" charset="0"/>
              <a:buChar char="•"/>
              <a:defRPr sz="3600">
                <a:solidFill>
                  <a:srgbClr val="000000"/>
                </a:solidFill>
              </a:defRPr>
            </a:pPr>
            <a:r>
              <a:rPr lang="en-AU" sz="3000" dirty="0"/>
              <a:t>Infers borrows &amp;</a:t>
            </a:r>
          </a:p>
          <a:p>
            <a:pPr lvl="1">
              <a:defRPr sz="3600">
                <a:solidFill>
                  <a:srgbClr val="000000"/>
                </a:solidFill>
              </a:defRPr>
            </a:pPr>
            <a:r>
              <a:rPr lang="en-AU" sz="3000" dirty="0"/>
              <a:t>		ownership</a:t>
            </a:r>
          </a:p>
          <a:p>
            <a:pPr marL="857250" indent="-857250" algn="l">
              <a:buFont typeface="+mj-lt"/>
              <a:buAutoNum type="romanUcPeriod"/>
              <a:defRPr sz="3600">
                <a:solidFill>
                  <a:srgbClr val="000000"/>
                </a:solidFill>
              </a:defRPr>
            </a:pPr>
            <a:r>
              <a:rPr lang="en-AU" sz="3000" b="1" dirty="0"/>
              <a:t>CHARON</a:t>
            </a:r>
          </a:p>
          <a:p>
            <a:pPr marL="1314450" lvl="1" indent="-857250">
              <a:buFont typeface="Arial" panose="020B0604020202020204" pitchFamily="34" charset="0"/>
              <a:buChar char="•"/>
              <a:defRPr sz="3600">
                <a:solidFill>
                  <a:srgbClr val="000000"/>
                </a:solidFill>
              </a:defRPr>
            </a:pPr>
            <a:r>
              <a:rPr lang="en-AU" sz="3000" dirty="0"/>
              <a:t>Translates Rust to LLBC</a:t>
            </a:r>
          </a:p>
          <a:p>
            <a:pPr lvl="1">
              <a:defRPr sz="3600">
                <a:solidFill>
                  <a:srgbClr val="000000"/>
                </a:solidFill>
              </a:defRPr>
            </a:pPr>
            <a:r>
              <a:rPr lang="en-AU" sz="3000" dirty="0"/>
              <a:t>	     (a Lambda Calculus)</a:t>
            </a:r>
          </a:p>
          <a:p>
            <a:pPr marL="1314450" lvl="1" indent="-857250">
              <a:buFont typeface="Arial" panose="020B0604020202020204" pitchFamily="34" charset="0"/>
              <a:buChar char="•"/>
              <a:defRPr sz="3600">
                <a:solidFill>
                  <a:srgbClr val="000000"/>
                </a:solidFill>
              </a:defRPr>
            </a:pPr>
            <a:r>
              <a:rPr lang="en-AU" sz="3000" dirty="0"/>
              <a:t>Isolates </a:t>
            </a:r>
            <a:r>
              <a:rPr lang="en-AU" sz="3000" dirty="0" err="1"/>
              <a:t>rustc</a:t>
            </a:r>
            <a:r>
              <a:rPr lang="en-AU" sz="3000" dirty="0"/>
              <a:t> internals.</a:t>
            </a:r>
          </a:p>
          <a:p>
            <a:pPr marL="1314450" lvl="1" indent="-857250">
              <a:buFont typeface="Arial" panose="020B0604020202020204" pitchFamily="34" charset="0"/>
              <a:buChar char="•"/>
              <a:defRPr sz="3600">
                <a:solidFill>
                  <a:srgbClr val="000000"/>
                </a:solidFill>
              </a:defRPr>
            </a:pPr>
            <a:r>
              <a:rPr lang="en-AU" sz="3000" dirty="0"/>
              <a:t>Allows for semantic analysis</a:t>
            </a:r>
          </a:p>
          <a:p>
            <a:pPr marL="857250" indent="-857250" algn="l">
              <a:buFont typeface="+mj-lt"/>
              <a:buAutoNum type="romanUcPeriod"/>
              <a:defRPr sz="3600">
                <a:solidFill>
                  <a:srgbClr val="000000"/>
                </a:solidFill>
              </a:defRPr>
            </a:pPr>
            <a:r>
              <a:rPr lang="en-AU" sz="3000" b="1" dirty="0"/>
              <a:t>Aeneas</a:t>
            </a:r>
          </a:p>
          <a:p>
            <a:pPr marL="1314450" lvl="1" indent="-857250">
              <a:buFont typeface="Arial" panose="020B0604020202020204" pitchFamily="34" charset="0"/>
              <a:buChar char="•"/>
              <a:defRPr sz="3600">
                <a:solidFill>
                  <a:srgbClr val="000000"/>
                </a:solidFill>
              </a:defRPr>
            </a:pPr>
            <a:r>
              <a:rPr lang="en-AU" sz="3000" dirty="0"/>
              <a:t>Functionalises LLBC</a:t>
            </a:r>
          </a:p>
          <a:p>
            <a:pPr marL="1314450" lvl="1" indent="-857250">
              <a:buFont typeface="Arial" panose="020B0604020202020204" pitchFamily="34" charset="0"/>
              <a:buChar char="•"/>
              <a:defRPr sz="3600">
                <a:solidFill>
                  <a:srgbClr val="000000"/>
                </a:solidFill>
              </a:defRPr>
            </a:pPr>
            <a:r>
              <a:rPr lang="en-AU" sz="3000" dirty="0"/>
              <a:t>Prepares verification conditions</a:t>
            </a:r>
          </a:p>
          <a:p>
            <a:pPr marL="857250" indent="-857250" algn="l">
              <a:buFont typeface="+mj-lt"/>
              <a:buAutoNum type="romanUcPeriod"/>
              <a:defRPr sz="3600">
                <a:solidFill>
                  <a:srgbClr val="000000"/>
                </a:solidFill>
              </a:defRPr>
            </a:pPr>
            <a:r>
              <a:rPr lang="en-AU" sz="3000" b="1" dirty="0"/>
              <a:t>Coq</a:t>
            </a:r>
          </a:p>
          <a:p>
            <a:pPr marL="1314450" lvl="1" indent="-857250">
              <a:buFont typeface="Arial" panose="020B0604020202020204" pitchFamily="34" charset="0"/>
              <a:buChar char="•"/>
              <a:defRPr sz="3600">
                <a:solidFill>
                  <a:srgbClr val="000000"/>
                </a:solidFill>
              </a:defRPr>
            </a:pPr>
            <a:r>
              <a:rPr lang="en-AU" sz="3000" dirty="0"/>
              <a:t>Checks observational</a:t>
            </a:r>
          </a:p>
          <a:p>
            <a:pPr lvl="1">
              <a:defRPr sz="3600">
                <a:solidFill>
                  <a:srgbClr val="000000"/>
                </a:solidFill>
              </a:defRPr>
            </a:pPr>
            <a:r>
              <a:rPr lang="en-AU" sz="3000" dirty="0"/>
              <a:t>     		equivalence proofs</a:t>
            </a:r>
          </a:p>
          <a:p>
            <a:pPr marL="914400" lvl="1" indent="-457200">
              <a:buFont typeface="Arial" panose="020B0604020202020204" pitchFamily="34" charset="0"/>
              <a:buChar char="•"/>
              <a:defRPr sz="3600">
                <a:solidFill>
                  <a:srgbClr val="000000"/>
                </a:solidFill>
              </a:defRPr>
            </a:pPr>
            <a:r>
              <a:rPr lang="en-AU" sz="3000" dirty="0"/>
              <a:t>     Discharges correctness </a:t>
            </a:r>
          </a:p>
          <a:p>
            <a:pPr lvl="1">
              <a:defRPr sz="3600">
                <a:solidFill>
                  <a:srgbClr val="000000"/>
                </a:solidFill>
              </a:defRPr>
            </a:pPr>
            <a:r>
              <a:rPr lang="en-AU" sz="3000" dirty="0"/>
              <a:t> 		automatically</a:t>
            </a:r>
            <a:endParaRPr sz="3000" dirty="0"/>
          </a:p>
        </p:txBody>
      </p:sp>
      <p:sp>
        <p:nvSpPr>
          <p:cNvPr id="6" name="Rounded Rectangle 5">
            <a:extLst>
              <a:ext uri="{FF2B5EF4-FFF2-40B4-BE49-F238E27FC236}">
                <a16:creationId xmlns:a16="http://schemas.microsoft.com/office/drawing/2014/main" id="{C05DD6B9-D0D6-811E-CDA6-BC5371737907}"/>
              </a:ext>
            </a:extLst>
          </p:cNvPr>
          <p:cNvSpPr/>
          <p:nvPr/>
        </p:nvSpPr>
        <p:spPr>
          <a:xfrm>
            <a:off x="24720000" y="720000"/>
            <a:ext cx="10560000" cy="2880000"/>
          </a:xfrm>
          <a:prstGeom prst="roundRect">
            <a:avLst>
              <a:gd name="adj" fmla="val 3409"/>
            </a:avLst>
          </a:prstGeom>
          <a:solidFill>
            <a:srgbClr val="E6FF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AU" dirty="0"/>
              <a:t>Preliminary </a:t>
            </a:r>
            <a:r>
              <a:rPr dirty="0"/>
              <a:t>Results</a:t>
            </a:r>
          </a:p>
        </p:txBody>
      </p:sp>
      <p:sp>
        <p:nvSpPr>
          <p:cNvPr id="7" name="Rounded Rectangle 6">
            <a:extLst>
              <a:ext uri="{FF2B5EF4-FFF2-40B4-BE49-F238E27FC236}">
                <a16:creationId xmlns:a16="http://schemas.microsoft.com/office/drawing/2014/main" id="{9117D3FE-BFF7-611A-1B27-BB85545B11D8}"/>
              </a:ext>
            </a:extLst>
          </p:cNvPr>
          <p:cNvSpPr/>
          <p:nvPr/>
        </p:nvSpPr>
        <p:spPr>
          <a:xfrm>
            <a:off x="24720000"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l">
              <a:defRPr sz="3600">
                <a:solidFill>
                  <a:srgbClr val="000000"/>
                </a:solidFill>
              </a:defRPr>
            </a:pPr>
            <a:r>
              <a:rPr dirty="0"/>
              <a:t>- 10/10 cases discharged</a:t>
            </a:r>
            <a:br>
              <a:rPr dirty="0"/>
            </a:br>
            <a:r>
              <a:rPr dirty="0"/>
              <a:t>- Avg cycle: 2s (IDE-friendly)</a:t>
            </a:r>
            <a:br>
              <a:rPr dirty="0"/>
            </a:br>
            <a:br>
              <a:rPr dirty="0"/>
            </a:br>
            <a:r>
              <a:rPr dirty="0"/>
              <a:t>[Table/Graph Placeholder]</a:t>
            </a:r>
          </a:p>
        </p:txBody>
      </p:sp>
      <p:sp>
        <p:nvSpPr>
          <p:cNvPr id="8" name="TextBox 7">
            <a:extLst>
              <a:ext uri="{FF2B5EF4-FFF2-40B4-BE49-F238E27FC236}">
                <a16:creationId xmlns:a16="http://schemas.microsoft.com/office/drawing/2014/main" id="{074AB810-47C2-6E65-BDA1-4E915955E69B}"/>
              </a:ext>
            </a:extLst>
          </p:cNvPr>
          <p:cNvSpPr txBox="1"/>
          <p:nvPr/>
        </p:nvSpPr>
        <p:spPr>
          <a:xfrm>
            <a:off x="720000" y="15120000"/>
            <a:ext cx="34560000" cy="3600000"/>
          </a:xfrm>
          <a:prstGeom prst="rect">
            <a:avLst/>
          </a:prstGeom>
          <a:noFill/>
        </p:spPr>
        <p:txBody>
          <a:bodyPr wrap="none" anchor="ctr">
            <a:spAutoFit/>
          </a:bodyPr>
          <a:lstStyle/>
          <a:p>
            <a:endParaRPr/>
          </a:p>
          <a:p>
            <a:pPr algn="ctr">
              <a:defRPr sz="10000" b="1"/>
            </a:pPr>
            <a:r>
              <a:t>Verifying Extract Method Refactoring in Rust</a:t>
            </a:r>
          </a:p>
        </p:txBody>
      </p:sp>
      <p:sp>
        <p:nvSpPr>
          <p:cNvPr id="9" name="TextBox 8">
            <a:extLst>
              <a:ext uri="{FF2B5EF4-FFF2-40B4-BE49-F238E27FC236}">
                <a16:creationId xmlns:a16="http://schemas.microsoft.com/office/drawing/2014/main" id="{457DFC22-F26B-8B07-6B53-C477591A1B39}"/>
              </a:ext>
            </a:extLst>
          </p:cNvPr>
          <p:cNvSpPr txBox="1"/>
          <p:nvPr/>
        </p:nvSpPr>
        <p:spPr>
          <a:xfrm>
            <a:off x="720000" y="18000000"/>
            <a:ext cx="34560000" cy="2160000"/>
          </a:xfrm>
          <a:prstGeom prst="rect">
            <a:avLst/>
          </a:prstGeom>
          <a:noFill/>
        </p:spPr>
        <p:txBody>
          <a:bodyPr wrap="none" anchor="ctr">
            <a:spAutoFit/>
          </a:bodyPr>
          <a:lstStyle/>
          <a:p>
            <a:endParaRPr dirty="0"/>
          </a:p>
          <a:p>
            <a:pPr algn="ctr">
              <a:defRPr sz="6000" b="0"/>
            </a:pPr>
            <a:r>
              <a:rPr dirty="0"/>
              <a:t>Matthew Britton, Alex Potanin, Sasha Pak</a:t>
            </a:r>
          </a:p>
        </p:txBody>
      </p:sp>
      <p:pic>
        <p:nvPicPr>
          <p:cNvPr id="10" name="Picture 9" descr="anu.png">
            <a:extLst>
              <a:ext uri="{FF2B5EF4-FFF2-40B4-BE49-F238E27FC236}">
                <a16:creationId xmlns:a16="http://schemas.microsoft.com/office/drawing/2014/main" id="{61E5F29F-9A0D-3C02-4F43-1840D9971DF8}"/>
              </a:ext>
            </a:extLst>
          </p:cNvPr>
          <p:cNvPicPr>
            <a:picLocks noChangeAspect="1"/>
          </p:cNvPicPr>
          <p:nvPr/>
        </p:nvPicPr>
        <p:blipFill>
          <a:blip r:embed="rId3"/>
          <a:stretch>
            <a:fillRect/>
          </a:stretch>
        </p:blipFill>
        <p:spPr>
          <a:xfrm>
            <a:off x="720000" y="15480000"/>
            <a:ext cx="5400000" cy="3600000"/>
          </a:xfrm>
          <a:prstGeom prst="rect">
            <a:avLst/>
          </a:prstGeom>
        </p:spPr>
      </p:pic>
      <p:pic>
        <p:nvPicPr>
          <p:cNvPr id="11" name="Picture 10" descr="splash25.png">
            <a:extLst>
              <a:ext uri="{FF2B5EF4-FFF2-40B4-BE49-F238E27FC236}">
                <a16:creationId xmlns:a16="http://schemas.microsoft.com/office/drawing/2014/main" id="{81196893-681D-E69A-D33A-F3E9536587D7}"/>
              </a:ext>
            </a:extLst>
          </p:cNvPr>
          <p:cNvPicPr>
            <a:picLocks noChangeAspect="1"/>
          </p:cNvPicPr>
          <p:nvPr/>
        </p:nvPicPr>
        <p:blipFill>
          <a:blip r:embed="rId4"/>
          <a:stretch>
            <a:fillRect/>
          </a:stretch>
        </p:blipFill>
        <p:spPr>
          <a:xfrm>
            <a:off x="31140000" y="15480000"/>
            <a:ext cx="4320000" cy="3514405"/>
          </a:xfrm>
          <a:prstGeom prst="rect">
            <a:avLst/>
          </a:prstGeom>
        </p:spPr>
      </p:pic>
      <p:sp>
        <p:nvSpPr>
          <p:cNvPr id="12" name="Rounded Rectangle 11">
            <a:extLst>
              <a:ext uri="{FF2B5EF4-FFF2-40B4-BE49-F238E27FC236}">
                <a16:creationId xmlns:a16="http://schemas.microsoft.com/office/drawing/2014/main" id="{32C6B4FF-2618-260B-7827-B1D278EFF95F}"/>
              </a:ext>
            </a:extLst>
          </p:cNvPr>
          <p:cNvSpPr/>
          <p:nvPr/>
        </p:nvSpPr>
        <p:spPr>
          <a:xfrm>
            <a:off x="720000" y="20880000"/>
            <a:ext cx="10560000" cy="2880000"/>
          </a:xfrm>
          <a:prstGeom prst="roundRect">
            <a:avLst>
              <a:gd name="adj" fmla="val 3409"/>
            </a:avLst>
          </a:prstGeom>
          <a:solidFill>
            <a:srgbClr val="FFF5E1"/>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dirty="0"/>
              <a:t>From Prototype to Production-Ready REM</a:t>
            </a:r>
          </a:p>
        </p:txBody>
      </p:sp>
      <p:sp>
        <p:nvSpPr>
          <p:cNvPr id="13" name="Rounded Rectangle 12">
            <a:extLst>
              <a:ext uri="{FF2B5EF4-FFF2-40B4-BE49-F238E27FC236}">
                <a16:creationId xmlns:a16="http://schemas.microsoft.com/office/drawing/2014/main" id="{96DE263D-47D2-DCAB-6E36-25F211BA91ED}"/>
              </a:ext>
            </a:extLst>
          </p:cNvPr>
          <p:cNvSpPr/>
          <p:nvPr/>
        </p:nvSpPr>
        <p:spPr>
          <a:xfrm>
            <a:off x="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p:txBody>
      </p:sp>
      <p:sp>
        <p:nvSpPr>
          <p:cNvPr id="14" name="Rounded Rectangle 13">
            <a:extLst>
              <a:ext uri="{FF2B5EF4-FFF2-40B4-BE49-F238E27FC236}">
                <a16:creationId xmlns:a16="http://schemas.microsoft.com/office/drawing/2014/main" id="{DB66F33F-96EE-1B6E-E903-3F34FF8A1784}"/>
              </a:ext>
            </a:extLst>
          </p:cNvPr>
          <p:cNvSpPr/>
          <p:nvPr/>
        </p:nvSpPr>
        <p:spPr>
          <a:xfrm>
            <a:off x="12720000" y="20880000"/>
            <a:ext cx="10560000" cy="2880000"/>
          </a:xfrm>
          <a:prstGeom prst="roundRect">
            <a:avLst>
              <a:gd name="adj" fmla="val 3409"/>
            </a:avLst>
          </a:prstGeom>
          <a:solidFill>
            <a:srgbClr val="F0E6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Future Work</a:t>
            </a:r>
          </a:p>
        </p:txBody>
      </p:sp>
      <p:sp>
        <p:nvSpPr>
          <p:cNvPr id="15" name="Rounded Rectangle 14">
            <a:extLst>
              <a:ext uri="{FF2B5EF4-FFF2-40B4-BE49-F238E27FC236}">
                <a16:creationId xmlns:a16="http://schemas.microsoft.com/office/drawing/2014/main" id="{5DE43E1D-EE8A-5167-75B3-5CD2488A8E8B}"/>
              </a:ext>
            </a:extLst>
          </p:cNvPr>
          <p:cNvSpPr/>
          <p:nvPr/>
        </p:nvSpPr>
        <p:spPr>
          <a:xfrm>
            <a:off x="12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a:p>
          <a:p>
            <a:pPr algn="l">
              <a:defRPr sz="3600">
                <a:solidFill>
                  <a:srgbClr val="000000"/>
                </a:solidFill>
              </a:defRPr>
            </a:pPr>
            <a:r>
              <a:t>- Unsafe code</a:t>
            </a:r>
            <a:br/>
            <a:r>
              <a:t>- Concurrency</a:t>
            </a:r>
            <a:br/>
            <a:r>
              <a:t>- Large-scale evaluation</a:t>
            </a:r>
            <a:br/>
            <a:r>
              <a:t>- Better diagnostics</a:t>
            </a:r>
            <a:br/>
            <a:r>
              <a:t>- Scalable verification</a:t>
            </a:r>
          </a:p>
        </p:txBody>
      </p:sp>
      <p:sp>
        <p:nvSpPr>
          <p:cNvPr id="16" name="Rounded Rectangle 15">
            <a:extLst>
              <a:ext uri="{FF2B5EF4-FFF2-40B4-BE49-F238E27FC236}">
                <a16:creationId xmlns:a16="http://schemas.microsoft.com/office/drawing/2014/main" id="{A6414F45-0A3E-06B6-8EF2-89F48FF7DC7F}"/>
              </a:ext>
            </a:extLst>
          </p:cNvPr>
          <p:cNvSpPr/>
          <p:nvPr/>
        </p:nvSpPr>
        <p:spPr>
          <a:xfrm>
            <a:off x="24720000" y="20880000"/>
            <a:ext cx="10800000" cy="4140000"/>
          </a:xfrm>
          <a:prstGeom prst="round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7" name="Picture 16" descr="github.png">
            <a:extLst>
              <a:ext uri="{FF2B5EF4-FFF2-40B4-BE49-F238E27FC236}">
                <a16:creationId xmlns:a16="http://schemas.microsoft.com/office/drawing/2014/main" id="{F4E03CFA-C81F-0591-766A-C404DB4FE528}"/>
              </a:ext>
            </a:extLst>
          </p:cNvPr>
          <p:cNvPicPr>
            <a:picLocks noChangeAspect="1"/>
          </p:cNvPicPr>
          <p:nvPr/>
        </p:nvPicPr>
        <p:blipFill>
          <a:blip r:embed="rId5"/>
          <a:stretch>
            <a:fillRect/>
          </a:stretch>
        </p:blipFill>
        <p:spPr>
          <a:xfrm>
            <a:off x="31920000" y="21330000"/>
            <a:ext cx="3240000" cy="3240000"/>
          </a:xfrm>
          <a:prstGeom prst="rect">
            <a:avLst/>
          </a:prstGeom>
        </p:spPr>
      </p:pic>
      <p:sp>
        <p:nvSpPr>
          <p:cNvPr id="18" name="TextBox 17">
            <a:extLst>
              <a:ext uri="{FF2B5EF4-FFF2-40B4-BE49-F238E27FC236}">
                <a16:creationId xmlns:a16="http://schemas.microsoft.com/office/drawing/2014/main" id="{E75654AA-A9F2-CF84-1CE7-F99CF38A79A8}"/>
              </a:ext>
            </a:extLst>
          </p:cNvPr>
          <p:cNvSpPr txBox="1"/>
          <p:nvPr/>
        </p:nvSpPr>
        <p:spPr>
          <a:xfrm>
            <a:off x="25080000" y="20880000"/>
            <a:ext cx="6480000" cy="4140000"/>
          </a:xfrm>
          <a:prstGeom prst="rect">
            <a:avLst/>
          </a:prstGeom>
          <a:noFill/>
        </p:spPr>
        <p:txBody>
          <a:bodyPr wrap="none" anchor="ctr">
            <a:spAutoFit/>
          </a:bodyPr>
          <a:lstStyle/>
          <a:p>
            <a:endParaRPr/>
          </a:p>
          <a:p>
            <a:pPr algn="l">
              <a:defRPr sz="6000" b="1"/>
            </a:pPr>
            <a:r>
              <a:rPr>
                <a:solidFill>
                  <a:srgbClr val="FFFFFF"/>
                </a:solidFill>
              </a:rPr>
              <a:t>GitHub</a:t>
            </a:r>
          </a:p>
        </p:txBody>
      </p:sp>
      <p:sp>
        <p:nvSpPr>
          <p:cNvPr id="19" name="Rounded Rectangle 18">
            <a:extLst>
              <a:ext uri="{FF2B5EF4-FFF2-40B4-BE49-F238E27FC236}">
                <a16:creationId xmlns:a16="http://schemas.microsoft.com/office/drawing/2014/main" id="{E474E3A6-199B-A538-9687-7AD6F2B85CA5}"/>
              </a:ext>
            </a:extLst>
          </p:cNvPr>
          <p:cNvSpPr/>
          <p:nvPr/>
        </p:nvSpPr>
        <p:spPr>
          <a:xfrm>
            <a:off x="24720000" y="25560000"/>
            <a:ext cx="10800000" cy="4140000"/>
          </a:xfrm>
          <a:prstGeom prst="round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0" name="Picture 19" descr="vscode.png">
            <a:extLst>
              <a:ext uri="{FF2B5EF4-FFF2-40B4-BE49-F238E27FC236}">
                <a16:creationId xmlns:a16="http://schemas.microsoft.com/office/drawing/2014/main" id="{090B201E-1C5B-5C59-444F-FA6F9154E8E6}"/>
              </a:ext>
            </a:extLst>
          </p:cNvPr>
          <p:cNvPicPr>
            <a:picLocks noChangeAspect="1"/>
          </p:cNvPicPr>
          <p:nvPr/>
        </p:nvPicPr>
        <p:blipFill>
          <a:blip r:embed="rId6"/>
          <a:stretch>
            <a:fillRect/>
          </a:stretch>
        </p:blipFill>
        <p:spPr>
          <a:xfrm>
            <a:off x="31920000" y="26010000"/>
            <a:ext cx="3240000" cy="3240000"/>
          </a:xfrm>
          <a:prstGeom prst="rect">
            <a:avLst/>
          </a:prstGeom>
        </p:spPr>
      </p:pic>
      <p:sp>
        <p:nvSpPr>
          <p:cNvPr id="21" name="TextBox 20">
            <a:extLst>
              <a:ext uri="{FF2B5EF4-FFF2-40B4-BE49-F238E27FC236}">
                <a16:creationId xmlns:a16="http://schemas.microsoft.com/office/drawing/2014/main" id="{0E2F24EB-CFB5-F511-168E-15EBD25834F7}"/>
              </a:ext>
            </a:extLst>
          </p:cNvPr>
          <p:cNvSpPr txBox="1"/>
          <p:nvPr/>
        </p:nvSpPr>
        <p:spPr>
          <a:xfrm>
            <a:off x="25080000" y="25560000"/>
            <a:ext cx="6480000" cy="4140000"/>
          </a:xfrm>
          <a:prstGeom prst="rect">
            <a:avLst/>
          </a:prstGeom>
          <a:noFill/>
        </p:spPr>
        <p:txBody>
          <a:bodyPr wrap="none" anchor="ctr">
            <a:spAutoFit/>
          </a:bodyPr>
          <a:lstStyle/>
          <a:p>
            <a:endParaRPr/>
          </a:p>
          <a:p>
            <a:pPr algn="l">
              <a:defRPr sz="6000" b="1"/>
            </a:pPr>
            <a:r>
              <a:rPr>
                <a:solidFill>
                  <a:srgbClr val="FFFFFF"/>
                </a:solidFill>
              </a:rPr>
              <a:t>VSCode</a:t>
            </a:r>
          </a:p>
        </p:txBody>
      </p:sp>
      <p:sp>
        <p:nvSpPr>
          <p:cNvPr id="22" name="Rounded Rectangle 21">
            <a:extLst>
              <a:ext uri="{FF2B5EF4-FFF2-40B4-BE49-F238E27FC236}">
                <a16:creationId xmlns:a16="http://schemas.microsoft.com/office/drawing/2014/main" id="{2D800A69-4DB8-C7F5-AC04-1A3A362968E2}"/>
              </a:ext>
            </a:extLst>
          </p:cNvPr>
          <p:cNvSpPr/>
          <p:nvPr/>
        </p:nvSpPr>
        <p:spPr>
          <a:xfrm>
            <a:off x="24720000" y="30240000"/>
            <a:ext cx="10800000" cy="4140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3" name="Picture 22" descr="doi.png">
            <a:extLst>
              <a:ext uri="{FF2B5EF4-FFF2-40B4-BE49-F238E27FC236}">
                <a16:creationId xmlns:a16="http://schemas.microsoft.com/office/drawing/2014/main" id="{566D10A1-54C3-58F6-1C1A-62C571FB1EC9}"/>
              </a:ext>
            </a:extLst>
          </p:cNvPr>
          <p:cNvPicPr>
            <a:picLocks noChangeAspect="1"/>
          </p:cNvPicPr>
          <p:nvPr/>
        </p:nvPicPr>
        <p:blipFill>
          <a:blip r:embed="rId7"/>
          <a:stretch>
            <a:fillRect/>
          </a:stretch>
        </p:blipFill>
        <p:spPr>
          <a:xfrm>
            <a:off x="31920000" y="30690000"/>
            <a:ext cx="3240000" cy="3240000"/>
          </a:xfrm>
          <a:prstGeom prst="rect">
            <a:avLst/>
          </a:prstGeom>
        </p:spPr>
      </p:pic>
      <p:sp>
        <p:nvSpPr>
          <p:cNvPr id="24" name="TextBox 23">
            <a:extLst>
              <a:ext uri="{FF2B5EF4-FFF2-40B4-BE49-F238E27FC236}">
                <a16:creationId xmlns:a16="http://schemas.microsoft.com/office/drawing/2014/main" id="{9C6FFD20-D485-2B4E-2037-02772038940C}"/>
              </a:ext>
            </a:extLst>
          </p:cNvPr>
          <p:cNvSpPr txBox="1"/>
          <p:nvPr/>
        </p:nvSpPr>
        <p:spPr>
          <a:xfrm>
            <a:off x="25080000" y="30240000"/>
            <a:ext cx="6480000" cy="4140000"/>
          </a:xfrm>
          <a:prstGeom prst="rect">
            <a:avLst/>
          </a:prstGeom>
          <a:noFill/>
        </p:spPr>
        <p:txBody>
          <a:bodyPr wrap="none" anchor="ctr">
            <a:spAutoFit/>
          </a:bodyPr>
          <a:lstStyle/>
          <a:p>
            <a:endParaRPr/>
          </a:p>
          <a:p>
            <a:pPr algn="l">
              <a:defRPr sz="6000" b="1"/>
            </a:pPr>
            <a:r>
              <a:rPr>
                <a:solidFill>
                  <a:srgbClr val="FFFFFF"/>
                </a:solidFill>
              </a:rPr>
              <a:t>DOI</a:t>
            </a:r>
          </a:p>
        </p:txBody>
      </p:sp>
      <p:sp>
        <p:nvSpPr>
          <p:cNvPr id="25" name="Rectangle: Rounded Corners 24">
            <a:extLst>
              <a:ext uri="{FF2B5EF4-FFF2-40B4-BE49-F238E27FC236}">
                <a16:creationId xmlns:a16="http://schemas.microsoft.com/office/drawing/2014/main" id="{399189E3-09F4-5D34-6C34-084A3C81B68D}"/>
              </a:ext>
            </a:extLst>
          </p:cNvPr>
          <p:cNvSpPr/>
          <p:nvPr/>
        </p:nvSpPr>
        <p:spPr>
          <a:xfrm>
            <a:off x="19685175" y="4077075"/>
            <a:ext cx="2876550"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sp>
        <p:nvSpPr>
          <p:cNvPr id="26" name="Rectangle: Rounded Corners 25">
            <a:extLst>
              <a:ext uri="{FF2B5EF4-FFF2-40B4-BE49-F238E27FC236}">
                <a16:creationId xmlns:a16="http://schemas.microsoft.com/office/drawing/2014/main" id="{FA46F962-A43E-DE70-FDCE-0F607CAB1EBB}"/>
              </a:ext>
            </a:extLst>
          </p:cNvPr>
          <p:cNvSpPr/>
          <p:nvPr/>
        </p:nvSpPr>
        <p:spPr>
          <a:xfrm>
            <a:off x="19685175" y="6246094"/>
            <a:ext cx="2876550" cy="1466850"/>
          </a:xfrm>
          <a:prstGeom prst="roundRect">
            <a:avLst/>
          </a:prstGeom>
          <a:solidFill>
            <a:srgbClr val="FFD7A6"/>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sp>
        <p:nvSpPr>
          <p:cNvPr id="27" name="Rectangle: Rounded Corners 26">
            <a:extLst>
              <a:ext uri="{FF2B5EF4-FFF2-40B4-BE49-F238E27FC236}">
                <a16:creationId xmlns:a16="http://schemas.microsoft.com/office/drawing/2014/main" id="{AA10D5F0-0D1A-BA15-8636-EB75BA561407}"/>
              </a:ext>
            </a:extLst>
          </p:cNvPr>
          <p:cNvSpPr/>
          <p:nvPr/>
        </p:nvSpPr>
        <p:spPr>
          <a:xfrm>
            <a:off x="19685175" y="8415113"/>
            <a:ext cx="2876550"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sp>
        <p:nvSpPr>
          <p:cNvPr id="28" name="Rectangle: Rounded Corners 27">
            <a:extLst>
              <a:ext uri="{FF2B5EF4-FFF2-40B4-BE49-F238E27FC236}">
                <a16:creationId xmlns:a16="http://schemas.microsoft.com/office/drawing/2014/main" id="{2A552A00-B73C-C66C-229E-8FFA32B17A43}"/>
              </a:ext>
            </a:extLst>
          </p:cNvPr>
          <p:cNvSpPr/>
          <p:nvPr/>
        </p:nvSpPr>
        <p:spPr>
          <a:xfrm>
            <a:off x="19685175" y="10584132"/>
            <a:ext cx="2876550"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sp>
        <p:nvSpPr>
          <p:cNvPr id="29" name="Rectangle: Rounded Corners 28">
            <a:extLst>
              <a:ext uri="{FF2B5EF4-FFF2-40B4-BE49-F238E27FC236}">
                <a16:creationId xmlns:a16="http://schemas.microsoft.com/office/drawing/2014/main" id="{969AE6BB-6194-DE13-FEED-3BCF6D7FF2D2}"/>
              </a:ext>
            </a:extLst>
          </p:cNvPr>
          <p:cNvSpPr/>
          <p:nvPr/>
        </p:nvSpPr>
        <p:spPr>
          <a:xfrm>
            <a:off x="19685175" y="12753150"/>
            <a:ext cx="2876550" cy="146685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cxnSp>
        <p:nvCxnSpPr>
          <p:cNvPr id="32" name="Straight Arrow Connector 31">
            <a:extLst>
              <a:ext uri="{FF2B5EF4-FFF2-40B4-BE49-F238E27FC236}">
                <a16:creationId xmlns:a16="http://schemas.microsoft.com/office/drawing/2014/main" id="{3CCA1434-EB7D-3E1C-B128-6BE173DA8A7F}"/>
              </a:ext>
            </a:extLst>
          </p:cNvPr>
          <p:cNvCxnSpPr>
            <a:stCxn id="25" idx="2"/>
            <a:endCxn id="26" idx="0"/>
          </p:cNvCxnSpPr>
          <p:nvPr/>
        </p:nvCxnSpPr>
        <p:spPr>
          <a:xfrm>
            <a:off x="21123450" y="5543925"/>
            <a:ext cx="0" cy="702169"/>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6755F09F-E961-B4CA-98D0-FC825C1B704A}"/>
              </a:ext>
            </a:extLst>
          </p:cNvPr>
          <p:cNvCxnSpPr/>
          <p:nvPr/>
        </p:nvCxnSpPr>
        <p:spPr>
          <a:xfrm>
            <a:off x="21123450" y="7712944"/>
            <a:ext cx="0" cy="702169"/>
          </a:xfrm>
          <a:prstGeom prst="straightConnector1">
            <a:avLst/>
          </a:prstGeom>
          <a:ln w="76200">
            <a:solidFill>
              <a:srgbClr val="FFD7A6"/>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C6FAA331-4031-F10D-7C01-D6E6CF04FB8A}"/>
              </a:ext>
            </a:extLst>
          </p:cNvPr>
          <p:cNvCxnSpPr/>
          <p:nvPr/>
        </p:nvCxnSpPr>
        <p:spPr>
          <a:xfrm>
            <a:off x="21063300" y="9881963"/>
            <a:ext cx="0" cy="702169"/>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DC767501-4F8C-D34D-84CD-C60722812253}"/>
              </a:ext>
            </a:extLst>
          </p:cNvPr>
          <p:cNvCxnSpPr/>
          <p:nvPr/>
        </p:nvCxnSpPr>
        <p:spPr>
          <a:xfrm>
            <a:off x="21063300" y="12050982"/>
            <a:ext cx="0" cy="702169"/>
          </a:xfrm>
          <a:prstGeom prst="straightConnector1">
            <a:avLst/>
          </a:prstGeom>
          <a:ln w="76200">
            <a:solidFill>
              <a:srgbClr val="B9E6B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6018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923</TotalTime>
  <Words>1050</Words>
  <Application>Microsoft Office PowerPoint</Application>
  <PresentationFormat>Custom</PresentationFormat>
  <Paragraphs>188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Cambria Math</vt:lpstr>
      <vt:lpstr>Cascadia Code</vt:lpstr>
      <vt:lpstr>Consolas</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Matthew Britton</dc:creator>
  <cp:keywords/>
  <dc:description>generated using python-pptx</dc:description>
  <cp:lastModifiedBy>Matthew Britton</cp:lastModifiedBy>
  <cp:revision>23</cp:revision>
  <dcterms:created xsi:type="dcterms:W3CDTF">2013-01-27T09:14:16Z</dcterms:created>
  <dcterms:modified xsi:type="dcterms:W3CDTF">2025-09-18T07:11:23Z</dcterms:modified>
  <cp:category/>
</cp:coreProperties>
</file>