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96"/>
    <a:srgbClr val="FFE5B4"/>
    <a:srgbClr val="E4FFF6"/>
    <a:srgbClr val="A0E7E5"/>
    <a:srgbClr val="B9E6B9"/>
    <a:srgbClr val="A6D8F4"/>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1134" y="-1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lgn="just">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lgn="just">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lgn="just">
                  <a:buFont typeface="Arial" panose="020B0604020202020204" pitchFamily="34" charset="0"/>
                  <a:buChar char="•"/>
                </a:pPr>
                <a:r>
                  <a:rPr lang="en-GB" sz="3000" dirty="0">
                    <a:solidFill>
                      <a:schemeClr val="tx1"/>
                    </a:solidFill>
                  </a:rPr>
                  <a:t>Moving values breaks ownership</a:t>
                </a:r>
              </a:p>
              <a:p>
                <a:pPr marL="742950" lvl="1" indent="-285750" algn="just">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lgn="just">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lgn="just">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lgn="just">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lgn="just">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rcRect l="5002" t="20000" r="52303" b="20000"/>
          <a:stretch>
            <a:fillRect/>
          </a:stretch>
        </p:blipFill>
        <p:spPr>
          <a:xfrm>
            <a:off x="1066288" y="15366339"/>
            <a:ext cx="4153412" cy="3891186"/>
          </a:xfrm>
          <a:prstGeom prst="rect">
            <a:avLst/>
          </a:prstGeom>
        </p:spPr>
      </p:pic>
      <p:pic>
        <p:nvPicPr>
          <p:cNvPr id="11" name="Picture 10" descr="splash25.png"/>
          <p:cNvPicPr>
            <a:picLocks noChangeAspect="1"/>
          </p:cNvPicPr>
          <p:nvPr/>
        </p:nvPicPr>
        <p:blipFill>
          <a:blip r:embed="rId4"/>
          <a:stretch>
            <a:fillRect/>
          </a:stretch>
        </p:blipFill>
        <p:spPr>
          <a:xfrm>
            <a:off x="30987600" y="1547853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3000" dirty="0">
                <a:solidFill>
                  <a:schemeClr val="tx1"/>
                </a:solidFill>
              </a:rPr>
              <a:t>We evaluated REM on a curated set of extraction sites adapted from the </a:t>
            </a:r>
            <a:r>
              <a:rPr lang="en-US" sz="3000" dirty="0">
                <a:solidFill>
                  <a:schemeClr val="tx1"/>
                </a:solidFill>
                <a:highlight>
                  <a:srgbClr val="C0C0C0"/>
                </a:highlight>
                <a:latin typeface="Consolas" panose="020B0609020204030204" pitchFamily="49" charset="0"/>
              </a:rPr>
              <a:t>rust-analyzer</a:t>
            </a:r>
            <a:r>
              <a:rPr lang="en-US" sz="3000" dirty="0">
                <a:solidFill>
                  <a:schemeClr val="tx1"/>
                </a:solidFill>
              </a:rPr>
              <a:t> test suite, selected to span diverse language features (loops, control flow, comments, etc.). Each site was automatically transformed and verified for observational equivalence. All 10/10 cases discharged successfully in Coq, with average verification time ≈ 2 s—fast enough for interactive IDE use. These results show REMV’s ability to scale beyond toy examples, and highlight opportunities for larger-scale evaluation on real-world crates.</a:t>
            </a:r>
          </a:p>
          <a:p>
            <a:pPr algn="just"/>
            <a:endParaRPr lang="en-US" sz="3000" dirty="0">
              <a:solidFill>
                <a:schemeClr val="tx1"/>
              </a:solidFill>
            </a:endParaRPr>
          </a:p>
        </p:txBody>
      </p:sp>
      <p:sp>
        <p:nvSpPr>
          <p:cNvPr id="14" name="Rounded Rectangle 13"/>
          <p:cNvSpPr/>
          <p:nvPr/>
        </p:nvSpPr>
        <p:spPr>
          <a:xfrm>
            <a:off x="12720000" y="20880000"/>
            <a:ext cx="10560000" cy="1446600"/>
          </a:xfrm>
          <a:prstGeom prst="roundRect">
            <a:avLst>
              <a:gd name="adj" fmla="val 3409"/>
            </a:avLst>
          </a:prstGeom>
          <a:solidFill>
            <a:srgbClr val="E4FFF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From Prototype to Production</a:t>
            </a:r>
            <a:endParaRPr dirty="0"/>
          </a:p>
        </p:txBody>
      </p:sp>
      <p:grpSp>
        <p:nvGrpSpPr>
          <p:cNvPr id="49" name="Group 48">
            <a:extLst>
              <a:ext uri="{FF2B5EF4-FFF2-40B4-BE49-F238E27FC236}">
                <a16:creationId xmlns:a16="http://schemas.microsoft.com/office/drawing/2014/main" id="{549C7C7E-EF3B-0728-4F98-869F39FDEE8C}"/>
              </a:ext>
            </a:extLst>
          </p:cNvPr>
          <p:cNvGrpSpPr/>
          <p:nvPr/>
        </p:nvGrpSpPr>
        <p:grpSpPr>
          <a:xfrm>
            <a:off x="24432397" y="29970000"/>
            <a:ext cx="4827029" cy="4500001"/>
            <a:chOff x="26879549" y="31086232"/>
            <a:chExt cx="3941635" cy="3690000"/>
          </a:xfrm>
        </p:grpSpPr>
        <p:sp>
          <p:nvSpPr>
            <p:cNvPr id="16" name="Rounded Rectangle 15"/>
            <p:cNvSpPr/>
            <p:nvPr/>
          </p:nvSpPr>
          <p:spPr>
            <a:xfrm>
              <a:off x="26879549" y="31086232"/>
              <a:ext cx="3941635" cy="369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27230366" y="31311232"/>
              <a:ext cx="3240000" cy="3240000"/>
            </a:xfrm>
            <a:prstGeom prst="rect">
              <a:avLst/>
            </a:prstGeom>
          </p:spPr>
        </p:pic>
      </p:grpSp>
      <p:grpSp>
        <p:nvGrpSpPr>
          <p:cNvPr id="48" name="Group 47">
            <a:extLst>
              <a:ext uri="{FF2B5EF4-FFF2-40B4-BE49-F238E27FC236}">
                <a16:creationId xmlns:a16="http://schemas.microsoft.com/office/drawing/2014/main" id="{22966F89-37EB-C1B8-D4DC-CCDD384F0C37}"/>
              </a:ext>
            </a:extLst>
          </p:cNvPr>
          <p:cNvGrpSpPr/>
          <p:nvPr/>
        </p:nvGrpSpPr>
        <p:grpSpPr>
          <a:xfrm>
            <a:off x="30252453" y="29970000"/>
            <a:ext cx="4699402" cy="4486800"/>
            <a:chOff x="31318199" y="31086232"/>
            <a:chExt cx="3941636" cy="3690000"/>
          </a:xfrm>
        </p:grpSpPr>
        <p:sp>
          <p:nvSpPr>
            <p:cNvPr id="19" name="Rounded Rectangle 18"/>
            <p:cNvSpPr/>
            <p:nvPr/>
          </p:nvSpPr>
          <p:spPr>
            <a:xfrm>
              <a:off x="31318199" y="31086232"/>
              <a:ext cx="3941636" cy="369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669017" y="31311232"/>
              <a:ext cx="3240000" cy="3240000"/>
            </a:xfrm>
            <a:prstGeom prst="rect">
              <a:avLst/>
            </a:prstGeom>
          </p:spPr>
        </p:pic>
      </p:gr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mc:Choice xmlns:a14="http://schemas.microsoft.com/office/drawing/2010/main"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14:m>
                  <m:oMathPara xmlns:m="http://schemas.openxmlformats.org/officeDocument/2006/math">
                    <m:oMathParaPr>
                      <m:jc m:val="centerGroup"/>
                    </m:oMathParaPr>
                    <m:oMath xmlns:m="http://schemas.openxmlformats.org/officeDocument/2006/math">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 </m:t>
                      </m:r>
                      <m:r>
                        <a:rPr lang="en-AU" sz="3200" b="1" i="1" smtClean="0">
                          <a:latin typeface="Cambria Math" panose="02040503050406030204" pitchFamily="18" charset="0"/>
                        </a:rPr>
                        <m:t>𝒕𝒓</m:t>
                      </m:r>
                      <m:r>
                        <a:rPr lang="en-AU" sz="3200" b="1" i="1" smtClean="0">
                          <a:latin typeface="Cambria Math" panose="02040503050406030204" pitchFamily="18" charset="0"/>
                        </a:rPr>
                        <m:t>(</m:t>
                      </m:r>
                      <m:r>
                        <a:rPr lang="en-AU" sz="3200" b="1" i="1" smtClean="0">
                          <a:latin typeface="Cambria Math" panose="02040503050406030204" pitchFamily="18" charset="0"/>
                        </a:rPr>
                        <m:t>𝑷</m:t>
                      </m:r>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 = </m:t>
                      </m:r>
                      <m:r>
                        <a:rPr lang="en-AU" sz="3200" b="1" i="1" smtClean="0">
                          <a:latin typeface="Cambria Math" panose="02040503050406030204" pitchFamily="18" charset="0"/>
                        </a:rPr>
                        <m:t>𝒕𝒓</m:t>
                      </m:r>
                      <m:r>
                        <a:rPr lang="en-AU" sz="3200" b="1" i="1" smtClean="0">
                          <a:latin typeface="Cambria Math" panose="02040503050406030204" pitchFamily="18" charset="0"/>
                        </a:rPr>
                        <m:t>(</m:t>
                      </m:r>
                      <m:r>
                        <a:rPr lang="en-AU" sz="3200" b="1" i="1" smtClean="0">
                          <a:latin typeface="Cambria Math" panose="02040503050406030204" pitchFamily="18" charset="0"/>
                        </a:rPr>
                        <m:t>𝑷</m:t>
                      </m:r>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m:t>
                      </m:r>
                    </m:oMath>
                  </m:oMathPara>
                </a14:m>
                <a:endParaRPr lang="en-AU" b="1" dirty="0"/>
              </a:p>
            </p:txBody>
          </p:sp>
        </mc:Choice>
        <mc:Fallback>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7"/>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REMV auto-writes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lgn="just">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graphicFrame>
        <p:nvGraphicFramePr>
          <p:cNvPr id="36" name="Table 35">
            <a:extLst>
              <a:ext uri="{FF2B5EF4-FFF2-40B4-BE49-F238E27FC236}">
                <a16:creationId xmlns:a16="http://schemas.microsoft.com/office/drawing/2014/main" id="{8BE07269-89BD-8A4E-F421-192B8C121517}"/>
              </a:ext>
            </a:extLst>
          </p:cNvPr>
          <p:cNvGraphicFramePr>
            <a:graphicFrameLocks noGrp="1"/>
          </p:cNvGraphicFramePr>
          <p:nvPr>
            <p:extLst>
              <p:ext uri="{D42A27DB-BD31-4B8C-83A1-F6EECF244321}">
                <p14:modId xmlns:p14="http://schemas.microsoft.com/office/powerpoint/2010/main" val="1797023187"/>
              </p:ext>
            </p:extLst>
          </p:nvPr>
        </p:nvGraphicFramePr>
        <p:xfrm>
          <a:off x="990088" y="28200380"/>
          <a:ext cx="10019825" cy="6179624"/>
        </p:xfrm>
        <a:graphic>
          <a:graphicData uri="http://schemas.openxmlformats.org/drawingml/2006/table">
            <a:tbl>
              <a:tblPr firstRow="1" firstCol="1" bandRow="1">
                <a:tableStyleId>{F2DE63D5-997A-4646-A377-4702673A728D}</a:tableStyleId>
              </a:tblPr>
              <a:tblGrid>
                <a:gridCol w="490475">
                  <a:extLst>
                    <a:ext uri="{9D8B030D-6E8A-4147-A177-3AD203B41FA5}">
                      <a16:colId xmlns:a16="http://schemas.microsoft.com/office/drawing/2014/main" val="3486723069"/>
                    </a:ext>
                  </a:extLst>
                </a:gridCol>
                <a:gridCol w="3517455">
                  <a:extLst>
                    <a:ext uri="{9D8B030D-6E8A-4147-A177-3AD203B41FA5}">
                      <a16:colId xmlns:a16="http://schemas.microsoft.com/office/drawing/2014/main" val="3014277516"/>
                    </a:ext>
                  </a:extLst>
                </a:gridCol>
                <a:gridCol w="2997645">
                  <a:extLst>
                    <a:ext uri="{9D8B030D-6E8A-4147-A177-3AD203B41FA5}">
                      <a16:colId xmlns:a16="http://schemas.microsoft.com/office/drawing/2014/main" val="4189909501"/>
                    </a:ext>
                  </a:extLst>
                </a:gridCol>
                <a:gridCol w="2190750">
                  <a:extLst>
                    <a:ext uri="{9D8B030D-6E8A-4147-A177-3AD203B41FA5}">
                      <a16:colId xmlns:a16="http://schemas.microsoft.com/office/drawing/2014/main" val="1884918322"/>
                    </a:ext>
                  </a:extLst>
                </a:gridCol>
                <a:gridCol w="823500">
                  <a:extLst>
                    <a:ext uri="{9D8B030D-6E8A-4147-A177-3AD203B41FA5}">
                      <a16:colId xmlns:a16="http://schemas.microsoft.com/office/drawing/2014/main" val="2607283847"/>
                    </a:ext>
                  </a:extLst>
                </a:gridCol>
              </a:tblGrid>
              <a:tr h="561784">
                <a:tc>
                  <a:txBody>
                    <a:bodyPr/>
                    <a:lstStyle/>
                    <a:p>
                      <a:pPr algn="ctr"/>
                      <a:r>
                        <a:rPr lang="en-US" dirty="0"/>
                        <a:t>ID</a:t>
                      </a:r>
                      <a:endParaRPr lang="en-AU" dirty="0"/>
                    </a:p>
                  </a:txBody>
                  <a:tcPr anchor="ctr">
                    <a:solidFill>
                      <a:srgbClr val="B9E6B9"/>
                    </a:solidFill>
                  </a:tcPr>
                </a:tc>
                <a:tc>
                  <a:txBody>
                    <a:bodyPr/>
                    <a:lstStyle/>
                    <a:p>
                      <a:r>
                        <a:rPr lang="en-US" dirty="0"/>
                        <a:t>Focus</a:t>
                      </a:r>
                      <a:endParaRPr lang="en-AU" dirty="0"/>
                    </a:p>
                  </a:txBody>
                  <a:tcPr anchor="ctr">
                    <a:solidFill>
                      <a:srgbClr val="B9E6B9"/>
                    </a:solidFill>
                  </a:tcPr>
                </a:tc>
                <a:tc>
                  <a:txBody>
                    <a:bodyPr/>
                    <a:lstStyle/>
                    <a:p>
                      <a:r>
                        <a:rPr lang="en-US" dirty="0"/>
                        <a:t>Extracted Signature</a:t>
                      </a:r>
                      <a:endParaRPr lang="en-AU" dirty="0"/>
                    </a:p>
                  </a:txBody>
                  <a:tcPr anchor="ctr">
                    <a:solidFill>
                      <a:srgbClr val="B9E6B9"/>
                    </a:solidFill>
                  </a:tcPr>
                </a:tc>
                <a:tc>
                  <a:txBody>
                    <a:bodyPr/>
                    <a:lstStyle/>
                    <a:p>
                      <a:r>
                        <a:rPr lang="en-US" dirty="0"/>
                        <a:t>LOC(P→P’)</a:t>
                      </a:r>
                      <a:endParaRPr lang="en-AU" dirty="0"/>
                    </a:p>
                  </a:txBody>
                  <a:tcPr anchor="ctr">
                    <a:solidFill>
                      <a:srgbClr val="B9E6B9"/>
                    </a:solidFill>
                  </a:tcPr>
                </a:tc>
                <a:tc>
                  <a:txBody>
                    <a:bodyPr/>
                    <a:lstStyle/>
                    <a:p>
                      <a:r>
                        <a:rPr lang="en-US" dirty="0" err="1"/>
                        <a:t>Equiv</a:t>
                      </a:r>
                      <a:endParaRPr lang="en-AU" dirty="0"/>
                    </a:p>
                  </a:txBody>
                  <a:tcPr anchor="ctr">
                    <a:solidFill>
                      <a:srgbClr val="B9E6B9"/>
                    </a:solidFill>
                  </a:tcPr>
                </a:tc>
                <a:extLst>
                  <a:ext uri="{0D108BD9-81ED-4DB2-BD59-A6C34878D82A}">
                    <a16:rowId xmlns:a16="http://schemas.microsoft.com/office/drawing/2014/main" val="1359992541"/>
                  </a:ext>
                </a:extLst>
              </a:tr>
              <a:tr h="561784">
                <a:tc>
                  <a:txBody>
                    <a:bodyPr/>
                    <a:lstStyle/>
                    <a:p>
                      <a:pPr algn="ctr"/>
                      <a:r>
                        <a:rPr lang="en-US" dirty="0"/>
                        <a:t>0</a:t>
                      </a:r>
                      <a:endParaRPr lang="en-AU" dirty="0"/>
                    </a:p>
                  </a:txBody>
                  <a:tcPr anchor="ctr"/>
                </a:tc>
                <a:tc>
                  <a:txBody>
                    <a:bodyPr/>
                    <a:lstStyle/>
                    <a:p>
                      <a:r>
                        <a:rPr lang="en-US" dirty="0"/>
                        <a:t>break loop</a:t>
                      </a:r>
                      <a:endParaRPr lang="en-AU" dirty="0"/>
                    </a:p>
                  </a:txBody>
                  <a:tcPr anchor="ctr"/>
                </a:tc>
                <a:tc>
                  <a:txBody>
                    <a:bodyPr/>
                    <a:lstStyle/>
                    <a:p>
                      <a:r>
                        <a:rPr lang="en-US" dirty="0"/>
                        <a:t>n: i32 → Option&lt;i32&gt;</a:t>
                      </a:r>
                      <a:endParaRPr lang="en-AU" dirty="0">
                        <a:latin typeface="Consolas" panose="020B0609020204030204" pitchFamily="49" charset="0"/>
                      </a:endParaRPr>
                    </a:p>
                  </a:txBody>
                  <a:tcPr anchor="ctr"/>
                </a:tc>
                <a:tc>
                  <a:txBody>
                    <a:bodyPr/>
                    <a:lstStyle/>
                    <a:p>
                      <a:r>
                        <a:rPr lang="en-US" dirty="0"/>
                        <a:t>11  → 18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914331378"/>
                  </a:ext>
                </a:extLst>
              </a:tr>
              <a:tr h="561784">
                <a:tc>
                  <a:txBody>
                    <a:bodyPr/>
                    <a:lstStyle/>
                    <a:p>
                      <a:pPr algn="ctr"/>
                      <a:r>
                        <a:rPr lang="en-US" dirty="0"/>
                        <a:t>1</a:t>
                      </a:r>
                      <a:endParaRPr lang="en-AU" dirty="0"/>
                    </a:p>
                  </a:txBody>
                  <a:tcPr anchor="ctr"/>
                </a:tc>
                <a:tc>
                  <a:txBody>
                    <a:bodyPr/>
                    <a:lstStyle/>
                    <a:p>
                      <a:r>
                        <a:rPr lang="en-US" dirty="0"/>
                        <a:t>Break with value</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13 → 19</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805353386"/>
                  </a:ext>
                </a:extLst>
              </a:tr>
              <a:tr h="561784">
                <a:tc>
                  <a:txBody>
                    <a:bodyPr/>
                    <a:lstStyle/>
                    <a:p>
                      <a:pPr algn="ctr"/>
                      <a:r>
                        <a:rPr lang="en-US" dirty="0"/>
                        <a:t>2</a:t>
                      </a:r>
                      <a:endParaRPr lang="en-AU" dirty="0"/>
                    </a:p>
                  </a:txBody>
                  <a:tcPr anchor="ctr"/>
                </a:tc>
                <a:tc>
                  <a:txBody>
                    <a:bodyPr/>
                    <a:lstStyle/>
                    <a:p>
                      <a:r>
                        <a:rPr lang="en-US" dirty="0"/>
                        <a:t>Comments in block</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9 → 10</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870881181"/>
                  </a:ext>
                </a:extLst>
              </a:tr>
              <a:tr h="561784">
                <a:tc>
                  <a:txBody>
                    <a:bodyPr/>
                    <a:lstStyle/>
                    <a:p>
                      <a:pPr algn="ctr"/>
                      <a:r>
                        <a:rPr lang="en-US" dirty="0"/>
                        <a:t>3</a:t>
                      </a:r>
                      <a:endParaRPr lang="en-AU" dirty="0"/>
                    </a:p>
                  </a:txBody>
                  <a:tcPr anchor="ctr"/>
                </a:tc>
                <a:tc>
                  <a:txBody>
                    <a:bodyPr/>
                    <a:lstStyle/>
                    <a:p>
                      <a:r>
                        <a:rPr lang="en-US" dirty="0"/>
                        <a:t>Extract from nested loop</a:t>
                      </a:r>
                      <a:endParaRPr lang="en-AU" dirty="0"/>
                    </a:p>
                  </a:txBody>
                  <a:tcPr anchor="ctr"/>
                </a:tc>
                <a:tc>
                  <a:txBody>
                    <a:bodyPr/>
                    <a:lstStyle/>
                    <a:p>
                      <a:r>
                        <a:rPr lang="en-US" dirty="0"/>
                        <a:t>() -&gt; i32</a:t>
                      </a:r>
                      <a:endParaRPr lang="en-AU" dirty="0">
                        <a:latin typeface="Consolas" panose="020B0609020204030204" pitchFamily="49" charset="0"/>
                      </a:endParaRPr>
                    </a:p>
                  </a:txBody>
                  <a:tcPr anchor="ctr"/>
                </a:tc>
                <a:tc>
                  <a:txBody>
                    <a:bodyPr/>
                    <a:lstStyle/>
                    <a:p>
                      <a:r>
                        <a:rPr lang="en-US" dirty="0"/>
                        <a:t>9 → 12</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123504587"/>
                  </a:ext>
                </a:extLst>
              </a:tr>
              <a:tr h="561784">
                <a:tc>
                  <a:txBody>
                    <a:bodyPr/>
                    <a:lstStyle/>
                    <a:p>
                      <a:pPr algn="ctr"/>
                      <a:r>
                        <a:rPr lang="en-US" dirty="0"/>
                        <a:t>4</a:t>
                      </a:r>
                      <a:endParaRPr lang="en-AU" dirty="0"/>
                    </a:p>
                  </a:txBody>
                  <a:tcPr anchor="ctr"/>
                </a:tc>
                <a:tc>
                  <a:txBody>
                    <a:bodyPr/>
                    <a:lstStyle/>
                    <a:p>
                      <a:r>
                        <a:rPr lang="en-US" dirty="0"/>
                        <a:t>Extract from trait </a:t>
                      </a:r>
                      <a:r>
                        <a:rPr lang="en-US" dirty="0" err="1"/>
                        <a:t>impl</a:t>
                      </a:r>
                      <a:endParaRPr lang="en-AU" dirty="0"/>
                    </a:p>
                  </a:txBody>
                  <a:tcPr anchor="ctr"/>
                </a:tc>
                <a:tc>
                  <a:txBody>
                    <a:bodyPr/>
                    <a:lstStyle/>
                    <a:p>
                      <a:r>
                        <a:rPr lang="en-US" dirty="0"/>
                        <a:t>&amp;self -&gt; i32</a:t>
                      </a:r>
                      <a:endParaRPr lang="en-AU" dirty="0">
                        <a:latin typeface="Consolas" panose="020B0609020204030204" pitchFamily="49" charset="0"/>
                      </a:endParaRPr>
                    </a:p>
                  </a:txBody>
                  <a:tcPr anchor="ctr"/>
                </a:tc>
                <a:tc>
                  <a:txBody>
                    <a:bodyPr/>
                    <a:lstStyle/>
                    <a:p>
                      <a:r>
                        <a:rPr lang="en-US" dirty="0"/>
                        <a:t>11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437643860"/>
                  </a:ext>
                </a:extLst>
              </a:tr>
              <a:tr h="561784">
                <a:tc>
                  <a:txBody>
                    <a:bodyPr/>
                    <a:lstStyle/>
                    <a:p>
                      <a:pPr algn="ctr"/>
                      <a:r>
                        <a:rPr lang="en-US" dirty="0"/>
                        <a:t>5</a:t>
                      </a:r>
                      <a:endParaRPr lang="en-AU" dirty="0"/>
                    </a:p>
                  </a:txBody>
                  <a:tcPr anchor="ctr"/>
                </a:tc>
                <a:tc>
                  <a:txBody>
                    <a:bodyPr/>
                    <a:lstStyle/>
                    <a:p>
                      <a:r>
                        <a:rPr lang="en-US" dirty="0"/>
                        <a:t>Extract mutable reference</a:t>
                      </a:r>
                      <a:endParaRPr lang="en-AU" dirty="0"/>
                    </a:p>
                  </a:txBody>
                  <a:tcPr anchor="ctr"/>
                </a:tc>
                <a:tc>
                  <a:txBody>
                    <a:bodyPr/>
                    <a:lstStyle/>
                    <a:p>
                      <a:r>
                        <a:rPr lang="en-US" dirty="0"/>
                        <a:t>y: &amp;mut Foo</a:t>
                      </a:r>
                      <a:endParaRPr lang="en-AU" dirty="0">
                        <a:latin typeface="Consolas" panose="020B0609020204030204" pitchFamily="49" charset="0"/>
                      </a:endParaRPr>
                    </a:p>
                  </a:txBody>
                  <a:tcPr anchor="ctr"/>
                </a:tc>
                <a:tc>
                  <a:txBody>
                    <a:bodyPr/>
                    <a:lstStyle/>
                    <a:p>
                      <a:r>
                        <a:rPr lang="en-US" dirty="0"/>
                        <a:t>14 → 17</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668934971"/>
                  </a:ext>
                </a:extLst>
              </a:tr>
              <a:tr h="561784">
                <a:tc>
                  <a:txBody>
                    <a:bodyPr/>
                    <a:lstStyle/>
                    <a:p>
                      <a:pPr algn="ctr"/>
                      <a:r>
                        <a:rPr lang="en-US" dirty="0"/>
                        <a:t>6</a:t>
                      </a:r>
                      <a:endParaRPr lang="en-AU" dirty="0"/>
                    </a:p>
                  </a:txBody>
                  <a:tcPr anchor="ctr"/>
                </a:tc>
                <a:tc>
                  <a:txBody>
                    <a:bodyPr/>
                    <a:lstStyle/>
                    <a:p>
                      <a:r>
                        <a:rPr lang="en-US" dirty="0"/>
                        <a:t>Extract return statement</a:t>
                      </a:r>
                      <a:endParaRPr lang="en-AU" dirty="0"/>
                    </a:p>
                  </a:txBody>
                  <a:tcPr anchor="ctr"/>
                </a:tc>
                <a:tc>
                  <a:txBody>
                    <a:bodyPr/>
                    <a:lstStyle/>
                    <a:p>
                      <a:r>
                        <a:rPr lang="en-US" dirty="0"/>
                        <a:t>() → u32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774610783"/>
                  </a:ext>
                </a:extLst>
              </a:tr>
              <a:tr h="561784">
                <a:tc>
                  <a:txBody>
                    <a:bodyPr/>
                    <a:lstStyle/>
                    <a:p>
                      <a:pPr algn="ctr"/>
                      <a:r>
                        <a:rPr lang="en-US" dirty="0"/>
                        <a:t>7</a:t>
                      </a:r>
                      <a:endParaRPr lang="en-AU" dirty="0"/>
                    </a:p>
                  </a:txBody>
                  <a:tcPr anchor="ctr"/>
                </a:tc>
                <a:tc>
                  <a:txBody>
                    <a:bodyPr/>
                    <a:lstStyle/>
                    <a:p>
                      <a:r>
                        <a:rPr lang="en-US" dirty="0"/>
                        <a:t>Extract mutable method call</a:t>
                      </a:r>
                      <a:endParaRPr lang="en-AU" dirty="0"/>
                    </a:p>
                  </a:txBody>
                  <a:tcPr anchor="ctr"/>
                </a:tc>
                <a:tc>
                  <a:txBody>
                    <a:bodyPr/>
                    <a:lstStyle/>
                    <a:p>
                      <a:r>
                        <a:rPr lang="en-US" dirty="0"/>
                        <a:t>mut n: i32</a:t>
                      </a:r>
                      <a:endParaRPr lang="en-AU" dirty="0">
                        <a:latin typeface="Consolas" panose="020B0609020204030204" pitchFamily="49" charset="0"/>
                      </a:endParaRPr>
                    </a:p>
                  </a:txBody>
                  <a:tcPr anchor="ctr"/>
                </a:tc>
                <a:tc>
                  <a:txBody>
                    <a:bodyPr/>
                    <a:lstStyle/>
                    <a:p>
                      <a:r>
                        <a:rPr lang="en-US" dirty="0"/>
                        <a:t>12 → 15</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3165949266"/>
                  </a:ext>
                </a:extLst>
              </a:tr>
              <a:tr h="561784">
                <a:tc>
                  <a:txBody>
                    <a:bodyPr/>
                    <a:lstStyle/>
                    <a:p>
                      <a:pPr algn="ctr"/>
                      <a:r>
                        <a:rPr lang="en-US" dirty="0"/>
                        <a:t>8</a:t>
                      </a:r>
                      <a:endParaRPr lang="en-AU" dirty="0"/>
                    </a:p>
                  </a:txBody>
                  <a:tcPr anchor="ctr"/>
                </a:tc>
                <a:tc>
                  <a:txBody>
                    <a:bodyPr/>
                    <a:lstStyle/>
                    <a:p>
                      <a:r>
                        <a:rPr lang="en-US" dirty="0"/>
                        <a:t>No arguments if let else </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372986321"/>
                  </a:ext>
                </a:extLst>
              </a:tr>
              <a:tr h="561784">
                <a:tc>
                  <a:txBody>
                    <a:bodyPr/>
                    <a:lstStyle/>
                    <a:p>
                      <a:pPr algn="ctr"/>
                      <a:r>
                        <a:rPr lang="en-US" dirty="0"/>
                        <a:t>9</a:t>
                      </a:r>
                      <a:endParaRPr lang="en-AU" dirty="0"/>
                    </a:p>
                  </a:txBody>
                  <a:tcPr anchor="ctr"/>
                </a:tc>
                <a:tc>
                  <a:txBody>
                    <a:bodyPr/>
                    <a:lstStyle/>
                    <a:p>
                      <a:r>
                        <a:rPr lang="en-US" dirty="0"/>
                        <a:t>Try option with return</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12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795977324"/>
                  </a:ext>
                </a:extLst>
              </a:tr>
            </a:tbl>
          </a:graphicData>
        </a:graphic>
      </p:graphicFrame>
      <p:sp>
        <p:nvSpPr>
          <p:cNvPr id="37" name="Rounded Rectangle 13">
            <a:extLst>
              <a:ext uri="{FF2B5EF4-FFF2-40B4-BE49-F238E27FC236}">
                <a16:creationId xmlns:a16="http://schemas.microsoft.com/office/drawing/2014/main" id="{CB7B546D-0B7C-1024-2B64-D61FE97B41BE}"/>
              </a:ext>
            </a:extLst>
          </p:cNvPr>
          <p:cNvSpPr/>
          <p:nvPr/>
        </p:nvSpPr>
        <p:spPr>
          <a:xfrm>
            <a:off x="12719738" y="27803400"/>
            <a:ext cx="10560000" cy="14466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Future Work</a:t>
            </a:r>
            <a:endParaRPr dirty="0"/>
          </a:p>
        </p:txBody>
      </p:sp>
      <p:sp>
        <p:nvSpPr>
          <p:cNvPr id="40" name="Rounded Rectangle 14">
            <a:extLst>
              <a:ext uri="{FF2B5EF4-FFF2-40B4-BE49-F238E27FC236}">
                <a16:creationId xmlns:a16="http://schemas.microsoft.com/office/drawing/2014/main" id="{D2FF4C7F-7A8C-8E9C-4AD3-F664236F858F}"/>
              </a:ext>
            </a:extLst>
          </p:cNvPr>
          <p:cNvSpPr/>
          <p:nvPr/>
        </p:nvSpPr>
        <p:spPr>
          <a:xfrm>
            <a:off x="12719738"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buFont typeface="Arial" panose="020B0604020202020204" pitchFamily="34" charset="0"/>
              <a:buChar char="•"/>
            </a:pPr>
            <a:r>
              <a:rPr lang="en-US" sz="3000" b="1" dirty="0">
                <a:solidFill>
                  <a:schemeClr val="tx1"/>
                </a:solidFill>
              </a:rPr>
              <a:t>Standalone CLI: </a:t>
            </a:r>
            <a:r>
              <a:rPr lang="en-US" sz="3000" dirty="0">
                <a:solidFill>
                  <a:schemeClr val="tx1"/>
                </a:solidFill>
              </a:rPr>
              <a:t>working tool outside of the research harness</a:t>
            </a:r>
          </a:p>
          <a:p>
            <a:pPr marL="457200" indent="-457200">
              <a:buFont typeface="Arial" panose="020B0604020202020204" pitchFamily="34" charset="0"/>
              <a:buChar char="•"/>
            </a:pPr>
            <a:r>
              <a:rPr lang="en-US" sz="3000" b="1" dirty="0">
                <a:solidFill>
                  <a:schemeClr val="tx1"/>
                </a:solidFill>
              </a:rPr>
              <a:t>Language Coverage: </a:t>
            </a:r>
            <a:r>
              <a:rPr lang="en-US" sz="3000" dirty="0">
                <a:solidFill>
                  <a:schemeClr val="tx1"/>
                </a:solidFill>
              </a:rPr>
              <a:t>already supports async/await, generics, macros, etc.</a:t>
            </a:r>
          </a:p>
          <a:p>
            <a:pPr marL="457200" indent="-457200">
              <a:buFont typeface="Arial" panose="020B0604020202020204" pitchFamily="34" charset="0"/>
              <a:buChar char="•"/>
            </a:pPr>
            <a:r>
              <a:rPr lang="en-US" sz="3000" b="1" dirty="0">
                <a:solidFill>
                  <a:schemeClr val="tx1"/>
                </a:solidFill>
              </a:rPr>
              <a:t>IDE integration: </a:t>
            </a:r>
            <a:r>
              <a:rPr lang="en-US" sz="3000" dirty="0" err="1">
                <a:solidFill>
                  <a:schemeClr val="tx1"/>
                </a:solidFill>
              </a:rPr>
              <a:t>VSCode</a:t>
            </a:r>
            <a:r>
              <a:rPr lang="en-US" sz="3000" dirty="0">
                <a:solidFill>
                  <a:schemeClr val="tx1"/>
                </a:solidFill>
              </a:rPr>
              <a:t> extension provides proof – of – concept with live extract → fix → verify cycle.</a:t>
            </a:r>
          </a:p>
          <a:p>
            <a:pPr marL="457200" indent="-457200">
              <a:buFont typeface="Arial" panose="020B0604020202020204" pitchFamily="34" charset="0"/>
              <a:buChar char="•"/>
            </a:pPr>
            <a:r>
              <a:rPr lang="en-US" sz="3000" b="1" dirty="0">
                <a:solidFill>
                  <a:schemeClr val="tx1"/>
                </a:solidFill>
              </a:rPr>
              <a:t>Performance: </a:t>
            </a:r>
            <a:r>
              <a:rPr lang="en-US" sz="3000" dirty="0">
                <a:solidFill>
                  <a:schemeClr val="tx1"/>
                </a:solidFill>
              </a:rPr>
              <a:t>~2s proof cycles → feels interactive</a:t>
            </a:r>
          </a:p>
          <a:p>
            <a:pPr marL="457200" indent="-457200">
              <a:buFont typeface="Arial" panose="020B0604020202020204" pitchFamily="34" charset="0"/>
              <a:buChar char="•"/>
            </a:pPr>
            <a:r>
              <a:rPr lang="en-US" sz="3000" b="1" dirty="0">
                <a:solidFill>
                  <a:schemeClr val="tx1"/>
                </a:solidFill>
              </a:rPr>
              <a:t>Robustness: </a:t>
            </a:r>
            <a:r>
              <a:rPr lang="en-US" sz="3000" dirty="0">
                <a:solidFill>
                  <a:schemeClr val="tx1"/>
                </a:solidFill>
              </a:rPr>
              <a:t>automated repair loop makes it work on real crates</a:t>
            </a:r>
            <a:endParaRPr lang="en-US" sz="3000" b="1" dirty="0">
              <a:solidFill>
                <a:schemeClr val="tx1"/>
              </a:solidFill>
            </a:endParaRPr>
          </a:p>
          <a:p>
            <a:pPr marL="457200" indent="-457200" algn="l">
              <a:buFont typeface="Arial" panose="020B0604020202020204" pitchFamily="34" charset="0"/>
              <a:buChar char="•"/>
              <a:defRPr sz="3600">
                <a:solidFill>
                  <a:srgbClr val="000000"/>
                </a:solidFill>
              </a:defRPr>
            </a:pPr>
            <a:endParaRPr lang="en-AU" sz="3000" dirty="0"/>
          </a:p>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44" name="Rounded Rectangle 14">
            <a:extLst>
              <a:ext uri="{FF2B5EF4-FFF2-40B4-BE49-F238E27FC236}">
                <a16:creationId xmlns:a16="http://schemas.microsoft.com/office/drawing/2014/main" id="{B4FB8CC6-9707-4ED0-A97E-27B5A7FFDF1D}"/>
              </a:ext>
            </a:extLst>
          </p:cNvPr>
          <p:cNvSpPr/>
          <p:nvPr/>
        </p:nvSpPr>
        <p:spPr>
          <a:xfrm>
            <a:off x="12719738" y="29484413"/>
            <a:ext cx="10560000" cy="5255588"/>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marL="571500" indent="-571500">
              <a:buFont typeface="Arial" panose="020B0604020202020204" pitchFamily="34" charset="0"/>
              <a:buChar char="•"/>
              <a:defRPr sz="3600">
                <a:solidFill>
                  <a:srgbClr val="000000"/>
                </a:solidFill>
              </a:defRPr>
            </a:pPr>
            <a:r>
              <a:rPr lang="en-AU" sz="3000" b="1" dirty="0">
                <a:solidFill>
                  <a:schemeClr val="tx1"/>
                </a:solidFill>
              </a:rPr>
              <a:t>Scaling: </a:t>
            </a:r>
            <a:r>
              <a:rPr lang="en-US" sz="3000" dirty="0"/>
              <a:t>whole-crate coverage via caching + incremental re-verification.</a:t>
            </a:r>
            <a:endParaRPr lang="en-AU" sz="3000" dirty="0">
              <a:solidFill>
                <a:schemeClr val="tx1"/>
              </a:solidFill>
            </a:endParaRPr>
          </a:p>
          <a:p>
            <a:pPr marL="571500" indent="-571500">
              <a:buFont typeface="Arial" panose="020B0604020202020204" pitchFamily="34" charset="0"/>
              <a:buChar char="•"/>
              <a:defRPr sz="3600">
                <a:solidFill>
                  <a:srgbClr val="000000"/>
                </a:solidFill>
              </a:defRPr>
            </a:pPr>
            <a:r>
              <a:rPr lang="en-AU" sz="3000" b="1" dirty="0">
                <a:solidFill>
                  <a:schemeClr val="tx1"/>
                </a:solidFill>
              </a:rPr>
              <a:t>New features: </a:t>
            </a:r>
            <a:r>
              <a:rPr lang="en-US" sz="3000" dirty="0"/>
              <a:t>unsafe code, concurrency, nested and higher-order borrows, interior mutability.</a:t>
            </a:r>
            <a:endParaRPr lang="en-AU" sz="3000"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Diagnostics: </a:t>
            </a:r>
            <a:r>
              <a:rPr lang="en-AU" sz="3000" dirty="0">
                <a:solidFill>
                  <a:schemeClr val="tx1"/>
                </a:solidFill>
              </a:rPr>
              <a:t>friendlier failure messages when proofs don’t go through</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Large-scale evaluation:</a:t>
            </a:r>
            <a:r>
              <a:rPr lang="en-AU" sz="3000" dirty="0">
                <a:solidFill>
                  <a:schemeClr val="tx1"/>
                </a:solidFill>
              </a:rPr>
              <a:t> across multiple community crates</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Stronger guarantees: </a:t>
            </a:r>
            <a:r>
              <a:rPr lang="en-AU" sz="3000" dirty="0">
                <a:solidFill>
                  <a:schemeClr val="tx1"/>
                </a:solidFill>
              </a:rPr>
              <a:t>beyond observational equivalence!</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endParaRPr lang="en-AU" sz="3000" b="1" dirty="0">
              <a:solidFill>
                <a:schemeClr val="tx1"/>
              </a:solidFill>
            </a:endParaRPr>
          </a:p>
          <a:p>
            <a:pPr algn="ctr">
              <a:defRPr sz="3600">
                <a:solidFill>
                  <a:srgbClr val="000000"/>
                </a:solidFill>
              </a:defRPr>
            </a:pPr>
            <a:r>
              <a:rPr lang="en-AU" sz="3000" b="1" i="1" dirty="0">
                <a:solidFill>
                  <a:schemeClr val="tx1"/>
                </a:solidFill>
              </a:rPr>
              <a:t>“</a:t>
            </a:r>
            <a:r>
              <a:rPr lang="en-AU" sz="3000" i="1" dirty="0">
                <a:solidFill>
                  <a:schemeClr val="tx1"/>
                </a:solidFill>
              </a:rPr>
              <a:t>Towards real-world scale”</a:t>
            </a:r>
            <a:endParaRPr lang="en-AU" sz="3000" b="1" i="1" dirty="0">
              <a:solidFill>
                <a:schemeClr val="tx1"/>
              </a:solidFill>
            </a:endParaRPr>
          </a:p>
          <a:p>
            <a:pPr algn="l">
              <a:defRPr sz="3600">
                <a:solidFill>
                  <a:srgbClr val="000000"/>
                </a:solidFill>
              </a:defRPr>
            </a:pPr>
            <a:endParaRPr lang="en-AU" dirty="0"/>
          </a:p>
          <a:p>
            <a:pPr algn="l">
              <a:defRPr sz="3600">
                <a:solidFill>
                  <a:srgbClr val="000000"/>
                </a:solidFill>
              </a:defRPr>
            </a:pPr>
            <a:endParaRPr lang="en-US" dirty="0"/>
          </a:p>
          <a:p>
            <a:pPr algn="l">
              <a:defRPr sz="3600">
                <a:solidFill>
                  <a:srgbClr val="000000"/>
                </a:solidFill>
              </a:defRPr>
            </a:pPr>
            <a:endParaRPr lang="en-AU" dirty="0"/>
          </a:p>
          <a:p>
            <a:pPr algn="ctr"/>
            <a:endParaRPr lang="en-AU" dirty="0"/>
          </a:p>
          <a:p>
            <a:pPr algn="l">
              <a:defRPr sz="3600">
                <a:solidFill>
                  <a:srgbClr val="000000"/>
                </a:solidFill>
              </a:defRPr>
            </a:pPr>
            <a:endParaRPr dirty="0"/>
          </a:p>
        </p:txBody>
      </p:sp>
      <p:sp>
        <p:nvSpPr>
          <p:cNvPr id="45" name="TextBox 44">
            <a:extLst>
              <a:ext uri="{FF2B5EF4-FFF2-40B4-BE49-F238E27FC236}">
                <a16:creationId xmlns:a16="http://schemas.microsoft.com/office/drawing/2014/main" id="{24FBF757-F161-3DBD-15EB-81BBC79EDDCB}"/>
              </a:ext>
            </a:extLst>
          </p:cNvPr>
          <p:cNvSpPr txBox="1"/>
          <p:nvPr/>
        </p:nvSpPr>
        <p:spPr>
          <a:xfrm>
            <a:off x="14514286" y="26328914"/>
            <a:ext cx="7184571" cy="553998"/>
          </a:xfrm>
          <a:prstGeom prst="rect">
            <a:avLst/>
          </a:prstGeom>
          <a:noFill/>
        </p:spPr>
        <p:txBody>
          <a:bodyPr wrap="square" rtlCol="0">
            <a:spAutoFit/>
          </a:bodyPr>
          <a:lstStyle/>
          <a:p>
            <a:pPr algn="ctr"/>
            <a:r>
              <a:rPr lang="en-US" sz="3000" i="1" dirty="0"/>
              <a:t>“Not just theory – A usable developer tool”</a:t>
            </a:r>
          </a:p>
        </p:txBody>
      </p:sp>
      <p:sp>
        <p:nvSpPr>
          <p:cNvPr id="15" name="Rounded Rectangle 13">
            <a:extLst>
              <a:ext uri="{FF2B5EF4-FFF2-40B4-BE49-F238E27FC236}">
                <a16:creationId xmlns:a16="http://schemas.microsoft.com/office/drawing/2014/main" id="{EC87D4E5-FB04-93D1-A91C-3029C16E4B18}"/>
              </a:ext>
            </a:extLst>
          </p:cNvPr>
          <p:cNvSpPr/>
          <p:nvPr/>
        </p:nvSpPr>
        <p:spPr>
          <a:xfrm>
            <a:off x="24460097" y="20880000"/>
            <a:ext cx="10560000" cy="1446600"/>
          </a:xfrm>
          <a:prstGeom prst="roundRect">
            <a:avLst>
              <a:gd name="adj" fmla="val 3409"/>
            </a:avLst>
          </a:prstGeom>
          <a:solidFill>
            <a:srgbClr val="FDFD9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AU" dirty="0"/>
          </a:p>
          <a:p>
            <a:pPr algn="ctr">
              <a:defRPr sz="6000" b="1">
                <a:solidFill>
                  <a:srgbClr val="000000"/>
                </a:solidFill>
              </a:defRPr>
            </a:pPr>
            <a:r>
              <a:rPr lang="en-AU" dirty="0"/>
              <a:t>Examples</a:t>
            </a:r>
          </a:p>
        </p:txBody>
      </p:sp>
      <p:sp>
        <p:nvSpPr>
          <p:cNvPr id="31" name="Rounded Rectangle 14">
            <a:extLst>
              <a:ext uri="{FF2B5EF4-FFF2-40B4-BE49-F238E27FC236}">
                <a16:creationId xmlns:a16="http://schemas.microsoft.com/office/drawing/2014/main" id="{2ECBCBE6-4519-054A-33BB-4706DC02176F}"/>
              </a:ext>
            </a:extLst>
          </p:cNvPr>
          <p:cNvSpPr/>
          <p:nvPr/>
        </p:nvSpPr>
        <p:spPr>
          <a:xfrm>
            <a:off x="24459835"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51" name="Rounded Rectangle 13">
            <a:extLst>
              <a:ext uri="{FF2B5EF4-FFF2-40B4-BE49-F238E27FC236}">
                <a16:creationId xmlns:a16="http://schemas.microsoft.com/office/drawing/2014/main" id="{697FD253-68B2-DE02-C32B-19B04CC5DF53}"/>
              </a:ext>
            </a:extLst>
          </p:cNvPr>
          <p:cNvSpPr/>
          <p:nvPr/>
        </p:nvSpPr>
        <p:spPr>
          <a:xfrm>
            <a:off x="24475633" y="27803400"/>
            <a:ext cx="10560000" cy="1446600"/>
          </a:xfrm>
          <a:prstGeom prst="roundRect">
            <a:avLst>
              <a:gd name="adj" fmla="val 3409"/>
            </a:avLst>
          </a:prstGeom>
          <a:solidFill>
            <a:srgbClr val="FFE5B4"/>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AU" dirty="0"/>
          </a:p>
          <a:p>
            <a:pPr algn="ctr">
              <a:defRPr sz="6000" b="1">
                <a:solidFill>
                  <a:srgbClr val="000000"/>
                </a:solidFill>
              </a:defRPr>
            </a:pPr>
            <a:r>
              <a:rPr lang="en-AU" dirty="0"/>
              <a:t>Additional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1259</TotalTime>
  <Words>736</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Consolas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25</cp:revision>
  <dcterms:created xsi:type="dcterms:W3CDTF">2013-01-27T09:14:16Z</dcterms:created>
  <dcterms:modified xsi:type="dcterms:W3CDTF">2025-09-24T12:46:27Z</dcterms:modified>
  <cp:category/>
</cp:coreProperties>
</file>