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6000000" cy="360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FE6E6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Motivation &amp; Problem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Rust refactoring is hard (ownership, lifetimes, effects)</a:t>
            </a:r>
            <a:br/>
            <a:r>
              <a:t>- Compilation success ≠ semantic equivalence</a:t>
            </a:r>
            <a:br/>
            <a:r>
              <a:t>- Need trustworthy, automated refactoring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E6F0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Approach &amp; Pipeline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[Diagram Placeholder]</a:t>
            </a:r>
            <a:br/>
            <a:br/>
            <a:r>
              <a:t>REM → CHARON → Aeneas → Coq</a:t>
            </a:r>
            <a:br/>
            <a:r>
              <a:t>Zero-annotation, IDE integration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720000" y="72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E6FFE6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720000" y="378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- 10/10 cases discharged</a:t>
            </a:r>
            <a:br/>
            <a:r>
              <a:t>- Avg cycle: 2s (IDE-friendly)</a:t>
            </a:r>
            <a:br/>
            <a:br/>
            <a:r>
              <a:t>[Table/Graph Placeholder]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0000" y="15120000"/>
            <a:ext cx="34560000" cy="360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10000" b="1"/>
            </a:pPr>
            <a:r>
              <a:t>Verifying Extract Method Refactoring in 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0000" y="18000000"/>
            <a:ext cx="34560000" cy="216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6000" b="0"/>
            </a:pPr>
            <a:r>
              <a:t>Matthew Britton, Alex Potanin, Sasha Pak</a:t>
            </a:r>
          </a:p>
        </p:txBody>
      </p:sp>
      <p:pic>
        <p:nvPicPr>
          <p:cNvPr id="10" name="Picture 9" descr="an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480000"/>
            <a:ext cx="5400000" cy="3600000"/>
          </a:xfrm>
          <a:prstGeom prst="rect">
            <a:avLst/>
          </a:prstGeom>
        </p:spPr>
      </p:pic>
      <p:pic>
        <p:nvPicPr>
          <p:cNvPr id="11" name="Picture 10" descr="splash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0000" y="15480000"/>
            <a:ext cx="4320000" cy="351440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20000" y="2088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FF5E1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From Prototype to Production-Ready REM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0000" y="2394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Standalone CLI</a:t>
            </a:r>
            <a:br/>
            <a:r>
              <a:t>- Async/await, generics, macros</a:t>
            </a:r>
            <a:br/>
            <a:r>
              <a:t>- VSCode extension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2720000" y="20880000"/>
            <a:ext cx="10560000" cy="2880000"/>
          </a:xfrm>
          <a:prstGeom prst="roundRect">
            <a:avLst>
              <a:gd name="adj" fmla="val 3409"/>
            </a:avLst>
          </a:prstGeom>
          <a:solidFill>
            <a:srgbClr val="F0E6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6000" b="1">
                <a:solidFill>
                  <a:srgbClr val="000000"/>
                </a:solidFill>
              </a:defRPr>
            </a:pPr>
            <a:r>
              <a:t>Future Work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720000" y="23940000"/>
            <a:ext cx="10560000" cy="10800000"/>
          </a:xfrm>
          <a:prstGeom prst="roundRect">
            <a:avLst>
              <a:gd name="adj" fmla="val 3409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</a:p>
          <a:p>
            <a:pPr algn="l">
              <a:defRPr sz="3600">
                <a:solidFill>
                  <a:srgbClr val="000000"/>
                </a:solidFill>
              </a:defRPr>
            </a:pPr>
            <a:r>
              <a:t>- Unsafe code</a:t>
            </a:r>
            <a:br/>
            <a:r>
              <a:t>- Concurrency</a:t>
            </a:r>
            <a:br/>
            <a:r>
              <a:t>- Large-scale evaluation</a:t>
            </a:r>
            <a:br/>
            <a:r>
              <a:t>- Better diagnostics</a:t>
            </a:r>
            <a:br/>
            <a:r>
              <a:t>- Scalable verification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720000" y="20880000"/>
            <a:ext cx="10800000" cy="4140000"/>
          </a:xfrm>
          <a:prstGeom prst="roundRect">
            <a:avLst/>
          </a:prstGeom>
          <a:solidFill>
            <a:srgbClr val="800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gith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0000" y="21330000"/>
            <a:ext cx="3240000" cy="324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080000" y="2088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GitHub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4720000" y="25560000"/>
            <a:ext cx="10800000" cy="41400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vscod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20000" y="26010000"/>
            <a:ext cx="3240000" cy="324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5080000" y="2556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VSCode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4720000" y="30240000"/>
            <a:ext cx="10800000" cy="4140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do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0000" y="30690000"/>
            <a:ext cx="3240000" cy="324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080000" y="30240000"/>
            <a:ext cx="6480000" cy="414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l">
              <a:defRPr sz="6000" b="1"/>
            </a:pPr>
            <a:r>
              <a:rPr>
                <a:solidFill>
                  <a:srgbClr val="FFFFFF"/>
                </a:solidFill>
              </a:rPr>
              <a:t>DOI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