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2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0000" y="72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FFE6E6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Motivation &amp;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20000" y="378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dirty="0"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rPr dirty="0"/>
              <a:t>- Rust refactoring is hard (ownership, lifetimes, effects)</a:t>
            </a:r>
            <a:br>
              <a:rPr dirty="0"/>
            </a:br>
            <a:r>
              <a:rPr dirty="0"/>
              <a:t>- Compilation success ≠ semantic equivalence</a:t>
            </a:r>
            <a:br>
              <a:rPr dirty="0"/>
            </a:br>
            <a:r>
              <a:rPr dirty="0"/>
              <a:t>- Need trustworthy, automated refactoring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720000" y="72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E6F0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Approach &amp; Pipeline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720000" y="378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[Diagram Placeholder]</a:t>
            </a:r>
            <a:br/>
            <a:br/>
            <a:r>
              <a:t>REM → CHARON → Aeneas → Coq</a:t>
            </a:r>
            <a:br/>
            <a:r>
              <a:t>Zero-annotation, IDE integration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20000" y="72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E6FFE6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rPr lang="en-AU"/>
              <a:t>Preliminary </a:t>
            </a:r>
            <a:r>
              <a:t>Results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720000" y="378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- 10/10 cases discharged</a:t>
            </a:r>
            <a:br/>
            <a:r>
              <a:t>- Avg cycle: 2s (IDE-friendly)</a:t>
            </a:r>
            <a:br/>
            <a:br/>
            <a:r>
              <a:t>[Table/Graph Placeholder]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00" y="15120000"/>
            <a:ext cx="34560000" cy="360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endParaRPr/>
          </a:p>
          <a:p>
            <a:pPr algn="ctr">
              <a:defRPr sz="10000" b="1"/>
            </a:pPr>
            <a:r>
              <a:t>Verifying Extract Method Refactoring in 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00" y="18000000"/>
            <a:ext cx="34560000" cy="216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endParaRPr/>
          </a:p>
          <a:p>
            <a:pPr algn="ctr">
              <a:defRPr sz="6000" b="0"/>
            </a:pPr>
            <a:r>
              <a:t>Matthew Britton, Alex Potanin, Sasha Pak</a:t>
            </a:r>
          </a:p>
        </p:txBody>
      </p:sp>
      <p:pic>
        <p:nvPicPr>
          <p:cNvPr id="10" name="Picture 9" descr="a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5480000"/>
            <a:ext cx="5400000" cy="3600000"/>
          </a:xfrm>
          <a:prstGeom prst="rect">
            <a:avLst/>
          </a:prstGeom>
        </p:spPr>
      </p:pic>
      <p:pic>
        <p:nvPicPr>
          <p:cNvPr id="11" name="Picture 10" descr="splash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000" y="15480000"/>
            <a:ext cx="4320000" cy="351440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20000" y="2088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FFF5E1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From Prototype to Production-Ready REM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0000" y="2394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- Standalone CLI</a:t>
            </a:r>
            <a:br/>
            <a:r>
              <a:t>- Async/await, generics, macros</a:t>
            </a:r>
            <a:br/>
            <a:r>
              <a:t>- VSCode extension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720000" y="2088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F0E6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Future 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720000" y="2394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- Unsafe code</a:t>
            </a:r>
            <a:br/>
            <a:r>
              <a:t>- Concurrency</a:t>
            </a:r>
            <a:br/>
            <a:r>
              <a:t>- Large-scale evaluation</a:t>
            </a:r>
            <a:br/>
            <a:r>
              <a:t>- Better diagnostics</a:t>
            </a:r>
            <a:br/>
            <a:r>
              <a:t>- Scalable verification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720000" y="20880000"/>
            <a:ext cx="10800000" cy="4140000"/>
          </a:xfrm>
          <a:prstGeom prst="roundRect">
            <a:avLst/>
          </a:prstGeom>
          <a:solidFill>
            <a:srgbClr val="8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" name="Picture 16" descr="githu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000" y="21330000"/>
            <a:ext cx="3240000" cy="324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080000" y="20880000"/>
            <a:ext cx="6480000" cy="41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endParaRPr/>
          </a:p>
          <a:p>
            <a:pPr algn="l">
              <a:defRPr sz="6000" b="1"/>
            </a:pPr>
            <a:r>
              <a:rPr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4720000" y="25560000"/>
            <a:ext cx="10800000" cy="414000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" name="Picture 19" descr="vscod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0000" y="26010000"/>
            <a:ext cx="3240000" cy="32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080000" y="25560000"/>
            <a:ext cx="6480000" cy="41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endParaRPr/>
          </a:p>
          <a:p>
            <a:pPr algn="l">
              <a:defRPr sz="6000" b="1"/>
            </a:pPr>
            <a:r>
              <a:rPr>
                <a:solidFill>
                  <a:srgbClr val="FFFFFF"/>
                </a:solidFill>
              </a:rPr>
              <a:t>VSCode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720000" y="30240000"/>
            <a:ext cx="10800000" cy="4140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Picture 22" descr="do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0000" y="30690000"/>
            <a:ext cx="3240000" cy="324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080000" y="30240000"/>
            <a:ext cx="6480000" cy="41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endParaRPr/>
          </a:p>
          <a:p>
            <a:pPr algn="l">
              <a:defRPr sz="6000" b="1"/>
            </a:pPr>
            <a:r>
              <a:rPr>
                <a:solidFill>
                  <a:srgbClr val="FFFFFF"/>
                </a:solidFill>
              </a:rPr>
              <a:t>DOI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Matthew Britton</cp:lastModifiedBy>
  <cp:revision>2</cp:revision>
  <dcterms:created xsi:type="dcterms:W3CDTF">2013-01-27T09:14:16Z</dcterms:created>
  <dcterms:modified xsi:type="dcterms:W3CDTF">2025-09-16T12:32:35Z</dcterms:modified>
  <cp:category/>
</cp:coreProperties>
</file>