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D8F4"/>
    <a:srgbClr val="B9E6B9"/>
    <a:srgbClr val="FFF2A6"/>
    <a:srgbClr val="FFD7A6"/>
    <a:srgbClr val="F4A6A6"/>
    <a:srgbClr val="BE83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F9C494-40AC-4793-BE3E-6854D64E3AFE}" v="459" dt="2025-09-16T13:18:54.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0" d="100"/>
          <a:sy n="20" d="100"/>
        </p:scale>
        <p:origin x="2550"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p:cNvGrpSpPr/>
        <p:nvPr/>
      </p:nvGrpSpPr>
      <p:grpSpPr>
        <a:xfrm>
          <a:off x="0" y="0"/>
          <a:ext cx="0" cy="0"/>
          <a:chOff x="0" y="0"/>
          <a:chExt cx="0" cy="0"/>
        </a:xfrm>
      </p:grpSpPr>
      <p:sp>
        <p:nvSpPr>
          <p:cNvPr id="2" name="Rounded Rectangle 1"/>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xmlns:a14="http://schemas.microsoft.com/office/drawing/2010/main">
        <mc:Choice Requires="a14">
          <p:sp>
            <p:nvSpPr>
              <p:cNvPr id="3" name="Rounded Rectangle 2"/>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buFont typeface="Arial" panose="020B0604020202020204" pitchFamily="34" charset="0"/>
                  <a:buChar char="•"/>
                </a:pPr>
                <a:r>
                  <a:rPr lang="en-GB" sz="3000" dirty="0">
                    <a:solidFill>
                      <a:schemeClr val="tx1"/>
                    </a:solidFill>
                  </a:rPr>
                  <a:t>Moving values breaks ownership</a:t>
                </a:r>
              </a:p>
              <a:p>
                <a:pPr marL="742950" lvl="1" indent="-285750">
                  <a:buFont typeface="Arial" panose="020B0604020202020204" pitchFamily="34" charset="0"/>
                  <a:buChar char="•"/>
                </a:pPr>
                <a:r>
                  <a:rPr lang="en-GB" sz="3000" dirty="0">
                    <a:solidFill>
                      <a:schemeClr val="tx1"/>
                    </a:solidFill>
                  </a:rPr>
                  <a:t>Borrows (</a:t>
                </a:r>
                <a:r>
                  <a:rPr lang="en-GB" sz="3000" dirty="0">
                    <a:solidFill>
                      <a:schemeClr val="tx1"/>
                    </a:solidFill>
                    <a:latin typeface="Cascadia Code" panose="020B0609020000020004" pitchFamily="49" charset="0"/>
                    <a:cs typeface="Cascadia Code" panose="020B0609020000020004" pitchFamily="49" charset="0"/>
                  </a:rPr>
                  <a:t>&amp;T</a:t>
                </a:r>
                <a:r>
                  <a:rPr lang="en-GB" sz="3000" dirty="0">
                    <a:solidFill>
                      <a:schemeClr val="tx1"/>
                    </a:solidFill>
                  </a:rPr>
                  <a:t>, </a:t>
                </a:r>
                <a:r>
                  <a:rPr lang="en-GB" sz="3000" dirty="0">
                    <a:solidFill>
                      <a:schemeClr val="tx1"/>
                    </a:solidFill>
                    <a:latin typeface="Cascadia Code" panose="020B0609020000020004" pitchFamily="49" charset="0"/>
                    <a:cs typeface="Cascadia Code" panose="020B0609020000020004" pitchFamily="49" charset="0"/>
                  </a:rPr>
                  <a:t>&amp;mut T</a:t>
                </a:r>
                <a:r>
                  <a:rPr lang="en-GB" sz="3000" dirty="0">
                    <a:solidFill>
                      <a:schemeClr val="tx1"/>
                    </a:solidFill>
                  </a:rPr>
                  <a:t>) can easily  become invalid</a:t>
                </a:r>
              </a:p>
              <a:p>
                <a:pPr marL="742950" lvl="1" indent="-285750">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buFont typeface="Arial" panose="020B0604020202020204" pitchFamily="34" charset="0"/>
                  <a:buChar char="•"/>
                </a:pPr>
                <a:r>
                  <a:rPr lang="en-GB" sz="3000" dirty="0">
                    <a:solidFill>
                      <a:schemeClr val="tx1"/>
                    </a:solidFill>
                  </a:rPr>
                  <a:t>Non-local control flow (</a:t>
                </a:r>
                <a:r>
                  <a:rPr lang="en-GB" sz="3000" dirty="0">
                    <a:solidFill>
                      <a:schemeClr val="tx1"/>
                    </a:solidFill>
                    <a:latin typeface="Cascadia Code" panose="020B0609020000020004" pitchFamily="49" charset="0"/>
                    <a:cs typeface="Cascadia Code" panose="020B0609020000020004" pitchFamily="49" charset="0"/>
                  </a:rPr>
                  <a:t>return</a:t>
                </a:r>
                <a:r>
                  <a:rPr lang="en-GB" sz="3000" dirty="0">
                    <a:solidFill>
                      <a:schemeClr val="tx1"/>
                    </a:solidFill>
                  </a:rPr>
                  <a:t>, </a:t>
                </a:r>
                <a:r>
                  <a:rPr lang="en-GB" sz="3000" dirty="0">
                    <a:solidFill>
                      <a:schemeClr val="tx1"/>
                    </a:solidFill>
                    <a:latin typeface="Cascadia Code" panose="020B06090200000200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xmlns="">
          <p:sp>
            <p:nvSpPr>
              <p:cNvPr id="3" name="Rounded Rectangle 2"/>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p:cNvSpPr/>
          <p:nvPr/>
        </p:nvSpPr>
        <p:spPr>
          <a:xfrm>
            <a:off x="12720000" y="3858675"/>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p:txBody>
      </p:sp>
      <p:sp>
        <p:nvSpPr>
          <p:cNvPr id="6" name="Rounded Rectangle 5"/>
          <p:cNvSpPr/>
          <p:nvPr/>
        </p:nvSpPr>
        <p:spPr>
          <a:xfrm>
            <a:off x="24720000" y="720000"/>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r>
              <a:rPr dirty="0"/>
              <a:t>- 10/10 cases discharged</a:t>
            </a:r>
            <a:br>
              <a:rPr dirty="0"/>
            </a:br>
            <a:r>
              <a:rPr dirty="0"/>
              <a:t>- Avg cycle: 2s (IDE-friendly)</a:t>
            </a:r>
            <a:br>
              <a:rPr dirty="0"/>
            </a:br>
            <a:br>
              <a:rPr dirty="0"/>
            </a:br>
            <a:r>
              <a:rPr dirty="0"/>
              <a:t>[Table/Graph Placeholder]</a:t>
            </a:r>
            <a:endParaRPr lang="en-AU" dirty="0"/>
          </a:p>
          <a:p>
            <a:pPr algn="l">
              <a:defRPr sz="3600">
                <a:solidFill>
                  <a:srgbClr val="000000"/>
                </a:solidFill>
              </a:defRPr>
            </a:pPr>
            <a:endParaRPr lang="en-AU" dirty="0"/>
          </a:p>
          <a:p>
            <a:pPr algn="l">
              <a:defRPr sz="3600">
                <a:solidFill>
                  <a:srgbClr val="000000"/>
                </a:solidFill>
              </a:defRPr>
            </a:pPr>
            <a:endParaRPr dirty="0"/>
          </a:p>
        </p:txBody>
      </p:sp>
      <p:sp>
        <p:nvSpPr>
          <p:cNvPr id="8" name="TextBox 7"/>
          <p:cNvSpPr txBox="1"/>
          <p:nvPr/>
        </p:nvSpPr>
        <p:spPr>
          <a:xfrm>
            <a:off x="720000" y="15120000"/>
            <a:ext cx="34560000" cy="3600000"/>
          </a:xfrm>
          <a:prstGeom prst="rect">
            <a:avLst/>
          </a:prstGeom>
          <a:noFill/>
        </p:spPr>
        <p:txBody>
          <a:bodyPr wrap="none" anchor="ctr">
            <a:spAutoFit/>
          </a:bodyPr>
          <a:lstStyle/>
          <a:p>
            <a:endParaRPr dirty="0"/>
          </a:p>
          <a:p>
            <a:pPr algn="ctr">
              <a:defRPr sz="10000" b="1"/>
            </a:pPr>
            <a:r>
              <a:rPr dirty="0"/>
              <a:t>Verifying Extract Method Refactoring in Rust</a:t>
            </a:r>
          </a:p>
        </p:txBody>
      </p:sp>
      <p:sp>
        <p:nvSpPr>
          <p:cNvPr id="9" name="TextBox 8"/>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p:cNvPicPr>
            <a:picLocks noChangeAspect="1"/>
          </p:cNvPicPr>
          <p:nvPr/>
        </p:nvPicPr>
        <p:blipFill>
          <a:blip r:embed="rId3"/>
          <a:stretch>
            <a:fillRect/>
          </a:stretch>
        </p:blipFill>
        <p:spPr>
          <a:xfrm>
            <a:off x="720000" y="15480000"/>
            <a:ext cx="5400000" cy="3600000"/>
          </a:xfrm>
          <a:prstGeom prst="rect">
            <a:avLst/>
          </a:prstGeom>
        </p:spPr>
      </p:pic>
      <p:pic>
        <p:nvPicPr>
          <p:cNvPr id="11" name="Picture 10" descr="splash25.png"/>
          <p:cNvPicPr>
            <a:picLocks noChangeAspect="1"/>
          </p:cNvPicPr>
          <p:nvPr/>
        </p:nvPicPr>
        <p:blipFill>
          <a:blip r:embed="rId4"/>
          <a:stretch>
            <a:fillRect/>
          </a:stretch>
        </p:blipFill>
        <p:spPr>
          <a:xfrm>
            <a:off x="31140000" y="15480000"/>
            <a:ext cx="4320000" cy="3514405"/>
          </a:xfrm>
          <a:prstGeom prst="rect">
            <a:avLst/>
          </a:prstGeom>
        </p:spPr>
      </p:pic>
      <p:sp>
        <p:nvSpPr>
          <p:cNvPr id="12" name="Rounded Rectangle 11"/>
          <p:cNvSpPr/>
          <p:nvPr/>
        </p:nvSpPr>
        <p:spPr>
          <a:xfrm>
            <a:off x="720000" y="2088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From Prototype to Production-Ready REM</a:t>
            </a:r>
          </a:p>
        </p:txBody>
      </p:sp>
      <p:sp>
        <p:nvSpPr>
          <p:cNvPr id="13" name="Rounded Rectangle 12"/>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a:p>
          <a:p>
            <a:pPr algn="l">
              <a:defRPr sz="3600">
                <a:solidFill>
                  <a:srgbClr val="000000"/>
                </a:solidFill>
              </a:defRPr>
            </a:pPr>
            <a:r>
              <a:t>- Standalone CLI</a:t>
            </a:r>
            <a:br/>
            <a:r>
              <a:t>- Async/await, generics, macros</a:t>
            </a:r>
            <a:br/>
            <a:r>
              <a:t>- VSCode extension</a:t>
            </a:r>
          </a:p>
        </p:txBody>
      </p:sp>
      <p:sp>
        <p:nvSpPr>
          <p:cNvPr id="14" name="Rounded Rectangle 13"/>
          <p:cNvSpPr/>
          <p:nvPr/>
        </p:nvSpPr>
        <p:spPr>
          <a:xfrm>
            <a:off x="12720000" y="20880000"/>
            <a:ext cx="10560000" cy="28800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Future Work</a:t>
            </a:r>
          </a:p>
        </p:txBody>
      </p:sp>
      <p:sp>
        <p:nvSpPr>
          <p:cNvPr id="15" name="Rounded Rectangle 14"/>
          <p:cNvSpPr/>
          <p:nvPr/>
        </p:nvSpPr>
        <p:spPr>
          <a:xfrm>
            <a:off x="12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a:p>
          <a:p>
            <a:pPr algn="l">
              <a:defRPr sz="3600">
                <a:solidFill>
                  <a:srgbClr val="000000"/>
                </a:solidFill>
              </a:defRPr>
            </a:pPr>
            <a:r>
              <a:t>- Unsafe code</a:t>
            </a:r>
            <a:br/>
            <a:r>
              <a:t>- Concurrency</a:t>
            </a:r>
            <a:br/>
            <a:r>
              <a:t>- Large-scale evaluation</a:t>
            </a:r>
            <a:br/>
            <a:r>
              <a:t>- Better diagnostics</a:t>
            </a:r>
            <a:br/>
            <a:r>
              <a:t>- Scalable verification</a:t>
            </a:r>
          </a:p>
        </p:txBody>
      </p:sp>
      <p:sp>
        <p:nvSpPr>
          <p:cNvPr id="16" name="Rounded Rectangle 15"/>
          <p:cNvSpPr/>
          <p:nvPr/>
        </p:nvSpPr>
        <p:spPr>
          <a:xfrm>
            <a:off x="24720000" y="20880000"/>
            <a:ext cx="10800000" cy="414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p:cNvPicPr>
            <a:picLocks noChangeAspect="1"/>
          </p:cNvPicPr>
          <p:nvPr/>
        </p:nvPicPr>
        <p:blipFill>
          <a:blip r:embed="rId5"/>
          <a:stretch>
            <a:fillRect/>
          </a:stretch>
        </p:blipFill>
        <p:spPr>
          <a:xfrm>
            <a:off x="31920000" y="21330000"/>
            <a:ext cx="3240000" cy="3240000"/>
          </a:xfrm>
          <a:prstGeom prst="rect">
            <a:avLst/>
          </a:prstGeom>
        </p:spPr>
      </p:pic>
      <p:sp>
        <p:nvSpPr>
          <p:cNvPr id="18" name="TextBox 17"/>
          <p:cNvSpPr txBox="1"/>
          <p:nvPr/>
        </p:nvSpPr>
        <p:spPr>
          <a:xfrm>
            <a:off x="25080000" y="20880000"/>
            <a:ext cx="6480000" cy="4140000"/>
          </a:xfrm>
          <a:prstGeom prst="rect">
            <a:avLst/>
          </a:prstGeom>
          <a:noFill/>
        </p:spPr>
        <p:txBody>
          <a:bodyPr wrap="none" anchor="ctr">
            <a:spAutoFit/>
          </a:bodyPr>
          <a:lstStyle/>
          <a:p>
            <a:endParaRPr/>
          </a:p>
          <a:p>
            <a:pPr algn="l">
              <a:defRPr sz="6000" b="1"/>
            </a:pPr>
            <a:r>
              <a:rPr>
                <a:solidFill>
                  <a:srgbClr val="FFFFFF"/>
                </a:solidFill>
              </a:rPr>
              <a:t>GitHub</a:t>
            </a:r>
          </a:p>
        </p:txBody>
      </p:sp>
      <p:sp>
        <p:nvSpPr>
          <p:cNvPr id="19" name="Rounded Rectangle 18"/>
          <p:cNvSpPr/>
          <p:nvPr/>
        </p:nvSpPr>
        <p:spPr>
          <a:xfrm>
            <a:off x="24720000" y="25560000"/>
            <a:ext cx="10800000" cy="414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p:cNvPicPr>
            <a:picLocks noChangeAspect="1"/>
          </p:cNvPicPr>
          <p:nvPr/>
        </p:nvPicPr>
        <p:blipFill>
          <a:blip r:embed="rId6"/>
          <a:stretch>
            <a:fillRect/>
          </a:stretch>
        </p:blipFill>
        <p:spPr>
          <a:xfrm>
            <a:off x="31920000" y="26010000"/>
            <a:ext cx="3240000" cy="3240000"/>
          </a:xfrm>
          <a:prstGeom prst="rect">
            <a:avLst/>
          </a:prstGeom>
        </p:spPr>
      </p:pic>
      <p:sp>
        <p:nvSpPr>
          <p:cNvPr id="21" name="TextBox 20"/>
          <p:cNvSpPr txBox="1"/>
          <p:nvPr/>
        </p:nvSpPr>
        <p:spPr>
          <a:xfrm>
            <a:off x="25080000" y="25560000"/>
            <a:ext cx="6480000" cy="4140000"/>
          </a:xfrm>
          <a:prstGeom prst="rect">
            <a:avLst/>
          </a:prstGeom>
          <a:noFill/>
        </p:spPr>
        <p:txBody>
          <a:bodyPr wrap="none" anchor="ctr">
            <a:spAutoFit/>
          </a:bodyPr>
          <a:lstStyle/>
          <a:p>
            <a:endParaRPr/>
          </a:p>
          <a:p>
            <a:pPr algn="l">
              <a:defRPr sz="6000" b="1"/>
            </a:pPr>
            <a:r>
              <a:rPr>
                <a:solidFill>
                  <a:srgbClr val="FFFFFF"/>
                </a:solidFill>
              </a:rPr>
              <a:t>VSCode</a:t>
            </a:r>
          </a:p>
        </p:txBody>
      </p:sp>
      <p:sp>
        <p:nvSpPr>
          <p:cNvPr id="22" name="Rounded Rectangle 21"/>
          <p:cNvSpPr/>
          <p:nvPr/>
        </p:nvSpPr>
        <p:spPr>
          <a:xfrm>
            <a:off x="24720000" y="30240000"/>
            <a:ext cx="10800000" cy="4140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3" name="Picture 22" descr="doi.png"/>
          <p:cNvPicPr>
            <a:picLocks noChangeAspect="1"/>
          </p:cNvPicPr>
          <p:nvPr/>
        </p:nvPicPr>
        <p:blipFill>
          <a:blip r:embed="rId7"/>
          <a:stretch>
            <a:fillRect/>
          </a:stretch>
        </p:blipFill>
        <p:spPr>
          <a:xfrm>
            <a:off x="31920000" y="30690000"/>
            <a:ext cx="3240000" cy="3240000"/>
          </a:xfrm>
          <a:prstGeom prst="rect">
            <a:avLst/>
          </a:prstGeom>
        </p:spPr>
      </p:pic>
      <p:sp>
        <p:nvSpPr>
          <p:cNvPr id="24" name="TextBox 23"/>
          <p:cNvSpPr txBox="1"/>
          <p:nvPr/>
        </p:nvSpPr>
        <p:spPr>
          <a:xfrm>
            <a:off x="25080000" y="30240000"/>
            <a:ext cx="6480000" cy="4140000"/>
          </a:xfrm>
          <a:prstGeom prst="rect">
            <a:avLst/>
          </a:prstGeom>
          <a:noFill/>
        </p:spPr>
        <p:txBody>
          <a:bodyPr wrap="none" anchor="ctr">
            <a:spAutoFit/>
          </a:bodyPr>
          <a:lstStyle/>
          <a:p>
            <a:endParaRPr/>
          </a:p>
          <a:p>
            <a:pPr algn="l">
              <a:defRPr sz="6000" b="1"/>
            </a:pPr>
            <a:r>
              <a:rPr>
                <a:solidFill>
                  <a:srgbClr val="FFFFFF"/>
                </a:solidFill>
              </a:rPr>
              <a:t>DOI</a:t>
            </a:r>
          </a:p>
        </p:txBody>
      </p:sp>
      <p:sp>
        <p:nvSpPr>
          <p:cNvPr id="25" name="Rectangle: Rounded Corners 24">
            <a:extLst>
              <a:ext uri="{FF2B5EF4-FFF2-40B4-BE49-F238E27FC236}">
                <a16:creationId xmlns:a16="http://schemas.microsoft.com/office/drawing/2014/main" id="{616828F1-AFEA-CAB9-F4F7-D7AC1261D2B0}"/>
              </a:ext>
            </a:extLst>
          </p:cNvPr>
          <p:cNvSpPr/>
          <p:nvPr/>
        </p:nvSpPr>
        <p:spPr>
          <a:xfrm>
            <a:off x="13085136" y="4092712"/>
            <a:ext cx="454934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EXTRACTION</a:t>
            </a:r>
            <a:endParaRPr lang="en-AU" sz="4000" dirty="0"/>
          </a:p>
        </p:txBody>
      </p:sp>
      <p:sp>
        <p:nvSpPr>
          <p:cNvPr id="26" name="Rectangle: Rounded Corners 25">
            <a:extLst>
              <a:ext uri="{FF2B5EF4-FFF2-40B4-BE49-F238E27FC236}">
                <a16:creationId xmlns:a16="http://schemas.microsoft.com/office/drawing/2014/main" id="{EF56412B-F383-729F-2E2F-DB5456FFDE86}"/>
              </a:ext>
            </a:extLst>
          </p:cNvPr>
          <p:cNvSpPr/>
          <p:nvPr/>
        </p:nvSpPr>
        <p:spPr>
          <a:xfrm>
            <a:off x="13085136" y="6261731"/>
            <a:ext cx="4549339"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REM</a:t>
            </a:r>
            <a:endParaRPr lang="en-AU" sz="4000" dirty="0"/>
          </a:p>
        </p:txBody>
      </p:sp>
      <p:sp>
        <p:nvSpPr>
          <p:cNvPr id="27" name="Rectangle: Rounded Corners 26">
            <a:extLst>
              <a:ext uri="{FF2B5EF4-FFF2-40B4-BE49-F238E27FC236}">
                <a16:creationId xmlns:a16="http://schemas.microsoft.com/office/drawing/2014/main" id="{FF944BBC-AC6B-A89B-2D07-173B7EE310E8}"/>
              </a:ext>
            </a:extLst>
          </p:cNvPr>
          <p:cNvSpPr/>
          <p:nvPr/>
        </p:nvSpPr>
        <p:spPr>
          <a:xfrm>
            <a:off x="13085136" y="8430750"/>
            <a:ext cx="4549338"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CHARON</a:t>
            </a:r>
            <a:endParaRPr lang="en-AU" sz="2400" dirty="0"/>
          </a:p>
        </p:txBody>
      </p:sp>
      <p:sp>
        <p:nvSpPr>
          <p:cNvPr id="28" name="Rectangle: Rounded Corners 27">
            <a:extLst>
              <a:ext uri="{FF2B5EF4-FFF2-40B4-BE49-F238E27FC236}">
                <a16:creationId xmlns:a16="http://schemas.microsoft.com/office/drawing/2014/main" id="{5DD2704F-9FA3-7153-46E4-082E30AB88FD}"/>
              </a:ext>
            </a:extLst>
          </p:cNvPr>
          <p:cNvSpPr/>
          <p:nvPr/>
        </p:nvSpPr>
        <p:spPr>
          <a:xfrm>
            <a:off x="13085136" y="10599769"/>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800" dirty="0"/>
              <a:t>🧮 </a:t>
            </a:r>
            <a:r>
              <a:rPr lang="en-AU" sz="4000" b="1" dirty="0"/>
              <a:t>AENEAS</a:t>
            </a:r>
            <a:endParaRPr lang="en-AU" sz="2400" b="1" dirty="0"/>
          </a:p>
        </p:txBody>
      </p:sp>
      <p:sp>
        <p:nvSpPr>
          <p:cNvPr id="29" name="Rectangle: Rounded Corners 28">
            <a:extLst>
              <a:ext uri="{FF2B5EF4-FFF2-40B4-BE49-F238E27FC236}">
                <a16:creationId xmlns:a16="http://schemas.microsoft.com/office/drawing/2014/main" id="{3999E415-4BF2-AED6-A3A9-821FD6A0034C}"/>
              </a:ext>
            </a:extLst>
          </p:cNvPr>
          <p:cNvSpPr/>
          <p:nvPr/>
        </p:nvSpPr>
        <p:spPr>
          <a:xfrm>
            <a:off x="13085136" y="12768787"/>
            <a:ext cx="4549337"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COQ</a:t>
            </a:r>
            <a:endParaRPr lang="en-AU" sz="2400" b="1" dirty="0"/>
          </a:p>
        </p:txBody>
      </p:sp>
      <p:cxnSp>
        <p:nvCxnSpPr>
          <p:cNvPr id="32" name="Straight Arrow Connector 31">
            <a:extLst>
              <a:ext uri="{FF2B5EF4-FFF2-40B4-BE49-F238E27FC236}">
                <a16:creationId xmlns:a16="http://schemas.microsoft.com/office/drawing/2014/main" id="{A573196D-773B-0340-903A-43AE06F43116}"/>
              </a:ext>
            </a:extLst>
          </p:cNvPr>
          <p:cNvCxnSpPr>
            <a:cxnSpLocks/>
            <a:stCxn id="25" idx="2"/>
            <a:endCxn id="26" idx="0"/>
          </p:cNvCxnSpPr>
          <p:nvPr/>
        </p:nvCxnSpPr>
        <p:spPr>
          <a:xfrm>
            <a:off x="15359806" y="5559562"/>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AC859B9D-0B4A-DBC7-D1B0-759205475C49}"/>
              </a:ext>
            </a:extLst>
          </p:cNvPr>
          <p:cNvCxnSpPr>
            <a:cxnSpLocks/>
            <a:stCxn id="26" idx="2"/>
            <a:endCxn id="27" idx="0"/>
          </p:cNvCxnSpPr>
          <p:nvPr/>
        </p:nvCxnSpPr>
        <p:spPr>
          <a:xfrm flipH="1">
            <a:off x="15359805" y="7728581"/>
            <a:ext cx="1"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471929-7D71-8D2C-9BC0-E559D0E0D3F7}"/>
              </a:ext>
            </a:extLst>
          </p:cNvPr>
          <p:cNvCxnSpPr>
            <a:cxnSpLocks/>
            <a:stCxn id="27" idx="2"/>
          </p:cNvCxnSpPr>
          <p:nvPr/>
        </p:nvCxnSpPr>
        <p:spPr>
          <a:xfrm>
            <a:off x="15359805" y="9897600"/>
            <a:ext cx="1"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17DA8B2A-FD6B-BFA5-6E3B-DB13F8F69185}"/>
              </a:ext>
            </a:extLst>
          </p:cNvPr>
          <p:cNvCxnSpPr>
            <a:cxnSpLocks/>
          </p:cNvCxnSpPr>
          <p:nvPr/>
        </p:nvCxnSpPr>
        <p:spPr>
          <a:xfrm>
            <a:off x="15359806" y="12066619"/>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Rectangle: Rounded Corners 51">
            <a:extLst>
              <a:ext uri="{FF2B5EF4-FFF2-40B4-BE49-F238E27FC236}">
                <a16:creationId xmlns:a16="http://schemas.microsoft.com/office/drawing/2014/main" id="{24F035EF-E8F2-F80A-6069-DB90C70763C2}"/>
              </a:ext>
            </a:extLst>
          </p:cNvPr>
          <p:cNvSpPr/>
          <p:nvPr/>
        </p:nvSpPr>
        <p:spPr>
          <a:xfrm>
            <a:off x="18365263" y="4077075"/>
            <a:ext cx="4549340" cy="1466850"/>
          </a:xfrm>
          <a:prstGeom prst="roundRect">
            <a:avLst/>
          </a:prstGeom>
          <a:noFill/>
          <a:ln w="76200">
            <a:solidFill>
              <a:srgbClr val="F4A6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User selects code region</a:t>
            </a:r>
          </a:p>
          <a:p>
            <a:pPr marL="342900" indent="-342900">
              <a:buFont typeface="Arial" panose="020B0604020202020204" pitchFamily="34" charset="0"/>
              <a:buChar char="•"/>
            </a:pPr>
            <a:r>
              <a:rPr lang="en-AU" sz="2400" dirty="0">
                <a:solidFill>
                  <a:schemeClr val="tx1"/>
                </a:solidFill>
              </a:rPr>
              <a:t>“Copy and Paste”</a:t>
            </a:r>
          </a:p>
        </p:txBody>
      </p:sp>
      <p:sp>
        <p:nvSpPr>
          <p:cNvPr id="53" name="Rectangle: Rounded Corners 52">
            <a:extLst>
              <a:ext uri="{FF2B5EF4-FFF2-40B4-BE49-F238E27FC236}">
                <a16:creationId xmlns:a16="http://schemas.microsoft.com/office/drawing/2014/main" id="{414196DA-CCE0-67C3-F593-8000C3F0B857}"/>
              </a:ext>
            </a:extLst>
          </p:cNvPr>
          <p:cNvSpPr/>
          <p:nvPr/>
        </p:nvSpPr>
        <p:spPr>
          <a:xfrm>
            <a:off x="18365263" y="8403787"/>
            <a:ext cx="4549340" cy="1466850"/>
          </a:xfrm>
          <a:prstGeom prst="roundRect">
            <a:avLst/>
          </a:prstGeom>
          <a:noFill/>
          <a:ln w="76200">
            <a:solidFill>
              <a:srgbClr val="FFF2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Translates Rust to LLBC – a lambda calculus</a:t>
            </a:r>
          </a:p>
          <a:p>
            <a:pPr marL="342900" indent="-342900">
              <a:buFont typeface="Arial" panose="020B0604020202020204" pitchFamily="34" charset="0"/>
              <a:buChar char="•"/>
            </a:pPr>
            <a:r>
              <a:rPr lang="en-AU" sz="2400" dirty="0">
                <a:solidFill>
                  <a:schemeClr val="tx1"/>
                </a:solidFill>
              </a:rPr>
              <a:t>Isolates </a:t>
            </a:r>
            <a:r>
              <a:rPr lang="en-AU" sz="2400" dirty="0" err="1">
                <a:solidFill>
                  <a:schemeClr val="tx1"/>
                </a:solidFill>
              </a:rPr>
              <a:t>rustc</a:t>
            </a:r>
            <a:r>
              <a:rPr lang="en-AU" sz="2400" dirty="0">
                <a:solidFill>
                  <a:schemeClr val="tx1"/>
                </a:solidFill>
              </a:rPr>
              <a:t> internals</a:t>
            </a:r>
          </a:p>
        </p:txBody>
      </p:sp>
      <p:sp>
        <p:nvSpPr>
          <p:cNvPr id="54" name="Rectangle: Rounded Corners 53">
            <a:extLst>
              <a:ext uri="{FF2B5EF4-FFF2-40B4-BE49-F238E27FC236}">
                <a16:creationId xmlns:a16="http://schemas.microsoft.com/office/drawing/2014/main" id="{C7493891-58AB-5ABB-E5CF-94ECB7AFC722}"/>
              </a:ext>
            </a:extLst>
          </p:cNvPr>
          <p:cNvSpPr/>
          <p:nvPr/>
        </p:nvSpPr>
        <p:spPr>
          <a:xfrm>
            <a:off x="18365263" y="6240431"/>
            <a:ext cx="4549340" cy="1466850"/>
          </a:xfrm>
          <a:prstGeom prst="roundRect">
            <a:avLst/>
          </a:prstGeom>
          <a:noFill/>
          <a:ln w="76200">
            <a:solidFill>
              <a:srgbClr val="FFD7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Repairs lifetimes</a:t>
            </a:r>
          </a:p>
          <a:p>
            <a:pPr marL="342900" indent="-342900">
              <a:buFont typeface="Arial" panose="020B0604020202020204" pitchFamily="34" charset="0"/>
              <a:buChar char="•"/>
            </a:pPr>
            <a:r>
              <a:rPr lang="en-AU" sz="2400" dirty="0">
                <a:solidFill>
                  <a:schemeClr val="tx1"/>
                </a:solidFill>
              </a:rPr>
              <a:t>Infers borrows &amp; ownership</a:t>
            </a:r>
          </a:p>
        </p:txBody>
      </p:sp>
      <p:sp>
        <p:nvSpPr>
          <p:cNvPr id="55" name="Rectangle: Rounded Corners 54">
            <a:extLst>
              <a:ext uri="{FF2B5EF4-FFF2-40B4-BE49-F238E27FC236}">
                <a16:creationId xmlns:a16="http://schemas.microsoft.com/office/drawing/2014/main" id="{C18EE5B0-63AD-78EC-A635-D2439E876F92}"/>
              </a:ext>
            </a:extLst>
          </p:cNvPr>
          <p:cNvSpPr/>
          <p:nvPr/>
        </p:nvSpPr>
        <p:spPr>
          <a:xfrm>
            <a:off x="18365263" y="10567143"/>
            <a:ext cx="4549340" cy="1466850"/>
          </a:xfrm>
          <a:prstGeom prst="roundRect">
            <a:avLst/>
          </a:prstGeom>
          <a:noFill/>
          <a:ln w="76200">
            <a:solidFill>
              <a:srgbClr val="B9E6B9"/>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Functionalises LLBC</a:t>
            </a:r>
          </a:p>
          <a:p>
            <a:pPr marL="285750" indent="-285750">
              <a:buFont typeface="Arial" panose="020B0604020202020204" pitchFamily="34" charset="0"/>
              <a:buChar char="•"/>
            </a:pPr>
            <a:r>
              <a:rPr lang="en-AU" sz="2400" dirty="0">
                <a:solidFill>
                  <a:schemeClr val="tx1"/>
                </a:solidFill>
              </a:rPr>
              <a:t>Prepares verification conditions</a:t>
            </a:r>
          </a:p>
        </p:txBody>
      </p:sp>
      <p:sp>
        <p:nvSpPr>
          <p:cNvPr id="56" name="Rectangle: Rounded Corners 55">
            <a:extLst>
              <a:ext uri="{FF2B5EF4-FFF2-40B4-BE49-F238E27FC236}">
                <a16:creationId xmlns:a16="http://schemas.microsoft.com/office/drawing/2014/main" id="{4D455083-F4C4-1A4D-CC89-2DCE4CA3DFCC}"/>
              </a:ext>
            </a:extLst>
          </p:cNvPr>
          <p:cNvSpPr/>
          <p:nvPr/>
        </p:nvSpPr>
        <p:spPr>
          <a:xfrm>
            <a:off x="18365263" y="12730500"/>
            <a:ext cx="4549340" cy="1466850"/>
          </a:xfrm>
          <a:prstGeom prst="roundRect">
            <a:avLst/>
          </a:prstGeom>
          <a:noFill/>
          <a:ln w="76200">
            <a:solidFill>
              <a:srgbClr val="A6D8F4"/>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Generates observational equivalence proofs</a:t>
            </a:r>
          </a:p>
          <a:p>
            <a:pPr marL="285750" indent="-285750">
              <a:buFont typeface="Arial" panose="020B0604020202020204" pitchFamily="34" charset="0"/>
              <a:buChar char="•"/>
            </a:pPr>
            <a:r>
              <a:rPr lang="en-AU" sz="2400" dirty="0">
                <a:solidFill>
                  <a:schemeClr val="tx1"/>
                </a:solidFill>
              </a:rPr>
              <a:t>Discharges correctness proofs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a:extLst>
            <a:ext uri="{FF2B5EF4-FFF2-40B4-BE49-F238E27FC236}">
              <a16:creationId xmlns:a16="http://schemas.microsoft.com/office/drawing/2014/main" id="{C8770C25-7211-3200-D76C-8FF3C13D8048}"/>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A76D94FA-6C9E-E6F5-A291-53433524034A}"/>
              </a:ext>
            </a:extLst>
          </p:cNvPr>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8EB70DD3-E95F-C6AB-11BB-1F50937926FA}"/>
                  </a:ext>
                </a:extLst>
              </p:cNvPr>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buFont typeface="Arial" panose="020B0604020202020204" pitchFamily="34" charset="0"/>
                  <a:buChar char="•"/>
                </a:pPr>
                <a:r>
                  <a:rPr lang="en-GB" sz="3000" dirty="0">
                    <a:solidFill>
                      <a:schemeClr val="tx1"/>
                    </a:solidFill>
                  </a:rPr>
                  <a:t>Moving values breaks ownership</a:t>
                </a:r>
              </a:p>
              <a:p>
                <a:pPr marL="742950" lvl="1" indent="-285750">
                  <a:buFont typeface="Arial" panose="020B0604020202020204" pitchFamily="34" charset="0"/>
                  <a:buChar char="•"/>
                </a:pPr>
                <a:r>
                  <a:rPr lang="en-GB" sz="3000" dirty="0">
                    <a:solidFill>
                      <a:schemeClr val="tx1"/>
                    </a:solidFill>
                  </a:rPr>
                  <a:t>Borrows (</a:t>
                </a:r>
                <a:r>
                  <a:rPr lang="en-GB" sz="3000" dirty="0">
                    <a:solidFill>
                      <a:schemeClr val="tx1"/>
                    </a:solidFill>
                    <a:latin typeface="Cascadia Code" panose="020B0609020000020004" pitchFamily="49" charset="0"/>
                    <a:cs typeface="Cascadia Code" panose="020B0609020000020004" pitchFamily="49" charset="0"/>
                  </a:rPr>
                  <a:t>&amp;T</a:t>
                </a:r>
                <a:r>
                  <a:rPr lang="en-GB" sz="3000" dirty="0">
                    <a:solidFill>
                      <a:schemeClr val="tx1"/>
                    </a:solidFill>
                  </a:rPr>
                  <a:t>, </a:t>
                </a:r>
                <a:r>
                  <a:rPr lang="en-GB" sz="3000" dirty="0">
                    <a:solidFill>
                      <a:schemeClr val="tx1"/>
                    </a:solidFill>
                    <a:latin typeface="Cascadia Code" panose="020B0609020000020004" pitchFamily="49" charset="0"/>
                    <a:cs typeface="Cascadia Code" panose="020B0609020000020004" pitchFamily="49" charset="0"/>
                  </a:rPr>
                  <a:t>&amp;mut T</a:t>
                </a:r>
                <a:r>
                  <a:rPr lang="en-GB" sz="3000" dirty="0">
                    <a:solidFill>
                      <a:schemeClr val="tx1"/>
                    </a:solidFill>
                  </a:rPr>
                  <a:t>) can easily  become invalid</a:t>
                </a:r>
              </a:p>
              <a:p>
                <a:pPr marL="742950" lvl="1" indent="-285750">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buFont typeface="Arial" panose="020B0604020202020204" pitchFamily="34" charset="0"/>
                  <a:buChar char="•"/>
                </a:pPr>
                <a:r>
                  <a:rPr lang="en-GB" sz="3000" dirty="0">
                    <a:solidFill>
                      <a:schemeClr val="tx1"/>
                    </a:solidFill>
                  </a:rPr>
                  <a:t>Non-local control flow (</a:t>
                </a:r>
                <a:r>
                  <a:rPr lang="en-GB" sz="3000" dirty="0">
                    <a:solidFill>
                      <a:schemeClr val="tx1"/>
                    </a:solidFill>
                    <a:latin typeface="Cascadia Code" panose="020B0609020000020004" pitchFamily="49" charset="0"/>
                    <a:cs typeface="Cascadia Code" panose="020B0609020000020004" pitchFamily="49" charset="0"/>
                  </a:rPr>
                  <a:t>return</a:t>
                </a:r>
                <a:r>
                  <a:rPr lang="en-GB" sz="3000" dirty="0">
                    <a:solidFill>
                      <a:schemeClr val="tx1"/>
                    </a:solidFill>
                  </a:rPr>
                  <a:t>, </a:t>
                </a:r>
                <a:r>
                  <a:rPr lang="en-GB" sz="3000" dirty="0">
                    <a:solidFill>
                      <a:schemeClr val="tx1"/>
                    </a:solidFill>
                    <a:latin typeface="Cascadia Code" panose="020B06090200000200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xmlns="">
          <p:sp>
            <p:nvSpPr>
              <p:cNvPr id="3" name="Rounded Rectangle 2">
                <a:extLst>
                  <a:ext uri="{FF2B5EF4-FFF2-40B4-BE49-F238E27FC236}">
                    <a16:creationId xmlns:a16="http://schemas.microsoft.com/office/drawing/2014/main" id="{8EB70DD3-E95F-C6AB-11BB-1F50937926FA}"/>
                  </a:ext>
                </a:extLst>
              </p:cNvPr>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a:extLst>
              <a:ext uri="{FF2B5EF4-FFF2-40B4-BE49-F238E27FC236}">
                <a16:creationId xmlns:a16="http://schemas.microsoft.com/office/drawing/2014/main" id="{7CAAA70A-8190-6827-2178-77662D5F4E15}"/>
              </a:ext>
            </a:extLst>
          </p:cNvPr>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a:extLst>
              <a:ext uri="{FF2B5EF4-FFF2-40B4-BE49-F238E27FC236}">
                <a16:creationId xmlns:a16="http://schemas.microsoft.com/office/drawing/2014/main" id="{FE7DFBF4-8C3F-4A7A-CF1C-0A947295CD14}"/>
              </a:ext>
            </a:extLst>
          </p:cNvPr>
          <p:cNvSpPr/>
          <p:nvPr/>
        </p:nvSpPr>
        <p:spPr>
          <a:xfrm>
            <a:off x="12720000" y="379905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a:p>
            <a:pPr marL="857250" indent="-857250" algn="l">
              <a:buFont typeface="+mj-lt"/>
              <a:buAutoNum type="romanUcPeriod"/>
              <a:defRPr sz="3600">
                <a:solidFill>
                  <a:srgbClr val="000000"/>
                </a:solidFill>
              </a:defRPr>
            </a:pPr>
            <a:r>
              <a:rPr lang="en-AU" sz="3000" b="1" dirty="0"/>
              <a:t>Extraction</a:t>
            </a:r>
          </a:p>
          <a:p>
            <a:pPr marL="1314450" lvl="1" indent="-857250">
              <a:buFont typeface="Arial" panose="020B0604020202020204" pitchFamily="34" charset="0"/>
              <a:buChar char="•"/>
              <a:defRPr sz="3600">
                <a:solidFill>
                  <a:srgbClr val="000000"/>
                </a:solidFill>
              </a:defRPr>
            </a:pPr>
            <a:r>
              <a:rPr lang="en-AU" sz="3000" dirty="0"/>
              <a:t>User selects code region</a:t>
            </a:r>
          </a:p>
          <a:p>
            <a:pPr marL="1314450" lvl="1" indent="-857250">
              <a:buFont typeface="Arial" panose="020B0604020202020204" pitchFamily="34" charset="0"/>
              <a:buChar char="•"/>
              <a:defRPr sz="3600">
                <a:solidFill>
                  <a:srgbClr val="000000"/>
                </a:solidFill>
              </a:defRPr>
            </a:pPr>
            <a:r>
              <a:rPr lang="en-AU" sz="3000" i="1" dirty="0"/>
              <a:t>“Copy and Paste”</a:t>
            </a:r>
          </a:p>
          <a:p>
            <a:pPr marL="857250" indent="-857250" algn="l">
              <a:buFont typeface="+mj-lt"/>
              <a:buAutoNum type="romanUcPeriod"/>
              <a:defRPr sz="3600">
                <a:solidFill>
                  <a:srgbClr val="000000"/>
                </a:solidFill>
              </a:defRPr>
            </a:pPr>
            <a:r>
              <a:rPr lang="en-AU" sz="3000" b="1" dirty="0"/>
              <a:t>REM</a:t>
            </a:r>
          </a:p>
          <a:p>
            <a:pPr marL="1314450" lvl="1" indent="-857250">
              <a:buFont typeface="Arial" panose="020B0604020202020204" pitchFamily="34" charset="0"/>
              <a:buChar char="•"/>
              <a:defRPr sz="3600">
                <a:solidFill>
                  <a:srgbClr val="000000"/>
                </a:solidFill>
              </a:defRPr>
            </a:pPr>
            <a:r>
              <a:rPr lang="en-AU" sz="3000" dirty="0"/>
              <a:t>Repairs  lifetimes</a:t>
            </a:r>
          </a:p>
          <a:p>
            <a:pPr marL="1314450" lvl="1" indent="-857250">
              <a:buFont typeface="Arial" panose="020B0604020202020204" pitchFamily="34" charset="0"/>
              <a:buChar char="•"/>
              <a:defRPr sz="3600">
                <a:solidFill>
                  <a:srgbClr val="000000"/>
                </a:solidFill>
              </a:defRPr>
            </a:pPr>
            <a:r>
              <a:rPr lang="en-AU" sz="3000" dirty="0"/>
              <a:t>Infers borrows &amp;</a:t>
            </a:r>
          </a:p>
          <a:p>
            <a:pPr lvl="1">
              <a:defRPr sz="3600">
                <a:solidFill>
                  <a:srgbClr val="000000"/>
                </a:solidFill>
              </a:defRPr>
            </a:pPr>
            <a:r>
              <a:rPr lang="en-AU" sz="3000" dirty="0"/>
              <a:t>		ownership</a:t>
            </a:r>
          </a:p>
          <a:p>
            <a:pPr marL="857250" indent="-857250" algn="l">
              <a:buFont typeface="+mj-lt"/>
              <a:buAutoNum type="romanUcPeriod"/>
              <a:defRPr sz="3600">
                <a:solidFill>
                  <a:srgbClr val="000000"/>
                </a:solidFill>
              </a:defRPr>
            </a:pPr>
            <a:r>
              <a:rPr lang="en-AU" sz="3000" b="1" dirty="0"/>
              <a:t>CHARON</a:t>
            </a:r>
          </a:p>
          <a:p>
            <a:pPr marL="1314450" lvl="1" indent="-857250">
              <a:buFont typeface="Arial" panose="020B0604020202020204" pitchFamily="34" charset="0"/>
              <a:buChar char="•"/>
              <a:defRPr sz="3600">
                <a:solidFill>
                  <a:srgbClr val="000000"/>
                </a:solidFill>
              </a:defRPr>
            </a:pPr>
            <a:r>
              <a:rPr lang="en-AU" sz="3000" dirty="0"/>
              <a:t>Translates Rust to LLBC</a:t>
            </a:r>
          </a:p>
          <a:p>
            <a:pPr lvl="1">
              <a:defRPr sz="3600">
                <a:solidFill>
                  <a:srgbClr val="000000"/>
                </a:solidFill>
              </a:defRPr>
            </a:pPr>
            <a:r>
              <a:rPr lang="en-AU" sz="3000" dirty="0"/>
              <a:t>	     (a Lambda Calculus)</a:t>
            </a:r>
          </a:p>
          <a:p>
            <a:pPr marL="1314450" lvl="1" indent="-857250">
              <a:buFont typeface="Arial" panose="020B0604020202020204" pitchFamily="34" charset="0"/>
              <a:buChar char="•"/>
              <a:defRPr sz="3600">
                <a:solidFill>
                  <a:srgbClr val="000000"/>
                </a:solidFill>
              </a:defRPr>
            </a:pPr>
            <a:r>
              <a:rPr lang="en-AU" sz="3000" dirty="0"/>
              <a:t>Isolates </a:t>
            </a:r>
            <a:r>
              <a:rPr lang="en-AU" sz="3000" dirty="0" err="1"/>
              <a:t>rustc</a:t>
            </a:r>
            <a:r>
              <a:rPr lang="en-AU" sz="3000" dirty="0"/>
              <a:t> internals.</a:t>
            </a:r>
          </a:p>
          <a:p>
            <a:pPr marL="1314450" lvl="1" indent="-857250">
              <a:buFont typeface="Arial" panose="020B0604020202020204" pitchFamily="34" charset="0"/>
              <a:buChar char="•"/>
              <a:defRPr sz="3600">
                <a:solidFill>
                  <a:srgbClr val="000000"/>
                </a:solidFill>
              </a:defRPr>
            </a:pPr>
            <a:r>
              <a:rPr lang="en-AU" sz="3000" dirty="0"/>
              <a:t>Allows for semantic analysis</a:t>
            </a:r>
          </a:p>
          <a:p>
            <a:pPr marL="857250" indent="-857250" algn="l">
              <a:buFont typeface="+mj-lt"/>
              <a:buAutoNum type="romanUcPeriod"/>
              <a:defRPr sz="3600">
                <a:solidFill>
                  <a:srgbClr val="000000"/>
                </a:solidFill>
              </a:defRPr>
            </a:pPr>
            <a:r>
              <a:rPr lang="en-AU" sz="3000" b="1" dirty="0"/>
              <a:t>Aeneas</a:t>
            </a:r>
          </a:p>
          <a:p>
            <a:pPr marL="1314450" lvl="1" indent="-857250">
              <a:buFont typeface="Arial" panose="020B0604020202020204" pitchFamily="34" charset="0"/>
              <a:buChar char="•"/>
              <a:defRPr sz="3600">
                <a:solidFill>
                  <a:srgbClr val="000000"/>
                </a:solidFill>
              </a:defRPr>
            </a:pPr>
            <a:r>
              <a:rPr lang="en-AU" sz="3000" dirty="0"/>
              <a:t>Functionalises LLBC</a:t>
            </a:r>
          </a:p>
          <a:p>
            <a:pPr marL="1314450" lvl="1" indent="-857250">
              <a:buFont typeface="Arial" panose="020B0604020202020204" pitchFamily="34" charset="0"/>
              <a:buChar char="•"/>
              <a:defRPr sz="3600">
                <a:solidFill>
                  <a:srgbClr val="000000"/>
                </a:solidFill>
              </a:defRPr>
            </a:pPr>
            <a:r>
              <a:rPr lang="en-AU" sz="3000" dirty="0"/>
              <a:t>Prepares verification conditions</a:t>
            </a:r>
          </a:p>
          <a:p>
            <a:pPr marL="857250" indent="-857250" algn="l">
              <a:buFont typeface="+mj-lt"/>
              <a:buAutoNum type="romanUcPeriod"/>
              <a:defRPr sz="3600">
                <a:solidFill>
                  <a:srgbClr val="000000"/>
                </a:solidFill>
              </a:defRPr>
            </a:pPr>
            <a:r>
              <a:rPr lang="en-AU" sz="3000" b="1" dirty="0"/>
              <a:t>Coq</a:t>
            </a:r>
          </a:p>
          <a:p>
            <a:pPr marL="1314450" lvl="1" indent="-857250">
              <a:buFont typeface="Arial" panose="020B0604020202020204" pitchFamily="34" charset="0"/>
              <a:buChar char="•"/>
              <a:defRPr sz="3600">
                <a:solidFill>
                  <a:srgbClr val="000000"/>
                </a:solidFill>
              </a:defRPr>
            </a:pPr>
            <a:r>
              <a:rPr lang="en-AU" sz="3000" dirty="0"/>
              <a:t>Checks observational</a:t>
            </a:r>
          </a:p>
          <a:p>
            <a:pPr lvl="1">
              <a:defRPr sz="3600">
                <a:solidFill>
                  <a:srgbClr val="000000"/>
                </a:solidFill>
              </a:defRPr>
            </a:pPr>
            <a:r>
              <a:rPr lang="en-AU" sz="3000" dirty="0"/>
              <a:t>     		equivalence proofs</a:t>
            </a:r>
          </a:p>
          <a:p>
            <a:pPr marL="914400" lvl="1" indent="-457200">
              <a:buFont typeface="Arial" panose="020B0604020202020204" pitchFamily="34" charset="0"/>
              <a:buChar char="•"/>
              <a:defRPr sz="3600">
                <a:solidFill>
                  <a:srgbClr val="000000"/>
                </a:solidFill>
              </a:defRPr>
            </a:pPr>
            <a:r>
              <a:rPr lang="en-AU" sz="3000" dirty="0"/>
              <a:t>     Discharges correctness </a:t>
            </a:r>
          </a:p>
          <a:p>
            <a:pPr lvl="1">
              <a:defRPr sz="3600">
                <a:solidFill>
                  <a:srgbClr val="000000"/>
                </a:solidFill>
              </a:defRPr>
            </a:pPr>
            <a:r>
              <a:rPr lang="en-AU" sz="3000" dirty="0"/>
              <a:t> 		automatically</a:t>
            </a:r>
            <a:endParaRPr sz="3000" dirty="0"/>
          </a:p>
        </p:txBody>
      </p:sp>
      <p:sp>
        <p:nvSpPr>
          <p:cNvPr id="6" name="Rounded Rectangle 5">
            <a:extLst>
              <a:ext uri="{FF2B5EF4-FFF2-40B4-BE49-F238E27FC236}">
                <a16:creationId xmlns:a16="http://schemas.microsoft.com/office/drawing/2014/main" id="{C05DD6B9-D0D6-811E-CDA6-BC5371737907}"/>
              </a:ext>
            </a:extLst>
          </p:cNvPr>
          <p:cNvSpPr/>
          <p:nvPr/>
        </p:nvSpPr>
        <p:spPr>
          <a:xfrm>
            <a:off x="24720000" y="720000"/>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a:extLst>
              <a:ext uri="{FF2B5EF4-FFF2-40B4-BE49-F238E27FC236}">
                <a16:creationId xmlns:a16="http://schemas.microsoft.com/office/drawing/2014/main" id="{9117D3FE-BFF7-611A-1B27-BB85545B11D8}"/>
              </a:ext>
            </a:extLst>
          </p:cNvPr>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r>
              <a:rPr dirty="0"/>
              <a:t>- 10/10 cases discharged</a:t>
            </a:r>
            <a:br>
              <a:rPr dirty="0"/>
            </a:br>
            <a:r>
              <a:rPr dirty="0"/>
              <a:t>- Avg cycle: 2s (IDE-friendly)</a:t>
            </a:r>
            <a:br>
              <a:rPr dirty="0"/>
            </a:br>
            <a:br>
              <a:rPr dirty="0"/>
            </a:br>
            <a:r>
              <a:rPr dirty="0"/>
              <a:t>[Table/Graph Placeholder]</a:t>
            </a:r>
          </a:p>
        </p:txBody>
      </p:sp>
      <p:sp>
        <p:nvSpPr>
          <p:cNvPr id="8" name="TextBox 7">
            <a:extLst>
              <a:ext uri="{FF2B5EF4-FFF2-40B4-BE49-F238E27FC236}">
                <a16:creationId xmlns:a16="http://schemas.microsoft.com/office/drawing/2014/main" id="{074AB810-47C2-6E65-BDA1-4E915955E69B}"/>
              </a:ext>
            </a:extLst>
          </p:cNvPr>
          <p:cNvSpPr txBox="1"/>
          <p:nvPr/>
        </p:nvSpPr>
        <p:spPr>
          <a:xfrm>
            <a:off x="720000" y="15120000"/>
            <a:ext cx="34560000" cy="3600000"/>
          </a:xfrm>
          <a:prstGeom prst="rect">
            <a:avLst/>
          </a:prstGeom>
          <a:noFill/>
        </p:spPr>
        <p:txBody>
          <a:bodyPr wrap="none" anchor="ctr">
            <a:spAutoFit/>
          </a:bodyPr>
          <a:lstStyle/>
          <a:p>
            <a:endParaRPr/>
          </a:p>
          <a:p>
            <a:pPr algn="ctr">
              <a:defRPr sz="10000" b="1"/>
            </a:pPr>
            <a:r>
              <a:t>Verifying Extract Method Refactoring in Rust</a:t>
            </a:r>
          </a:p>
        </p:txBody>
      </p:sp>
      <p:sp>
        <p:nvSpPr>
          <p:cNvPr id="9" name="TextBox 8">
            <a:extLst>
              <a:ext uri="{FF2B5EF4-FFF2-40B4-BE49-F238E27FC236}">
                <a16:creationId xmlns:a16="http://schemas.microsoft.com/office/drawing/2014/main" id="{457DFC22-F26B-8B07-6B53-C477591A1B39}"/>
              </a:ext>
            </a:extLst>
          </p:cNvPr>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a:extLst>
              <a:ext uri="{FF2B5EF4-FFF2-40B4-BE49-F238E27FC236}">
                <a16:creationId xmlns:a16="http://schemas.microsoft.com/office/drawing/2014/main" id="{61E5F29F-9A0D-3C02-4F43-1840D9971DF8}"/>
              </a:ext>
            </a:extLst>
          </p:cNvPr>
          <p:cNvPicPr>
            <a:picLocks noChangeAspect="1"/>
          </p:cNvPicPr>
          <p:nvPr/>
        </p:nvPicPr>
        <p:blipFill>
          <a:blip r:embed="rId3"/>
          <a:stretch>
            <a:fillRect/>
          </a:stretch>
        </p:blipFill>
        <p:spPr>
          <a:xfrm>
            <a:off x="720000" y="15480000"/>
            <a:ext cx="5400000" cy="3600000"/>
          </a:xfrm>
          <a:prstGeom prst="rect">
            <a:avLst/>
          </a:prstGeom>
        </p:spPr>
      </p:pic>
      <p:pic>
        <p:nvPicPr>
          <p:cNvPr id="11" name="Picture 10" descr="splash25.png">
            <a:extLst>
              <a:ext uri="{FF2B5EF4-FFF2-40B4-BE49-F238E27FC236}">
                <a16:creationId xmlns:a16="http://schemas.microsoft.com/office/drawing/2014/main" id="{81196893-681D-E69A-D33A-F3E9536587D7}"/>
              </a:ext>
            </a:extLst>
          </p:cNvPr>
          <p:cNvPicPr>
            <a:picLocks noChangeAspect="1"/>
          </p:cNvPicPr>
          <p:nvPr/>
        </p:nvPicPr>
        <p:blipFill>
          <a:blip r:embed="rId4"/>
          <a:stretch>
            <a:fillRect/>
          </a:stretch>
        </p:blipFill>
        <p:spPr>
          <a:xfrm>
            <a:off x="31140000" y="15480000"/>
            <a:ext cx="4320000" cy="3514405"/>
          </a:xfrm>
          <a:prstGeom prst="rect">
            <a:avLst/>
          </a:prstGeom>
        </p:spPr>
      </p:pic>
      <p:sp>
        <p:nvSpPr>
          <p:cNvPr id="12" name="Rounded Rectangle 11">
            <a:extLst>
              <a:ext uri="{FF2B5EF4-FFF2-40B4-BE49-F238E27FC236}">
                <a16:creationId xmlns:a16="http://schemas.microsoft.com/office/drawing/2014/main" id="{32C6B4FF-2618-260B-7827-B1D278EFF95F}"/>
              </a:ext>
            </a:extLst>
          </p:cNvPr>
          <p:cNvSpPr/>
          <p:nvPr/>
        </p:nvSpPr>
        <p:spPr>
          <a:xfrm>
            <a:off x="720000" y="2088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From Prototype to Production-Ready REM</a:t>
            </a:r>
          </a:p>
        </p:txBody>
      </p:sp>
      <p:sp>
        <p:nvSpPr>
          <p:cNvPr id="13" name="Rounded Rectangle 12">
            <a:extLst>
              <a:ext uri="{FF2B5EF4-FFF2-40B4-BE49-F238E27FC236}">
                <a16:creationId xmlns:a16="http://schemas.microsoft.com/office/drawing/2014/main" id="{96DE263D-47D2-DCAB-6E36-25F211BA91ED}"/>
              </a:ext>
            </a:extLst>
          </p:cNvPr>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a:p>
          <a:p>
            <a:pPr algn="l">
              <a:defRPr sz="3600">
                <a:solidFill>
                  <a:srgbClr val="000000"/>
                </a:solidFill>
              </a:defRPr>
            </a:pPr>
            <a:r>
              <a:t>- Standalone CLI</a:t>
            </a:r>
            <a:br/>
            <a:r>
              <a:t>- Async/await, generics, macros</a:t>
            </a:r>
            <a:br/>
            <a:r>
              <a:t>- VSCode extension</a:t>
            </a:r>
          </a:p>
        </p:txBody>
      </p:sp>
      <p:sp>
        <p:nvSpPr>
          <p:cNvPr id="14" name="Rounded Rectangle 13">
            <a:extLst>
              <a:ext uri="{FF2B5EF4-FFF2-40B4-BE49-F238E27FC236}">
                <a16:creationId xmlns:a16="http://schemas.microsoft.com/office/drawing/2014/main" id="{DB66F33F-96EE-1B6E-E903-3F34FF8A1784}"/>
              </a:ext>
            </a:extLst>
          </p:cNvPr>
          <p:cNvSpPr/>
          <p:nvPr/>
        </p:nvSpPr>
        <p:spPr>
          <a:xfrm>
            <a:off x="12720000" y="20880000"/>
            <a:ext cx="10560000" cy="28800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Future Work</a:t>
            </a:r>
          </a:p>
        </p:txBody>
      </p:sp>
      <p:sp>
        <p:nvSpPr>
          <p:cNvPr id="15" name="Rounded Rectangle 14">
            <a:extLst>
              <a:ext uri="{FF2B5EF4-FFF2-40B4-BE49-F238E27FC236}">
                <a16:creationId xmlns:a16="http://schemas.microsoft.com/office/drawing/2014/main" id="{5DE43E1D-EE8A-5167-75B3-5CD2488A8E8B}"/>
              </a:ext>
            </a:extLst>
          </p:cNvPr>
          <p:cNvSpPr/>
          <p:nvPr/>
        </p:nvSpPr>
        <p:spPr>
          <a:xfrm>
            <a:off x="12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a:p>
          <a:p>
            <a:pPr algn="l">
              <a:defRPr sz="3600">
                <a:solidFill>
                  <a:srgbClr val="000000"/>
                </a:solidFill>
              </a:defRPr>
            </a:pPr>
            <a:r>
              <a:t>- Unsafe code</a:t>
            </a:r>
            <a:br/>
            <a:r>
              <a:t>- Concurrency</a:t>
            </a:r>
            <a:br/>
            <a:r>
              <a:t>- Large-scale evaluation</a:t>
            </a:r>
            <a:br/>
            <a:r>
              <a:t>- Better diagnostics</a:t>
            </a:r>
            <a:br/>
            <a:r>
              <a:t>- Scalable verification</a:t>
            </a:r>
          </a:p>
        </p:txBody>
      </p:sp>
      <p:sp>
        <p:nvSpPr>
          <p:cNvPr id="16" name="Rounded Rectangle 15">
            <a:extLst>
              <a:ext uri="{FF2B5EF4-FFF2-40B4-BE49-F238E27FC236}">
                <a16:creationId xmlns:a16="http://schemas.microsoft.com/office/drawing/2014/main" id="{A6414F45-0A3E-06B6-8EF2-89F48FF7DC7F}"/>
              </a:ext>
            </a:extLst>
          </p:cNvPr>
          <p:cNvSpPr/>
          <p:nvPr/>
        </p:nvSpPr>
        <p:spPr>
          <a:xfrm>
            <a:off x="24720000" y="20880000"/>
            <a:ext cx="10800000" cy="414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a:extLst>
              <a:ext uri="{FF2B5EF4-FFF2-40B4-BE49-F238E27FC236}">
                <a16:creationId xmlns:a16="http://schemas.microsoft.com/office/drawing/2014/main" id="{F4E03CFA-C81F-0591-766A-C404DB4FE528}"/>
              </a:ext>
            </a:extLst>
          </p:cNvPr>
          <p:cNvPicPr>
            <a:picLocks noChangeAspect="1"/>
          </p:cNvPicPr>
          <p:nvPr/>
        </p:nvPicPr>
        <p:blipFill>
          <a:blip r:embed="rId5"/>
          <a:stretch>
            <a:fillRect/>
          </a:stretch>
        </p:blipFill>
        <p:spPr>
          <a:xfrm>
            <a:off x="31920000" y="21330000"/>
            <a:ext cx="3240000" cy="3240000"/>
          </a:xfrm>
          <a:prstGeom prst="rect">
            <a:avLst/>
          </a:prstGeom>
        </p:spPr>
      </p:pic>
      <p:sp>
        <p:nvSpPr>
          <p:cNvPr id="18" name="TextBox 17">
            <a:extLst>
              <a:ext uri="{FF2B5EF4-FFF2-40B4-BE49-F238E27FC236}">
                <a16:creationId xmlns:a16="http://schemas.microsoft.com/office/drawing/2014/main" id="{E75654AA-A9F2-CF84-1CE7-F99CF38A79A8}"/>
              </a:ext>
            </a:extLst>
          </p:cNvPr>
          <p:cNvSpPr txBox="1"/>
          <p:nvPr/>
        </p:nvSpPr>
        <p:spPr>
          <a:xfrm>
            <a:off x="25080000" y="20880000"/>
            <a:ext cx="6480000" cy="4140000"/>
          </a:xfrm>
          <a:prstGeom prst="rect">
            <a:avLst/>
          </a:prstGeom>
          <a:noFill/>
        </p:spPr>
        <p:txBody>
          <a:bodyPr wrap="none" anchor="ctr">
            <a:spAutoFit/>
          </a:bodyPr>
          <a:lstStyle/>
          <a:p>
            <a:endParaRPr/>
          </a:p>
          <a:p>
            <a:pPr algn="l">
              <a:defRPr sz="6000" b="1"/>
            </a:pPr>
            <a:r>
              <a:rPr>
                <a:solidFill>
                  <a:srgbClr val="FFFFFF"/>
                </a:solidFill>
              </a:rPr>
              <a:t>GitHub</a:t>
            </a:r>
          </a:p>
        </p:txBody>
      </p:sp>
      <p:sp>
        <p:nvSpPr>
          <p:cNvPr id="19" name="Rounded Rectangle 18">
            <a:extLst>
              <a:ext uri="{FF2B5EF4-FFF2-40B4-BE49-F238E27FC236}">
                <a16:creationId xmlns:a16="http://schemas.microsoft.com/office/drawing/2014/main" id="{E474E3A6-199B-A538-9687-7AD6F2B85CA5}"/>
              </a:ext>
            </a:extLst>
          </p:cNvPr>
          <p:cNvSpPr/>
          <p:nvPr/>
        </p:nvSpPr>
        <p:spPr>
          <a:xfrm>
            <a:off x="24720000" y="25560000"/>
            <a:ext cx="10800000" cy="414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a:extLst>
              <a:ext uri="{FF2B5EF4-FFF2-40B4-BE49-F238E27FC236}">
                <a16:creationId xmlns:a16="http://schemas.microsoft.com/office/drawing/2014/main" id="{090B201E-1C5B-5C59-444F-FA6F9154E8E6}"/>
              </a:ext>
            </a:extLst>
          </p:cNvPr>
          <p:cNvPicPr>
            <a:picLocks noChangeAspect="1"/>
          </p:cNvPicPr>
          <p:nvPr/>
        </p:nvPicPr>
        <p:blipFill>
          <a:blip r:embed="rId6"/>
          <a:stretch>
            <a:fillRect/>
          </a:stretch>
        </p:blipFill>
        <p:spPr>
          <a:xfrm>
            <a:off x="31920000" y="26010000"/>
            <a:ext cx="3240000" cy="3240000"/>
          </a:xfrm>
          <a:prstGeom prst="rect">
            <a:avLst/>
          </a:prstGeom>
        </p:spPr>
      </p:pic>
      <p:sp>
        <p:nvSpPr>
          <p:cNvPr id="21" name="TextBox 20">
            <a:extLst>
              <a:ext uri="{FF2B5EF4-FFF2-40B4-BE49-F238E27FC236}">
                <a16:creationId xmlns:a16="http://schemas.microsoft.com/office/drawing/2014/main" id="{0E2F24EB-CFB5-F511-168E-15EBD25834F7}"/>
              </a:ext>
            </a:extLst>
          </p:cNvPr>
          <p:cNvSpPr txBox="1"/>
          <p:nvPr/>
        </p:nvSpPr>
        <p:spPr>
          <a:xfrm>
            <a:off x="25080000" y="25560000"/>
            <a:ext cx="6480000" cy="4140000"/>
          </a:xfrm>
          <a:prstGeom prst="rect">
            <a:avLst/>
          </a:prstGeom>
          <a:noFill/>
        </p:spPr>
        <p:txBody>
          <a:bodyPr wrap="none" anchor="ctr">
            <a:spAutoFit/>
          </a:bodyPr>
          <a:lstStyle/>
          <a:p>
            <a:endParaRPr/>
          </a:p>
          <a:p>
            <a:pPr algn="l">
              <a:defRPr sz="6000" b="1"/>
            </a:pPr>
            <a:r>
              <a:rPr>
                <a:solidFill>
                  <a:srgbClr val="FFFFFF"/>
                </a:solidFill>
              </a:rPr>
              <a:t>VSCode</a:t>
            </a:r>
          </a:p>
        </p:txBody>
      </p:sp>
      <p:sp>
        <p:nvSpPr>
          <p:cNvPr id="22" name="Rounded Rectangle 21">
            <a:extLst>
              <a:ext uri="{FF2B5EF4-FFF2-40B4-BE49-F238E27FC236}">
                <a16:creationId xmlns:a16="http://schemas.microsoft.com/office/drawing/2014/main" id="{2D800A69-4DB8-C7F5-AC04-1A3A362968E2}"/>
              </a:ext>
            </a:extLst>
          </p:cNvPr>
          <p:cNvSpPr/>
          <p:nvPr/>
        </p:nvSpPr>
        <p:spPr>
          <a:xfrm>
            <a:off x="24720000" y="30240000"/>
            <a:ext cx="10800000" cy="4140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3" name="Picture 22" descr="doi.png">
            <a:extLst>
              <a:ext uri="{FF2B5EF4-FFF2-40B4-BE49-F238E27FC236}">
                <a16:creationId xmlns:a16="http://schemas.microsoft.com/office/drawing/2014/main" id="{566D10A1-54C3-58F6-1C1A-62C571FB1EC9}"/>
              </a:ext>
            </a:extLst>
          </p:cNvPr>
          <p:cNvPicPr>
            <a:picLocks noChangeAspect="1"/>
          </p:cNvPicPr>
          <p:nvPr/>
        </p:nvPicPr>
        <p:blipFill>
          <a:blip r:embed="rId7"/>
          <a:stretch>
            <a:fillRect/>
          </a:stretch>
        </p:blipFill>
        <p:spPr>
          <a:xfrm>
            <a:off x="31920000" y="30690000"/>
            <a:ext cx="3240000" cy="3240000"/>
          </a:xfrm>
          <a:prstGeom prst="rect">
            <a:avLst/>
          </a:prstGeom>
        </p:spPr>
      </p:pic>
      <p:sp>
        <p:nvSpPr>
          <p:cNvPr id="24" name="TextBox 23">
            <a:extLst>
              <a:ext uri="{FF2B5EF4-FFF2-40B4-BE49-F238E27FC236}">
                <a16:creationId xmlns:a16="http://schemas.microsoft.com/office/drawing/2014/main" id="{9C6FFD20-D485-2B4E-2037-02772038940C}"/>
              </a:ext>
            </a:extLst>
          </p:cNvPr>
          <p:cNvSpPr txBox="1"/>
          <p:nvPr/>
        </p:nvSpPr>
        <p:spPr>
          <a:xfrm>
            <a:off x="25080000" y="30240000"/>
            <a:ext cx="6480000" cy="4140000"/>
          </a:xfrm>
          <a:prstGeom prst="rect">
            <a:avLst/>
          </a:prstGeom>
          <a:noFill/>
        </p:spPr>
        <p:txBody>
          <a:bodyPr wrap="none" anchor="ctr">
            <a:spAutoFit/>
          </a:bodyPr>
          <a:lstStyle/>
          <a:p>
            <a:endParaRPr/>
          </a:p>
          <a:p>
            <a:pPr algn="l">
              <a:defRPr sz="6000" b="1"/>
            </a:pPr>
            <a:r>
              <a:rPr>
                <a:solidFill>
                  <a:srgbClr val="FFFFFF"/>
                </a:solidFill>
              </a:rPr>
              <a:t>DOI</a:t>
            </a:r>
          </a:p>
        </p:txBody>
      </p:sp>
      <p:sp>
        <p:nvSpPr>
          <p:cNvPr id="25" name="Rectangle: Rounded Corners 24">
            <a:extLst>
              <a:ext uri="{FF2B5EF4-FFF2-40B4-BE49-F238E27FC236}">
                <a16:creationId xmlns:a16="http://schemas.microsoft.com/office/drawing/2014/main" id="{399189E3-09F4-5D34-6C34-084A3C81B68D}"/>
              </a:ext>
            </a:extLst>
          </p:cNvPr>
          <p:cNvSpPr/>
          <p:nvPr/>
        </p:nvSpPr>
        <p:spPr>
          <a:xfrm>
            <a:off x="19685175" y="4077075"/>
            <a:ext cx="287655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6" name="Rectangle: Rounded Corners 25">
            <a:extLst>
              <a:ext uri="{FF2B5EF4-FFF2-40B4-BE49-F238E27FC236}">
                <a16:creationId xmlns:a16="http://schemas.microsoft.com/office/drawing/2014/main" id="{FA46F962-A43E-DE70-FDCE-0F607CAB1EBB}"/>
              </a:ext>
            </a:extLst>
          </p:cNvPr>
          <p:cNvSpPr/>
          <p:nvPr/>
        </p:nvSpPr>
        <p:spPr>
          <a:xfrm>
            <a:off x="19685175" y="6246094"/>
            <a:ext cx="2876550"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7" name="Rectangle: Rounded Corners 26">
            <a:extLst>
              <a:ext uri="{FF2B5EF4-FFF2-40B4-BE49-F238E27FC236}">
                <a16:creationId xmlns:a16="http://schemas.microsoft.com/office/drawing/2014/main" id="{AA10D5F0-0D1A-BA15-8636-EB75BA561407}"/>
              </a:ext>
            </a:extLst>
          </p:cNvPr>
          <p:cNvSpPr/>
          <p:nvPr/>
        </p:nvSpPr>
        <p:spPr>
          <a:xfrm>
            <a:off x="19685175" y="8415113"/>
            <a:ext cx="2876550"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8" name="Rectangle: Rounded Corners 27">
            <a:extLst>
              <a:ext uri="{FF2B5EF4-FFF2-40B4-BE49-F238E27FC236}">
                <a16:creationId xmlns:a16="http://schemas.microsoft.com/office/drawing/2014/main" id="{2A552A00-B73C-C66C-229E-8FFA32B17A43}"/>
              </a:ext>
            </a:extLst>
          </p:cNvPr>
          <p:cNvSpPr/>
          <p:nvPr/>
        </p:nvSpPr>
        <p:spPr>
          <a:xfrm>
            <a:off x="19685175" y="10584132"/>
            <a:ext cx="2876550"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9" name="Rectangle: Rounded Corners 28">
            <a:extLst>
              <a:ext uri="{FF2B5EF4-FFF2-40B4-BE49-F238E27FC236}">
                <a16:creationId xmlns:a16="http://schemas.microsoft.com/office/drawing/2014/main" id="{969AE6BB-6194-DE13-FEED-3BCF6D7FF2D2}"/>
              </a:ext>
            </a:extLst>
          </p:cNvPr>
          <p:cNvSpPr/>
          <p:nvPr/>
        </p:nvSpPr>
        <p:spPr>
          <a:xfrm>
            <a:off x="19685175" y="12753150"/>
            <a:ext cx="2876550"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cxnSp>
        <p:nvCxnSpPr>
          <p:cNvPr id="32" name="Straight Arrow Connector 31">
            <a:extLst>
              <a:ext uri="{FF2B5EF4-FFF2-40B4-BE49-F238E27FC236}">
                <a16:creationId xmlns:a16="http://schemas.microsoft.com/office/drawing/2014/main" id="{3CCA1434-EB7D-3E1C-B128-6BE173DA8A7F}"/>
              </a:ext>
            </a:extLst>
          </p:cNvPr>
          <p:cNvCxnSpPr>
            <a:stCxn id="25" idx="2"/>
            <a:endCxn id="26" idx="0"/>
          </p:cNvCxnSpPr>
          <p:nvPr/>
        </p:nvCxnSpPr>
        <p:spPr>
          <a:xfrm>
            <a:off x="21123450" y="5543925"/>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6755F09F-E961-B4CA-98D0-FC825C1B704A}"/>
              </a:ext>
            </a:extLst>
          </p:cNvPr>
          <p:cNvCxnSpPr/>
          <p:nvPr/>
        </p:nvCxnSpPr>
        <p:spPr>
          <a:xfrm>
            <a:off x="21123450" y="7712944"/>
            <a:ext cx="0"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6FAA331-4031-F10D-7C01-D6E6CF04FB8A}"/>
              </a:ext>
            </a:extLst>
          </p:cNvPr>
          <p:cNvCxnSpPr/>
          <p:nvPr/>
        </p:nvCxnSpPr>
        <p:spPr>
          <a:xfrm>
            <a:off x="21063300" y="9881963"/>
            <a:ext cx="0"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C767501-4F8C-D34D-84CD-C60722812253}"/>
              </a:ext>
            </a:extLst>
          </p:cNvPr>
          <p:cNvCxnSpPr/>
          <p:nvPr/>
        </p:nvCxnSpPr>
        <p:spPr>
          <a:xfrm>
            <a:off x="21063300" y="12050982"/>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601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TotalTime>
  <Words>674</Words>
  <Application>Microsoft Office PowerPoint</Application>
  <PresentationFormat>Custom</PresentationFormat>
  <Paragraphs>106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 Math</vt:lpstr>
      <vt:lpstr>Cascadia Code</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Matthew Britton</dc:creator>
  <cp:keywords/>
  <dc:description>generated using python-pptx</dc:description>
  <cp:lastModifiedBy>Matthew Britton</cp:lastModifiedBy>
  <cp:revision>4</cp:revision>
  <dcterms:created xsi:type="dcterms:W3CDTF">2013-01-27T09:14:16Z</dcterms:created>
  <dcterms:modified xsi:type="dcterms:W3CDTF">2025-09-17T13:39:59Z</dcterms:modified>
  <cp:category/>
</cp:coreProperties>
</file>