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305" r:id="rId3"/>
    <p:sldId id="258" r:id="rId4"/>
    <p:sldId id="260" r:id="rId5"/>
    <p:sldId id="259" r:id="rId6"/>
    <p:sldId id="311" r:id="rId7"/>
    <p:sldId id="306" r:id="rId8"/>
    <p:sldId id="320" r:id="rId9"/>
    <p:sldId id="323" r:id="rId10"/>
    <p:sldId id="322" r:id="rId11"/>
    <p:sldId id="307" r:id="rId12"/>
    <p:sldId id="324" r:id="rId13"/>
    <p:sldId id="326" r:id="rId14"/>
    <p:sldId id="308" r:id="rId15"/>
    <p:sldId id="315" r:id="rId16"/>
    <p:sldId id="327" r:id="rId17"/>
    <p:sldId id="309" r:id="rId18"/>
    <p:sldId id="316" r:id="rId19"/>
    <p:sldId id="317" r:id="rId20"/>
    <p:sldId id="310" r:id="rId21"/>
    <p:sldId id="318" r:id="rId22"/>
    <p:sldId id="319" r:id="rId23"/>
  </p:sldIdLst>
  <p:sldSz cx="9144000" cy="5143500" type="screen16x9"/>
  <p:notesSz cx="6858000" cy="9144000"/>
  <p:embeddedFontLst>
    <p:embeddedFont>
      <p:font typeface="Int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F35"/>
    <a:srgbClr val="2B3856"/>
    <a:srgbClr val="FFF9DC"/>
    <a:srgbClr val="E3E7EB"/>
    <a:srgbClr val="C25F2D"/>
    <a:srgbClr val="F2F5F9"/>
    <a:srgbClr val="DDE3EA"/>
    <a:srgbClr val="FCE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A7105396-BF06-72B4-A46B-6F5BFCB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BB9A2D15-8CA4-4A0C-B2E3-0F4642BA0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BFF94061-B223-6A96-D736-E2947338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“Before I dive into what Extract Method refactoring is, I want to set the scene.</a:t>
            </a:r>
            <a:br>
              <a:rPr lang="en-US" dirty="0"/>
            </a:br>
            <a:r>
              <a:rPr lang="en-US" dirty="0"/>
              <a:t>This wasn’t just about building a tool — it’s about creating a </a:t>
            </a:r>
            <a:r>
              <a:rPr lang="en-US" i="1" dirty="0"/>
              <a:t>research platform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 wanted something modular enough that we could experiment with different analyses, lifetimes, and verification strategies — and yet still make it usable for real developers.”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“So what exactly are we trying to automate — and why is it so difficult in Rust?”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6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4" name="Google Shape;3274;p26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3275" name="Google Shape;3275;p26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7" name="Google Shape;3277;p26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278" name="Google Shape;3278;p26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1" name="Google Shape;3281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2" name="Google Shape;3282;p26"/>
          <p:cNvSpPr txBox="1">
            <a:spLocks noGrp="1"/>
          </p:cNvSpPr>
          <p:nvPr>
            <p:ph type="title" idx="2"/>
          </p:nvPr>
        </p:nvSpPr>
        <p:spPr>
          <a:xfrm>
            <a:off x="720010" y="124817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3" name="Google Shape;3283;p26"/>
          <p:cNvSpPr txBox="1">
            <a:spLocks noGrp="1"/>
          </p:cNvSpPr>
          <p:nvPr>
            <p:ph type="subTitle" idx="1"/>
          </p:nvPr>
        </p:nvSpPr>
        <p:spPr>
          <a:xfrm>
            <a:off x="719990" y="178644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4" name="Google Shape;3284;p26"/>
          <p:cNvSpPr txBox="1">
            <a:spLocks noGrp="1"/>
          </p:cNvSpPr>
          <p:nvPr>
            <p:ph type="title" idx="3"/>
          </p:nvPr>
        </p:nvSpPr>
        <p:spPr>
          <a:xfrm>
            <a:off x="719990" y="232741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5" name="Google Shape;3285;p26"/>
          <p:cNvSpPr txBox="1">
            <a:spLocks noGrp="1"/>
          </p:cNvSpPr>
          <p:nvPr>
            <p:ph type="subTitle" idx="4"/>
          </p:nvPr>
        </p:nvSpPr>
        <p:spPr>
          <a:xfrm>
            <a:off x="719990" y="286568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6" name="Google Shape;3286;p26"/>
          <p:cNvSpPr txBox="1">
            <a:spLocks noGrp="1"/>
          </p:cNvSpPr>
          <p:nvPr>
            <p:ph type="title" idx="5"/>
          </p:nvPr>
        </p:nvSpPr>
        <p:spPr>
          <a:xfrm>
            <a:off x="719994" y="340395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7" name="Google Shape;3287;p26"/>
          <p:cNvSpPr txBox="1">
            <a:spLocks noGrp="1"/>
          </p:cNvSpPr>
          <p:nvPr>
            <p:ph type="subTitle" idx="6"/>
          </p:nvPr>
        </p:nvSpPr>
        <p:spPr>
          <a:xfrm>
            <a:off x="719990" y="39422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8" name="Google Shape;3288;p26"/>
          <p:cNvGrpSpPr/>
          <p:nvPr/>
        </p:nvGrpSpPr>
        <p:grpSpPr>
          <a:xfrm>
            <a:off x="-7708" y="841165"/>
            <a:ext cx="687962" cy="1725339"/>
            <a:chOff x="-7708" y="841165"/>
            <a:chExt cx="687962" cy="1725339"/>
          </a:xfrm>
        </p:grpSpPr>
        <p:grpSp>
          <p:nvGrpSpPr>
            <p:cNvPr id="3289" name="Google Shape;3289;p26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290" name="Google Shape;329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26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293" name="Google Shape;3293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26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296" name="Google Shape;3296;p26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26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02" name="Google Shape;3302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4" name="Google Shape;3304;p26"/>
          <p:cNvGrpSpPr/>
          <p:nvPr/>
        </p:nvGrpSpPr>
        <p:grpSpPr>
          <a:xfrm>
            <a:off x="8082389" y="4249877"/>
            <a:ext cx="1167696" cy="816089"/>
            <a:chOff x="8082389" y="4249877"/>
            <a:chExt cx="1167696" cy="816089"/>
          </a:xfrm>
        </p:grpSpPr>
        <p:sp>
          <p:nvSpPr>
            <p:cNvPr id="3305" name="Google Shape;3305;p26"/>
            <p:cNvSpPr/>
            <p:nvPr/>
          </p:nvSpPr>
          <p:spPr>
            <a:xfrm>
              <a:off x="8384472" y="4600457"/>
              <a:ext cx="865613" cy="346150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6" name="Google Shape;3306;p26"/>
            <p:cNvGrpSpPr/>
            <p:nvPr/>
          </p:nvGrpSpPr>
          <p:grpSpPr>
            <a:xfrm>
              <a:off x="8082389" y="4909790"/>
              <a:ext cx="143598" cy="156177"/>
              <a:chOff x="683476" y="120377"/>
              <a:chExt cx="143598" cy="156177"/>
            </a:xfrm>
          </p:grpSpPr>
          <p:sp>
            <p:nvSpPr>
              <p:cNvPr id="3307" name="Google Shape;3307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26"/>
            <p:cNvGrpSpPr/>
            <p:nvPr/>
          </p:nvGrpSpPr>
          <p:grpSpPr>
            <a:xfrm>
              <a:off x="8853864" y="4249877"/>
              <a:ext cx="143598" cy="156177"/>
              <a:chOff x="683476" y="120377"/>
              <a:chExt cx="143598" cy="156177"/>
            </a:xfrm>
          </p:grpSpPr>
          <p:sp>
            <p:nvSpPr>
              <p:cNvPr id="3310" name="Google Shape;331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2" name="Google Shape;3312;p26"/>
          <p:cNvGrpSpPr/>
          <p:nvPr/>
        </p:nvGrpSpPr>
        <p:grpSpPr>
          <a:xfrm>
            <a:off x="183189" y="4753615"/>
            <a:ext cx="143598" cy="156177"/>
            <a:chOff x="683476" y="120377"/>
            <a:chExt cx="143598" cy="156177"/>
          </a:xfrm>
        </p:grpSpPr>
        <p:sp>
          <p:nvSpPr>
            <p:cNvPr id="3313" name="Google Shape;3313;p26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6"/>
          <p:cNvGrpSpPr/>
          <p:nvPr/>
        </p:nvGrpSpPr>
        <p:grpSpPr>
          <a:xfrm>
            <a:off x="8225974" y="0"/>
            <a:ext cx="800763" cy="1289367"/>
            <a:chOff x="8225974" y="0"/>
            <a:chExt cx="800763" cy="1289367"/>
          </a:xfrm>
        </p:grpSpPr>
        <p:sp>
          <p:nvSpPr>
            <p:cNvPr id="3316" name="Google Shape;3316;p26"/>
            <p:cNvSpPr/>
            <p:nvPr/>
          </p:nvSpPr>
          <p:spPr>
            <a:xfrm>
              <a:off x="8225974" y="0"/>
              <a:ext cx="771300" cy="7521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7" name="Google Shape;3317;p26"/>
            <p:cNvGrpSpPr/>
            <p:nvPr/>
          </p:nvGrpSpPr>
          <p:grpSpPr>
            <a:xfrm>
              <a:off x="8883139" y="841165"/>
              <a:ext cx="143598" cy="156177"/>
              <a:chOff x="683476" y="120377"/>
              <a:chExt cx="143598" cy="156177"/>
            </a:xfrm>
          </p:grpSpPr>
          <p:sp>
            <p:nvSpPr>
              <p:cNvPr id="3318" name="Google Shape;3318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0" name="Google Shape;3320;p26"/>
            <p:cNvGrpSpPr/>
            <p:nvPr/>
          </p:nvGrpSpPr>
          <p:grpSpPr>
            <a:xfrm>
              <a:off x="8630639" y="1133190"/>
              <a:ext cx="143598" cy="156177"/>
              <a:chOff x="683476" y="120377"/>
              <a:chExt cx="143598" cy="156177"/>
            </a:xfrm>
          </p:grpSpPr>
          <p:sp>
            <p:nvSpPr>
              <p:cNvPr id="3321" name="Google Shape;3321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9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4" r:id="rId10"/>
    <p:sldLayoutId id="2147483675" r:id="rId11"/>
    <p:sldLayoutId id="2147483682" r:id="rId12"/>
    <p:sldLayoutId id="2147483683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SAFE, AUTOMATED REFACTORING FOR RUST: FROM EXTRACTION TO VERIFICATION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90182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>
                <a:latin typeface="Inter" panose="020B0604020202020204" charset="0"/>
                <a:ea typeface="Inter" panose="020B0604020202020204" charset="0"/>
              </a:rPr>
              <a:t>High level design of the original REM toolchain. </a:t>
            </a:r>
            <a:r>
              <a:rPr lang="en-US" sz="1000" i="1" dirty="0">
                <a:latin typeface="Inter" panose="020B0604020202020204" charset="0"/>
                <a:ea typeface="Inter" panose="020B0604020202020204" charset="0"/>
              </a:rPr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30D93FB9-2EF2-C21F-221C-26228C8F3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A NEW CORE ARCHITECTURE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37508-ACDD-459A-F431-CFC4A14920DB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B56CE81A-7805-4D19-7C0D-A4873AD932C6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Incremental IR Server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B56A8D72-6BCD-CD2B-1C39-B0A45E59E7F3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It’s all about caching, incremental updates, and responsiveness.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DDD74-C75C-5E1D-55F2-BC5C7D50A03C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15DA627A-4384-B61B-035F-BDD5425FC0A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Engine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018E6D6E-5F2C-53A1-6477-9CEC01359850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Core analytical pass. Performs data-flow and ownership analysis. 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4D0CD-EEDE-1E12-E580-83E73868227C}"/>
              </a:ext>
            </a:extLst>
          </p:cNvPr>
          <p:cNvGrpSpPr/>
          <p:nvPr/>
        </p:nvGrpSpPr>
        <p:grpSpPr>
          <a:xfrm>
            <a:off x="3133344" y="1109775"/>
            <a:ext cx="2840736" cy="966867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53C4D784-9F3B-9F5C-C18D-FC83E1618A8F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8C64DB73-11C4-77DE-AB6F-3904E5D4E0F4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Secondary analytical pass. Rewrites code based on compiler suggestions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1825A-95FF-557B-BECF-6C965A8A55A4}"/>
              </a:ext>
            </a:extLst>
          </p:cNvPr>
          <p:cNvGrpSpPr/>
          <p:nvPr/>
        </p:nvGrpSpPr>
        <p:grpSpPr>
          <a:xfrm>
            <a:off x="4397721" y="3562790"/>
            <a:ext cx="3354515" cy="974457"/>
            <a:chOff x="5218770" y="1312589"/>
            <a:chExt cx="2092688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FD661853-B248-3C09-5D5F-BCEB94EE2DCD}"/>
                </a:ext>
              </a:extLst>
            </p:cNvPr>
            <p:cNvSpPr txBox="1"/>
            <p:nvPr/>
          </p:nvSpPr>
          <p:spPr>
            <a:xfrm>
              <a:off x="5218770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CLI Interface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F2E3B964-9B65-E0A2-696E-A12968C77D8C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 ties all components together — one command-line entry point.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772C091E-BC0B-9146-CE04-EFB6DB92E1B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507827" y="2215055"/>
            <a:ext cx="0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33A1D465-6417-E5AE-8185-163368E2BC4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B281C668-D01F-77E6-7460-98B63DD04CD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140392"/>
            <a:ext cx="6104" cy="5359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F3FEB9F8-732D-CF45-3313-FE215D56341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6066538" y="3131458"/>
            <a:ext cx="4924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3316EE04-25D5-F8F7-DD52-A413F8C2561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2" y="2897705"/>
            <a:ext cx="290774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8AA4BC8F-55A1-BA9B-558F-AE0A8DFDC04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CCC8548A-A1B4-D80A-80AB-1ED0020ED22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1F590012-4609-8BAD-5F3B-60FF0D5FD045}"/>
              </a:ext>
            </a:extLst>
          </p:cNvPr>
          <p:cNvSpPr txBox="1"/>
          <p:nvPr/>
        </p:nvSpPr>
        <p:spPr>
          <a:xfrm>
            <a:off x="914061" y="2670155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CACHE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1A72ECED-2722-1A98-369C-268D2D737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ANALYSE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C85E0648-E325-DB06-7270-0E3E582E03EB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REWRITE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B18CCBB6-B82E-C767-B898-0A3DAEDC3418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UNIFY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A408D-4C62-7B05-4C25-D28BE1A9207A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0435DC09-4979-2A2C-12E5-66CC028E3835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VSCode Extension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B6B6F217-1A17-89F9-1ADE-3DEA7B3C6720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Presents results interactively and integrates with the IDE.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66DBF2F6-04FC-D185-7BE0-95C44378361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94AC3D8F-1C34-22B5-868B-25C559AE3CB2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INTEGRATE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524D17CF-557C-A18A-83BB-2A9C3703032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Diagonal Corners Snipped 76">
            <a:extLst>
              <a:ext uri="{FF2B5EF4-FFF2-40B4-BE49-F238E27FC236}">
                <a16:creationId xmlns:a16="http://schemas.microsoft.com/office/drawing/2014/main" id="{2FDEE1D1-6790-12C9-4684-8AC7924A10C5}"/>
              </a:ext>
            </a:extLst>
          </p:cNvPr>
          <p:cNvSpPr/>
          <p:nvPr/>
        </p:nvSpPr>
        <p:spPr>
          <a:xfrm>
            <a:off x="6569748" y="2745001"/>
            <a:ext cx="1893425" cy="494630"/>
          </a:xfrm>
          <a:prstGeom prst="snip2DiagRect">
            <a:avLst/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5801B88D-E871-832A-D4FC-7CBFA0DAF585}"/>
              </a:ext>
            </a:extLst>
          </p:cNvPr>
          <p:cNvSpPr/>
          <p:nvPr/>
        </p:nvSpPr>
        <p:spPr>
          <a:xfrm rot="5400000">
            <a:off x="6906209" y="2897533"/>
            <a:ext cx="1214865" cy="1899063"/>
          </a:xfrm>
          <a:prstGeom prst="snip2DiagRect">
            <a:avLst>
              <a:gd name="adj1" fmla="val 0"/>
              <a:gd name="adj2" fmla="val 7730"/>
            </a:avLst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5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E6589C2-15D3-3AD9-DA88-8031F4A1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48" y="2723398"/>
            <a:ext cx="1899064" cy="1542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4137A-6E09-0C3B-242C-4F04FFB6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4" y="486275"/>
            <a:ext cx="7814316" cy="572700"/>
          </a:xfrm>
        </p:spPr>
        <p:txBody>
          <a:bodyPr/>
          <a:lstStyle/>
          <a:p>
            <a:pPr algn="ctr"/>
            <a:r>
              <a:rPr lang="en-GB" sz="1600" dirty="0"/>
              <a:t>EXPERIMENTAL FRAMEWORK: INCREMENTAL IR AND COMPOSABLE EXTRACTION </a:t>
            </a:r>
            <a:endParaRPr lang="en-AU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174ED-0A63-3962-0EC1-A3C5D1831E90}"/>
              </a:ext>
            </a:extLst>
          </p:cNvPr>
          <p:cNvSpPr/>
          <p:nvPr/>
        </p:nvSpPr>
        <p:spPr>
          <a:xfrm>
            <a:off x="807434" y="1630777"/>
            <a:ext cx="336885" cy="2285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Source Code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4FF875-FCDB-61A4-179A-DC43BA91A4C9}"/>
              </a:ext>
            </a:extLst>
          </p:cNvPr>
          <p:cNvGrpSpPr/>
          <p:nvPr/>
        </p:nvGrpSpPr>
        <p:grpSpPr>
          <a:xfrm>
            <a:off x="1456008" y="1324618"/>
            <a:ext cx="2912005" cy="1143796"/>
            <a:chOff x="1540041" y="1409026"/>
            <a:chExt cx="2715701" cy="1099718"/>
          </a:xfrm>
          <a:solidFill>
            <a:srgbClr val="DDE3EA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16E825C-1919-A1D5-3261-119D6DD05855}"/>
                </a:ext>
              </a:extLst>
            </p:cNvPr>
            <p:cNvSpPr/>
            <p:nvPr/>
          </p:nvSpPr>
          <p:spPr>
            <a:xfrm>
              <a:off x="1540041" y="140902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631C1-2507-765D-9A3D-7FD5642A97A2}"/>
                </a:ext>
              </a:extLst>
            </p:cNvPr>
            <p:cNvSpPr/>
            <p:nvPr/>
          </p:nvSpPr>
          <p:spPr>
            <a:xfrm>
              <a:off x="1540043" y="141285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Incremental IR Server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47EB68-4C54-6418-EC3B-BB2F8C9E4B47}"/>
              </a:ext>
            </a:extLst>
          </p:cNvPr>
          <p:cNvSpPr/>
          <p:nvPr/>
        </p:nvSpPr>
        <p:spPr>
          <a:xfrm>
            <a:off x="1540043" y="1909394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AST/MIR 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F3C0D8-2F44-7CB7-A6AA-AE268EE4442A}"/>
              </a:ext>
            </a:extLst>
          </p:cNvPr>
          <p:cNvSpPr/>
          <p:nvPr/>
        </p:nvSpPr>
        <p:spPr>
          <a:xfrm>
            <a:off x="2533960" y="1909393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Incremental Rebuild Engine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B1994-042C-D2EC-959C-DACFB0A49539}"/>
              </a:ext>
            </a:extLst>
          </p:cNvPr>
          <p:cNvSpPr/>
          <p:nvPr/>
        </p:nvSpPr>
        <p:spPr>
          <a:xfrm>
            <a:off x="3499742" y="1909392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Query Engine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8012C2-529A-08F9-AA09-38FF23D9836A}"/>
              </a:ext>
            </a:extLst>
          </p:cNvPr>
          <p:cNvGrpSpPr/>
          <p:nvPr/>
        </p:nvGrpSpPr>
        <p:grpSpPr>
          <a:xfrm>
            <a:off x="1456008" y="2981105"/>
            <a:ext cx="2912007" cy="1163779"/>
            <a:chOff x="1540041" y="2981106"/>
            <a:chExt cx="2715701" cy="1099718"/>
          </a:xfrm>
          <a:solidFill>
            <a:srgbClr val="DDE3EA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C94DDC-5207-FCFC-8CDD-FB4CFFB0FDAE}"/>
                </a:ext>
              </a:extLst>
            </p:cNvPr>
            <p:cNvSpPr/>
            <p:nvPr/>
          </p:nvSpPr>
          <p:spPr>
            <a:xfrm>
              <a:off x="1540041" y="298110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7E2D89-F70D-4865-1EA9-661FBDB390AE}"/>
                </a:ext>
              </a:extLst>
            </p:cNvPr>
            <p:cNvSpPr/>
            <p:nvPr/>
          </p:nvSpPr>
          <p:spPr>
            <a:xfrm>
              <a:off x="1540043" y="298813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Extraction Engine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12174F-B915-2FB2-678F-72401676554D}"/>
              </a:ext>
            </a:extLst>
          </p:cNvPr>
          <p:cNvSpPr/>
          <p:nvPr/>
        </p:nvSpPr>
        <p:spPr>
          <a:xfrm>
            <a:off x="1540043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Analysis 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7BBAC-485D-BB13-D6CE-864894F23C17}"/>
              </a:ext>
            </a:extLst>
          </p:cNvPr>
          <p:cNvSpPr/>
          <p:nvPr/>
        </p:nvSpPr>
        <p:spPr>
          <a:xfrm>
            <a:off x="2533961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Planning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5728FE-39AA-FC77-7074-A309E9DC4F54}"/>
              </a:ext>
            </a:extLst>
          </p:cNvPr>
          <p:cNvSpPr/>
          <p:nvPr/>
        </p:nvSpPr>
        <p:spPr>
          <a:xfrm>
            <a:off x="3499742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Composable Extractions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A2972-3E19-51AA-6EDD-56ADC97282CD}"/>
              </a:ext>
            </a:extLst>
          </p:cNvPr>
          <p:cNvSpPr/>
          <p:nvPr/>
        </p:nvSpPr>
        <p:spPr>
          <a:xfrm>
            <a:off x="4840767" y="1327583"/>
            <a:ext cx="1440000" cy="1080000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Generics Extraction Stage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52937-F95A-FF51-3023-B1A25253A203}"/>
              </a:ext>
            </a:extLst>
          </p:cNvPr>
          <p:cNvSpPr/>
          <p:nvPr/>
        </p:nvSpPr>
        <p:spPr>
          <a:xfrm>
            <a:off x="4840767" y="3064884"/>
            <a:ext cx="1440000" cy="1080000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Asynchronous Extraction Stage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E6CD37-E413-71FD-74DF-9A1A98C982C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255742" y="1867583"/>
            <a:ext cx="585025" cy="1921646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3C1D6B-C366-E99E-141E-8A330665C65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255742" y="3604884"/>
            <a:ext cx="585025" cy="184345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053DC-7D46-86B3-322A-B42D5F9B06C2}"/>
              </a:ext>
            </a:extLst>
          </p:cNvPr>
          <p:cNvSpPr/>
          <p:nvPr/>
        </p:nvSpPr>
        <p:spPr>
          <a:xfrm>
            <a:off x="1554110" y="4367446"/>
            <a:ext cx="2715699" cy="323133"/>
          </a:xfrm>
          <a:prstGeom prst="rect">
            <a:avLst/>
          </a:prstGeom>
          <a:solidFill>
            <a:srgbClr val="E3E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539527-8F32-D298-53A2-AF773C028355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2911960" y="4023229"/>
            <a:ext cx="1" cy="344217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F742B3-0AC0-46E2-759E-6A07898EE9A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18040" y="2377394"/>
            <a:ext cx="3" cy="603459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42FC39-F108-530D-1EA2-1A0823A4BBA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877742" y="2377392"/>
            <a:ext cx="0" cy="60346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793622-93CD-93D9-62BC-9EA07FFE8D4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911961" y="3330495"/>
            <a:ext cx="52" cy="224734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F9FE96-CBF0-2B00-2E2A-A10D71C51B3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302661" y="2945877"/>
            <a:ext cx="224734" cy="99397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6BB5D91-89DF-CB96-5B6A-219DE5576DC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282510" y="2959997"/>
            <a:ext cx="224734" cy="96572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6F23B79-F0AE-F1B0-4E54-EC5FCF4BA7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92672" y="1290053"/>
            <a:ext cx="244713" cy="99396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6EEA502-FB0D-BA2F-0A29-7FBCCDCF966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3272522" y="1304171"/>
            <a:ext cx="244711" cy="96573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7E5D84-85B9-06AC-64D2-533CEA8685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11960" y="1664681"/>
            <a:ext cx="52" cy="24471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8441FC-A425-A632-2FB4-B38126AD76D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296043" y="2143393"/>
            <a:ext cx="237917" cy="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3139BC12-B0AD-0D1F-6D39-53FABCA9604B}"/>
              </a:ext>
            </a:extLst>
          </p:cNvPr>
          <p:cNvSpPr/>
          <p:nvPr/>
        </p:nvSpPr>
        <p:spPr>
          <a:xfrm>
            <a:off x="2124168" y="2734176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Extraction Query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B83CEAE0-368D-74C7-7DAC-6F5EBA664CC7}"/>
              </a:ext>
            </a:extLst>
          </p:cNvPr>
          <p:cNvSpPr/>
          <p:nvPr/>
        </p:nvSpPr>
        <p:spPr>
          <a:xfrm>
            <a:off x="2106445" y="2524857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Cached IR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1368945-2921-A436-A9FD-1AAE3BFAE699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1918041" y="2604137"/>
            <a:ext cx="188405" cy="390783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EC3836E-1ACC-7D0C-ED66-99B7D350BDCB}"/>
              </a:ext>
            </a:extLst>
          </p:cNvPr>
          <p:cNvCxnSpPr>
            <a:stCxn id="64" idx="3"/>
            <a:endCxn id="7" idx="2"/>
          </p:cNvCxnSpPr>
          <p:nvPr/>
        </p:nvCxnSpPr>
        <p:spPr>
          <a:xfrm flipV="1">
            <a:off x="3671614" y="2377392"/>
            <a:ext cx="206128" cy="436065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8F6CA76-AA2D-1BFE-C0FE-C7A1349E7E2C}"/>
              </a:ext>
            </a:extLst>
          </p:cNvPr>
          <p:cNvSpPr/>
          <p:nvPr/>
        </p:nvSpPr>
        <p:spPr>
          <a:xfrm>
            <a:off x="609684" y="4207638"/>
            <a:ext cx="732384" cy="20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New SRC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50459C0-97B5-9FA3-9E1E-2628E76FEB56}"/>
              </a:ext>
            </a:extLst>
          </p:cNvPr>
          <p:cNvCxnSpPr>
            <a:stCxn id="21" idx="1"/>
            <a:endCxn id="78" idx="2"/>
          </p:cNvCxnSpPr>
          <p:nvPr/>
        </p:nvCxnSpPr>
        <p:spPr>
          <a:xfrm rot="10800000">
            <a:off x="975876" y="4411621"/>
            <a:ext cx="578234" cy="117393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C87157-70AE-A64E-29F7-492E52BE41F5}"/>
              </a:ext>
            </a:extLst>
          </p:cNvPr>
          <p:cNvCxnSpPr>
            <a:stCxn id="78" idx="0"/>
            <a:endCxn id="3" idx="2"/>
          </p:cNvCxnSpPr>
          <p:nvPr/>
        </p:nvCxnSpPr>
        <p:spPr>
          <a:xfrm flipV="1">
            <a:off x="975876" y="3916776"/>
            <a:ext cx="1" cy="29086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3453BEC-619B-2D18-4356-5FEF5AF65DA4}"/>
              </a:ext>
            </a:extLst>
          </p:cNvPr>
          <p:cNvSpPr/>
          <p:nvPr/>
        </p:nvSpPr>
        <p:spPr>
          <a:xfrm>
            <a:off x="1364511" y="1024681"/>
            <a:ext cx="858183" cy="19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latin typeface="Inter" panose="020B0604020202020204" charset="0"/>
                <a:ea typeface="Inter" panose="020B0604020202020204" charset="0"/>
              </a:rPr>
              <a:t>File Watcher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8DAFFD4-95E1-B623-08CB-2DB1D0E3B8BA}"/>
              </a:ext>
            </a:extLst>
          </p:cNvPr>
          <p:cNvCxnSpPr>
            <a:cxnSpLocks/>
            <a:stCxn id="3" idx="0"/>
            <a:endCxn id="85" idx="1"/>
          </p:cNvCxnSpPr>
          <p:nvPr/>
        </p:nvCxnSpPr>
        <p:spPr>
          <a:xfrm rot="5400000" flipH="1" flipV="1">
            <a:off x="914843" y="1181109"/>
            <a:ext cx="510703" cy="388634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E4F0D92-2695-98A1-2276-A314120C6182}"/>
              </a:ext>
            </a:extLst>
          </p:cNvPr>
          <p:cNvCxnSpPr>
            <a:cxnSpLocks/>
            <a:stCxn id="85" idx="3"/>
            <a:endCxn id="4" idx="0"/>
          </p:cNvCxnSpPr>
          <p:nvPr/>
        </p:nvCxnSpPr>
        <p:spPr>
          <a:xfrm>
            <a:off x="2222694" y="1120074"/>
            <a:ext cx="689318" cy="208522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5D00C3A-44D0-8C40-896A-523A3973B180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289960" y="2143391"/>
            <a:ext cx="209782" cy="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1E1D25-D44B-AA9F-2108-7270257B1CA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96043" y="3789229"/>
            <a:ext cx="237918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: Diagonal Corners Snipped 74">
            <a:extLst>
              <a:ext uri="{FF2B5EF4-FFF2-40B4-BE49-F238E27FC236}">
                <a16:creationId xmlns:a16="http://schemas.microsoft.com/office/drawing/2014/main" id="{FACF7266-A4BD-974D-4F90-68834A790CD1}"/>
              </a:ext>
            </a:extLst>
          </p:cNvPr>
          <p:cNvSpPr/>
          <p:nvPr/>
        </p:nvSpPr>
        <p:spPr>
          <a:xfrm>
            <a:off x="6569748" y="947307"/>
            <a:ext cx="1893425" cy="494630"/>
          </a:xfrm>
          <a:prstGeom prst="snip2DiagRect">
            <a:avLst/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AE9456-EB89-34B2-3669-CD0109DF7EF2}"/>
              </a:ext>
            </a:extLst>
          </p:cNvPr>
          <p:cNvCxnSpPr>
            <a:stCxn id="11" idx="1"/>
          </p:cNvCxnSpPr>
          <p:nvPr/>
        </p:nvCxnSpPr>
        <p:spPr>
          <a:xfrm flipH="1">
            <a:off x="3289959" y="3789229"/>
            <a:ext cx="209783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61A291F6-17BF-AF01-138D-BF87D9FF817B}"/>
              </a:ext>
            </a:extLst>
          </p:cNvPr>
          <p:cNvSpPr/>
          <p:nvPr/>
        </p:nvSpPr>
        <p:spPr>
          <a:xfrm rot="5400000">
            <a:off x="6906209" y="1099839"/>
            <a:ext cx="1214865" cy="1899063"/>
          </a:xfrm>
          <a:prstGeom prst="snip2DiagRect">
            <a:avLst>
              <a:gd name="adj1" fmla="val 0"/>
              <a:gd name="adj2" fmla="val 7730"/>
            </a:avLst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2968F47-D1EF-AB14-0EEA-74A074F5CD89}"/>
              </a:ext>
            </a:extLst>
          </p:cNvPr>
          <p:cNvCxnSpPr>
            <a:cxnSpLocks/>
            <a:stCxn id="75" idx="0"/>
            <a:endCxn id="21" idx="3"/>
          </p:cNvCxnSpPr>
          <p:nvPr/>
        </p:nvCxnSpPr>
        <p:spPr>
          <a:xfrm flipH="1">
            <a:off x="4269809" y="1194622"/>
            <a:ext cx="4193364" cy="3334391"/>
          </a:xfrm>
          <a:prstGeom prst="bentConnector3">
            <a:avLst>
              <a:gd name="adj1" fmla="val -3103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FA16B5-C600-C2AD-8645-D306272941C1}"/>
              </a:ext>
            </a:extLst>
          </p:cNvPr>
          <p:cNvCxnSpPr>
            <a:cxnSpLocks/>
            <a:stCxn id="77" idx="0"/>
          </p:cNvCxnSpPr>
          <p:nvPr/>
        </p:nvCxnSpPr>
        <p:spPr>
          <a:xfrm flipH="1">
            <a:off x="4262752" y="2992316"/>
            <a:ext cx="4200421" cy="1548562"/>
          </a:xfrm>
          <a:prstGeom prst="bentConnector3">
            <a:avLst>
              <a:gd name="adj1" fmla="val -3098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FDD9E7-BAB8-155D-4F04-098A482A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48" y="981601"/>
            <a:ext cx="1829613" cy="1622934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23CE424-57FD-D78E-D6FE-BED0CEAB3668}"/>
              </a:ext>
            </a:extLst>
          </p:cNvPr>
          <p:cNvCxnSpPr>
            <a:cxnSpLocks/>
            <a:stCxn id="13" idx="3"/>
            <a:endCxn id="75" idx="2"/>
          </p:cNvCxnSpPr>
          <p:nvPr/>
        </p:nvCxnSpPr>
        <p:spPr>
          <a:xfrm flipV="1">
            <a:off x="6280767" y="1194622"/>
            <a:ext cx="288981" cy="67296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3288B89-C46C-9E44-78FB-451286117470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6280767" y="1867583"/>
            <a:ext cx="283343" cy="181788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54BE67A-CCCE-0B7E-2A77-5DB10AFBC03C}"/>
              </a:ext>
            </a:extLst>
          </p:cNvPr>
          <p:cNvCxnSpPr>
            <a:cxnSpLocks/>
          </p:cNvCxnSpPr>
          <p:nvPr/>
        </p:nvCxnSpPr>
        <p:spPr>
          <a:xfrm flipV="1">
            <a:off x="6277833" y="2950660"/>
            <a:ext cx="288981" cy="67296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6D6CEEA-8AC6-D3D6-B205-FFBD81019FA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80767" y="3604884"/>
            <a:ext cx="280409" cy="193491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469DA-C8B6-5AC8-714A-D454C1B4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200" y="1176528"/>
            <a:ext cx="3513900" cy="337718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7900" y="1176528"/>
            <a:ext cx="3462900" cy="337718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2435-E6C5-CFE6-56D4-758D42B9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2AD1FD9D-D276-1ED8-1B47-98546E646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Inter" panose="020B0604020202020204" charset="0"/>
                <a:ea typeface="Inter" panose="020B0604020202020204" charset="0"/>
              </a:rPr>
              <a:t>THE VERIFICATION PIPELINE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AA72C-E22F-5817-23EC-447CB52B6DCD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EB4FB37D-3498-6196-CE73-808E4BF2C29D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Toolchain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92635AEB-CEE4-E9E6-916D-5AD59E36B40F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Produces two working programs – the original P and refactored P′.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3447D-C599-0FFE-00A3-D7D9CFB0D0E8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A91809AE-7FF3-AB73-46D3-E4EC5D71E82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191D0F46-7DB6-FA3E-A4F0-E80BF1D4F81C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Fixes lifetimes on P’ using compiler driven feedback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C5C1C-E153-8FC7-2875-0CD88693D685}"/>
              </a:ext>
            </a:extLst>
          </p:cNvPr>
          <p:cNvGrpSpPr/>
          <p:nvPr/>
        </p:nvGrpSpPr>
        <p:grpSpPr>
          <a:xfrm>
            <a:off x="3133344" y="1109775"/>
            <a:ext cx="2840736" cy="1129816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E30554C9-EDB2-437D-16FF-2C7A802F7276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LLBC Translation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1F148B19-630B-BDC5-68BE-F021A3C00668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Converts Rust into a structured low-level byte code representation (LLBC) suitable for proof.</a:t>
              </a:r>
              <a:endParaRPr lang="en-AU" dirty="0">
                <a:latin typeface="Inter" panose="020B0604020202020204" charset="0"/>
                <a:ea typeface="Inter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7AD24-A990-DBBE-1858-DAC4BEBD34D1}"/>
              </a:ext>
            </a:extLst>
          </p:cNvPr>
          <p:cNvGrpSpPr/>
          <p:nvPr/>
        </p:nvGrpSpPr>
        <p:grpSpPr>
          <a:xfrm>
            <a:off x="4397720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AA579EED-2FEB-C4EB-A16B-2C0143AB829F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Code Generation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3D774AA8-BE24-80DD-FC83-98047F0C2E5E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Translates LLBC to Coq definitions; generates corresponding semantics for both versions.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92B31D65-B17E-0409-894D-9081AE70EC1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39603" y="2215055"/>
            <a:ext cx="6104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8636C33E-D451-16F0-0317-67F0FF8F538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63207A60-1480-E31B-FF90-2EE068C1B4D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351314"/>
            <a:ext cx="0" cy="3250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8965C69F-B4DB-52AB-C89D-E418A057185A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6066538" y="3131458"/>
            <a:ext cx="4923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E6BDEF99-7E63-AAFA-4FDB-ABE1DCE3B2B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3" y="2897705"/>
            <a:ext cx="290773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4D9B7CE0-987D-BA90-4364-5C6BE27F738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88F44D82-E8E0-14EE-8529-F5E55564FA0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3BBA34FC-9309-21EF-094B-EEC55FF3A17D}"/>
              </a:ext>
            </a:extLst>
          </p:cNvPr>
          <p:cNvSpPr txBox="1"/>
          <p:nvPr/>
        </p:nvSpPr>
        <p:spPr>
          <a:xfrm>
            <a:off x="777613" y="2670155"/>
            <a:ext cx="132398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EXTRACT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4AB77D0A-489C-9D3E-11B2-42184F9B3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LIFETIME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9B93E92A-9C4C-C7A4-8C24-F24FB6AC707E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CHARON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D62EC834-CD17-7C96-67FB-988888CC5CE4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AENEAS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B6B78-626A-690A-1F7C-ADB949E6F7C4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BC390999-387E-C96C-A9C8-1D846523FC8C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+ Solver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0D3A1DE4-9E17-D214-8C5B-5855AD26EB23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Automatically proves P ≡ P′ under the same observable behaviour; reports pass/fail.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305C68E9-28F4-53F0-8E25-87BFC66CF4E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2DD5402F-5D3B-FFE2-D1D3-9040C483AA4C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VERIFY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D546A00D-1E22-661D-7826-C0CFAC3BA83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48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A763DB72-8C30-5F12-204A-BEFA996A252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96878DE4-1E87-47E1-8D31-31C5C25AAE9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0BEA18B4-409A-BED2-515D-62316A1669CC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8F9ABB4B-C06B-97B4-4B4C-33794590EF3B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B916519E-CEAD-B2B9-8E25-E1A1547C9AFA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D6D8DBE2-EAE0-A235-2A27-7A043D2A6BC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9783686D-DD85-E455-F11E-B86954EB2681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B3E66CD8-6FEE-34F8-63D8-5A1D5A75B28D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44B5C387-B733-D500-DBA4-573DF2557A61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59D7DC76-A404-3DB1-02E7-75BDE55598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F5D7E5B4-4897-5DC0-E217-DDE08814C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5189AFBE-16F6-3556-E062-EA774D8E1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3E2867F9-BFA8-FE1C-4F4C-73FA3B3E63F9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A98DD176-34EA-3689-28F0-3151D3053A35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35324748-3767-DFA7-6D61-CE4C4328344E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C93EDE4D-640C-6D54-87EC-63E2F86CF575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C04846D3-1A78-EA9B-B8DD-4D3292548549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7BA9112-E13A-FCBD-6E7B-E33B6EC8AC42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C7FEC371-045D-F0B3-9C32-7976C59743DB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D2942A04-7891-B9BD-B327-C909D198C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1D1973F3-A31E-E670-8AE1-E37E4DB89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471E45D3-47AD-8B99-F908-B012FCDE1AA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4062F33B-4DBF-8CFA-B142-12B2CE1B6F5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D3788FD0-3FA5-70AE-2E97-269752392BF7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46392A92-C22B-F92F-7E3B-0157E98FC6A3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68339E5E-4E19-5996-3DD8-5D814BDA98E5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1DB9CFB4-F586-0010-E75C-5B373209D52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0B66BBE8-33AF-F3C9-5D8E-FA919E4D9CAE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A56EED99-D99B-1AC9-AD3E-DD525AFD6742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88A75449-C049-D480-84B3-A9229AFB21EC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4F022165-B447-3B7A-62C1-6CF26257E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F0FFAD2B-1E93-F6ED-019D-00614B0935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2E54962F-F910-51F4-017A-21006F54E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E6FC3918-46C0-4352-8ACC-6A5CF5DE4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B68DC8F6-3EAD-99B3-80A2-2C6950580A14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C6C42CDA-BBF4-EF0A-B554-50C7A9B2A4DD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E8D90AE0-2C30-9984-F339-6336E712BF75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F0C8870C-6334-41F4-EAA3-D8762E420920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F0DC9752-1385-7382-93CA-59A144ECEDBA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B87DC96-A355-D47B-C1A3-C0198D1E01FD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85A9DD8-1A81-7F09-6F7D-1242CDFA5A72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5ABF5689-B8E7-F685-7271-4FE9FD7BC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71F5A7BF-674C-A5FB-AFF2-C410269E2A5D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91C130DA-46F4-CF57-F6EF-9AB8A1FCFB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396D6EB3-C8FE-65CB-031B-BAC44ADF3A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>
          <a:extLst>
            <a:ext uri="{FF2B5EF4-FFF2-40B4-BE49-F238E27FC236}">
              <a16:creationId xmlns:a16="http://schemas.microsoft.com/office/drawing/2014/main" id="{3CCD8C53-A3F0-5989-1E31-D5997E30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9C203831-8F22-0170-978B-B5BC11D79EE4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C9025877-C064-372B-624F-E03DA173A4EF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B5EF3B3D-5AE8-DF08-9F05-53A31706B20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DCDE3C5D-0FCE-DD47-5144-2F7526ADDBAB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D292FCD-29D5-527E-AA4B-1E4AA0BFFCCB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5A1A8012-D984-2D8B-7B51-6CE75934EF58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6EB6C007-76C8-C48F-B6A5-731459DFFE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THE IMPOSSIBLE: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A37B48D6-6012-DB96-ACD8-1C51ADEBD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75FC0409-6027-09E2-D6FF-71BE677524A5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1856A908-3675-4002-C3F7-2269661678A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816AB490-0BC4-E941-593D-C39FFFC59088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023DABDC-7B72-5532-6F97-1D0FC095C5CA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4A6A13AF-2A78-D465-8531-22B576CDC44F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44B4A184-4BD3-01FE-AF05-4C8AD5A36E0F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287171-A9F7-D248-B837-D65733708EB1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4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5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6305" name="Google Shape;6305;p57">
            <a:extLst>
              <a:ext uri="{FF2B5EF4-FFF2-40B4-BE49-F238E27FC236}">
                <a16:creationId xmlns:a16="http://schemas.microsoft.com/office/drawing/2014/main" id="{17253AD0-4EDC-C4BD-1237-257F97857EA3}"/>
              </a:ext>
            </a:extLst>
          </p:cNvPr>
          <p:cNvSpPr/>
          <p:nvPr/>
        </p:nvSpPr>
        <p:spPr>
          <a:xfrm>
            <a:off x="2374087" y="2164319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374087" y="1545775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74087" y="927231"/>
            <a:ext cx="504000" cy="504000"/>
          </a:xfrm>
          <a:prstGeom prst="ellipse">
            <a:avLst/>
          </a:prstGeom>
          <a:solidFill>
            <a:srgbClr val="211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65407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48665" y="86208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Supports </a:t>
            </a:r>
            <a:r>
              <a:rPr lang="en-GB" sz="1100" i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async</a:t>
            </a: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GB" sz="1100" i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generic</a:t>
            </a: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Rust features - handles real-world complexity.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48665" y="144470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Incremental IR server + modular engine make extraction near-instant.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48665" y="211438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Modular passes enable targeted research and easy experimentation.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48665" y="2730663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Unified CLI + VS Code extension — cross-platform and IDE-agnostic.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8" y="2539557"/>
            <a:ext cx="1406317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bg2"/>
                </a:solidFill>
                <a:latin typeface="Inter" panose="020B0604020202020204" charset="0"/>
                <a:ea typeface="Inter" panose="020B0604020202020204" charset="0"/>
              </a:rPr>
              <a:t>TRUSTWORTHY REFACTORING</a:t>
            </a:r>
            <a:endParaRPr lang="en-AU" sz="1200" dirty="0">
              <a:solidFill>
                <a:schemeClr val="bg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5400000" flipH="1" flipV="1">
            <a:off x="1461505" y="1152825"/>
            <a:ext cx="886176" cy="9389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cxnSpLocks/>
            <a:stCxn id="6308" idx="4"/>
          </p:cNvCxnSpPr>
          <p:nvPr/>
        </p:nvCxnSpPr>
        <p:spPr>
          <a:xfrm rot="-5400000" flipH="1">
            <a:off x="1558999" y="3368007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stCxn id="6308" idx="7"/>
            <a:endCxn id="6306" idx="2"/>
          </p:cNvCxnSpPr>
          <p:nvPr/>
        </p:nvCxnSpPr>
        <p:spPr>
          <a:xfrm rot="5400000" flipH="1" flipV="1">
            <a:off x="1918496" y="1818722"/>
            <a:ext cx="476538" cy="43464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54765" y="954681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SMARTER EXTRACTION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6305;p57">
            <a:extLst>
              <a:ext uri="{FF2B5EF4-FFF2-40B4-BE49-F238E27FC236}">
                <a16:creationId xmlns:a16="http://schemas.microsoft.com/office/drawing/2014/main" id="{852D6B37-2F42-CF2D-956E-E3C6FEA291E7}"/>
              </a:ext>
            </a:extLst>
          </p:cNvPr>
          <p:cNvSpPr/>
          <p:nvPr/>
        </p:nvSpPr>
        <p:spPr>
          <a:xfrm>
            <a:off x="2374087" y="4019949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306;p57">
            <a:extLst>
              <a:ext uri="{FF2B5EF4-FFF2-40B4-BE49-F238E27FC236}">
                <a16:creationId xmlns:a16="http://schemas.microsoft.com/office/drawing/2014/main" id="{247E8DEA-7ABE-3088-99BB-AC95401B47DE}"/>
              </a:ext>
            </a:extLst>
          </p:cNvPr>
          <p:cNvSpPr/>
          <p:nvPr/>
        </p:nvSpPr>
        <p:spPr>
          <a:xfrm>
            <a:off x="2374087" y="3401407"/>
            <a:ext cx="504000" cy="504000"/>
          </a:xfrm>
          <a:prstGeom prst="ellipse">
            <a:avLst/>
          </a:prstGeom>
          <a:solidFill>
            <a:srgbClr val="211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07;p57">
            <a:extLst>
              <a:ext uri="{FF2B5EF4-FFF2-40B4-BE49-F238E27FC236}">
                <a16:creationId xmlns:a16="http://schemas.microsoft.com/office/drawing/2014/main" id="{5EFE87B4-61CB-E3DB-B6B5-9ADA4066F696}"/>
              </a:ext>
            </a:extLst>
          </p:cNvPr>
          <p:cNvSpPr/>
          <p:nvPr/>
        </p:nvSpPr>
        <p:spPr>
          <a:xfrm>
            <a:off x="2374087" y="2782863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6318;p57">
            <a:extLst>
              <a:ext uri="{FF2B5EF4-FFF2-40B4-BE49-F238E27FC236}">
                <a16:creationId xmlns:a16="http://schemas.microsoft.com/office/drawing/2014/main" id="{87CA1478-3F39-043F-4ED9-B36EF5293BE0}"/>
              </a:ext>
            </a:extLst>
          </p:cNvPr>
          <p:cNvSpPr txBox="1"/>
          <p:nvPr/>
        </p:nvSpPr>
        <p:spPr>
          <a:xfrm>
            <a:off x="2954765" y="1527381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FAST &amp; LIGHTWEIGHT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6318;p57">
            <a:extLst>
              <a:ext uri="{FF2B5EF4-FFF2-40B4-BE49-F238E27FC236}">
                <a16:creationId xmlns:a16="http://schemas.microsoft.com/office/drawing/2014/main" id="{600EF649-5370-5E80-3DB0-FBC74E7A9811}"/>
              </a:ext>
            </a:extLst>
          </p:cNvPr>
          <p:cNvSpPr txBox="1"/>
          <p:nvPr/>
        </p:nvSpPr>
        <p:spPr>
          <a:xfrm>
            <a:off x="2954765" y="2197974"/>
            <a:ext cx="3045198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COMPOSABLE ARCHITECTURE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6318;p57">
            <a:extLst>
              <a:ext uri="{FF2B5EF4-FFF2-40B4-BE49-F238E27FC236}">
                <a16:creationId xmlns:a16="http://schemas.microsoft.com/office/drawing/2014/main" id="{D61F4661-F49D-6250-CAE7-490E83F3EE4D}"/>
              </a:ext>
            </a:extLst>
          </p:cNvPr>
          <p:cNvSpPr txBox="1"/>
          <p:nvPr/>
        </p:nvSpPr>
        <p:spPr>
          <a:xfrm>
            <a:off x="2954765" y="2793207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PORTABLE TOOLCHAIN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Google Shape;6318;p57">
            <a:extLst>
              <a:ext uri="{FF2B5EF4-FFF2-40B4-BE49-F238E27FC236}">
                <a16:creationId xmlns:a16="http://schemas.microsoft.com/office/drawing/2014/main" id="{AE31A5C1-80DA-F774-EBB8-05DCBC49578F}"/>
              </a:ext>
            </a:extLst>
          </p:cNvPr>
          <p:cNvSpPr txBox="1"/>
          <p:nvPr/>
        </p:nvSpPr>
        <p:spPr>
          <a:xfrm>
            <a:off x="2954765" y="3420303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FORMALLY VERIFIED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" name="Google Shape;6318;p57">
            <a:extLst>
              <a:ext uri="{FF2B5EF4-FFF2-40B4-BE49-F238E27FC236}">
                <a16:creationId xmlns:a16="http://schemas.microsoft.com/office/drawing/2014/main" id="{8F66E766-5F9D-6A9E-BF21-F6E256AE9C42}"/>
              </a:ext>
            </a:extLst>
          </p:cNvPr>
          <p:cNvSpPr txBox="1"/>
          <p:nvPr/>
        </p:nvSpPr>
        <p:spPr>
          <a:xfrm>
            <a:off x="2954765" y="4047399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 PLATFORM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6312;p57">
            <a:extLst>
              <a:ext uri="{FF2B5EF4-FFF2-40B4-BE49-F238E27FC236}">
                <a16:creationId xmlns:a16="http://schemas.microsoft.com/office/drawing/2014/main" id="{1D4B9252-B2A9-5543-4878-D036BB949F68}"/>
              </a:ext>
            </a:extLst>
          </p:cNvPr>
          <p:cNvSpPr txBox="1"/>
          <p:nvPr/>
        </p:nvSpPr>
        <p:spPr>
          <a:xfrm>
            <a:off x="5748665" y="3339607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Integrated proof pipeline (CHARON -&gt; AENEAS -&gt; Coq) for semantic trust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Google Shape;6312;p57">
            <a:extLst>
              <a:ext uri="{FF2B5EF4-FFF2-40B4-BE49-F238E27FC236}">
                <a16:creationId xmlns:a16="http://schemas.microsoft.com/office/drawing/2014/main" id="{FB5D80A3-381E-9DAC-7DEA-5584863C489C}"/>
              </a:ext>
            </a:extLst>
          </p:cNvPr>
          <p:cNvSpPr txBox="1"/>
          <p:nvPr/>
        </p:nvSpPr>
        <p:spPr>
          <a:xfrm>
            <a:off x="5748665" y="3955663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Enablers comparative evaluation of extraction algorithms and verification strategies</a:t>
            </a: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948DE00-4DB0-213E-DC9D-BC694D6705EC}"/>
              </a:ext>
            </a:extLst>
          </p:cNvPr>
          <p:cNvCxnSpPr>
            <a:cxnSpLocks/>
            <a:stCxn id="6313" idx="3"/>
            <a:endCxn id="6305" idx="2"/>
          </p:cNvCxnSpPr>
          <p:nvPr/>
        </p:nvCxnSpPr>
        <p:spPr>
          <a:xfrm flipV="1">
            <a:off x="2153965" y="2416319"/>
            <a:ext cx="220122" cy="362338"/>
          </a:xfrm>
          <a:prstGeom prst="bentConnector3">
            <a:avLst>
              <a:gd name="adj1" fmla="val 436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BFC5E6F-CDB6-7232-5786-A29B94E5E999}"/>
              </a:ext>
            </a:extLst>
          </p:cNvPr>
          <p:cNvCxnSpPr>
            <a:stCxn id="6308" idx="6"/>
            <a:endCxn id="12" idx="2"/>
          </p:cNvCxnSpPr>
          <p:nvPr/>
        </p:nvCxnSpPr>
        <p:spPr>
          <a:xfrm>
            <a:off x="2148349" y="2778657"/>
            <a:ext cx="225738" cy="256206"/>
          </a:xfrm>
          <a:prstGeom prst="bentConnector3">
            <a:avLst>
              <a:gd name="adj1" fmla="val 468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F41C6B-AC7D-2206-2F85-00C5B2E39B4B}"/>
              </a:ext>
            </a:extLst>
          </p:cNvPr>
          <p:cNvCxnSpPr>
            <a:stCxn id="6308" idx="5"/>
          </p:cNvCxnSpPr>
          <p:nvPr/>
        </p:nvCxnSpPr>
        <p:spPr>
          <a:xfrm rot="16200000" flipH="1">
            <a:off x="1971562" y="3250882"/>
            <a:ext cx="370406" cy="4346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oogle Shape;15885;p83">
            <a:extLst>
              <a:ext uri="{FF2B5EF4-FFF2-40B4-BE49-F238E27FC236}">
                <a16:creationId xmlns:a16="http://schemas.microsoft.com/office/drawing/2014/main" id="{F7C1EBC2-050E-659B-5A4E-8A831E4BEF44}"/>
              </a:ext>
            </a:extLst>
          </p:cNvPr>
          <p:cNvGrpSpPr/>
          <p:nvPr/>
        </p:nvGrpSpPr>
        <p:grpSpPr>
          <a:xfrm>
            <a:off x="2448555" y="999888"/>
            <a:ext cx="355063" cy="351984"/>
            <a:chOff x="-22859750" y="2335900"/>
            <a:chExt cx="296950" cy="294375"/>
          </a:xfrm>
          <a:solidFill>
            <a:schemeClr val="bg2"/>
          </a:solidFill>
        </p:grpSpPr>
        <p:sp>
          <p:nvSpPr>
            <p:cNvPr id="33" name="Google Shape;15886;p83">
              <a:extLst>
                <a:ext uri="{FF2B5EF4-FFF2-40B4-BE49-F238E27FC236}">
                  <a16:creationId xmlns:a16="http://schemas.microsoft.com/office/drawing/2014/main" id="{9C59BD17-7AA9-C860-5221-3562E847BC8C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87;p83">
              <a:extLst>
                <a:ext uri="{FF2B5EF4-FFF2-40B4-BE49-F238E27FC236}">
                  <a16:creationId xmlns:a16="http://schemas.microsoft.com/office/drawing/2014/main" id="{7A78E940-F9CC-E567-851B-61577979053B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88;p83">
              <a:extLst>
                <a:ext uri="{FF2B5EF4-FFF2-40B4-BE49-F238E27FC236}">
                  <a16:creationId xmlns:a16="http://schemas.microsoft.com/office/drawing/2014/main" id="{C5BCECD5-D013-6DC0-A5BD-61243D6B5D65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5719;p83">
            <a:extLst>
              <a:ext uri="{FF2B5EF4-FFF2-40B4-BE49-F238E27FC236}">
                <a16:creationId xmlns:a16="http://schemas.microsoft.com/office/drawing/2014/main" id="{5BBB6487-2AEA-EF15-5E23-BC590748A0C3}"/>
              </a:ext>
            </a:extLst>
          </p:cNvPr>
          <p:cNvSpPr/>
          <p:nvPr/>
        </p:nvSpPr>
        <p:spPr>
          <a:xfrm>
            <a:off x="2489499" y="4074751"/>
            <a:ext cx="290288" cy="375355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7299;p88">
            <a:extLst>
              <a:ext uri="{FF2B5EF4-FFF2-40B4-BE49-F238E27FC236}">
                <a16:creationId xmlns:a16="http://schemas.microsoft.com/office/drawing/2014/main" id="{D3CA0B3D-FDFD-2EFD-27AA-A6546940BA46}"/>
              </a:ext>
            </a:extLst>
          </p:cNvPr>
          <p:cNvGrpSpPr/>
          <p:nvPr/>
        </p:nvGrpSpPr>
        <p:grpSpPr>
          <a:xfrm>
            <a:off x="2467197" y="2874359"/>
            <a:ext cx="320400" cy="321008"/>
            <a:chOff x="-3137650" y="2787000"/>
            <a:chExt cx="291450" cy="257575"/>
          </a:xfrm>
          <a:solidFill>
            <a:schemeClr val="bg2"/>
          </a:solidFill>
        </p:grpSpPr>
        <p:sp>
          <p:nvSpPr>
            <p:cNvPr id="38" name="Google Shape;17300;p88">
              <a:extLst>
                <a:ext uri="{FF2B5EF4-FFF2-40B4-BE49-F238E27FC236}">
                  <a16:creationId xmlns:a16="http://schemas.microsoft.com/office/drawing/2014/main" id="{8225002E-8ABF-A7E3-5C00-DB5227B279B7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01;p88">
              <a:extLst>
                <a:ext uri="{FF2B5EF4-FFF2-40B4-BE49-F238E27FC236}">
                  <a16:creationId xmlns:a16="http://schemas.microsoft.com/office/drawing/2014/main" id="{A055159F-E32F-3539-02D6-E7BDC0528427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302;p88">
              <a:extLst>
                <a:ext uri="{FF2B5EF4-FFF2-40B4-BE49-F238E27FC236}">
                  <a16:creationId xmlns:a16="http://schemas.microsoft.com/office/drawing/2014/main" id="{D3490885-27BC-581D-9B61-C5542ECCDAC0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303;p88">
              <a:extLst>
                <a:ext uri="{FF2B5EF4-FFF2-40B4-BE49-F238E27FC236}">
                  <a16:creationId xmlns:a16="http://schemas.microsoft.com/office/drawing/2014/main" id="{1B4DF9F4-E978-BFD8-F5C2-144DF229926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304;p88">
              <a:extLst>
                <a:ext uri="{FF2B5EF4-FFF2-40B4-BE49-F238E27FC236}">
                  <a16:creationId xmlns:a16="http://schemas.microsoft.com/office/drawing/2014/main" id="{40FDAC81-5856-15AC-6917-B02B55F10A7B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305;p88">
              <a:extLst>
                <a:ext uri="{FF2B5EF4-FFF2-40B4-BE49-F238E27FC236}">
                  <a16:creationId xmlns:a16="http://schemas.microsoft.com/office/drawing/2014/main" id="{85305FE9-89AE-8337-E2FC-F47C87A729E5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6;p88">
              <a:extLst>
                <a:ext uri="{FF2B5EF4-FFF2-40B4-BE49-F238E27FC236}">
                  <a16:creationId xmlns:a16="http://schemas.microsoft.com/office/drawing/2014/main" id="{F3535899-46FD-9F1B-3FA0-68CEFCED51B7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07;p88">
              <a:extLst>
                <a:ext uri="{FF2B5EF4-FFF2-40B4-BE49-F238E27FC236}">
                  <a16:creationId xmlns:a16="http://schemas.microsoft.com/office/drawing/2014/main" id="{68E6EE57-49DB-A948-A580-55609655ECCE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597;p82">
            <a:extLst>
              <a:ext uri="{FF2B5EF4-FFF2-40B4-BE49-F238E27FC236}">
                <a16:creationId xmlns:a16="http://schemas.microsoft.com/office/drawing/2014/main" id="{CFE44666-9F83-533F-02BA-2B1395F2D746}"/>
              </a:ext>
            </a:extLst>
          </p:cNvPr>
          <p:cNvSpPr/>
          <p:nvPr/>
        </p:nvSpPr>
        <p:spPr>
          <a:xfrm>
            <a:off x="2456003" y="2295457"/>
            <a:ext cx="340168" cy="25907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9" name="Google Shape;16360;p85">
            <a:extLst>
              <a:ext uri="{FF2B5EF4-FFF2-40B4-BE49-F238E27FC236}">
                <a16:creationId xmlns:a16="http://schemas.microsoft.com/office/drawing/2014/main" id="{2333A2F2-726B-5DB4-045B-4F2276345AEA}"/>
              </a:ext>
            </a:extLst>
          </p:cNvPr>
          <p:cNvGrpSpPr/>
          <p:nvPr/>
        </p:nvGrpSpPr>
        <p:grpSpPr>
          <a:xfrm>
            <a:off x="2464663" y="3473923"/>
            <a:ext cx="365052" cy="352162"/>
            <a:chOff x="-32243500" y="2299850"/>
            <a:chExt cx="300900" cy="290275"/>
          </a:xfrm>
          <a:solidFill>
            <a:schemeClr val="bg2"/>
          </a:solidFill>
        </p:grpSpPr>
        <p:sp>
          <p:nvSpPr>
            <p:cNvPr id="50" name="Google Shape;16361;p85">
              <a:extLst>
                <a:ext uri="{FF2B5EF4-FFF2-40B4-BE49-F238E27FC236}">
                  <a16:creationId xmlns:a16="http://schemas.microsoft.com/office/drawing/2014/main" id="{DFBAF004-2DBA-99DD-5993-FCF8331A79C4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362;p85">
              <a:extLst>
                <a:ext uri="{FF2B5EF4-FFF2-40B4-BE49-F238E27FC236}">
                  <a16:creationId xmlns:a16="http://schemas.microsoft.com/office/drawing/2014/main" id="{C2FF7AE0-7C46-106D-6CB2-9D62FB6CAB79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7344;p88">
            <a:extLst>
              <a:ext uri="{FF2B5EF4-FFF2-40B4-BE49-F238E27FC236}">
                <a16:creationId xmlns:a16="http://schemas.microsoft.com/office/drawing/2014/main" id="{AEA2CDF1-E9B8-132A-4013-B2737B2B0B01}"/>
              </a:ext>
            </a:extLst>
          </p:cNvPr>
          <p:cNvGrpSpPr/>
          <p:nvPr/>
        </p:nvGrpSpPr>
        <p:grpSpPr>
          <a:xfrm>
            <a:off x="2450072" y="1624602"/>
            <a:ext cx="360000" cy="360000"/>
            <a:chOff x="-1333975" y="2365850"/>
            <a:chExt cx="292225" cy="293575"/>
          </a:xfrm>
          <a:solidFill>
            <a:schemeClr val="bg2"/>
          </a:solidFill>
        </p:grpSpPr>
        <p:sp>
          <p:nvSpPr>
            <p:cNvPr id="53" name="Google Shape;17345;p88">
              <a:extLst>
                <a:ext uri="{FF2B5EF4-FFF2-40B4-BE49-F238E27FC236}">
                  <a16:creationId xmlns:a16="http://schemas.microsoft.com/office/drawing/2014/main" id="{CEA6D8B2-FF73-F098-5987-42AC7BF8EA82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46;p88">
              <a:extLst>
                <a:ext uri="{FF2B5EF4-FFF2-40B4-BE49-F238E27FC236}">
                  <a16:creationId xmlns:a16="http://schemas.microsoft.com/office/drawing/2014/main" id="{C3353826-A57A-8A0E-A788-59B1B3A557C1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47;p88">
              <a:extLst>
                <a:ext uri="{FF2B5EF4-FFF2-40B4-BE49-F238E27FC236}">
                  <a16:creationId xmlns:a16="http://schemas.microsoft.com/office/drawing/2014/main" id="{DD5FA074-FF08-605D-D222-2710F486063B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48;p88">
              <a:extLst>
                <a:ext uri="{FF2B5EF4-FFF2-40B4-BE49-F238E27FC236}">
                  <a16:creationId xmlns:a16="http://schemas.microsoft.com/office/drawing/2014/main" id="{AC404E85-023B-F265-877E-C3BD6E8F8EC3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49;p88">
              <a:extLst>
                <a:ext uri="{FF2B5EF4-FFF2-40B4-BE49-F238E27FC236}">
                  <a16:creationId xmlns:a16="http://schemas.microsoft.com/office/drawing/2014/main" id="{C9C11B40-BCB0-6812-060A-9E7C44FCCD1C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50;p88">
              <a:extLst>
                <a:ext uri="{FF2B5EF4-FFF2-40B4-BE49-F238E27FC236}">
                  <a16:creationId xmlns:a16="http://schemas.microsoft.com/office/drawing/2014/main" id="{53617599-8793-D0D3-F5EF-355C24D09237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51;p88">
              <a:extLst>
                <a:ext uri="{FF2B5EF4-FFF2-40B4-BE49-F238E27FC236}">
                  <a16:creationId xmlns:a16="http://schemas.microsoft.com/office/drawing/2014/main" id="{97E1A550-8FAC-47EA-9DC7-6D8F899B4F48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52;p88">
              <a:extLst>
                <a:ext uri="{FF2B5EF4-FFF2-40B4-BE49-F238E27FC236}">
                  <a16:creationId xmlns:a16="http://schemas.microsoft.com/office/drawing/2014/main" id="{EDA269AF-9E43-F28B-632B-9DADCE4AF85D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NEXT?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1015" y="1138325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⚙️</a:t>
            </a:r>
            <a:br>
              <a:rPr lang="en-AU" dirty="0"/>
            </a:br>
            <a:r>
              <a:rPr lang="en" dirty="0"/>
              <a:t>INCREMENTAL LLBC COMPILATION </a:t>
            </a:r>
            <a:endParaRPr dirty="0"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biggest speed up to t</a:t>
            </a:r>
            <a:r>
              <a:rPr lang="en-AU" dirty="0"/>
              <a:t>he verifier possible – bring it to near instant operation</a:t>
            </a:r>
            <a:endParaRPr dirty="0"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792789" y="1138325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 💬 </a:t>
            </a:r>
            <a:br>
              <a:rPr lang="en-AU" dirty="0"/>
            </a:br>
            <a:r>
              <a:rPr lang="en" dirty="0"/>
              <a:t>DIAGNOSTICS &amp; IMPROVED USABILITY</a:t>
            </a:r>
            <a:endParaRPr dirty="0"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Explain extraction / verification failures with actionable feedback</a:t>
            </a:r>
            <a:endParaRPr dirty="0"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521015" y="3077143"/>
            <a:ext cx="269929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🧩 </a:t>
            </a:r>
            <a:br>
              <a:rPr lang="en-AU" dirty="0"/>
            </a:br>
            <a:r>
              <a:rPr lang="en-AU" dirty="0"/>
              <a:t>EXPANDED COVERAGE</a:t>
            </a:r>
            <a:endParaRPr dirty="0"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618911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 </a:t>
            </a:r>
            <a:r>
              <a:rPr lang="en" i="1" dirty="0"/>
              <a:t>unsafe</a:t>
            </a:r>
            <a:r>
              <a:rPr lang="en" dirty="0"/>
              <a:t> code, concurrency primitives, and complex control flow</a:t>
            </a:r>
            <a:endParaRPr dirty="0"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792789" y="3077143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🦀 </a:t>
            </a:r>
            <a:br>
              <a:rPr lang="en-AU" dirty="0"/>
            </a:br>
            <a:r>
              <a:rPr lang="en" dirty="0"/>
              <a:t>MERGE WITH RUST ANALYZER</a:t>
            </a:r>
            <a:endParaRPr dirty="0"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618911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Long-term goal: merge with official tooling for production-ready adoption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p45"/>
          <p:cNvSpPr txBox="1">
            <a:spLocks noGrp="1"/>
          </p:cNvSpPr>
          <p:nvPr>
            <p:ph type="title" idx="2"/>
          </p:nvPr>
        </p:nvSpPr>
        <p:spPr>
          <a:xfrm>
            <a:off x="659050" y="1037221"/>
            <a:ext cx="7704000" cy="309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MODULAR ARCHITECTURE FOR EXTRACTION</a:t>
            </a:r>
            <a:endParaRPr sz="1400" dirty="0"/>
          </a:p>
        </p:txBody>
      </p:sp>
      <p:sp>
        <p:nvSpPr>
          <p:cNvPr id="5943" name="Google Shape;5943;p45"/>
          <p:cNvSpPr txBox="1">
            <a:spLocks noGrp="1"/>
          </p:cNvSpPr>
          <p:nvPr>
            <p:ph type="title" idx="3"/>
          </p:nvPr>
        </p:nvSpPr>
        <p:spPr>
          <a:xfrm>
            <a:off x="659050" y="1752039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BRIDGING RESEARCH AND PRACTICE</a:t>
            </a:r>
            <a:endParaRPr sz="1400" dirty="0"/>
          </a:p>
        </p:txBody>
      </p:sp>
      <p:sp>
        <p:nvSpPr>
          <p:cNvPr id="5944" name="Google Shape;5944;p45"/>
          <p:cNvSpPr txBox="1">
            <a:spLocks noGrp="1"/>
          </p:cNvSpPr>
          <p:nvPr>
            <p:ph type="title" idx="5"/>
          </p:nvPr>
        </p:nvSpPr>
        <p:spPr>
          <a:xfrm>
            <a:off x="659050" y="2791932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UNDERSTANDING RUST’S CHALLENGES</a:t>
            </a:r>
            <a:endParaRPr sz="1400" dirty="0"/>
          </a:p>
        </p:txBody>
      </p:sp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&amp; RESEARCH GOALS</a:t>
            </a:r>
            <a:endParaRPr dirty="0"/>
          </a:p>
        </p:txBody>
      </p:sp>
      <p:sp>
        <p:nvSpPr>
          <p:cNvPr id="5946" name="Google Shape;5946;p45"/>
          <p:cNvSpPr txBox="1">
            <a:spLocks noGrp="1"/>
          </p:cNvSpPr>
          <p:nvPr>
            <p:ph type="subTitle" idx="1"/>
          </p:nvPr>
        </p:nvSpPr>
        <p:spPr>
          <a:xfrm>
            <a:off x="659050" y="1249411"/>
            <a:ext cx="7704000" cy="56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system that enables experimental evaluation of automated refactoring in Rust — each component is isolated, testable, and composable.</a:t>
            </a:r>
            <a:endParaRPr dirty="0"/>
          </a:p>
        </p:txBody>
      </p:sp>
      <p:sp>
        <p:nvSpPr>
          <p:cNvPr id="5947" name="Google Shape;5947;p45"/>
          <p:cNvSpPr txBox="1">
            <a:spLocks noGrp="1"/>
          </p:cNvSpPr>
          <p:nvPr>
            <p:ph type="subTitle" idx="4"/>
          </p:nvPr>
        </p:nvSpPr>
        <p:spPr>
          <a:xfrm>
            <a:off x="659050" y="2042078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usable developer tool that also functions as a research platform, enabling comparative studies of refactoring strategies and verification approaches in real environments.</a:t>
            </a:r>
            <a:endParaRPr dirty="0"/>
          </a:p>
        </p:txBody>
      </p:sp>
      <p:sp>
        <p:nvSpPr>
          <p:cNvPr id="5948" name="Google Shape;5948;p45"/>
          <p:cNvSpPr txBox="1">
            <a:spLocks noGrp="1"/>
          </p:cNvSpPr>
          <p:nvPr>
            <p:ph type="subTitle" idx="6"/>
          </p:nvPr>
        </p:nvSpPr>
        <p:spPr>
          <a:xfrm>
            <a:off x="659050" y="2942723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Investigate how lifetimes, ownership, and control flow affect automated transformations, and develop new strategies for preserving correctness during extraction.</a:t>
            </a:r>
            <a:endParaRPr dirty="0"/>
          </a:p>
        </p:txBody>
      </p:sp>
      <p:sp>
        <p:nvSpPr>
          <p:cNvPr id="2" name="Google Shape;5948;p45">
            <a:extLst>
              <a:ext uri="{FF2B5EF4-FFF2-40B4-BE49-F238E27FC236}">
                <a16:creationId xmlns:a16="http://schemas.microsoft.com/office/drawing/2014/main" id="{1207FFA8-7537-D0C0-BE5F-7CFFAB3EED34}"/>
              </a:ext>
            </a:extLst>
          </p:cNvPr>
          <p:cNvSpPr txBox="1">
            <a:spLocks/>
          </p:cNvSpPr>
          <p:nvPr/>
        </p:nvSpPr>
        <p:spPr>
          <a:xfrm>
            <a:off x="780950" y="42204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US" sz="1200" i="1" dirty="0"/>
              <a:t>“A system designed not just to refactor code — but to research how safe, automated refactoring can be achieved in Rust.”</a:t>
            </a:r>
          </a:p>
        </p:txBody>
      </p:sp>
      <p:sp>
        <p:nvSpPr>
          <p:cNvPr id="3" name="Google Shape;5944;p45">
            <a:extLst>
              <a:ext uri="{FF2B5EF4-FFF2-40B4-BE49-F238E27FC236}">
                <a16:creationId xmlns:a16="http://schemas.microsoft.com/office/drawing/2014/main" id="{81E88675-4270-35D5-C38B-47EA728AEBF4}"/>
              </a:ext>
            </a:extLst>
          </p:cNvPr>
          <p:cNvSpPr txBox="1">
            <a:spLocks/>
          </p:cNvSpPr>
          <p:nvPr/>
        </p:nvSpPr>
        <p:spPr>
          <a:xfrm>
            <a:off x="659050" y="3543009"/>
            <a:ext cx="7704000" cy="23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</a:t>
            </a:r>
            <a:r>
              <a:rPr lang="en-AU" sz="1400" dirty="0"/>
              <a:t>OWARDS PROVABLY CORRECT TRANSFORMATIONS</a:t>
            </a:r>
          </a:p>
        </p:txBody>
      </p:sp>
      <p:sp>
        <p:nvSpPr>
          <p:cNvPr id="4" name="Google Shape;5948;p45">
            <a:extLst>
              <a:ext uri="{FF2B5EF4-FFF2-40B4-BE49-F238E27FC236}">
                <a16:creationId xmlns:a16="http://schemas.microsoft.com/office/drawing/2014/main" id="{499F766C-6FF6-A3EE-53FB-61F23EA9CEF5}"/>
              </a:ext>
            </a:extLst>
          </p:cNvPr>
          <p:cNvSpPr txBox="1">
            <a:spLocks/>
          </p:cNvSpPr>
          <p:nvPr/>
        </p:nvSpPr>
        <p:spPr>
          <a:xfrm>
            <a:off x="659050" y="3742390"/>
            <a:ext cx="7704000" cy="56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Establish a methodology and framework for integrating formal verification into real-world development workflows — moving towards practical, provably correct refactoring.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One Thousand and One Stories: A Large-Scale Survey of Software Refactoring (</a:t>
            </a:r>
            <a:r>
              <a:rPr lang="en-US" sz="1050" dirty="0" err="1">
                <a:latin typeface="Inter" panose="020B0604020202020204" charset="0"/>
                <a:ea typeface="Inter" panose="020B0604020202020204" charset="0"/>
              </a:rPr>
              <a:t>Jetbrains</a:t>
            </a:r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) – The answers to question 3: “</a:t>
            </a:r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In the past month, how</a:t>
            </a:r>
          </a:p>
          <a:p>
            <a:pPr algn="ctr"/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often have you performed any code refactoring?”</a:t>
            </a:r>
            <a:endParaRPr lang="en-AU" sz="1050" i="1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B9DD2-64BA-226D-95F6-9175E0864C1D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3462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OWNERSHIP &amp; BORROWING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E8B0E-30F0-E27F-5A02-A7AF59196001}"/>
              </a:ext>
            </a:extLst>
          </p:cNvPr>
          <p:cNvSpPr txBox="1">
            <a:spLocks/>
          </p:cNvSpPr>
          <p:nvPr/>
        </p:nvSpPr>
        <p:spPr>
          <a:xfrm>
            <a:off x="4910100" y="1017725"/>
            <a:ext cx="3513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latin typeface="Inter" panose="020B0604020202020204" charset="0"/>
                <a:ea typeface="Inter" panose="020B0604020202020204" charset="0"/>
              </a:rPr>
              <a:t>L</a:t>
            </a:r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IFETIMES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0EB13-D4B5-71F4-365B-7132BEA2C73A}"/>
              </a:ext>
            </a:extLst>
          </p:cNvPr>
          <p:cNvSpPr txBox="1"/>
          <p:nvPr/>
        </p:nvSpPr>
        <p:spPr>
          <a:xfrm>
            <a:off x="720000" y="3313480"/>
            <a:ext cx="36300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Every value has one owner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Ownership can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move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or be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borrowed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immutably (&amp;) or mutably (&amp;mut)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The compiler ensures that no two mutable borrows overlap and no invalid access occurs	</a:t>
            </a:r>
            <a:endParaRPr lang="en-AU" sz="13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73F6D-05AB-F385-813A-4DACEB078B5D}"/>
              </a:ext>
            </a:extLst>
          </p:cNvPr>
          <p:cNvSpPr txBox="1"/>
          <p:nvPr/>
        </p:nvSpPr>
        <p:spPr>
          <a:xfrm>
            <a:off x="4910100" y="3313480"/>
            <a:ext cx="3513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Each reference has a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lifetime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– the span of code during which it’s valid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The compiler infers and checks that lifetimes never outlive the owed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Violation cause compile-time errors instead of run-time crashes</a:t>
            </a:r>
          </a:p>
        </p:txBody>
      </p:sp>
      <p:pic>
        <p:nvPicPr>
          <p:cNvPr id="10" name="Picture 9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0E34AE8-9288-3066-2E9A-8D06E42E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66534"/>
            <a:ext cx="4002078" cy="1741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67184-AD93-319F-A933-36CECCA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5141" y="1366259"/>
            <a:ext cx="2929477" cy="17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BF81-22EA-6BF4-4CC9-DC8DD344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C1E-9C0F-863E-45F7-484E0DF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>
                <a:latin typeface="Inter" panose="020B0604020202020204" charset="0"/>
                <a:ea typeface="Inter" panose="020B0604020202020204" charset="0"/>
              </a:rPr>
              <a:t>WHEN A NAIVE EXTRACTION FAILS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49DBDC-8468-26C2-07E4-1E63459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535174"/>
            <a:ext cx="3935194" cy="126964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4B51E64-FE0E-030B-DAF5-74B82D73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4" y="1344825"/>
            <a:ext cx="3937834" cy="108539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6248E1-93DF-1CB6-2DD8-53D7609A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75"/>
          <a:stretch>
            <a:fillRect/>
          </a:stretch>
        </p:blipFill>
        <p:spPr>
          <a:xfrm>
            <a:off x="5534438" y="3968265"/>
            <a:ext cx="2901970" cy="730210"/>
          </a:xfrm>
          <a:prstGeom prst="rect">
            <a:avLst/>
          </a:prstGeom>
        </p:spPr>
      </p:pic>
      <p:pic>
        <p:nvPicPr>
          <p:cNvPr id="10" name="Picture 9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549C684-E2BE-F632-999A-C5266240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2" y="2727597"/>
            <a:ext cx="3035137" cy="1732899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B3674A-06E4-5C5D-4982-385618CB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2" y="1327859"/>
            <a:ext cx="3035137" cy="11023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4F410-9D50-D1D1-1055-5A1FE703093A}"/>
              </a:ext>
            </a:extLst>
          </p:cNvPr>
          <p:cNvSpPr/>
          <p:nvPr/>
        </p:nvSpPr>
        <p:spPr>
          <a:xfrm>
            <a:off x="1146048" y="1810512"/>
            <a:ext cx="2438400" cy="292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4930D-595C-6FED-0E53-5D9A57D707B4}"/>
              </a:ext>
            </a:extLst>
          </p:cNvPr>
          <p:cNvSpPr/>
          <p:nvPr/>
        </p:nvSpPr>
        <p:spPr>
          <a:xfrm>
            <a:off x="1146048" y="4126992"/>
            <a:ext cx="2596896" cy="2377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E28B3D-119B-0014-ECF5-67033042D10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1146048" y="1956816"/>
            <a:ext cx="12700" cy="2289048"/>
          </a:xfrm>
          <a:prstGeom prst="bentConnector3">
            <a:avLst>
              <a:gd name="adj1" fmla="val 3624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B70E9A-4E27-1FFE-31C9-4E98D859C0DB}"/>
              </a:ext>
            </a:extLst>
          </p:cNvPr>
          <p:cNvSpPr/>
          <p:nvPr/>
        </p:nvSpPr>
        <p:spPr>
          <a:xfrm>
            <a:off x="542880" y="921713"/>
            <a:ext cx="3535680" cy="3857552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3998D-E42F-171D-A353-6BE68588E4EF}"/>
              </a:ext>
            </a:extLst>
          </p:cNvPr>
          <p:cNvSpPr/>
          <p:nvPr/>
        </p:nvSpPr>
        <p:spPr>
          <a:xfrm>
            <a:off x="4412578" y="921713"/>
            <a:ext cx="4188542" cy="2985823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91153-E71B-C033-8612-B4277B6D6CA0}"/>
              </a:ext>
            </a:extLst>
          </p:cNvPr>
          <p:cNvSpPr/>
          <p:nvPr/>
        </p:nvSpPr>
        <p:spPr>
          <a:xfrm>
            <a:off x="4412578" y="3907537"/>
            <a:ext cx="4188542" cy="871728"/>
          </a:xfrm>
          <a:prstGeom prst="roundRect">
            <a:avLst>
              <a:gd name="adj" fmla="val 1979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F7C13-7937-09FC-2379-63C921A36C74}"/>
              </a:ext>
            </a:extLst>
          </p:cNvPr>
          <p:cNvSpPr txBox="1"/>
          <p:nvPr/>
        </p:nvSpPr>
        <p:spPr>
          <a:xfrm>
            <a:off x="793152" y="1017725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PERFORM THE EXTRACTION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428EE-6500-8000-5BC0-DDA4AF537AAA}"/>
              </a:ext>
            </a:extLst>
          </p:cNvPr>
          <p:cNvSpPr txBox="1"/>
          <p:nvPr/>
        </p:nvSpPr>
        <p:spPr>
          <a:xfrm>
            <a:off x="4498574" y="1017725"/>
            <a:ext cx="393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GET AN ERROR – COMPILER HELPS US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CB702-8C78-E89E-620A-7B579A8B572C}"/>
              </a:ext>
            </a:extLst>
          </p:cNvPr>
          <p:cNvSpPr txBox="1"/>
          <p:nvPr/>
        </p:nvSpPr>
        <p:spPr>
          <a:xfrm>
            <a:off x="4498574" y="4003548"/>
            <a:ext cx="9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Inter" panose="020B0604020202020204" charset="0"/>
                <a:ea typeface="Inter" panose="020B0604020202020204" charset="0"/>
              </a:rPr>
              <a:t>BUT WE ACTUALLY WANTED THIS…</a:t>
            </a:r>
            <a:endParaRPr lang="en-AU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96D14-F9F4-E8FF-D333-B342D735A07E}"/>
              </a:ext>
            </a:extLst>
          </p:cNvPr>
          <p:cNvSpPr txBox="1"/>
          <p:nvPr/>
        </p:nvSpPr>
        <p:spPr>
          <a:xfrm>
            <a:off x="793152" y="2430220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ter" panose="020B0604020202020204" charset="0"/>
                <a:ea typeface="Inter" panose="020B0604020202020204" charset="0"/>
              </a:rPr>
              <a:t>↓ THE TOOL GIVES US THIS ↓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629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1149</Words>
  <Application>Microsoft Office PowerPoint</Application>
  <PresentationFormat>On-screen Show (16:9)</PresentationFormat>
  <Paragraphs>166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Inter</vt:lpstr>
      <vt:lpstr>Wingdings</vt:lpstr>
      <vt:lpstr>Arial</vt:lpstr>
      <vt:lpstr>Technology Thesis Defense: How is Google search affecting our intelligence? by Slidesgo</vt:lpstr>
      <vt:lpstr>SAFE, AUTOMATED REFACTORING FOR RUST: FROM EXTRACTION TO VERIFICATION</vt:lpstr>
      <vt:lpstr>AUTOMATING THE IMPOSSIBLE: VERIFIED EXTRACT METHOD REFACTORING IN RUST</vt:lpstr>
      <vt:lpstr>TABLE OF CONTENTS</vt:lpstr>
      <vt:lpstr>MODULAR ARCHITECTURE FOR EXTRACTION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EXPERIMENTAL FRAMEWORK: INCREMENTAL IR AND COMPOSABLE EXTRACTION 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</vt:lpstr>
      <vt:lpstr>WHATS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40</cp:revision>
  <dcterms:modified xsi:type="dcterms:W3CDTF">2025-10-20T14:56:30Z</dcterms:modified>
</cp:coreProperties>
</file>