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3"/>
  </p:notesMasterIdLst>
  <p:sldIdLst>
    <p:sldId id="328" r:id="rId2"/>
    <p:sldId id="258" r:id="rId3"/>
    <p:sldId id="260" r:id="rId4"/>
    <p:sldId id="259" r:id="rId5"/>
    <p:sldId id="311" r:id="rId6"/>
    <p:sldId id="306" r:id="rId7"/>
    <p:sldId id="320" r:id="rId8"/>
    <p:sldId id="323" r:id="rId9"/>
    <p:sldId id="322" r:id="rId10"/>
    <p:sldId id="307" r:id="rId11"/>
    <p:sldId id="324" r:id="rId12"/>
    <p:sldId id="326" r:id="rId13"/>
    <p:sldId id="308" r:id="rId14"/>
    <p:sldId id="315" r:id="rId15"/>
    <p:sldId id="327" r:id="rId16"/>
    <p:sldId id="309" r:id="rId17"/>
    <p:sldId id="316" r:id="rId18"/>
    <p:sldId id="317" r:id="rId19"/>
    <p:sldId id="310" r:id="rId20"/>
    <p:sldId id="318" r:id="rId21"/>
    <p:sldId id="319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Inter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2B3856"/>
    <a:srgbClr val="BDDFC7"/>
    <a:srgbClr val="C6A8C2"/>
    <a:srgbClr val="FDFFD1"/>
    <a:srgbClr val="FAF3C0"/>
    <a:srgbClr val="E9F3FA"/>
    <a:srgbClr val="FFF9DC"/>
    <a:srgbClr val="211F35"/>
    <a:srgbClr val="E3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7632A-79C2-404B-98FB-1722F580D03A}">
  <a:tblStyle styleId="{EB27632A-79C2-404B-98FB-1722F580D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>
        <p:scale>
          <a:sx n="125" d="100"/>
          <a:sy n="125" d="100"/>
        </p:scale>
        <p:origin x="7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 3 Answers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38D-4B43-AE39-29CEAA81CB9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8D-4B43-AE39-29CEAA81CB9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8D-4B43-AE39-29CEAA81CB9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38D-4B43-AE39-29CEAA81CB97}"/>
              </c:ext>
            </c:extLst>
          </c:dPt>
          <c:dLbls>
            <c:dLbl>
              <c:idx val="0"/>
              <c:layout>
                <c:manualLayout>
                  <c:x val="-3.1987250633199577E-3"/>
                  <c:y val="0.14723462899872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D-4B43-AE39-29CEAA81CB97}"/>
                </c:ext>
              </c:extLst>
            </c:dLbl>
            <c:dLbl>
              <c:idx val="1"/>
              <c:layout>
                <c:manualLayout>
                  <c:x val="-0.10957227012720909"/>
                  <c:y val="-5.29512901674049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D-4B43-AE39-29CEAA81CB97}"/>
                </c:ext>
              </c:extLst>
            </c:dLbl>
            <c:dLbl>
              <c:idx val="2"/>
              <c:layout>
                <c:manualLayout>
                  <c:x val="-1.84628190899001E-2"/>
                  <c:y val="5.6068897461200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44053615640744"/>
                      <c:h val="0.356486226653264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8D-4B43-AE39-29CEAA81CB97}"/>
                </c:ext>
              </c:extLst>
            </c:dLbl>
            <c:dLbl>
              <c:idx val="3"/>
              <c:layout>
                <c:manualLayout>
                  <c:x val="0.27018668715672045"/>
                  <c:y val="1.4577913339912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9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D-4B43-AE39-29CEAA81CB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Almost Every Day</c:v>
                </c:pt>
                <c:pt idx="1">
                  <c:v>Every Week</c:v>
                </c:pt>
                <c:pt idx="2">
                  <c:v>Once or Twice a Month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0.40600000000000003</c:v>
                </c:pt>
                <c:pt idx="1">
                  <c:v>0.36899999999999999</c:v>
                </c:pt>
                <c:pt idx="2" formatCode="0%">
                  <c:v>0.2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B43-AE39-29CEAA81CB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tx1"/>
                </a:solidFill>
              </a:rPr>
              <a:t>EXTRACTION</a:t>
            </a:r>
            <a:r>
              <a:rPr lang="en-US" sz="1400" b="1" baseline="0" dirty="0">
                <a:solidFill>
                  <a:schemeClr val="tx1"/>
                </a:solidFill>
              </a:rPr>
              <a:t> PERFORMANCE (AVERAGED)</a:t>
            </a:r>
            <a:endParaRPr lang="en-US" sz="14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599284390076778"/>
          <c:y val="4.0506329113924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To Return (s)</c:v>
                </c:pt>
              </c:strCache>
            </c:strRef>
          </c:tx>
          <c:spPr>
            <a:solidFill>
              <a:srgbClr val="C6A8C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REM</c:v>
                </c:pt>
                <c:pt idx="1">
                  <c:v>New Toolchain  (E2E)</c:v>
                </c:pt>
                <c:pt idx="2">
                  <c:v>Query Only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0.94899999999999995</c:v>
                </c:pt>
                <c:pt idx="1">
                  <c:v>0.52</c:v>
                </c:pt>
                <c:pt idx="2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D-4062-8D1C-9C3FD4E3C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5265824"/>
        <c:axId val="1215273024"/>
      </c:barChart>
      <c:catAx>
        <c:axId val="121526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273024"/>
        <c:crosses val="autoZero"/>
        <c:auto val="1"/>
        <c:lblAlgn val="ctr"/>
        <c:lblOffset val="100"/>
        <c:noMultiLvlLbl val="0"/>
      </c:catAx>
      <c:valAx>
        <c:axId val="12152730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526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1600" dirty="0"/>
              <a:t>Verification</a:t>
            </a:r>
            <a:r>
              <a:rPr lang="en-AU" sz="1600" baseline="0" dirty="0"/>
              <a:t> Times across 20 Successful Cases</a:t>
            </a:r>
            <a:endParaRPr lang="en-AU" sz="1600" dirty="0"/>
          </a:p>
        </c:rich>
      </c:tx>
      <c:overlay val="0"/>
      <c:spPr>
        <a:noFill/>
        <a:ln w="0">
          <a:solidFill>
            <a:srgbClr val="EEEEEE"/>
          </a:solidFill>
        </a:ln>
        <a:effectLst/>
      </c:spPr>
      <c:txPr>
        <a:bodyPr rot="0" spcFirstLastPara="1" vertOverflow="ellipsis" vert="horz" wrap="square" anchor="ctr" anchorCtr="0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LLBC Conversion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EX: Case 1</c:v>
                </c:pt>
                <c:pt idx="1">
                  <c:v>EX: Case 2</c:v>
                </c:pt>
                <c:pt idx="2">
                  <c:v>EX: Case 3</c:v>
                </c:pt>
                <c:pt idx="3">
                  <c:v>EX: Case 4</c:v>
                </c:pt>
                <c:pt idx="4">
                  <c:v>EX: Case 5</c:v>
                </c:pt>
                <c:pt idx="5">
                  <c:v>EX: Case 6</c:v>
                </c:pt>
                <c:pt idx="6">
                  <c:v>EX: Case 7</c:v>
                </c:pt>
                <c:pt idx="7">
                  <c:v>EX: Case 8</c:v>
                </c:pt>
                <c:pt idx="8">
                  <c:v>EX: Case 9</c:v>
                </c:pt>
                <c:pt idx="9">
                  <c:v>EX: Case 10</c:v>
                </c:pt>
                <c:pt idx="10">
                  <c:v>RW: Case 1</c:v>
                </c:pt>
                <c:pt idx="11">
                  <c:v>RW: Case 2</c:v>
                </c:pt>
                <c:pt idx="12">
                  <c:v>RW: Case 3</c:v>
                </c:pt>
                <c:pt idx="13">
                  <c:v>RW: Case 4</c:v>
                </c:pt>
                <c:pt idx="14">
                  <c:v>RW: Case 5</c:v>
                </c:pt>
                <c:pt idx="15">
                  <c:v>RW: Case 6</c:v>
                </c:pt>
                <c:pt idx="16">
                  <c:v>RW: Case 7</c:v>
                </c:pt>
                <c:pt idx="17">
                  <c:v>RW: Case 8</c:v>
                </c:pt>
                <c:pt idx="18">
                  <c:v>RW: Case 9</c:v>
                </c:pt>
                <c:pt idx="19">
                  <c:v>RW: Case 10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1.8</c:v>
                </c:pt>
                <c:pt idx="1">
                  <c:v>1.96</c:v>
                </c:pt>
                <c:pt idx="2">
                  <c:v>2.04</c:v>
                </c:pt>
                <c:pt idx="3">
                  <c:v>1.7</c:v>
                </c:pt>
                <c:pt idx="4">
                  <c:v>2.17</c:v>
                </c:pt>
                <c:pt idx="5">
                  <c:v>1.87</c:v>
                </c:pt>
                <c:pt idx="6">
                  <c:v>1.83</c:v>
                </c:pt>
                <c:pt idx="7">
                  <c:v>1.93</c:v>
                </c:pt>
                <c:pt idx="8">
                  <c:v>1.66</c:v>
                </c:pt>
                <c:pt idx="9">
                  <c:v>2.21</c:v>
                </c:pt>
                <c:pt idx="10">
                  <c:v>3.17</c:v>
                </c:pt>
                <c:pt idx="11">
                  <c:v>3.57</c:v>
                </c:pt>
                <c:pt idx="12">
                  <c:v>3.91</c:v>
                </c:pt>
                <c:pt idx="13">
                  <c:v>2.98</c:v>
                </c:pt>
                <c:pt idx="14">
                  <c:v>4.12</c:v>
                </c:pt>
                <c:pt idx="15">
                  <c:v>2.72</c:v>
                </c:pt>
                <c:pt idx="16">
                  <c:v>3.44</c:v>
                </c:pt>
                <c:pt idx="17">
                  <c:v>3.12</c:v>
                </c:pt>
                <c:pt idx="18">
                  <c:v>4.04</c:v>
                </c:pt>
                <c:pt idx="19">
                  <c:v>3.06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61-47D0-9960-7BDCB38647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Coq Conversion (s)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EX: Case 1</c:v>
                </c:pt>
                <c:pt idx="1">
                  <c:v>EX: Case 2</c:v>
                </c:pt>
                <c:pt idx="2">
                  <c:v>EX: Case 3</c:v>
                </c:pt>
                <c:pt idx="3">
                  <c:v>EX: Case 4</c:v>
                </c:pt>
                <c:pt idx="4">
                  <c:v>EX: Case 5</c:v>
                </c:pt>
                <c:pt idx="5">
                  <c:v>EX: Case 6</c:v>
                </c:pt>
                <c:pt idx="6">
                  <c:v>EX: Case 7</c:v>
                </c:pt>
                <c:pt idx="7">
                  <c:v>EX: Case 8</c:v>
                </c:pt>
                <c:pt idx="8">
                  <c:v>EX: Case 9</c:v>
                </c:pt>
                <c:pt idx="9">
                  <c:v>EX: Case 10</c:v>
                </c:pt>
                <c:pt idx="10">
                  <c:v>RW: Case 1</c:v>
                </c:pt>
                <c:pt idx="11">
                  <c:v>RW: Case 2</c:v>
                </c:pt>
                <c:pt idx="12">
                  <c:v>RW: Case 3</c:v>
                </c:pt>
                <c:pt idx="13">
                  <c:v>RW: Case 4</c:v>
                </c:pt>
                <c:pt idx="14">
                  <c:v>RW: Case 5</c:v>
                </c:pt>
                <c:pt idx="15">
                  <c:v>RW: Case 6</c:v>
                </c:pt>
                <c:pt idx="16">
                  <c:v>RW: Case 7</c:v>
                </c:pt>
                <c:pt idx="17">
                  <c:v>RW: Case 8</c:v>
                </c:pt>
                <c:pt idx="18">
                  <c:v>RW: Case 9</c:v>
                </c:pt>
                <c:pt idx="19">
                  <c:v>RW: Case 10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0.28000000000000003</c:v>
                </c:pt>
                <c:pt idx="1">
                  <c:v>0.31</c:v>
                </c:pt>
                <c:pt idx="2">
                  <c:v>0.34</c:v>
                </c:pt>
                <c:pt idx="3">
                  <c:v>0.33</c:v>
                </c:pt>
                <c:pt idx="4">
                  <c:v>0.34</c:v>
                </c:pt>
                <c:pt idx="5">
                  <c:v>0.31</c:v>
                </c:pt>
                <c:pt idx="6">
                  <c:v>0.31</c:v>
                </c:pt>
                <c:pt idx="7">
                  <c:v>0.37</c:v>
                </c:pt>
                <c:pt idx="8">
                  <c:v>0.32</c:v>
                </c:pt>
                <c:pt idx="9">
                  <c:v>0.36</c:v>
                </c:pt>
                <c:pt idx="10">
                  <c:v>0.6</c:v>
                </c:pt>
                <c:pt idx="11">
                  <c:v>0.59</c:v>
                </c:pt>
                <c:pt idx="12">
                  <c:v>0.64</c:v>
                </c:pt>
                <c:pt idx="13">
                  <c:v>0.5</c:v>
                </c:pt>
                <c:pt idx="14">
                  <c:v>0.75</c:v>
                </c:pt>
                <c:pt idx="15">
                  <c:v>0.46</c:v>
                </c:pt>
                <c:pt idx="16">
                  <c:v>0.81</c:v>
                </c:pt>
                <c:pt idx="17">
                  <c:v>0.77</c:v>
                </c:pt>
                <c:pt idx="18">
                  <c:v>0.62</c:v>
                </c:pt>
                <c:pt idx="19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61-47D0-9960-7BDCB38647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Proof Return (s)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Sheet1!$A$2:$A$21</c:f>
              <c:strCache>
                <c:ptCount val="20"/>
                <c:pt idx="0">
                  <c:v>EX: Case 1</c:v>
                </c:pt>
                <c:pt idx="1">
                  <c:v>EX: Case 2</c:v>
                </c:pt>
                <c:pt idx="2">
                  <c:v>EX: Case 3</c:v>
                </c:pt>
                <c:pt idx="3">
                  <c:v>EX: Case 4</c:v>
                </c:pt>
                <c:pt idx="4">
                  <c:v>EX: Case 5</c:v>
                </c:pt>
                <c:pt idx="5">
                  <c:v>EX: Case 6</c:v>
                </c:pt>
                <c:pt idx="6">
                  <c:v>EX: Case 7</c:v>
                </c:pt>
                <c:pt idx="7">
                  <c:v>EX: Case 8</c:v>
                </c:pt>
                <c:pt idx="8">
                  <c:v>EX: Case 9</c:v>
                </c:pt>
                <c:pt idx="9">
                  <c:v>EX: Case 10</c:v>
                </c:pt>
                <c:pt idx="10">
                  <c:v>RW: Case 1</c:v>
                </c:pt>
                <c:pt idx="11">
                  <c:v>RW: Case 2</c:v>
                </c:pt>
                <c:pt idx="12">
                  <c:v>RW: Case 3</c:v>
                </c:pt>
                <c:pt idx="13">
                  <c:v>RW: Case 4</c:v>
                </c:pt>
                <c:pt idx="14">
                  <c:v>RW: Case 5</c:v>
                </c:pt>
                <c:pt idx="15">
                  <c:v>RW: Case 6</c:v>
                </c:pt>
                <c:pt idx="16">
                  <c:v>RW: Case 7</c:v>
                </c:pt>
                <c:pt idx="17">
                  <c:v>RW: Case 8</c:v>
                </c:pt>
                <c:pt idx="18">
                  <c:v>RW: Case 9</c:v>
                </c:pt>
                <c:pt idx="19">
                  <c:v>RW: Case 10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0.02</c:v>
                </c:pt>
                <c:pt idx="1">
                  <c:v>0.03</c:v>
                </c:pt>
                <c:pt idx="2">
                  <c:v>0.02</c:v>
                </c:pt>
                <c:pt idx="3">
                  <c:v>0.02</c:v>
                </c:pt>
                <c:pt idx="4">
                  <c:v>0.04</c:v>
                </c:pt>
                <c:pt idx="5">
                  <c:v>0.02</c:v>
                </c:pt>
                <c:pt idx="6">
                  <c:v>0.01</c:v>
                </c:pt>
                <c:pt idx="7">
                  <c:v>0.05</c:v>
                </c:pt>
                <c:pt idx="8">
                  <c:v>0.02</c:v>
                </c:pt>
                <c:pt idx="9">
                  <c:v>0.03</c:v>
                </c:pt>
                <c:pt idx="10">
                  <c:v>0.03</c:v>
                </c:pt>
                <c:pt idx="11">
                  <c:v>0.04</c:v>
                </c:pt>
                <c:pt idx="12">
                  <c:v>0.05</c:v>
                </c:pt>
                <c:pt idx="13">
                  <c:v>0.02</c:v>
                </c:pt>
                <c:pt idx="14">
                  <c:v>0.03</c:v>
                </c:pt>
                <c:pt idx="15">
                  <c:v>0.02</c:v>
                </c:pt>
                <c:pt idx="16">
                  <c:v>0.05</c:v>
                </c:pt>
                <c:pt idx="17">
                  <c:v>0.01</c:v>
                </c:pt>
                <c:pt idx="18">
                  <c:v>0.04</c:v>
                </c:pt>
                <c:pt idx="1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961-47D0-9960-7BDCB38647F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99221952"/>
        <c:axId val="1699209472"/>
      </c:barChart>
      <c:catAx>
        <c:axId val="1699221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209472"/>
        <c:crosses val="autoZero"/>
        <c:auto val="1"/>
        <c:lblAlgn val="ctr"/>
        <c:lblOffset val="100"/>
        <c:tickLblSkip val="1"/>
        <c:noMultiLvlLbl val="0"/>
      </c:catAx>
      <c:valAx>
        <c:axId val="1699209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221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>
          <a:extLst>
            <a:ext uri="{FF2B5EF4-FFF2-40B4-BE49-F238E27FC236}">
              <a16:creationId xmlns:a16="http://schemas.microsoft.com/office/drawing/2014/main" id="{14169B53-410E-47A3-BA1C-D964BED7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>
            <a:extLst>
              <a:ext uri="{FF2B5EF4-FFF2-40B4-BE49-F238E27FC236}">
                <a16:creationId xmlns:a16="http://schemas.microsoft.com/office/drawing/2014/main" id="{3158055D-03EB-5C63-B73E-0A3966E00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16" name="Google Shape;5516;g135afb06067_2_0:notes">
            <a:extLst>
              <a:ext uri="{FF2B5EF4-FFF2-40B4-BE49-F238E27FC236}">
                <a16:creationId xmlns:a16="http://schemas.microsoft.com/office/drawing/2014/main" id="{D1E4D3F1-ECC6-ED0C-D1E9-A006E1597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37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4C9-D273-ED3B-C9C2-D11B9057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A178-222A-EBBC-4781-DBD72BAF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7759A-CF02-C957-CD6A-34AE9E03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AU" dirty="0"/>
              <a:t> </a:t>
            </a:r>
            <a:r>
              <a:rPr lang="en-GB" i="1" dirty="0"/>
              <a:t>“Just because it compiles doesn’t mean it’s the same program.”</a:t>
            </a:r>
            <a:br>
              <a:rPr lang="en-GB" i="1" dirty="0"/>
            </a:br>
            <a:r>
              <a:rPr lang="en-GB" dirty="0"/>
              <a:t>“The Rust compiler guarantees safety — not sameness.</a:t>
            </a:r>
            <a:br>
              <a:rPr lang="en-GB" dirty="0"/>
            </a:br>
            <a:r>
              <a:rPr lang="en-GB" dirty="0"/>
              <a:t>When REM rewrites lifetimes or control flow, it can subtly change semantics.</a:t>
            </a:r>
            <a:br>
              <a:rPr lang="en-GB" dirty="0"/>
            </a:br>
            <a:r>
              <a:rPr lang="en-GB" dirty="0"/>
              <a:t>So even if both versions compile, we can’t be sure they’re </a:t>
            </a:r>
            <a:r>
              <a:rPr lang="en-GB" i="1" dirty="0"/>
              <a:t>equivalent</a:t>
            </a:r>
            <a:r>
              <a:rPr lang="en-GB" dirty="0"/>
              <a:t>.”</a:t>
            </a:r>
            <a:br>
              <a:rPr lang="en-GB" dirty="0"/>
            </a:br>
            <a:r>
              <a:rPr lang="en-GB" dirty="0"/>
              <a:t>“That’s why the verifier formalises the equivalence we want to prove.”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GB" dirty="0"/>
              <a:t>“Then it automatically generates and discharges a Coq proof, like this one,</a:t>
            </a:r>
            <a:br>
              <a:rPr lang="en-GB" dirty="0"/>
            </a:br>
            <a:r>
              <a:rPr lang="en-GB" dirty="0"/>
              <a:t>guaranteeing that the refactored and original programs behave identically.”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748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0A5A378-2779-5C2A-87C5-45DA431D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156F282A-4A2D-8253-BD52-4F3621CAB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2ECC122B-4404-1193-0B3D-A34E1DFE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13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634332ED-7005-9187-0741-CE63685F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6B7204C3-E41A-C101-9484-BC09358D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3EC2610-B040-A28C-4C54-7BE211532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“We wanted to see if our architectural choices paid off — they did. Extraction is now fast and robust across real-world crates.”</a:t>
            </a:r>
          </a:p>
        </p:txBody>
      </p:sp>
    </p:spTree>
    <p:extLst>
      <p:ext uri="{BB962C8B-B14F-4D97-AF65-F5344CB8AC3E}">
        <p14:creationId xmlns:p14="http://schemas.microsoft.com/office/powerpoint/2010/main" val="251566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9E748D64-5D98-5F12-9324-D85613478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FD6502FB-66C3-93EA-7286-5A4352E63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183E005-9A4E-D8CB-ED8D-8D62DA6EC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“Verification, while slower, proves correctness at a practical pace — the bottleneck is translation, not logic.”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2938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F1D8CE35-60FF-B833-FACD-C3DE8A8D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F66BCE5F-6092-6886-5699-3A1C54F7C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5790927-4EDD-24CD-A2F3-92E5F4952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9">
          <a:extLst>
            <a:ext uri="{FF2B5EF4-FFF2-40B4-BE49-F238E27FC236}">
              <a16:creationId xmlns:a16="http://schemas.microsoft.com/office/drawing/2014/main" id="{F73B1D1B-507A-2346-7586-7654D6E3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g135b52cce9c_1_1597:notes">
            <a:extLst>
              <a:ext uri="{FF2B5EF4-FFF2-40B4-BE49-F238E27FC236}">
                <a16:creationId xmlns:a16="http://schemas.microsoft.com/office/drawing/2014/main" id="{7C16F6BA-4B8F-A030-BB75-A18EBD2B5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301" name="Google Shape;6301;g135b52cce9c_1_1597:notes">
            <a:extLst>
              <a:ext uri="{FF2B5EF4-FFF2-40B4-BE49-F238E27FC236}">
                <a16:creationId xmlns:a16="http://schemas.microsoft.com/office/drawing/2014/main" id="{71BB30B0-594B-6F46-E0C3-A85FA0E9C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“In practice, extraction feels instantaneous — fast enough to support live, interactive development.”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“Our incremental IR design completely eliminates the lag between analysis and extraction.”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“The verification isn’t slow — translation is. Once the LLBC exists, proofs finish in the blink of an eye.”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872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>
          <a:extLst>
            <a:ext uri="{FF2B5EF4-FFF2-40B4-BE49-F238E27FC236}">
              <a16:creationId xmlns:a16="http://schemas.microsoft.com/office/drawing/2014/main" id="{76D6C40A-1060-55B3-9D33-4768BB03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135b52cce9c_2_174:notes">
            <a:extLst>
              <a:ext uri="{FF2B5EF4-FFF2-40B4-BE49-F238E27FC236}">
                <a16:creationId xmlns:a16="http://schemas.microsoft.com/office/drawing/2014/main" id="{493185ED-618B-BD34-B35F-0DD0F304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6499" name="Google Shape;6499;g135b52cce9c_2_174:notes">
            <a:extLst>
              <a:ext uri="{FF2B5EF4-FFF2-40B4-BE49-F238E27FC236}">
                <a16:creationId xmlns:a16="http://schemas.microsoft.com/office/drawing/2014/main" id="{1F2329C2-498E-7D5C-E464-037AB69F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" name="Google Shape;5939;g135afb06067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940" name="Google Shape;5940;g135afb06067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“Before I dive into what Extract Method refactoring is, I want to set the scene.</a:t>
            </a:r>
            <a:br>
              <a:rPr lang="en-US" dirty="0"/>
            </a:br>
            <a:r>
              <a:rPr lang="en-US" dirty="0"/>
              <a:t>This wasn’t just about building a tool — it’s about creating a </a:t>
            </a:r>
            <a:r>
              <a:rPr lang="en-US" i="1" dirty="0"/>
              <a:t>research platform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 wanted something modular enough that we could experiment with different analyses, lifetimes, and verification strategies — and yet still make it usable for real developers.”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“So what exactly are we trying to automate — and why is it so difficult in Rust?”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874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081AC0CF-ECC3-F57C-E103-25DA4DF3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BBCCA72B-EFE4-1637-931D-D8CB0FA53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73896F7C-410D-1B4B-F6D1-C3E04E47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3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Briefly explain what REM does – Fix non-local control flow, perform ownership analysis and repair lifetimes</a:t>
            </a:r>
          </a:p>
        </p:txBody>
      </p:sp>
    </p:spTree>
    <p:extLst>
      <p:ext uri="{BB962C8B-B14F-4D97-AF65-F5344CB8AC3E}">
        <p14:creationId xmlns:p14="http://schemas.microsoft.com/office/powerpoint/2010/main" val="1705622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3F9D0DE-1A59-BE85-7CEC-58C22AEE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D1118313-DEC7-C499-D6AB-272E2BE42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755AAE0-2E77-3F5B-4BA1-8E44EBEA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18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C88A7957-98AC-F922-112A-6E61E1C6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95F26D6C-4E75-0B3D-D3F1-F478E6121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AU"/>
          </a:p>
        </p:txBody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107F27CD-D8E5-E0C0-AD9D-CAFD1A6A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8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28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1" name="Google Shape;3431;p28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32" name="Google Shape;3432;p28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4" name="Google Shape;3434;p28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35" name="Google Shape;3435;p28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8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8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8" name="Google Shape;343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9" name="Google Shape;3439;p28"/>
          <p:cNvSpPr txBox="1">
            <a:spLocks noGrp="1"/>
          </p:cNvSpPr>
          <p:nvPr>
            <p:ph type="title" idx="2"/>
          </p:nvPr>
        </p:nvSpPr>
        <p:spPr>
          <a:xfrm>
            <a:off x="927900" y="1599725"/>
            <a:ext cx="3462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8"/>
          <p:cNvSpPr txBox="1">
            <a:spLocks noGrp="1"/>
          </p:cNvSpPr>
          <p:nvPr>
            <p:ph type="title" idx="3"/>
          </p:nvPr>
        </p:nvSpPr>
        <p:spPr>
          <a:xfrm>
            <a:off x="4702200" y="1599725"/>
            <a:ext cx="3513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1" name="Google Shape;3441;p28"/>
          <p:cNvSpPr txBox="1">
            <a:spLocks noGrp="1"/>
          </p:cNvSpPr>
          <p:nvPr>
            <p:ph type="subTitle" idx="1"/>
          </p:nvPr>
        </p:nvSpPr>
        <p:spPr>
          <a:xfrm>
            <a:off x="4702200" y="1960725"/>
            <a:ext cx="3513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42" name="Google Shape;3442;p28"/>
          <p:cNvSpPr txBox="1">
            <a:spLocks noGrp="1"/>
          </p:cNvSpPr>
          <p:nvPr>
            <p:ph type="subTitle" idx="4"/>
          </p:nvPr>
        </p:nvSpPr>
        <p:spPr>
          <a:xfrm>
            <a:off x="927900" y="1960700"/>
            <a:ext cx="3462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3443" name="Google Shape;3443;p28"/>
          <p:cNvGrpSpPr/>
          <p:nvPr/>
        </p:nvGrpSpPr>
        <p:grpSpPr>
          <a:xfrm>
            <a:off x="-56609" y="4519590"/>
            <a:ext cx="1810460" cy="1034255"/>
            <a:chOff x="5105550" y="1237125"/>
            <a:chExt cx="483925" cy="276450"/>
          </a:xfrm>
        </p:grpSpPr>
        <p:sp>
          <p:nvSpPr>
            <p:cNvPr id="3444" name="Google Shape;3444;p28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8280414" y="4199127"/>
            <a:ext cx="729923" cy="875927"/>
            <a:chOff x="8280414" y="4199127"/>
            <a:chExt cx="729923" cy="875927"/>
          </a:xfrm>
        </p:grpSpPr>
        <p:grpSp>
          <p:nvGrpSpPr>
            <p:cNvPr id="3463" name="Google Shape;3463;p28"/>
            <p:cNvGrpSpPr/>
            <p:nvPr/>
          </p:nvGrpSpPr>
          <p:grpSpPr>
            <a:xfrm>
              <a:off x="8866739" y="4199127"/>
              <a:ext cx="143598" cy="156177"/>
              <a:chOff x="683476" y="120377"/>
              <a:chExt cx="143598" cy="156177"/>
            </a:xfrm>
          </p:grpSpPr>
          <p:sp>
            <p:nvSpPr>
              <p:cNvPr id="3464" name="Google Shape;3464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28"/>
            <p:cNvGrpSpPr/>
            <p:nvPr/>
          </p:nvGrpSpPr>
          <p:grpSpPr>
            <a:xfrm>
              <a:off x="8280414" y="4918877"/>
              <a:ext cx="143598" cy="156177"/>
              <a:chOff x="683476" y="120377"/>
              <a:chExt cx="143598" cy="156177"/>
            </a:xfrm>
          </p:grpSpPr>
          <p:sp>
            <p:nvSpPr>
              <p:cNvPr id="3467" name="Google Shape;3467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9" name="Google Shape;3469;p28"/>
            <p:cNvSpPr/>
            <p:nvPr/>
          </p:nvSpPr>
          <p:spPr>
            <a:xfrm>
              <a:off x="8589892" y="4563394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28"/>
          <p:cNvGrpSpPr/>
          <p:nvPr/>
        </p:nvGrpSpPr>
        <p:grpSpPr>
          <a:xfrm>
            <a:off x="-679836" y="3171108"/>
            <a:ext cx="1021440" cy="798283"/>
            <a:chOff x="-679836" y="1763208"/>
            <a:chExt cx="1021440" cy="798283"/>
          </a:xfrm>
        </p:grpSpPr>
        <p:sp>
          <p:nvSpPr>
            <p:cNvPr id="3471" name="Google Shape;3471;p28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2" name="Google Shape;3472;p28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3473" name="Google Shape;3473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5" name="Google Shape;3475;p28"/>
          <p:cNvGrpSpPr/>
          <p:nvPr/>
        </p:nvGrpSpPr>
        <p:grpSpPr>
          <a:xfrm>
            <a:off x="8727926" y="621802"/>
            <a:ext cx="1119516" cy="629562"/>
            <a:chOff x="8727926" y="2341002"/>
            <a:chExt cx="1119516" cy="629562"/>
          </a:xfrm>
        </p:grpSpPr>
        <p:sp>
          <p:nvSpPr>
            <p:cNvPr id="3476" name="Google Shape;3476;p28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7" name="Google Shape;3477;p28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3478" name="Google Shape;3478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3" name="Google Shape;3483;p29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84" name="Google Shape;3484;p29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9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29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87" name="Google Shape;3487;p29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9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9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0" name="Google Shape;349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1" name="Google Shape;3491;p29"/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2" name="Google Shape;3492;p29"/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3" name="Google Shape;3493;p29"/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4" name="Google Shape;3494;p29"/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5" name="Google Shape;3495;p29"/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6" name="Google Shape;3496;p29"/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9"/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8" name="Google Shape;3498;p29"/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9" name="Google Shape;3499;p29"/>
          <p:cNvGrpSpPr/>
          <p:nvPr/>
        </p:nvGrpSpPr>
        <p:grpSpPr>
          <a:xfrm>
            <a:off x="6297651" y="4573508"/>
            <a:ext cx="1653215" cy="481146"/>
            <a:chOff x="7570126" y="4557183"/>
            <a:chExt cx="1653215" cy="481146"/>
          </a:xfrm>
        </p:grpSpPr>
        <p:sp>
          <p:nvSpPr>
            <p:cNvPr id="3500" name="Google Shape;3500;p29"/>
            <p:cNvSpPr/>
            <p:nvPr/>
          </p:nvSpPr>
          <p:spPr>
            <a:xfrm flipH="1">
              <a:off x="8201902" y="455718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1" name="Google Shape;3501;p29"/>
            <p:cNvGrpSpPr/>
            <p:nvPr/>
          </p:nvGrpSpPr>
          <p:grpSpPr>
            <a:xfrm>
              <a:off x="7570126" y="4882152"/>
              <a:ext cx="143598" cy="156177"/>
              <a:chOff x="683476" y="120377"/>
              <a:chExt cx="143598" cy="156177"/>
            </a:xfrm>
          </p:grpSpPr>
          <p:sp>
            <p:nvSpPr>
              <p:cNvPr id="3502" name="Google Shape;3502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4" name="Google Shape;3504;p29"/>
          <p:cNvGrpSpPr/>
          <p:nvPr/>
        </p:nvGrpSpPr>
        <p:grpSpPr>
          <a:xfrm>
            <a:off x="8815026" y="2415577"/>
            <a:ext cx="143598" cy="156177"/>
            <a:chOff x="683476" y="120377"/>
            <a:chExt cx="143598" cy="156177"/>
          </a:xfrm>
        </p:grpSpPr>
        <p:sp>
          <p:nvSpPr>
            <p:cNvPr id="3505" name="Google Shape;3505;p29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9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29"/>
          <p:cNvGrpSpPr/>
          <p:nvPr/>
        </p:nvGrpSpPr>
        <p:grpSpPr>
          <a:xfrm>
            <a:off x="-407698" y="1132902"/>
            <a:ext cx="1127698" cy="505295"/>
            <a:chOff x="-407698" y="1132902"/>
            <a:chExt cx="1127698" cy="505295"/>
          </a:xfrm>
        </p:grpSpPr>
        <p:sp>
          <p:nvSpPr>
            <p:cNvPr id="3508" name="Google Shape;3508;p29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29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3510" name="Google Shape;3510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2" name="Google Shape;3512;p29"/>
          <p:cNvGrpSpPr/>
          <p:nvPr/>
        </p:nvGrpSpPr>
        <p:grpSpPr>
          <a:xfrm>
            <a:off x="-1142211" y="3314003"/>
            <a:ext cx="2021161" cy="1399351"/>
            <a:chOff x="-1142211" y="3314003"/>
            <a:chExt cx="2021161" cy="1399351"/>
          </a:xfrm>
        </p:grpSpPr>
        <p:grpSp>
          <p:nvGrpSpPr>
            <p:cNvPr id="3513" name="Google Shape;3513;p29"/>
            <p:cNvGrpSpPr/>
            <p:nvPr/>
          </p:nvGrpSpPr>
          <p:grpSpPr>
            <a:xfrm>
              <a:off x="90976" y="4557177"/>
              <a:ext cx="143598" cy="156177"/>
              <a:chOff x="683476" y="120377"/>
              <a:chExt cx="143598" cy="156177"/>
            </a:xfrm>
          </p:grpSpPr>
          <p:sp>
            <p:nvSpPr>
              <p:cNvPr id="3514" name="Google Shape;3514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6" name="Google Shape;3516;p29"/>
            <p:cNvGrpSpPr/>
            <p:nvPr/>
          </p:nvGrpSpPr>
          <p:grpSpPr>
            <a:xfrm>
              <a:off x="-1142211" y="3314003"/>
              <a:ext cx="2021161" cy="1080004"/>
              <a:chOff x="-346586" y="4340072"/>
              <a:chExt cx="2021161" cy="1080004"/>
            </a:xfrm>
          </p:grpSpPr>
          <p:grpSp>
            <p:nvGrpSpPr>
              <p:cNvPr id="3517" name="Google Shape;3517;p29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18" name="Google Shape;351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3" name="Google Shape;3533;p29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34" name="Google Shape;353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9" name="Google Shape;3549;p29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50" name="Google Shape;355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5" name="Google Shape;3565;p29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66" name="Google Shape;356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1" name="Google Shape;3581;p29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82" name="Google Shape;358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7" name="Google Shape;3597;p29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98" name="Google Shape;359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3" name="Google Shape;3613;p29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14" name="Google Shape;361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29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30" name="Google Shape;363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29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46" name="Google Shape;364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1" name="Google Shape;3661;p29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62" name="Google Shape;366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7" name="Google Shape;3677;p29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78" name="Google Shape;367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3" name="Google Shape;3693;p29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9" name="Google Shape;3709;p29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710" name="Google Shape;371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5" name="Google Shape;3725;p29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726" name="Google Shape;372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1" name="Google Shape;3741;p29"/>
          <p:cNvGrpSpPr/>
          <p:nvPr/>
        </p:nvGrpSpPr>
        <p:grpSpPr>
          <a:xfrm>
            <a:off x="8287485" y="1180755"/>
            <a:ext cx="2021161" cy="1080004"/>
            <a:chOff x="-346586" y="4340072"/>
            <a:chExt cx="2021161" cy="1080004"/>
          </a:xfrm>
        </p:grpSpPr>
        <p:grpSp>
          <p:nvGrpSpPr>
            <p:cNvPr id="3742" name="Google Shape;3742;p29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3743" name="Google Shape;374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8" name="Google Shape;3758;p29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3759" name="Google Shape;375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29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3775" name="Google Shape;377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29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3791" name="Google Shape;379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6" name="Google Shape;3806;p29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3807" name="Google Shape;380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2" name="Google Shape;3822;p29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3823" name="Google Shape;382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8" name="Google Shape;3838;p29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3839" name="Google Shape;383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4" name="Google Shape;3854;p29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3855" name="Google Shape;385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0" name="Google Shape;3870;p29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3871" name="Google Shape;387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6" name="Google Shape;3886;p29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3887" name="Google Shape;388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2" name="Google Shape;3902;p29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3903" name="Google Shape;390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8" name="Google Shape;3918;p29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3919" name="Google Shape;391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4" name="Google Shape;3934;p29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3935" name="Google Shape;393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0" name="Google Shape;3950;p29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951" name="Google Shape;395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3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2" name="Google Shape;3272;p26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26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4" name="Google Shape;3274;p26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3275" name="Google Shape;3275;p26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6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77" name="Google Shape;3277;p26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278" name="Google Shape;3278;p26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6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6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81" name="Google Shape;3281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82" name="Google Shape;3282;p26"/>
          <p:cNvSpPr txBox="1">
            <a:spLocks noGrp="1"/>
          </p:cNvSpPr>
          <p:nvPr>
            <p:ph type="title" idx="2"/>
          </p:nvPr>
        </p:nvSpPr>
        <p:spPr>
          <a:xfrm>
            <a:off x="720010" y="124817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3" name="Google Shape;3283;p26"/>
          <p:cNvSpPr txBox="1">
            <a:spLocks noGrp="1"/>
          </p:cNvSpPr>
          <p:nvPr>
            <p:ph type="subTitle" idx="1"/>
          </p:nvPr>
        </p:nvSpPr>
        <p:spPr>
          <a:xfrm>
            <a:off x="719990" y="1786446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4" name="Google Shape;3284;p26"/>
          <p:cNvSpPr txBox="1">
            <a:spLocks noGrp="1"/>
          </p:cNvSpPr>
          <p:nvPr>
            <p:ph type="title" idx="3"/>
          </p:nvPr>
        </p:nvSpPr>
        <p:spPr>
          <a:xfrm>
            <a:off x="719990" y="232741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5" name="Google Shape;3285;p26"/>
          <p:cNvSpPr txBox="1">
            <a:spLocks noGrp="1"/>
          </p:cNvSpPr>
          <p:nvPr>
            <p:ph type="subTitle" idx="4"/>
          </p:nvPr>
        </p:nvSpPr>
        <p:spPr>
          <a:xfrm>
            <a:off x="719990" y="286568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6" name="Google Shape;3286;p26"/>
          <p:cNvSpPr txBox="1">
            <a:spLocks noGrp="1"/>
          </p:cNvSpPr>
          <p:nvPr>
            <p:ph type="title" idx="5"/>
          </p:nvPr>
        </p:nvSpPr>
        <p:spPr>
          <a:xfrm>
            <a:off x="719994" y="340395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287" name="Google Shape;3287;p26"/>
          <p:cNvSpPr txBox="1">
            <a:spLocks noGrp="1"/>
          </p:cNvSpPr>
          <p:nvPr>
            <p:ph type="subTitle" idx="6"/>
          </p:nvPr>
        </p:nvSpPr>
        <p:spPr>
          <a:xfrm>
            <a:off x="719990" y="3942223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8" name="Google Shape;3288;p26"/>
          <p:cNvGrpSpPr/>
          <p:nvPr/>
        </p:nvGrpSpPr>
        <p:grpSpPr>
          <a:xfrm>
            <a:off x="-7708" y="841165"/>
            <a:ext cx="687962" cy="1725339"/>
            <a:chOff x="-7708" y="841165"/>
            <a:chExt cx="687962" cy="1725339"/>
          </a:xfrm>
        </p:grpSpPr>
        <p:grpSp>
          <p:nvGrpSpPr>
            <p:cNvPr id="3289" name="Google Shape;3289;p26"/>
            <p:cNvGrpSpPr/>
            <p:nvPr/>
          </p:nvGrpSpPr>
          <p:grpSpPr>
            <a:xfrm>
              <a:off x="515014" y="1618040"/>
              <a:ext cx="143598" cy="156177"/>
              <a:chOff x="683476" y="120377"/>
              <a:chExt cx="143598" cy="156177"/>
            </a:xfrm>
          </p:grpSpPr>
          <p:sp>
            <p:nvSpPr>
              <p:cNvPr id="3290" name="Google Shape;329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2" name="Google Shape;3292;p26"/>
            <p:cNvGrpSpPr/>
            <p:nvPr/>
          </p:nvGrpSpPr>
          <p:grpSpPr>
            <a:xfrm>
              <a:off x="110639" y="2410327"/>
              <a:ext cx="143598" cy="156177"/>
              <a:chOff x="683476" y="120377"/>
              <a:chExt cx="143598" cy="156177"/>
            </a:xfrm>
          </p:grpSpPr>
          <p:sp>
            <p:nvSpPr>
              <p:cNvPr id="3293" name="Google Shape;3293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26"/>
            <p:cNvGrpSpPr/>
            <p:nvPr/>
          </p:nvGrpSpPr>
          <p:grpSpPr>
            <a:xfrm>
              <a:off x="-7708" y="1870925"/>
              <a:ext cx="687962" cy="365124"/>
              <a:chOff x="-105550" y="3457438"/>
              <a:chExt cx="687962" cy="365124"/>
            </a:xfrm>
          </p:grpSpPr>
          <p:sp>
            <p:nvSpPr>
              <p:cNvPr id="3296" name="Google Shape;3296;p26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6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6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6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6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1" name="Google Shape;3301;p26"/>
            <p:cNvGrpSpPr/>
            <p:nvPr/>
          </p:nvGrpSpPr>
          <p:grpSpPr>
            <a:xfrm>
              <a:off x="183189" y="841165"/>
              <a:ext cx="143598" cy="156177"/>
              <a:chOff x="683476" y="120377"/>
              <a:chExt cx="143598" cy="156177"/>
            </a:xfrm>
          </p:grpSpPr>
          <p:sp>
            <p:nvSpPr>
              <p:cNvPr id="3302" name="Google Shape;3302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4" name="Google Shape;3304;p26"/>
          <p:cNvGrpSpPr/>
          <p:nvPr/>
        </p:nvGrpSpPr>
        <p:grpSpPr>
          <a:xfrm>
            <a:off x="8082389" y="4249877"/>
            <a:ext cx="1167696" cy="816089"/>
            <a:chOff x="8082389" y="4249877"/>
            <a:chExt cx="1167696" cy="816089"/>
          </a:xfrm>
        </p:grpSpPr>
        <p:sp>
          <p:nvSpPr>
            <p:cNvPr id="3305" name="Google Shape;3305;p26"/>
            <p:cNvSpPr/>
            <p:nvPr/>
          </p:nvSpPr>
          <p:spPr>
            <a:xfrm>
              <a:off x="8384472" y="4600457"/>
              <a:ext cx="865613" cy="346150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6" name="Google Shape;3306;p26"/>
            <p:cNvGrpSpPr/>
            <p:nvPr/>
          </p:nvGrpSpPr>
          <p:grpSpPr>
            <a:xfrm>
              <a:off x="8082389" y="4909790"/>
              <a:ext cx="143598" cy="156177"/>
              <a:chOff x="683476" y="120377"/>
              <a:chExt cx="143598" cy="156177"/>
            </a:xfrm>
          </p:grpSpPr>
          <p:sp>
            <p:nvSpPr>
              <p:cNvPr id="3307" name="Google Shape;3307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9" name="Google Shape;3309;p26"/>
            <p:cNvGrpSpPr/>
            <p:nvPr/>
          </p:nvGrpSpPr>
          <p:grpSpPr>
            <a:xfrm>
              <a:off x="8853864" y="4249877"/>
              <a:ext cx="143598" cy="156177"/>
              <a:chOff x="683476" y="120377"/>
              <a:chExt cx="143598" cy="156177"/>
            </a:xfrm>
          </p:grpSpPr>
          <p:sp>
            <p:nvSpPr>
              <p:cNvPr id="3310" name="Google Shape;3310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2" name="Google Shape;3312;p26"/>
          <p:cNvGrpSpPr/>
          <p:nvPr/>
        </p:nvGrpSpPr>
        <p:grpSpPr>
          <a:xfrm>
            <a:off x="183189" y="4753615"/>
            <a:ext cx="143598" cy="156177"/>
            <a:chOff x="683476" y="120377"/>
            <a:chExt cx="143598" cy="156177"/>
          </a:xfrm>
        </p:grpSpPr>
        <p:sp>
          <p:nvSpPr>
            <p:cNvPr id="3313" name="Google Shape;3313;p26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6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6"/>
          <p:cNvGrpSpPr/>
          <p:nvPr/>
        </p:nvGrpSpPr>
        <p:grpSpPr>
          <a:xfrm>
            <a:off x="8225974" y="0"/>
            <a:ext cx="800763" cy="1289367"/>
            <a:chOff x="8225974" y="0"/>
            <a:chExt cx="800763" cy="1289367"/>
          </a:xfrm>
        </p:grpSpPr>
        <p:sp>
          <p:nvSpPr>
            <p:cNvPr id="3316" name="Google Shape;3316;p26"/>
            <p:cNvSpPr/>
            <p:nvPr/>
          </p:nvSpPr>
          <p:spPr>
            <a:xfrm>
              <a:off x="8225974" y="0"/>
              <a:ext cx="771300" cy="7521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7" name="Google Shape;3317;p26"/>
            <p:cNvGrpSpPr/>
            <p:nvPr/>
          </p:nvGrpSpPr>
          <p:grpSpPr>
            <a:xfrm>
              <a:off x="8883139" y="841165"/>
              <a:ext cx="143598" cy="156177"/>
              <a:chOff x="683476" y="120377"/>
              <a:chExt cx="143598" cy="156177"/>
            </a:xfrm>
          </p:grpSpPr>
          <p:sp>
            <p:nvSpPr>
              <p:cNvPr id="3318" name="Google Shape;3318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0" name="Google Shape;3320;p26"/>
            <p:cNvGrpSpPr/>
            <p:nvPr/>
          </p:nvGrpSpPr>
          <p:grpSpPr>
            <a:xfrm>
              <a:off x="8630639" y="1133190"/>
              <a:ext cx="143598" cy="156177"/>
              <a:chOff x="683476" y="120377"/>
              <a:chExt cx="143598" cy="156177"/>
            </a:xfrm>
          </p:grpSpPr>
          <p:sp>
            <p:nvSpPr>
              <p:cNvPr id="3321" name="Google Shape;3321;p2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79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7" name="Google Shape;327;p3"/>
          <p:cNvSpPr txBox="1">
            <a:spLocks noGrp="1"/>
          </p:cNvSpPr>
          <p:nvPr>
            <p:ph type="title" idx="2" hasCustomPrompt="1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3"/>
          <p:cNvGrpSpPr/>
          <p:nvPr/>
        </p:nvGrpSpPr>
        <p:grpSpPr>
          <a:xfrm>
            <a:off x="285717" y="393825"/>
            <a:ext cx="687962" cy="695579"/>
            <a:chOff x="-24233" y="3564250"/>
            <a:chExt cx="687962" cy="695579"/>
          </a:xfrm>
        </p:grpSpPr>
        <p:grpSp>
          <p:nvGrpSpPr>
            <p:cNvPr id="330" name="Google Shape;330;p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3"/>
          <p:cNvGrpSpPr/>
          <p:nvPr/>
        </p:nvGrpSpPr>
        <p:grpSpPr>
          <a:xfrm>
            <a:off x="8295764" y="167402"/>
            <a:ext cx="753348" cy="971877"/>
            <a:chOff x="8295764" y="167402"/>
            <a:chExt cx="753348" cy="971877"/>
          </a:xfrm>
        </p:grpSpPr>
        <p:sp>
          <p:nvSpPr>
            <p:cNvPr id="340" name="Google Shape;340;p3"/>
            <p:cNvSpPr/>
            <p:nvPr/>
          </p:nvSpPr>
          <p:spPr>
            <a:xfrm>
              <a:off x="8590111" y="2593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"/>
            <p:cNvGrpSpPr/>
            <p:nvPr/>
          </p:nvGrpSpPr>
          <p:grpSpPr>
            <a:xfrm>
              <a:off x="8295764" y="167402"/>
              <a:ext cx="143598" cy="156177"/>
              <a:chOff x="683476" y="120377"/>
              <a:chExt cx="143598" cy="156177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"/>
            <p:cNvGrpSpPr/>
            <p:nvPr/>
          </p:nvGrpSpPr>
          <p:grpSpPr>
            <a:xfrm>
              <a:off x="8747814" y="983102"/>
              <a:ext cx="143598" cy="156177"/>
              <a:chOff x="683476" y="120377"/>
              <a:chExt cx="143598" cy="156177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3"/>
          <p:cNvGrpSpPr/>
          <p:nvPr/>
        </p:nvGrpSpPr>
        <p:grpSpPr>
          <a:xfrm>
            <a:off x="7701689" y="4139852"/>
            <a:ext cx="1872696" cy="1156629"/>
            <a:chOff x="7701689" y="4139852"/>
            <a:chExt cx="1872696" cy="1156629"/>
          </a:xfrm>
        </p:grpSpPr>
        <p:sp>
          <p:nvSpPr>
            <p:cNvPr id="348" name="Google Shape;348;p3"/>
            <p:cNvSpPr/>
            <p:nvPr/>
          </p:nvSpPr>
          <p:spPr>
            <a:xfrm flipH="1">
              <a:off x="8148051" y="4709856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"/>
            <p:cNvGrpSpPr/>
            <p:nvPr/>
          </p:nvGrpSpPr>
          <p:grpSpPr>
            <a:xfrm>
              <a:off x="7701689" y="4792427"/>
              <a:ext cx="143598" cy="156177"/>
              <a:chOff x="683476" y="120377"/>
              <a:chExt cx="143598" cy="156177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8789414" y="4139852"/>
              <a:ext cx="143598" cy="156177"/>
              <a:chOff x="683476" y="120377"/>
              <a:chExt cx="143598" cy="156177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" name="Google Shape;355;p3"/>
          <p:cNvGrpSpPr/>
          <p:nvPr/>
        </p:nvGrpSpPr>
        <p:grpSpPr>
          <a:xfrm>
            <a:off x="360389" y="4636252"/>
            <a:ext cx="2466548" cy="660217"/>
            <a:chOff x="360389" y="4636252"/>
            <a:chExt cx="2466548" cy="660217"/>
          </a:xfrm>
        </p:grpSpPr>
        <p:sp>
          <p:nvSpPr>
            <p:cNvPr id="356" name="Google Shape;356;p3"/>
            <p:cNvSpPr/>
            <p:nvPr/>
          </p:nvSpPr>
          <p:spPr>
            <a:xfrm flipH="1">
              <a:off x="1100401" y="4709844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2683339" y="4636252"/>
              <a:ext cx="143598" cy="156177"/>
              <a:chOff x="683476" y="120377"/>
              <a:chExt cx="143598" cy="156177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"/>
            <p:cNvGrpSpPr/>
            <p:nvPr/>
          </p:nvGrpSpPr>
          <p:grpSpPr>
            <a:xfrm>
              <a:off x="360389" y="4925077"/>
              <a:ext cx="143598" cy="156177"/>
              <a:chOff x="683476" y="120377"/>
              <a:chExt cx="143598" cy="156177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1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197" name="Google Shape;2197;p1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1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200" name="Google Shape;2200;p1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3" name="Google Shape;2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0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0"/>
          <p:cNvSpPr/>
          <p:nvPr/>
        </p:nvSpPr>
        <p:spPr>
          <a:xfrm>
            <a:off x="105708" y="4310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0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20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301" name="Google Shape;2301;p20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20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304" name="Google Shape;2304;p20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8359789" y="63490"/>
            <a:ext cx="784610" cy="1284743"/>
            <a:chOff x="8359789" y="63490"/>
            <a:chExt cx="784610" cy="1284743"/>
          </a:xfrm>
        </p:grpSpPr>
        <p:grpSp>
          <p:nvGrpSpPr>
            <p:cNvPr id="2309" name="Google Shape;2309;p20"/>
            <p:cNvGrpSpPr/>
            <p:nvPr/>
          </p:nvGrpSpPr>
          <p:grpSpPr>
            <a:xfrm>
              <a:off x="8359789" y="63490"/>
              <a:ext cx="143598" cy="156177"/>
              <a:chOff x="683476" y="120377"/>
              <a:chExt cx="143598" cy="156177"/>
            </a:xfrm>
          </p:grpSpPr>
          <p:sp>
            <p:nvSpPr>
              <p:cNvPr id="2310" name="Google Shape;231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0"/>
            <p:cNvGrpSpPr/>
            <p:nvPr/>
          </p:nvGrpSpPr>
          <p:grpSpPr>
            <a:xfrm rot="2269122">
              <a:off x="8540368" y="380969"/>
              <a:ext cx="518705" cy="456001"/>
              <a:chOff x="4152575" y="3850850"/>
              <a:chExt cx="518675" cy="455975"/>
            </a:xfrm>
          </p:grpSpPr>
          <p:sp>
            <p:nvSpPr>
              <p:cNvPr id="2313" name="Google Shape;2313;p20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0"/>
            <p:cNvGrpSpPr/>
            <p:nvPr/>
          </p:nvGrpSpPr>
          <p:grpSpPr>
            <a:xfrm>
              <a:off x="8951378" y="1192009"/>
              <a:ext cx="143646" cy="156225"/>
              <a:chOff x="528641" y="276221"/>
              <a:chExt cx="143646" cy="156225"/>
            </a:xfrm>
          </p:grpSpPr>
          <p:sp>
            <p:nvSpPr>
              <p:cNvPr id="2320" name="Google Shape;2320;p20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2" name="Google Shape;2322;p20"/>
          <p:cNvGrpSpPr/>
          <p:nvPr/>
        </p:nvGrpSpPr>
        <p:grpSpPr>
          <a:xfrm>
            <a:off x="-679836" y="1763208"/>
            <a:ext cx="1021440" cy="798283"/>
            <a:chOff x="-679836" y="1763208"/>
            <a:chExt cx="1021440" cy="798283"/>
          </a:xfrm>
        </p:grpSpPr>
        <p:sp>
          <p:nvSpPr>
            <p:cNvPr id="2323" name="Google Shape;2323;p20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4" name="Google Shape;2324;p20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2325" name="Google Shape;2325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7" name="Google Shape;2327;p20"/>
          <p:cNvGrpSpPr/>
          <p:nvPr/>
        </p:nvGrpSpPr>
        <p:grpSpPr>
          <a:xfrm>
            <a:off x="-280327" y="3954240"/>
            <a:ext cx="1078001" cy="1062577"/>
            <a:chOff x="-280327" y="3954240"/>
            <a:chExt cx="1078001" cy="1062577"/>
          </a:xfrm>
        </p:grpSpPr>
        <p:sp>
          <p:nvSpPr>
            <p:cNvPr id="2328" name="Google Shape;2328;p20"/>
            <p:cNvSpPr/>
            <p:nvPr/>
          </p:nvSpPr>
          <p:spPr>
            <a:xfrm>
              <a:off x="-280327" y="42469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20"/>
            <p:cNvGrpSpPr/>
            <p:nvPr/>
          </p:nvGrpSpPr>
          <p:grpSpPr>
            <a:xfrm>
              <a:off x="654076" y="4860640"/>
              <a:ext cx="143598" cy="156177"/>
              <a:chOff x="683476" y="120377"/>
              <a:chExt cx="143598" cy="156177"/>
            </a:xfrm>
          </p:grpSpPr>
          <p:sp>
            <p:nvSpPr>
              <p:cNvPr id="2330" name="Google Shape;233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20"/>
            <p:cNvGrpSpPr/>
            <p:nvPr/>
          </p:nvGrpSpPr>
          <p:grpSpPr>
            <a:xfrm>
              <a:off x="68451" y="3954240"/>
              <a:ext cx="143598" cy="156177"/>
              <a:chOff x="683476" y="120377"/>
              <a:chExt cx="143598" cy="156177"/>
            </a:xfrm>
          </p:grpSpPr>
          <p:sp>
            <p:nvSpPr>
              <p:cNvPr id="2333" name="Google Shape;2333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5" name="Google Shape;2335;p20"/>
          <p:cNvGrpSpPr/>
          <p:nvPr/>
        </p:nvGrpSpPr>
        <p:grpSpPr>
          <a:xfrm>
            <a:off x="7222776" y="4307465"/>
            <a:ext cx="1833873" cy="865527"/>
            <a:chOff x="7222776" y="4307465"/>
            <a:chExt cx="1833873" cy="865527"/>
          </a:xfrm>
        </p:grpSpPr>
        <p:sp>
          <p:nvSpPr>
            <p:cNvPr id="2336" name="Google Shape;2336;p20"/>
            <p:cNvSpPr/>
            <p:nvPr/>
          </p:nvSpPr>
          <p:spPr>
            <a:xfrm>
              <a:off x="7977314" y="46690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20"/>
            <p:cNvGrpSpPr/>
            <p:nvPr/>
          </p:nvGrpSpPr>
          <p:grpSpPr>
            <a:xfrm>
              <a:off x="8913051" y="4307465"/>
              <a:ext cx="143598" cy="156177"/>
              <a:chOff x="683476" y="120377"/>
              <a:chExt cx="143598" cy="156177"/>
            </a:xfrm>
          </p:grpSpPr>
          <p:sp>
            <p:nvSpPr>
              <p:cNvPr id="2338" name="Google Shape;2338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20"/>
            <p:cNvGrpSpPr/>
            <p:nvPr/>
          </p:nvGrpSpPr>
          <p:grpSpPr>
            <a:xfrm>
              <a:off x="7222776" y="5016815"/>
              <a:ext cx="143598" cy="156177"/>
              <a:chOff x="683476" y="120377"/>
              <a:chExt cx="143598" cy="156177"/>
            </a:xfrm>
          </p:grpSpPr>
          <p:sp>
            <p:nvSpPr>
              <p:cNvPr id="2341" name="Google Shape;2341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20"/>
          <p:cNvGrpSpPr/>
          <p:nvPr/>
        </p:nvGrpSpPr>
        <p:grpSpPr>
          <a:xfrm>
            <a:off x="8727926" y="2341002"/>
            <a:ext cx="1119516" cy="629562"/>
            <a:chOff x="8727926" y="2341002"/>
            <a:chExt cx="1119516" cy="629562"/>
          </a:xfrm>
        </p:grpSpPr>
        <p:sp>
          <p:nvSpPr>
            <p:cNvPr id="2344" name="Google Shape;2344;p20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20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2346" name="Google Shape;2346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4" name="Google Shape;2774;p2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775" name="Google Shape;2775;p2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2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778" name="Google Shape;2778;p2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1" name="Google Shape;278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2" name="Google Shape;2782;p23"/>
          <p:cNvGrpSpPr/>
          <p:nvPr/>
        </p:nvGrpSpPr>
        <p:grpSpPr>
          <a:xfrm>
            <a:off x="-51571" y="4040506"/>
            <a:ext cx="980012" cy="1103000"/>
            <a:chOff x="8176604" y="244431"/>
            <a:chExt cx="980012" cy="1103000"/>
          </a:xfrm>
        </p:grpSpPr>
        <p:grpSp>
          <p:nvGrpSpPr>
            <p:cNvPr id="2783" name="Google Shape;2783;p23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784" name="Google Shape;2784;p23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785" name="Google Shape;2785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786" name="Google Shape;278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3" name="Google Shape;279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4" name="Google Shape;279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1" name="Google Shape;2801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02" name="Google Shape;2802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0" name="Google Shape;2810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1" name="Google Shape;2811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7" name="Google Shape;2817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18" name="Google Shape;2818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7" name="Google Shape;2827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8" name="Google Shape;2828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33" name="Google Shape;2833;p23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34" name="Google Shape;2834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35" name="Google Shape;2835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4" name="Google Shape;2844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5" name="Google Shape;2845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50" name="Google Shape;2850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51" name="Google Shape;2851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1" name="Google Shape;2861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2" name="Google Shape;2862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6" name="Google Shape;2866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67" name="Google Shape;2867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2" name="Google Shape;2882;p23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83" name="Google Shape;2883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84" name="Google Shape;2884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6" name="Google Shape;2896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9" name="Google Shape;2899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00" name="Google Shape;2900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2" name="Google Shape;2912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3" name="Google Shape;2913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5" name="Google Shape;2915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16" name="Google Shape;291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9" name="Google Shape;292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0" name="Google Shape;293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31" name="Google Shape;2931;p23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2932" name="Google Shape;293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4" name="Google Shape;2934;p23"/>
          <p:cNvGrpSpPr/>
          <p:nvPr/>
        </p:nvGrpSpPr>
        <p:grpSpPr>
          <a:xfrm>
            <a:off x="8343301" y="49777"/>
            <a:ext cx="647709" cy="2494627"/>
            <a:chOff x="8343301" y="49777"/>
            <a:chExt cx="647709" cy="2494627"/>
          </a:xfrm>
        </p:grpSpPr>
        <p:grpSp>
          <p:nvGrpSpPr>
            <p:cNvPr id="2935" name="Google Shape;2935;p23"/>
            <p:cNvGrpSpPr/>
            <p:nvPr/>
          </p:nvGrpSpPr>
          <p:grpSpPr>
            <a:xfrm rot="-4158441" flipH="1">
              <a:off x="8513731" y="357509"/>
              <a:ext cx="365249" cy="491985"/>
              <a:chOff x="6960475" y="1426700"/>
              <a:chExt cx="188625" cy="254075"/>
            </a:xfrm>
          </p:grpSpPr>
          <p:sp>
            <p:nvSpPr>
              <p:cNvPr id="2936" name="Google Shape;2936;p23"/>
              <p:cNvSpPr/>
              <p:nvPr/>
            </p:nvSpPr>
            <p:spPr>
              <a:xfrm>
                <a:off x="6965200" y="1434350"/>
                <a:ext cx="174025" cy="2410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960475" y="1426700"/>
                <a:ext cx="18862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63" extrusionOk="0">
                    <a:moveTo>
                      <a:pt x="373" y="612"/>
                    </a:moveTo>
                    <a:lnTo>
                      <a:pt x="6750" y="4965"/>
                    </a:lnTo>
                    <a:lnTo>
                      <a:pt x="3859" y="5376"/>
                    </a:lnTo>
                    <a:lnTo>
                      <a:pt x="6516" y="8606"/>
                    </a:lnTo>
                    <a:lnTo>
                      <a:pt x="4882" y="9729"/>
                    </a:lnTo>
                    <a:lnTo>
                      <a:pt x="2919" y="6049"/>
                    </a:lnTo>
                    <a:lnTo>
                      <a:pt x="1279" y="8239"/>
                    </a:lnTo>
                    <a:lnTo>
                      <a:pt x="373" y="612"/>
                    </a:lnTo>
                    <a:close/>
                    <a:moveTo>
                      <a:pt x="1" y="0"/>
                    </a:moveTo>
                    <a:lnTo>
                      <a:pt x="1063" y="9001"/>
                    </a:lnTo>
                    <a:lnTo>
                      <a:pt x="2869" y="6599"/>
                    </a:lnTo>
                    <a:lnTo>
                      <a:pt x="4770" y="10163"/>
                    </a:lnTo>
                    <a:lnTo>
                      <a:pt x="6950" y="8673"/>
                    </a:lnTo>
                    <a:lnTo>
                      <a:pt x="4420" y="5599"/>
                    </a:lnTo>
                    <a:lnTo>
                      <a:pt x="7544" y="51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23"/>
            <p:cNvGrpSpPr/>
            <p:nvPr/>
          </p:nvGrpSpPr>
          <p:grpSpPr>
            <a:xfrm>
              <a:off x="8343301" y="49777"/>
              <a:ext cx="143598" cy="156177"/>
              <a:chOff x="683476" y="120377"/>
              <a:chExt cx="143598" cy="156177"/>
            </a:xfrm>
          </p:grpSpPr>
          <p:sp>
            <p:nvSpPr>
              <p:cNvPr id="2939" name="Google Shape;2939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3"/>
            <p:cNvGrpSpPr/>
            <p:nvPr/>
          </p:nvGrpSpPr>
          <p:grpSpPr>
            <a:xfrm>
              <a:off x="8753651" y="2388227"/>
              <a:ext cx="143598" cy="156177"/>
              <a:chOff x="683476" y="120377"/>
              <a:chExt cx="143598" cy="156177"/>
            </a:xfrm>
          </p:grpSpPr>
          <p:sp>
            <p:nvSpPr>
              <p:cNvPr id="2942" name="Google Shape;294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9" r:id="rId9"/>
    <p:sldLayoutId id="2147483674" r:id="rId10"/>
    <p:sldLayoutId id="2147483675" r:id="rId11"/>
    <p:sldLayoutId id="2147483682" r:id="rId12"/>
    <p:sldLayoutId id="2147483683" r:id="rId13"/>
    <p:sldLayoutId id="214748368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7">
          <a:extLst>
            <a:ext uri="{FF2B5EF4-FFF2-40B4-BE49-F238E27FC236}">
              <a16:creationId xmlns:a16="http://schemas.microsoft.com/office/drawing/2014/main" id="{A7DCB266-B377-4EEC-B998-E72FC0290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>
            <a:extLst>
              <a:ext uri="{FF2B5EF4-FFF2-40B4-BE49-F238E27FC236}">
                <a16:creationId xmlns:a16="http://schemas.microsoft.com/office/drawing/2014/main" id="{103A3D99-9026-23AF-F66A-8A8221D06878}"/>
              </a:ext>
            </a:extLst>
          </p:cNvPr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>
              <a:extLst>
                <a:ext uri="{FF2B5EF4-FFF2-40B4-BE49-F238E27FC236}">
                  <a16:creationId xmlns:a16="http://schemas.microsoft.com/office/drawing/2014/main" id="{BF8BAE4A-E76E-2C5E-07E9-2C51D6E5B46D}"/>
                </a:ext>
              </a:extLst>
            </p:cNvPr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>
              <a:extLst>
                <a:ext uri="{FF2B5EF4-FFF2-40B4-BE49-F238E27FC236}">
                  <a16:creationId xmlns:a16="http://schemas.microsoft.com/office/drawing/2014/main" id="{5A5C0C14-C5B1-3ECF-3E8B-187CAF4AA28F}"/>
                </a:ext>
              </a:extLst>
            </p:cNvPr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>
              <a:extLst>
                <a:ext uri="{FF2B5EF4-FFF2-40B4-BE49-F238E27FC236}">
                  <a16:creationId xmlns:a16="http://schemas.microsoft.com/office/drawing/2014/main" id="{1CC1205D-C1BF-9B74-35B9-1AD8F79A3A9E}"/>
                </a:ext>
              </a:extLst>
            </p:cNvPr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>
              <a:extLst>
                <a:ext uri="{FF2B5EF4-FFF2-40B4-BE49-F238E27FC236}">
                  <a16:creationId xmlns:a16="http://schemas.microsoft.com/office/drawing/2014/main" id="{C3E3EAA9-FC9D-C1C1-FFCF-CBDD74C9B9FD}"/>
                </a:ext>
              </a:extLst>
            </p:cNvPr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>
              <a:extLst>
                <a:ext uri="{FF2B5EF4-FFF2-40B4-BE49-F238E27FC236}">
                  <a16:creationId xmlns:a16="http://schemas.microsoft.com/office/drawing/2014/main" id="{4280FEEA-271D-9372-232E-B0076050EC1D}"/>
                </a:ext>
              </a:extLst>
            </p:cNvPr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>
            <a:extLst>
              <a:ext uri="{FF2B5EF4-FFF2-40B4-BE49-F238E27FC236}">
                <a16:creationId xmlns:a16="http://schemas.microsoft.com/office/drawing/2014/main" id="{2959C549-E014-0A63-0D7B-9A653560B6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74236" y="1015184"/>
            <a:ext cx="6396638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AND VERIFIED EXTRACT METHOD REFACTORING IN RUST</a:t>
            </a:r>
          </a:p>
        </p:txBody>
      </p:sp>
      <p:sp>
        <p:nvSpPr>
          <p:cNvPr id="5525" name="Google Shape;5525;p41">
            <a:extLst>
              <a:ext uri="{FF2B5EF4-FFF2-40B4-BE49-F238E27FC236}">
                <a16:creationId xmlns:a16="http://schemas.microsoft.com/office/drawing/2014/main" id="{62742A2E-1053-0C29-AF38-E7ACEA8B3A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7799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>
            <a:extLst>
              <a:ext uri="{FF2B5EF4-FFF2-40B4-BE49-F238E27FC236}">
                <a16:creationId xmlns:a16="http://schemas.microsoft.com/office/drawing/2014/main" id="{FAD31535-2B7F-D1AD-9659-B9BCCD7712CD}"/>
              </a:ext>
            </a:extLst>
          </p:cNvPr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>
            <a:extLst>
              <a:ext uri="{FF2B5EF4-FFF2-40B4-BE49-F238E27FC236}">
                <a16:creationId xmlns:a16="http://schemas.microsoft.com/office/drawing/2014/main" id="{D656C70B-5149-5C62-F19F-B50AD447FC8E}"/>
              </a:ext>
            </a:extLst>
          </p:cNvPr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>
              <a:extLst>
                <a:ext uri="{FF2B5EF4-FFF2-40B4-BE49-F238E27FC236}">
                  <a16:creationId xmlns:a16="http://schemas.microsoft.com/office/drawing/2014/main" id="{DFD6DED6-B94B-A6C8-B9AB-F4E64C5D7A0E}"/>
                </a:ext>
              </a:extLst>
            </p:cNvPr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>
              <a:extLst>
                <a:ext uri="{FF2B5EF4-FFF2-40B4-BE49-F238E27FC236}">
                  <a16:creationId xmlns:a16="http://schemas.microsoft.com/office/drawing/2014/main" id="{F435AB96-DC3F-ED6D-A750-21850D65CF81}"/>
                </a:ext>
              </a:extLst>
            </p:cNvPr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>
              <a:extLst>
                <a:ext uri="{FF2B5EF4-FFF2-40B4-BE49-F238E27FC236}">
                  <a16:creationId xmlns:a16="http://schemas.microsoft.com/office/drawing/2014/main" id="{26E4DCD5-FCFE-8384-4BE7-1DAF20E1F8DD}"/>
                </a:ext>
              </a:extLst>
            </p:cNvPr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>
              <a:extLst>
                <a:ext uri="{FF2B5EF4-FFF2-40B4-BE49-F238E27FC236}">
                  <a16:creationId xmlns:a16="http://schemas.microsoft.com/office/drawing/2014/main" id="{87BAB9B1-8C0E-C0BB-24B6-51E07F07C971}"/>
                </a:ext>
              </a:extLst>
            </p:cNvPr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>
            <a:extLst>
              <a:ext uri="{FF2B5EF4-FFF2-40B4-BE49-F238E27FC236}">
                <a16:creationId xmlns:a16="http://schemas.microsoft.com/office/drawing/2014/main" id="{1DEA59F9-6D3A-F2FF-DC7A-82D1F4915C30}"/>
              </a:ext>
            </a:extLst>
          </p:cNvPr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028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3F9474CC-C8F2-2F0C-5D9B-523A7EE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A3CE11D7-9325-1194-7D0D-5FF1E6341B6B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F9E30535-C397-9AD5-E7D6-B8670B51801E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F0F85589-FCBB-C55E-30EA-A25B039E2360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514A5C9D-A037-0EBC-C4A6-9F78A755855C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C7BA9083-F320-4A21-FF5A-BE7D5D28278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6AFA2388-7297-9269-B723-4AF0A1B774C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9DD71EE-6289-D422-B968-D094CCA56AE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D4AE451-535E-2BF6-A972-85CF88FE2672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F61C20A-BF38-0844-B0B4-81A4637E8D3C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00A7D113-F554-F799-C2E7-C2EF681FFD31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EE304B6A-6E41-55F4-B802-D327517E7A55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1D907F7-79DC-902E-B7C0-7DE25A1A8B4B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CBA1EDB7-CD55-75D2-6988-4C5E53E1849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985A9EE1-4A2E-B4D1-289D-7EF4F0A88807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A0C8B7D-9E67-898C-A5A7-F6665790C9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317CFF0-F697-BAEC-DB83-27BDB98FF0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AU" sz="1400" i="1" dirty="0"/>
              <a:t>Expanding REM to meet the demands of modern Rust — faster, smarter, and IDE-ready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69F9DDCB-323B-02B3-8F5D-1EE9C9805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800" dirty="0"/>
              <a:t>MY CONTRIBUTIONS: EXPANDING REM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4340B5D3-BDEF-ECC9-CEAD-A1BFB3B8C32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27621111-6238-A5F6-D6EE-A4424E6B47C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D7350FF2-766C-CA8F-155B-51395144B94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47582CA5-C1FC-403C-4368-8A993023C69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205D732F-F634-DF6E-2241-CA3F001DA27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C8EA549E-B2FC-A414-9A97-D3EC186B03F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C870776F-AFB7-9CB5-6233-601603F967C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1BFDD1A3-9C7D-6F8B-79DA-0B37DFFE61F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4AB48462-229E-ADCA-65C3-9541750DB4E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71C744F2-9677-33A6-6B1E-E80D1FA08B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DCE480E-D9F8-2E13-A0D5-44C9F1D38C9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F6AF0541-ADBD-4848-DA06-30D466AD30A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04D10730-B395-28B7-D168-B47624B5BA4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BC91A03-5473-771A-8A23-4717FB0565E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BA4359E1-B7F4-4C22-CA0C-5F6EFF0541B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5DB34734-F55C-6DF1-E11D-C88320BD39B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C43EFDCD-70DA-6791-1048-AFC996D0336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34EA54FC-1B03-DD24-5E9A-2EDB46D8D4D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375F96CB-6540-7348-2DED-6FB7B94E7B1E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3C913632-C18B-FC53-09AD-FB1F4F04973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43054D94-EFB7-8BC2-8DF2-67623E5A52D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359A31C-8EF2-FEE1-7730-6BDCC48FF6E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BA04035-D76C-B9D6-917B-0FFF5F48FEA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B3C78DB1-E4FF-DC4A-C78E-DADDDEC4B26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4276D270-4568-1184-EDBF-368ADD2E37B0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8E5BA23A-3423-9CDD-0ECA-885E66BD357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643CDB91-28E1-578B-C05A-A302B8D6042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30B2C7AD-E004-9D94-8157-10532D1207E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D9FB55D9-8797-C4C7-2054-D1F4A1191365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157722AF-5F67-437C-90DE-E5211ADCC76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7A5BA0D2-2BA8-B6BF-BB8D-1723552D37A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D0515D5-096C-CE1B-910C-933A63D876A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3234C005-E71C-3E19-A5A9-C8D15D9237C5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191C9A32-4C32-C29C-06E5-6B45B2E6646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64C4CE5-8106-16A9-47DA-C9D581252F7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2527584-0464-2250-D756-C645E2FA731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D7EC40A1-596B-218F-E3CF-570DA79CF2A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327D2328-45C9-63DB-4AAD-19823D22B8B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C08D3525-E9C1-B536-6E16-FEE42937695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DF052383-CB72-4E6C-A105-756BC4E9DB5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75AA7ADB-42C2-EF05-5832-1B7F85B945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FB2CE962-E8BD-F9DF-124A-FE7A813708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C8D1DC4D-7CCB-51EE-973D-50044C2138A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F417A117-2C8F-BC93-D9DA-070C1928273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D4E16CC8-9A2D-BB28-77A4-F4A45B5E87B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10B3CFEA-142A-0165-79C7-CBA4A134EE0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F0347F35-14B8-E5D5-22CD-F75C5E7A5D8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30F1C07A-E21A-F2A1-FE47-BFD6ADCC621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BAFDA59C-1947-9357-FB10-A7371C362B7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A414B388-8275-A95F-E180-75AEA06C713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1E3D774B-17E7-3A11-0127-C69B672B1D4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3B95525C-7ED1-D9B3-13F9-1A96EF21A76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8CA71C0C-C9DE-57F7-FF08-268C7B7BB808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E0F9B35-D896-2374-3CE8-7B9FF786415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37215AA9-2BA5-2DE5-B804-7E07FB29258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D5B85F4-4F08-DEB1-CD8A-084D502DDC72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CC1A5BB5-8498-D723-1A08-57DD253CDA6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40A70342-6704-4D54-03F0-A9F7C3973FF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3CAC9C5C-DFC7-50CC-4F50-3871A13810A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1B2727E-C241-6DA7-62C6-8478CC28F2B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C495C9FF-C643-A2AD-D6BE-A21236385DD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C2DB1B36-F99C-7258-0B9F-0A3D28E1112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0FCD4D65-2107-FAF2-3B8A-F6CA4297321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0707EFED-8C51-7D56-2F86-7125622E09F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EF45F1E0-BD24-06FE-DD84-4CF52162D6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C750978C-F1B5-6E96-E21B-9908BF38BF8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E33585C0-477E-8A31-9F62-41CE3FD32B0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F0A5935A-0A1C-7F0C-DB32-3C3D66E1413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0994C447-EBA2-1FDB-09A5-3806A8DE4A5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C0C07A0E-C9DD-23E5-9543-A3E7BEF7DA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B697D9D7-1BEA-9619-284F-D251A5AC3D6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A0ABD648-D46D-A47B-113C-B8114F409C7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26F4A23-7E9A-69D5-6DFB-1B4C153EE6B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45649C09-26F4-E55C-F722-8CC83DC68CB4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0DAAEAAE-E6A0-13DA-1997-40AEEDC6341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C4EFD884-6FDE-6690-93DD-73D81AD955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1A8CB05F-930B-ED32-C605-B2F581FF731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31469181-A599-2729-71F8-30D02296D07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1FC6BF5E-5996-FC0F-BD9F-4E497A1D84F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653CF5C0-BE79-719E-714D-4BCD0EC89CE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10476666-9ACD-6734-0B1B-ABD83D70357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570AD66B-B618-19CC-1F16-4688B10080C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3E2DD63-6192-A457-3799-1D2503D6D25F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01AC2724-00E1-FE4B-23E5-C8BBA800FAE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059A47DC-89A9-F94B-96C6-1609F76DDD1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2A16C0CB-7C6B-65AB-6E7D-3400FE88FA1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FEA29702-6166-62B8-B30B-DA2E3FA66D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FB313F35-936A-5A2A-33E3-6D78E70284F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92FFD262-B886-934A-0320-5D570081E09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212F07A3-C2B1-81B3-DC3C-0962D834F76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30F5187-CCCC-9FF2-4DC5-2909C3BCAB4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C482542F-8CB8-7F65-D5A5-92AFB9B7471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3C6D6C54-87C9-B1EA-38A3-DF5A363DB33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F58FD004-CD60-22C1-6F4F-BD2C51371EF3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4DACD80D-539F-34EA-5AF4-FBFC2CBBC1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B26DA0BC-4D1A-5333-8C73-0174D980FA9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990490A-2EB0-6792-79A4-29ACE1C75F5B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E065B031-E001-C8E1-9F2A-0F3262608C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3C802D4-CCB4-2182-D4C9-53B5B8FB59E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FF959B1-532E-8FE2-3461-BFF41E84DB35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6E445B2F-2F97-0259-5A0D-288F8643B70B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C95C1B4-3127-B31B-F41E-56ACF0FFF7A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995E1DF5-5462-1069-0407-BCBCBCE8719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70FABAC-B5F1-81EA-7DC0-38AC0D77253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3CDB59E8-8EC8-6977-837B-C9ECC9CD1B6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1A376A50-4A58-06CC-A0F8-1F485069B80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78B2FA5-6390-03F6-FA75-7815B57E45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14F07BAB-8EDE-2D26-62C4-88E51BF331A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5784E3F8-E4DF-6A1B-6C69-5F4D112926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30DDFE0-4CD1-B007-3F95-3BC7B7C07B0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979CC6A-C808-C728-1DB6-CC5C976268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5A910092-C5ED-D6A5-E7D2-167DE745631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053A5796-0158-2496-E964-D4B8762C4C23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9D2D87F9-6673-34EF-C14E-BE552F6920E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38821885-528C-373B-8FE2-010FC2E2AD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E8FCDCB0-915F-2F3A-9AA0-A1C6A760607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2D54DCA0-3E3D-88BC-D6A5-67DCF7ED56B5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92552F4F-4C01-984A-F2C3-9A0A3E39F0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B4287ED1-8B04-8405-E9CB-92AE6176019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66969976-20F9-665D-4BB6-35DB3AD40BC9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4A91A750-A04F-BA32-E7A3-5C73409BA62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A552F531-E99E-E090-621B-516EC4AC74F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09AFA8C6-ADF7-5FD3-9666-1DD0770E8F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B2F471FB-67D2-5633-234A-EAC5BC4C016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ADFCD487-48D7-53B3-4C41-75B3127D5BE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9FB64F15-E7F9-F7EF-3705-761155391A0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9D398252-D16E-6BED-B17A-88F440DE6B7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C5992EEE-8FFA-DC90-FE5E-9CDBB4AB09F7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49E3DBAC-D7B2-695D-CAC3-7DF86D891F1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13AFAB5-FAAF-CBC9-79FA-E9C7F805318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E7DD4905-E15C-D164-389B-2E092F68605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F5573B5C-AA8E-A7C2-D084-4EB410F7FE5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70460EC8-C8F5-7AD6-94EE-BA6404BCE1E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D59FC6B-422F-EF1F-9427-189508C5797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AB952-03EE-9379-8FA4-F5435364C3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7F956EBC-A033-855D-6B29-F57587A646D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64303F01-AE20-F3CB-210C-7373E82F73C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E8117E2C-9186-3B2D-EC87-3545560A1BB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93B096C7-D2F1-AC98-7D31-1394AB58C9A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9A18328F-EDB5-112B-EE79-B21C3FD30F1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1E82570C-06BF-28CD-10E4-321F9326FCA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5B9F14FC-9B11-118C-DD17-A54B6DE6CAD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6225CA29-894B-8B77-35F8-7B7F28E21FC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CE6C6F6C-FD1D-105D-04B0-7482A236B80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892AF813-5C2D-BE4E-36F6-63D18E82E1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E5FDA4F-40E5-E302-6252-7E04107F66E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514BB3D4-AFEB-FFF1-6EBA-08D8E58F370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B1B67125-701B-2EB4-9C33-46914250B89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B681C1D3-F971-AAE4-18D1-2D5377CC0A35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4307968-3C14-300E-8539-6D68027A698B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FF919A76-07D9-5177-1EF0-A7FEEAAE1013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FD653E2-7D90-C608-1AA7-1D2AE436057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1EDD6012-6E88-5407-7A29-ACE9C01C7B1F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7BB2B2-059F-51AD-F48E-0159A8070E3A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EB680D28-F9F5-5C1D-940E-546FCE332552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44782C4B-5609-623C-1DB7-4B852C219005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59F6FC4F-D6FD-3001-E2DC-A0C67ED73FE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5820E6B7-5070-7055-F945-C8870C40698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0F16B2B-03DC-1974-CB5C-B472E1FDA46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3130E9FE-EBE8-206A-06B5-0A6AF8C0E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C733054-8986-CDD1-40FD-FBA7B8FC83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E7E93F2-38C6-6BBD-D426-699881A1223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819D10E-1EA9-3D55-F4D6-09D3883ACD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7F29C92-744E-DD58-0039-0E033D21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D6AAA62-3ADB-CC04-BF9E-9FBC2693F17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006B847D-E04E-E88F-3A97-4EDD3045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C0BBEEBA-93EF-446E-FDBE-13D9B74C61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AA504596-1628-13B7-EB09-4368FE4FC4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DC82BFA-0E8F-C373-A22D-1BB0E03D99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721D3559-6424-5C03-59A0-CCA18644D4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3498E286-FFE5-67A5-75CF-B23D39CEB94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7E094F6C-EF39-08D0-A05D-872EA0F11F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09F4F98B-7731-4238-88F9-A4C886331BF1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73B6B25-A174-D25B-8B4A-A2DD5CAC199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201B5FFD-1AFA-D33F-913F-C191D326740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2B1BC19E-6805-E838-9932-5AD5468990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07D9B5C6-56C1-BFF8-717F-82D0F7C1EA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999F36A8-C547-96A8-B34D-B8CFE5BD5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AE741F9-78CE-01B7-3B68-56FE851912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CA92B568-950A-1A3E-4F56-8EF392F05B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3FDAA945-D1E8-07F8-35FF-8611712322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E086317-3A54-E9F6-9EFA-5A8F4AF140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501B5D9C-83C6-2B42-BE9F-8C23A41EF6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FD0943B2-358E-7500-7A81-1C30DD142A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7EC0BBF0-61D7-3A63-5235-12111E230A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5A243AEB-7037-D673-B9CB-9545151587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1B3B26E2-1F54-9870-D635-DE4018F1BA5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A46EEF5-1FCA-AC51-78F9-AC39C770A84E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876B2C67-CFBA-5A8F-294E-E0777A3DF7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F491C125-A2C9-ECC9-6741-B830885D564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A9C1071F-6332-516A-D831-F0A755CA65E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F3D3D3CB-1BD8-9332-7F1E-A32382152A1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C0A45C2E-6391-C907-2DB1-7B7D5095FA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E138C394-FF44-D7FE-312D-0A89D92310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4F197D14-5590-2216-08B1-995286DE2F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C49039F-47A7-9B0C-34D6-C7F92D049B3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E4B72B0A-97B3-A21B-C4AF-13C4E891A0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13B38EBE-ACF0-9DDD-14B2-FD1658E71C5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92CC817F-E67C-B992-522D-D527D2CF0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CC7F0393-A97C-B877-75B2-8257F05BDA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B1C283D6-8E54-927B-DEDE-16511B3A4A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1AECE3C9-8EA4-59A3-68E0-E98C518AB23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A2868C22-9669-F7C6-4BDF-4DC167F11E15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BFCFFE10-FA67-0772-1E02-80DF6CF4BA2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9A4A7C9E-F26B-C872-DBA2-7F49FA760DE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2AB50266-7276-B063-FA42-9FF2D9C15AF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E27C4B3D-7F07-EEFE-A655-8F4322E5158A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9BEF6460-AA4D-0D49-4A47-EB68716A72D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FB84FE8B-173A-2927-FBB0-97B6F36D72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23B27CC-0F06-A01E-BC46-DDA5F47ED8C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0A0162F-077F-EAAF-F4ED-24882CD083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0EA1071-EDE5-A472-6526-6702C5889FE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D45847BE-4D22-1346-1648-D5D3400D580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F7C58BB-35A5-A0D5-DC86-19D0986B7D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D902EC1-51F5-78FB-FCB7-5AFCF7908F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780B25A-7717-924D-9A92-8F94A07B0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BDBFA97F-1968-C981-EFB3-C456936495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D5C0B64-C6F5-89D9-219D-610A14A642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2098859-4274-36A4-708F-E2EEEF8523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E4064AB0-4BA2-D5C0-83C5-150DA59BA83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1DC329F9-ED6E-8879-F35F-8232303224A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E0038447-7AFE-FBC0-8A76-C958D1BB5D0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675578AF-D363-B725-B1E7-CFCA1744D1C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43FE35C1-B1E0-E084-C43A-6E82B922ECA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4CC28830-0BFF-CD7C-9419-C43CC5C14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38A3D05-37FD-C26A-DE58-5FAE687294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4F938E4D-EF6A-E91E-3D19-811BFC745D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71B2E3D1-852B-62E5-FBE0-8908D1B49E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4C9271D-5C87-B9DA-D926-47B6FE02C3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2106263F-C28E-3F23-006B-C9FAF9BA25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7490C40-053F-8508-78C0-CF6B3D97980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BC24B722-B129-828A-3276-86C13D1C24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31C3B649-6AAA-2EB4-0D39-C706EAE91F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142ED667-259A-9E65-2DF5-FAEE1BC07E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97997B0-1613-DC99-2DE5-71E1B1974F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8673C10D-3FBC-0F4B-BB6E-7C4D751A7FF5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AC94C3-9E89-49C8-62A4-5735B4E52D1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84D9F6E5-D9D7-D46C-53D1-E75D512208F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7C42512D-840A-B940-160C-D473FB10A915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80C97F3A-3D93-63E7-0313-BEFE98E3251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4D170A2E-F340-2FA6-2AB6-DDDDF89D51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1D2F5C40-3A31-FACA-4757-60CEB7B19E2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4C737751-E444-54A8-5F45-3EE60154F3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49894998-66F3-A5AD-66A2-2B1FA89DCF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56488341-1B56-61F0-7C3D-2ACD023E7C1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CD3D1CCE-BB4C-5D7A-FAAB-5C81A51393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AD74B727-1E1C-37C0-3FA5-61F4915ED5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E4369333-E7B7-C1E1-13D3-9CC694ED22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9DB2CD31-5FA8-4F17-9FE3-0647ACAC833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F67C2374-8624-81D2-80D9-5B5B7D5E27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5AEDB5F3-22F7-557D-D4B0-30AD7FC62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FD7A09F3-5F42-0749-79FB-3F743FC29DD4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7972238A-3126-DAEF-2318-F164B767D35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A75979E-B80E-2D38-1586-2BBFD469B2C8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9BAF08CD-01E0-4D2E-77FF-7EF738C1940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D2A59271-0744-7EAA-75C5-1E98523CDDE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FA44D095-4CF2-B308-8935-F30659E9EA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F86239F-014B-631A-B3AA-E7321B1335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15297506-3C76-F9A3-50FB-CB00CAE581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9AE0B357-5875-83F0-781D-FEB06714DE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86755AAA-FF56-07F5-D442-906265109F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1DA669DB-989A-7D7A-9910-2AE9E67BD0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32B301FE-E49F-2297-596C-263DDBA464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75BE0A2F-5ADE-DFB9-13CA-BF7FC58365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CE23795A-2C31-802E-910E-B6A53FE7F0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35C12DE-99FF-BCCD-64CB-0411D88994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298D9D21-7E71-FDDD-5B2A-12A245112A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84C3B7DA-9113-965A-735C-CFA9B9C0E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14A64BDC-C880-E778-BA79-D81F4705991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30DFBF1-9700-516C-F018-1BB73F5A53E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57EF4B92-8541-1E43-C799-FE932B60211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2FC615C-08D4-A1CB-EA15-20B7A0E23A8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4F32135C-0CD8-B13E-CA81-B5C31DE3D5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6BA3688A-1B22-696F-9AD8-67E6868FF3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43552571-7FA1-B854-A425-DE47BF26F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EC32AFD3-1F78-6155-28E9-21EF9E4C20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A5D0F6EF-F07F-4F9A-2955-8E0AC1BCAC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B982DA4-1168-6DC7-D0AC-A621DC90E14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2178D7CE-6242-8512-0F47-8B4DFE5EF5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4540063D-CC7B-619D-C66D-5F557F18E3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A883B7E9-98CD-FF80-8455-F3A62EDECD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1FB0298D-7BA0-B943-7EE2-5F7844F43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CA635E8C-455B-760D-925A-D9F3AF8063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7F68FADA-23B8-5F37-057D-9AD57EDBA0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ABF64347-BC5D-366B-86ED-B7B2F86649E4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746E1FF-EFE6-2934-6F2E-B1CA4E5A6F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D539DB51-51E2-917C-B17D-1784F1701C6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384BE1B2-16AE-980D-EB3B-760B7430BFF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7F2A3CD0-8D83-052D-C5C1-78C185C6AA8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7E67F618-A5E9-366E-5CAA-C86D7C50E3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258F4957-FD75-EF0E-86A5-902669E7589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28B8C417-B35F-F919-4D27-902D6A8BE5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7A731ED6-E310-A7D7-5666-834FFEF467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ACC53F86-62F0-B2B9-F773-2FD8CBE1CD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0ACFD993-DA52-4037-EAD5-10CFA065CF4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8F669C43-3369-4DFD-4A54-53245A4093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B1FAAA6D-65D3-EE61-B3F6-2DE0E8EDB0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7A4ACEB-7083-8AD9-89A2-C3F81B6191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12344680-E356-4F06-8F96-13AF6576A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49ED03C4-77D9-4F2C-5159-29E14AFC42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4CE8F8E5-F0BB-A56F-5847-3FD27D21B276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F7927B6-DE72-1D0A-9BBD-20DDC0784CE9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599685E8-D836-AC0E-29C1-97FB24D03213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444EC1FB-A978-9F73-BA23-8962677F1E38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DB8BC2AD-1F7A-7DB3-3E7F-5FD97DE794F4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52AF443-2122-752F-A033-9451FF25A7AA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9A72CA45-3190-A878-3744-CA1D6BA13F8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DFE193F3-2AE4-AF56-5708-7F5E69EE1892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AE9D7A88-B6E8-7229-AC3E-B7649B1FB78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A71A82ED-C42D-2778-D78B-DFD94558C2F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D0EAEB8-4210-B7D0-079B-C899B816148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6575F5D9-FE40-59CE-5C36-7C4228E63FE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462B0063-B0D5-368A-80AA-155BBE09D89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D2E22346-7537-0336-B1AB-EED08440BC68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0B625E4-9B19-D473-9F7D-F3997BF6D892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D9711B64-9A54-26BB-1FDE-F212928B4EC4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71628A5A-D864-65D5-18A3-143BF7443F6F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45A46DD-5AF5-44A8-A076-06A3C625B4A7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E94D937A-C2AF-29DD-9D67-03BD4290F911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3E1D13FB-3643-9081-BE13-042BEDA6A98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0B89AC7A-2B4E-1B24-71B2-78A148B71AC3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6905D74F-9C04-0A08-8768-CCF1EFAA5B44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BCBD04E6-FEEF-3EF3-7BA5-5BB1131D794C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E75777C8-E242-6F57-07D8-E5DE286D824D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A0B39B89-D590-FDD6-5031-B8DCEC4EC005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7693A78D-B3DA-73AC-E137-378C549778C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B8EBF596-DB5C-64E1-5E2D-C22BD065F6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00C57AF6-BC4E-B984-D74E-97A3076AD7C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0D71AD8-19AD-2213-4624-EF38F8923BE8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07AFA4B0-6B20-BD66-0BC5-DDB63023FA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E8F9B54E-1494-6CA6-55AC-35963D5BBEB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2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30D93FB9-2EF2-C21F-221C-26228C8F3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Inter" panose="020B0604020202020204" charset="0"/>
                <a:ea typeface="Inter" panose="020B0604020202020204" charset="0"/>
              </a:rPr>
              <a:t>A NEW CORE ARCHITECTURE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437508-ACDD-459A-F431-CFC4A14920DB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B56CE81A-7805-4D19-7C0D-A4873AD932C6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Incremental IR Server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B56A8D72-6BCD-CD2B-1C39-B0A45E59E7F3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It’s all about caching, incremental updates, and responsiveness.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3DDD74-C75C-5E1D-55F2-BC5C7D50A03C}"/>
              </a:ext>
            </a:extLst>
          </p:cNvPr>
          <p:cNvGrpSpPr/>
          <p:nvPr/>
        </p:nvGrpSpPr>
        <p:grpSpPr>
          <a:xfrm>
            <a:off x="1542288" y="3562790"/>
            <a:ext cx="2926080" cy="1026023"/>
            <a:chOff x="1996214" y="1292544"/>
            <a:chExt cx="2115303" cy="1026023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15DA627A-4384-B61B-035F-BDD5425FC0A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Extraction Engine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018E6D6E-5F2C-53A1-6477-9CEC01359850}"/>
                </a:ext>
              </a:extLst>
            </p:cNvPr>
            <p:cNvSpPr txBox="1"/>
            <p:nvPr/>
          </p:nvSpPr>
          <p:spPr>
            <a:xfrm>
              <a:off x="1996214" y="170296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Core analytical pass. Performs data-flow and ownership analysis. 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54D0CD-EEDE-1E12-E580-83E73868227C}"/>
              </a:ext>
            </a:extLst>
          </p:cNvPr>
          <p:cNvGrpSpPr/>
          <p:nvPr/>
        </p:nvGrpSpPr>
        <p:grpSpPr>
          <a:xfrm>
            <a:off x="3133344" y="1109775"/>
            <a:ext cx="2840736" cy="966867"/>
            <a:chOff x="3509757" y="1125610"/>
            <a:chExt cx="2106393" cy="966867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53C4D784-9F3B-9F5C-C18D-FC83E1618A8F}"/>
                </a:ext>
              </a:extLst>
            </p:cNvPr>
            <p:cNvSpPr txBox="1"/>
            <p:nvPr/>
          </p:nvSpPr>
          <p:spPr>
            <a:xfrm>
              <a:off x="3509757" y="1125610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8C64DB73-11C4-77DE-AB6F-3904E5D4E0F4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Secondary analytical pass. Rewrites code based on compiler suggestions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1825A-95FF-557B-BECF-6C965A8A55A4}"/>
              </a:ext>
            </a:extLst>
          </p:cNvPr>
          <p:cNvGrpSpPr/>
          <p:nvPr/>
        </p:nvGrpSpPr>
        <p:grpSpPr>
          <a:xfrm>
            <a:off x="4397721" y="3562790"/>
            <a:ext cx="3354515" cy="974457"/>
            <a:chOff x="5218770" y="1312589"/>
            <a:chExt cx="2092688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FD661853-B248-3C09-5D5F-BCEB94EE2DCD}"/>
                </a:ext>
              </a:extLst>
            </p:cNvPr>
            <p:cNvSpPr txBox="1"/>
            <p:nvPr/>
          </p:nvSpPr>
          <p:spPr>
            <a:xfrm>
              <a:off x="5218770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CLI Interface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F2E3B964-9B65-E0A2-696E-A12968C77D8C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It ties all components together — one command-line entry point.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772C091E-BC0B-9146-CE04-EFB6DB92E1B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507827" y="2215055"/>
            <a:ext cx="0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33A1D465-6417-E5AE-8185-163368E2BC4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B281C668-D01F-77E6-7460-98B63DD04CD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140392"/>
            <a:ext cx="6104" cy="5359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F3FEB9F8-732D-CF45-3313-FE215D56341C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6066538" y="3131458"/>
            <a:ext cx="4924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3316EE04-25D5-F8F7-DD52-A413F8C25616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2" y="2897705"/>
            <a:ext cx="290774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8AA4BC8F-55A1-BA9B-558F-AE0A8DFDC04F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CCC8548A-A1B4-D80A-80AB-1ED0020ED22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1F590012-4609-8BAD-5F3B-60FF0D5FD045}"/>
              </a:ext>
            </a:extLst>
          </p:cNvPr>
          <p:cNvSpPr txBox="1"/>
          <p:nvPr/>
        </p:nvSpPr>
        <p:spPr>
          <a:xfrm>
            <a:off x="914061" y="2670155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CACHE</a:t>
            </a:r>
            <a:endParaRPr sz="24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1A72ECED-2722-1A98-369C-268D2D737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ANALYSE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C85E0648-E325-DB06-7270-0E3E582E03EB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REWRITE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B18CCBB6-B82E-C767-B898-0A3DAEDC3418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UNIFY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8A408D-4C62-7B05-4C25-D28BE1A9207A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0435DC09-4979-2A2C-12E5-66CC028E3835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VSCode Extension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B6B6F217-1A17-89F9-1ADE-3DEA7B3C6720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Presents results interactively and integrates with the IDE.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66DBF2F6-04FC-D185-7BE0-95C443783614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675473" y="2215055"/>
            <a:ext cx="0" cy="461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94AC3D8F-1C34-22B5-868B-25C559AE3CB2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INTEGRATE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524D17CF-557C-A18A-83BB-2A9C37030321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5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: Diagonal Corners Snipped 76">
            <a:extLst>
              <a:ext uri="{FF2B5EF4-FFF2-40B4-BE49-F238E27FC236}">
                <a16:creationId xmlns:a16="http://schemas.microsoft.com/office/drawing/2014/main" id="{2FDEE1D1-6790-12C9-4684-8AC7924A10C5}"/>
              </a:ext>
            </a:extLst>
          </p:cNvPr>
          <p:cNvSpPr/>
          <p:nvPr/>
        </p:nvSpPr>
        <p:spPr>
          <a:xfrm>
            <a:off x="6569748" y="2745001"/>
            <a:ext cx="1893425" cy="494630"/>
          </a:xfrm>
          <a:prstGeom prst="snip2DiagRect">
            <a:avLst/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: Diagonal Corners Snipped 78">
            <a:extLst>
              <a:ext uri="{FF2B5EF4-FFF2-40B4-BE49-F238E27FC236}">
                <a16:creationId xmlns:a16="http://schemas.microsoft.com/office/drawing/2014/main" id="{5801B88D-E871-832A-D4FC-7CBFA0DAF585}"/>
              </a:ext>
            </a:extLst>
          </p:cNvPr>
          <p:cNvSpPr/>
          <p:nvPr/>
        </p:nvSpPr>
        <p:spPr>
          <a:xfrm rot="5400000">
            <a:off x="6906209" y="2897533"/>
            <a:ext cx="1214865" cy="1899063"/>
          </a:xfrm>
          <a:prstGeom prst="snip2DiagRect">
            <a:avLst>
              <a:gd name="adj1" fmla="val 0"/>
              <a:gd name="adj2" fmla="val 7730"/>
            </a:avLst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4" name="Picture 5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E6589C2-15D3-3AD9-DA88-8031F4A1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48" y="2723398"/>
            <a:ext cx="1899064" cy="1542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44137A-6E09-0C3B-242C-4F04FFB6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84" y="486275"/>
            <a:ext cx="7814316" cy="572700"/>
          </a:xfrm>
        </p:spPr>
        <p:txBody>
          <a:bodyPr/>
          <a:lstStyle/>
          <a:p>
            <a:pPr algn="ctr"/>
            <a:r>
              <a:rPr lang="en-GB" sz="1600" dirty="0"/>
              <a:t>EXPERIMENTAL FRAMEWORK: INCREMENTAL IR AND COMPOSABLE EXTRACTION </a:t>
            </a:r>
            <a:endParaRPr lang="en-AU" sz="16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174ED-0A63-3962-0EC1-A3C5D1831E90}"/>
              </a:ext>
            </a:extLst>
          </p:cNvPr>
          <p:cNvSpPr/>
          <p:nvPr/>
        </p:nvSpPr>
        <p:spPr>
          <a:xfrm>
            <a:off x="807434" y="1630777"/>
            <a:ext cx="336885" cy="22859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Source Code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64FF875-FCDB-61A4-179A-DC43BA91A4C9}"/>
              </a:ext>
            </a:extLst>
          </p:cNvPr>
          <p:cNvGrpSpPr/>
          <p:nvPr/>
        </p:nvGrpSpPr>
        <p:grpSpPr>
          <a:xfrm>
            <a:off x="1456008" y="1324618"/>
            <a:ext cx="2912005" cy="1143796"/>
            <a:chOff x="1540041" y="1409026"/>
            <a:chExt cx="2715701" cy="1099718"/>
          </a:xfrm>
          <a:solidFill>
            <a:srgbClr val="DDE3EA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16E825C-1919-A1D5-3261-119D6DD05855}"/>
                </a:ext>
              </a:extLst>
            </p:cNvPr>
            <p:cNvSpPr/>
            <p:nvPr/>
          </p:nvSpPr>
          <p:spPr>
            <a:xfrm>
              <a:off x="1540041" y="1409026"/>
              <a:ext cx="2715699" cy="109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2631C1-2507-765D-9A3D-7FD5642A97A2}"/>
                </a:ext>
              </a:extLst>
            </p:cNvPr>
            <p:cNvSpPr/>
            <p:nvPr/>
          </p:nvSpPr>
          <p:spPr>
            <a:xfrm>
              <a:off x="1540043" y="1412851"/>
              <a:ext cx="2715699" cy="323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Incremental IR Server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47EB68-4C54-6418-EC3B-BB2F8C9E4B47}"/>
              </a:ext>
            </a:extLst>
          </p:cNvPr>
          <p:cNvSpPr/>
          <p:nvPr/>
        </p:nvSpPr>
        <p:spPr>
          <a:xfrm>
            <a:off x="1540043" y="1909394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AST/MIR Cache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F3C0D8-2F44-7CB7-A6AA-AE268EE4442A}"/>
              </a:ext>
            </a:extLst>
          </p:cNvPr>
          <p:cNvSpPr/>
          <p:nvPr/>
        </p:nvSpPr>
        <p:spPr>
          <a:xfrm>
            <a:off x="2533960" y="1909393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Incremental Rebuild Engine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2B1994-042C-D2EC-959C-DACFB0A49539}"/>
              </a:ext>
            </a:extLst>
          </p:cNvPr>
          <p:cNvSpPr/>
          <p:nvPr/>
        </p:nvSpPr>
        <p:spPr>
          <a:xfrm>
            <a:off x="3499742" y="1909392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Query Engine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18012C2-529A-08F9-AA09-38FF23D9836A}"/>
              </a:ext>
            </a:extLst>
          </p:cNvPr>
          <p:cNvGrpSpPr/>
          <p:nvPr/>
        </p:nvGrpSpPr>
        <p:grpSpPr>
          <a:xfrm>
            <a:off x="1456008" y="2981105"/>
            <a:ext cx="2912007" cy="1163779"/>
            <a:chOff x="1540041" y="2981106"/>
            <a:chExt cx="2715701" cy="1099718"/>
          </a:xfrm>
          <a:solidFill>
            <a:srgbClr val="DDE3EA"/>
          </a:solidFill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EC94DDC-5207-FCFC-8CDD-FB4CFFB0FDAE}"/>
                </a:ext>
              </a:extLst>
            </p:cNvPr>
            <p:cNvSpPr/>
            <p:nvPr/>
          </p:nvSpPr>
          <p:spPr>
            <a:xfrm>
              <a:off x="1540041" y="2981106"/>
              <a:ext cx="2715699" cy="109971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7E2D89-F70D-4865-1EA9-661FBDB390AE}"/>
                </a:ext>
              </a:extLst>
            </p:cNvPr>
            <p:cNvSpPr/>
            <p:nvPr/>
          </p:nvSpPr>
          <p:spPr>
            <a:xfrm>
              <a:off x="1540043" y="2988131"/>
              <a:ext cx="2715699" cy="32313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rPr>
                <a:t>Extraction Engine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12174F-B915-2FB2-678F-72401676554D}"/>
              </a:ext>
            </a:extLst>
          </p:cNvPr>
          <p:cNvSpPr/>
          <p:nvPr/>
        </p:nvSpPr>
        <p:spPr>
          <a:xfrm>
            <a:off x="1540043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Analysis Component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97BBAC-485D-BB13-D6CE-864894F23C17}"/>
              </a:ext>
            </a:extLst>
          </p:cNvPr>
          <p:cNvSpPr/>
          <p:nvPr/>
        </p:nvSpPr>
        <p:spPr>
          <a:xfrm>
            <a:off x="2533961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Planning Component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35728FE-39AA-FC77-7074-A309E9DC4F54}"/>
              </a:ext>
            </a:extLst>
          </p:cNvPr>
          <p:cNvSpPr/>
          <p:nvPr/>
        </p:nvSpPr>
        <p:spPr>
          <a:xfrm>
            <a:off x="3499742" y="3555229"/>
            <a:ext cx="756000" cy="468000"/>
          </a:xfrm>
          <a:prstGeom prst="roundRect">
            <a:avLst/>
          </a:prstGeom>
          <a:solidFill>
            <a:srgbClr val="F2F5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Composable Extractions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9A2972-3E19-51AA-6EDD-56ADC97282CD}"/>
              </a:ext>
            </a:extLst>
          </p:cNvPr>
          <p:cNvSpPr/>
          <p:nvPr/>
        </p:nvSpPr>
        <p:spPr>
          <a:xfrm>
            <a:off x="4840767" y="1327583"/>
            <a:ext cx="1440000" cy="1080000"/>
          </a:xfrm>
          <a:prstGeom prst="rect">
            <a:avLst/>
          </a:prstGeom>
          <a:solidFill>
            <a:srgbClr val="FCEF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Generics Extraction Stage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52937-F95A-FF51-3023-B1A25253A203}"/>
              </a:ext>
            </a:extLst>
          </p:cNvPr>
          <p:cNvSpPr/>
          <p:nvPr/>
        </p:nvSpPr>
        <p:spPr>
          <a:xfrm>
            <a:off x="4840767" y="3064884"/>
            <a:ext cx="1440000" cy="1080000"/>
          </a:xfrm>
          <a:prstGeom prst="rect">
            <a:avLst/>
          </a:prstGeom>
          <a:solidFill>
            <a:srgbClr val="FCEFB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Asynchronous Extraction Stage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1E6CD37-E413-71FD-74DF-9A1A98C982C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4255742" y="1867583"/>
            <a:ext cx="585025" cy="1921646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E3C1D6B-C366-E99E-141E-8A330665C65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255742" y="3604884"/>
            <a:ext cx="585025" cy="184345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70053DC-7D46-86B3-322A-B42D5F9B06C2}"/>
              </a:ext>
            </a:extLst>
          </p:cNvPr>
          <p:cNvSpPr/>
          <p:nvPr/>
        </p:nvSpPr>
        <p:spPr>
          <a:xfrm>
            <a:off x="1554110" y="4367446"/>
            <a:ext cx="2715699" cy="323133"/>
          </a:xfrm>
          <a:prstGeom prst="rect">
            <a:avLst/>
          </a:prstGeom>
          <a:solidFill>
            <a:srgbClr val="E3E7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Execution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539527-8F32-D298-53A2-AF773C028355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2911960" y="4023229"/>
            <a:ext cx="1" cy="344217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F742B3-0AC0-46E2-759E-6A07898EE9A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918040" y="2377394"/>
            <a:ext cx="3" cy="603459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C42FC39-F108-530D-1EA2-1A0823A4BBA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877742" y="2377392"/>
            <a:ext cx="0" cy="603461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793622-93CD-93D9-62BC-9EA07FFE8D44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2911961" y="3330495"/>
            <a:ext cx="52" cy="224734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BF9FE96-CBF0-2B00-2E2A-A10D71C51B3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302661" y="2945877"/>
            <a:ext cx="224734" cy="993970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6BB5D91-89DF-CB96-5B6A-219DE5576DCA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282510" y="2959997"/>
            <a:ext cx="224734" cy="965729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E6F23B79-F0AE-F1B0-4E54-EC5FCF4BA78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92672" y="1290053"/>
            <a:ext cx="244713" cy="993969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6EEA502-FB0D-BA2F-0A29-7FBCCDCF966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3272522" y="1304171"/>
            <a:ext cx="244711" cy="965730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7E5D84-85B9-06AC-64D2-533CEA8685B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911960" y="1664681"/>
            <a:ext cx="52" cy="244712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8441FC-A425-A632-2FB4-B38126AD76D3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296043" y="2143393"/>
            <a:ext cx="237917" cy="1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3139BC12-B0AD-0D1F-6D39-53FABCA9604B}"/>
              </a:ext>
            </a:extLst>
          </p:cNvPr>
          <p:cNvSpPr/>
          <p:nvPr/>
        </p:nvSpPr>
        <p:spPr>
          <a:xfrm>
            <a:off x="2124168" y="2734176"/>
            <a:ext cx="1547446" cy="158562"/>
          </a:xfrm>
          <a:prstGeom prst="flowChartTerminator">
            <a:avLst/>
          </a:prstGeom>
          <a:solidFill>
            <a:srgbClr val="C25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Extraction Query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B83CEAE0-368D-74C7-7DAC-6F5EBA664CC7}"/>
              </a:ext>
            </a:extLst>
          </p:cNvPr>
          <p:cNvSpPr/>
          <p:nvPr/>
        </p:nvSpPr>
        <p:spPr>
          <a:xfrm>
            <a:off x="2106445" y="2524857"/>
            <a:ext cx="1547446" cy="158562"/>
          </a:xfrm>
          <a:prstGeom prst="flowChartTerminator">
            <a:avLst/>
          </a:prstGeom>
          <a:solidFill>
            <a:srgbClr val="C25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8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Cached IR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1368945-2921-A436-A9FD-1AAE3BFAE699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V="1">
            <a:off x="1918041" y="2604137"/>
            <a:ext cx="188405" cy="390783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EC3836E-1ACC-7D0C-ED66-99B7D350BDCB}"/>
              </a:ext>
            </a:extLst>
          </p:cNvPr>
          <p:cNvCxnSpPr>
            <a:stCxn id="64" idx="3"/>
            <a:endCxn id="7" idx="2"/>
          </p:cNvCxnSpPr>
          <p:nvPr/>
        </p:nvCxnSpPr>
        <p:spPr>
          <a:xfrm flipV="1">
            <a:off x="3671614" y="2377392"/>
            <a:ext cx="206128" cy="436065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8F6CA76-AA2D-1BFE-C0FE-C7A1349E7E2C}"/>
              </a:ext>
            </a:extLst>
          </p:cNvPr>
          <p:cNvSpPr/>
          <p:nvPr/>
        </p:nvSpPr>
        <p:spPr>
          <a:xfrm>
            <a:off x="609684" y="4207638"/>
            <a:ext cx="732384" cy="203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i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New SRC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250459C0-97B5-9FA3-9E1E-2628E76FEB56}"/>
              </a:ext>
            </a:extLst>
          </p:cNvPr>
          <p:cNvCxnSpPr>
            <a:stCxn id="21" idx="1"/>
            <a:endCxn id="78" idx="2"/>
          </p:cNvCxnSpPr>
          <p:nvPr/>
        </p:nvCxnSpPr>
        <p:spPr>
          <a:xfrm rot="10800000">
            <a:off x="975876" y="4411621"/>
            <a:ext cx="578234" cy="117393"/>
          </a:xfrm>
          <a:prstGeom prst="bentConnector2">
            <a:avLst/>
          </a:prstGeom>
          <a:ln>
            <a:solidFill>
              <a:srgbClr val="2B38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7C87157-70AE-A64E-29F7-492E52BE41F5}"/>
              </a:ext>
            </a:extLst>
          </p:cNvPr>
          <p:cNvCxnSpPr>
            <a:stCxn id="78" idx="0"/>
            <a:endCxn id="3" idx="2"/>
          </p:cNvCxnSpPr>
          <p:nvPr/>
        </p:nvCxnSpPr>
        <p:spPr>
          <a:xfrm flipV="1">
            <a:off x="975876" y="3916776"/>
            <a:ext cx="1" cy="290862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3453BEC-619B-2D18-4356-5FEF5AF65DA4}"/>
              </a:ext>
            </a:extLst>
          </p:cNvPr>
          <p:cNvSpPr/>
          <p:nvPr/>
        </p:nvSpPr>
        <p:spPr>
          <a:xfrm>
            <a:off x="1364511" y="1024681"/>
            <a:ext cx="858183" cy="1907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800" i="1" dirty="0">
                <a:latin typeface="Inter" panose="020B0604020202020204" charset="0"/>
                <a:ea typeface="Inter" panose="020B0604020202020204" charset="0"/>
              </a:rPr>
              <a:t>File Watcher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8DAFFD4-95E1-B623-08CB-2DB1D0E3B8BA}"/>
              </a:ext>
            </a:extLst>
          </p:cNvPr>
          <p:cNvCxnSpPr>
            <a:cxnSpLocks/>
            <a:stCxn id="3" idx="0"/>
            <a:endCxn id="85" idx="1"/>
          </p:cNvCxnSpPr>
          <p:nvPr/>
        </p:nvCxnSpPr>
        <p:spPr>
          <a:xfrm rot="5400000" flipH="1" flipV="1">
            <a:off x="914843" y="1181109"/>
            <a:ext cx="510703" cy="388634"/>
          </a:xfrm>
          <a:prstGeom prst="bentConnector2">
            <a:avLst/>
          </a:prstGeom>
          <a:ln>
            <a:solidFill>
              <a:srgbClr val="2B385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E4F0D92-2695-98A1-2276-A314120C6182}"/>
              </a:ext>
            </a:extLst>
          </p:cNvPr>
          <p:cNvCxnSpPr>
            <a:cxnSpLocks/>
            <a:stCxn id="85" idx="3"/>
            <a:endCxn id="4" idx="0"/>
          </p:cNvCxnSpPr>
          <p:nvPr/>
        </p:nvCxnSpPr>
        <p:spPr>
          <a:xfrm>
            <a:off x="2222694" y="1120074"/>
            <a:ext cx="689318" cy="208522"/>
          </a:xfrm>
          <a:prstGeom prst="bentConnector2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5D00C3A-44D0-8C40-896A-523A3973B180}"/>
              </a:ext>
            </a:extLst>
          </p:cNvPr>
          <p:cNvCxnSpPr>
            <a:stCxn id="7" idx="1"/>
          </p:cNvCxnSpPr>
          <p:nvPr/>
        </p:nvCxnSpPr>
        <p:spPr>
          <a:xfrm rot="10800000" flipV="1">
            <a:off x="3289960" y="2143391"/>
            <a:ext cx="209782" cy="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31E1D25-D44B-AA9F-2108-7270257B1CA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296043" y="3789229"/>
            <a:ext cx="237918" cy="0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ctangle: Diagonal Corners Snipped 74">
            <a:extLst>
              <a:ext uri="{FF2B5EF4-FFF2-40B4-BE49-F238E27FC236}">
                <a16:creationId xmlns:a16="http://schemas.microsoft.com/office/drawing/2014/main" id="{FACF7266-A4BD-974D-4F90-68834A790CD1}"/>
              </a:ext>
            </a:extLst>
          </p:cNvPr>
          <p:cNvSpPr/>
          <p:nvPr/>
        </p:nvSpPr>
        <p:spPr>
          <a:xfrm>
            <a:off x="6569748" y="947307"/>
            <a:ext cx="1893425" cy="494630"/>
          </a:xfrm>
          <a:prstGeom prst="snip2DiagRect">
            <a:avLst/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AE9456-EB89-34B2-3669-CD0109DF7EF2}"/>
              </a:ext>
            </a:extLst>
          </p:cNvPr>
          <p:cNvCxnSpPr>
            <a:stCxn id="11" idx="1"/>
          </p:cNvCxnSpPr>
          <p:nvPr/>
        </p:nvCxnSpPr>
        <p:spPr>
          <a:xfrm flipH="1">
            <a:off x="3289959" y="3789229"/>
            <a:ext cx="209783" cy="0"/>
          </a:xfrm>
          <a:prstGeom prst="straightConnector1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: Diagonal Corners Snipped 75">
            <a:extLst>
              <a:ext uri="{FF2B5EF4-FFF2-40B4-BE49-F238E27FC236}">
                <a16:creationId xmlns:a16="http://schemas.microsoft.com/office/drawing/2014/main" id="{61A291F6-17BF-AF01-138D-BF87D9FF817B}"/>
              </a:ext>
            </a:extLst>
          </p:cNvPr>
          <p:cNvSpPr/>
          <p:nvPr/>
        </p:nvSpPr>
        <p:spPr>
          <a:xfrm rot="5400000">
            <a:off x="6906209" y="1099839"/>
            <a:ext cx="1214865" cy="1899063"/>
          </a:xfrm>
          <a:prstGeom prst="snip2DiagRect">
            <a:avLst>
              <a:gd name="adj1" fmla="val 0"/>
              <a:gd name="adj2" fmla="val 7730"/>
            </a:avLst>
          </a:prstGeom>
          <a:solidFill>
            <a:srgbClr val="FFF9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2968F47-D1EF-AB14-0EEA-74A074F5CD89}"/>
              </a:ext>
            </a:extLst>
          </p:cNvPr>
          <p:cNvCxnSpPr>
            <a:cxnSpLocks/>
            <a:stCxn id="75" idx="0"/>
            <a:endCxn id="21" idx="3"/>
          </p:cNvCxnSpPr>
          <p:nvPr/>
        </p:nvCxnSpPr>
        <p:spPr>
          <a:xfrm flipH="1">
            <a:off x="4269809" y="1194622"/>
            <a:ext cx="4193364" cy="3334391"/>
          </a:xfrm>
          <a:prstGeom prst="bentConnector3">
            <a:avLst>
              <a:gd name="adj1" fmla="val -3103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9FA16B5-C600-C2AD-8645-D306272941C1}"/>
              </a:ext>
            </a:extLst>
          </p:cNvPr>
          <p:cNvCxnSpPr>
            <a:cxnSpLocks/>
            <a:stCxn id="77" idx="0"/>
          </p:cNvCxnSpPr>
          <p:nvPr/>
        </p:nvCxnSpPr>
        <p:spPr>
          <a:xfrm flipH="1">
            <a:off x="4262752" y="2992316"/>
            <a:ext cx="4200421" cy="1548562"/>
          </a:xfrm>
          <a:prstGeom prst="bentConnector3">
            <a:avLst>
              <a:gd name="adj1" fmla="val -3098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BFDD9E7-BAB8-155D-4F04-098A482A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748" y="981601"/>
            <a:ext cx="1829613" cy="1622934"/>
          </a:xfrm>
          <a:prstGeom prst="rect">
            <a:avLst/>
          </a:prstGeom>
        </p:spPr>
      </p:pic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23CE424-57FD-D78E-D6FE-BED0CEAB3668}"/>
              </a:ext>
            </a:extLst>
          </p:cNvPr>
          <p:cNvCxnSpPr>
            <a:cxnSpLocks/>
            <a:stCxn id="13" idx="3"/>
            <a:endCxn id="75" idx="2"/>
          </p:cNvCxnSpPr>
          <p:nvPr/>
        </p:nvCxnSpPr>
        <p:spPr>
          <a:xfrm flipV="1">
            <a:off x="6280767" y="1194622"/>
            <a:ext cx="288981" cy="67296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3288B89-C46C-9E44-78FB-451286117470}"/>
              </a:ext>
            </a:extLst>
          </p:cNvPr>
          <p:cNvCxnSpPr>
            <a:cxnSpLocks/>
            <a:stCxn id="13" idx="3"/>
            <a:endCxn id="76" idx="1"/>
          </p:cNvCxnSpPr>
          <p:nvPr/>
        </p:nvCxnSpPr>
        <p:spPr>
          <a:xfrm>
            <a:off x="6280767" y="1867583"/>
            <a:ext cx="283343" cy="181788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D54BE67A-CCCE-0B7E-2A77-5DB10AFBC03C}"/>
              </a:ext>
            </a:extLst>
          </p:cNvPr>
          <p:cNvCxnSpPr>
            <a:cxnSpLocks/>
          </p:cNvCxnSpPr>
          <p:nvPr/>
        </p:nvCxnSpPr>
        <p:spPr>
          <a:xfrm flipV="1">
            <a:off x="6277833" y="2950660"/>
            <a:ext cx="288981" cy="672961"/>
          </a:xfrm>
          <a:prstGeom prst="bentConnector3">
            <a:avLst/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6D6CEEA-8AC6-D3D6-B205-FFBD81019FA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280767" y="3604884"/>
            <a:ext cx="280409" cy="193491"/>
          </a:xfrm>
          <a:prstGeom prst="bentConnector3">
            <a:avLst>
              <a:gd name="adj1" fmla="val 50000"/>
            </a:avLst>
          </a:prstGeom>
          <a:ln>
            <a:solidFill>
              <a:srgbClr val="2B3856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06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837EA808-E52B-30BB-DFB2-6A048D49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8D3EEF86-A7F5-9038-F2BA-03B85C33DE9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4B5BBDC-1146-D9EC-B306-F819725E28C2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51CA5B06-31A6-D13E-B127-B78BA4C0AE37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22FAB4CC-98B0-6284-575D-00B67C7577B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A0363273-C6DA-877A-47D3-28442299E85A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A7C828B-68D0-6B48-7C91-5A16BD1D706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90D74E65-0527-83A9-3556-413B6A51C6DD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C350F8ED-DC55-742D-346E-EB5159D06021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5C9C98F3-FE37-C549-093F-286A80314221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4A51A369-43F9-DE30-D245-E4665D62D4F3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9C62B404-56DB-BAE7-ACAF-815278AE813B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CD03C5D-6FDD-4391-D3EF-B8A19864514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25A26A7E-C755-257F-70B6-74C22C1D81C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0EA95FF8-924C-10FF-7EF8-71407066685B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BB839A7F-B9E7-AB5E-7F5F-AA1E93FC2C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B149D642-D63E-0284-0AC9-91FEDDC1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Using formal methods and complex analysis to go from “it compiles” to “it’s correct.”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849DD642-C1C1-3CE8-B9B7-30B5BC15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VERIFICATION TOOLCHAIN: PROVING IT’S CORRECT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F09D43A4-86C2-39CE-4769-BC721FB61488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BB6DBDB1-AA71-710F-E4AB-EEB930DE46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669123-2B6D-CD58-BC01-47EF1A104D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25E8EB55-65BF-F0FD-1603-D8055F82D2F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FBB28EF1-844A-9BA4-D635-3C62107F75A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DA7BCAA5-39EE-A880-000C-2BF79F53FDF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DFA9DB05-47D5-F0B6-80B7-E875C0A44DE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8E4C6020-9BED-0E59-AA14-9110B13079A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0B89A57E-D361-DC47-7EF5-D9B3AF559F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0B97E3DD-D76F-D5FE-1C2E-ADDF1651C2F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7CCF9ECC-7E82-CF35-9F4F-6BE3A1EB7CF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252FCE50-86F3-F81B-BCBF-6FA39B51508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25117568-3DA2-7889-C0F2-E72F658C14F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685C4A0D-E6C4-E6BA-AFD0-2CB3B683934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FF197B30-F0F3-458F-379B-10E4E29A2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208CA95D-D94B-FBDE-AEC1-FEFB6438BBF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1BF1FB28-101F-A095-D18A-21DA71C5297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933991DA-A627-F7C4-F550-8D1C937A1875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04E013C7-6630-7A87-C2CB-9E54F0B4E9A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EA387B41-EB90-1A9D-072A-72BAF66DEBDC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2F236D43-2CBA-7B01-890D-C4D125AFF0C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A40ABE82-70B5-6772-D0B9-766520E0080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4C3DCB5D-B1DF-6BF1-D40C-5A5603FAA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C78BA4F2-6A26-FA13-A8E1-7C379ED18AD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D8FFA2D-6359-31F9-15A7-B75498A0970F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E091ECE-3F0F-1B4C-1614-F386C3F68F5C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BFFE48B1-3612-E216-4ACC-74900DA44F6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D6CD219D-E641-7B08-B4AD-785D0CB2CDFE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208605C-6134-4661-29F1-DCC18D0A772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E56A6F54-056D-4543-75CE-49C8B3E33A3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B64ED40F-592E-B606-52A1-4445085049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F29523BB-9E20-462B-36D5-BB3C2EDC816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873CEEDF-DB54-01E7-EF50-0E2543AA7A3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52AAD9A9-F117-1942-D8BC-3887E4E2B3F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EC1F2F1-F246-51BB-FC1E-C024BB39C53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20D3E773-D093-2624-DE55-536FBB1A4D1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DD06BF1-96BD-D98C-01F3-BDA58715600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B38F8E40-A35B-24CF-48DD-FB6F48FB33E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298C3833-236C-8A2E-650B-C81970D2A2B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401C363-5727-3B68-A7D7-933192FF5B3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13985546-4F5F-117C-2FFA-8C2A968F318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8F26997A-965C-B3BA-A269-2281357CA6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920EE7D3-66A1-FC9C-41E9-A1341BEDA3A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A99875E2-983A-2887-9E10-4099B3E227F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14EE042-32E3-37A5-645D-41F38CE39D6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3B620ABB-AA8E-BE90-8415-050749AE90A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7EF1D014-B9B4-8F0B-4709-58A1970D1CB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8C727499-9710-A918-D3FE-F790E1B87A8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BE951BD-64BE-7A62-45C2-D307C1ECB37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B8A2EC7-3DA7-DEC4-7985-A22E5AB17F0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80A272CA-32CC-F94A-D6E0-3F39F58BBFB3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09BD83E7-D37D-85B0-9B35-26C3464C3E5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AACC988-69F1-7DB4-62D3-6F9115C95AF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737CBD83-0AC0-4EB6-ADF1-66C8C5C252E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4EFCD6DB-73A2-3CC7-15D7-BF44316DA8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BFF00FFD-55ED-4ED5-4BC7-09421E78FBB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165DD810-F723-93EC-8748-2BFFA047A38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F175806D-7CD8-BCC3-63B5-CA17459D767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9ACA9D6-845E-DA8D-2CE9-555162EFD13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C338C-755D-7923-55BB-05254FABE93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19C3C00-B005-FF22-1752-0FBA40DE2CB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A0C76360-A2B2-4C6C-9A91-C25FE0656A2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32CFF8-C517-ACBB-F860-8AF0DB7C05D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B5CFDA8-C382-2E06-378C-400463CD8D8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F5A746CC-26F9-C65D-6DA9-8D2C43B4C12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AF6C2231-E758-82CE-CCF3-B6C0656C9FF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9093DCD5-225D-1CDE-9838-C0E66532219C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528C0DEB-F873-8559-0856-E964C9D8288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FE76BEE9-8409-84EF-116F-D8EC83C548B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5222D118-44F1-6B5E-4164-810DEC22EC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1F65EA29-B37E-FEAF-FB57-C92A413643E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350C706C-97AE-BDD2-C37C-A8C7675ED22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98E5EBA5-21C0-49CF-4342-180394DABF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0546609-BE1C-A42E-06B6-A5D6951F9AD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4BEE5693-FC13-2318-99D8-0A7249FC899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B5BFADF0-1045-820A-8555-6CB0007EB36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84C3A9B-EF3B-7779-10EA-2601EADA5F8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2A93070C-A7C7-D1BB-4CA8-EEE243FB3B6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B1F5BAA-5111-CA5E-7F62-0487CE5EBF5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9217EBEF-B741-0D7F-8698-8056D5799C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59F022AC-97C9-BE8D-3E9C-59117733CB9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96B77D97-BB5C-AFA3-F33F-FBDB2DC0FCB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A6419C6-EC85-8F9D-08C1-F8E7666656D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7EB25BBF-695A-C4E2-41F3-8798338C8084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B711C58E-9D90-67D6-559E-253D55B50B0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5851A6B0-9F0B-A82E-7BB5-6E8F19E9912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2261CC3F-C944-9CA1-5A32-1D82CC466A9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885C7C29-C9BC-D227-F76C-69D051C32AA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76766B75-1051-958F-D243-4403E622A62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26016F6-6A52-191A-F63C-E49444CA8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EE950B14-8E6A-4DF7-55AD-3980E6CEE9B3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1FAF1E8E-B7BF-4EAD-2806-13040ABAF27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B1E01566-C0C4-BC23-AA62-C62A19A1080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8B978DFA-3170-C272-CCDF-A95485DEDB8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D3BBC097-1A30-3773-0C7E-F71DCA5C57D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3BC0765E-2779-D28E-4E73-C0E220F0516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6DE7E8A-13A0-6CDB-F98C-4BB6A2E9EB07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FE4AD43E-201E-2E86-AA41-14C70A7D8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898B8EC9-A8F1-069D-0572-9C64E6DB4D9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A1F20F3A-74F8-00BD-5F5C-CA1C8EA0BEDB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C0AFB2DA-DD55-9F87-32E5-978AF84F781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34CC67E-43E9-209E-5993-39E20EEEC1C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FF1EDB11-27E0-A24B-D1C2-E1242276A5C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343ED836-D133-F775-D443-76B0B093676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B5A7604A-691A-D8E8-41C1-50D207308CD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B0FDB6D-F44B-048C-B6F0-7149B4DE566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93802609-3886-5063-A49A-6B9954526D2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479FF564-0DE9-3029-18D7-61B7814F106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84DCD914-2FDF-08E5-B11C-4D029EB5256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A8BED0F-546A-ACF0-7471-81A8F64E8D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06CFF001-E2BA-CC9F-3AD5-183B77C3B88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8E3B56CF-FC1D-D7E1-E3A7-2F7B699F146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B18996-8DE3-F360-1BBA-7DB8A9C8A2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88A4666B-0FE1-184C-279D-B9027E93E24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AA74221C-503F-8E37-7355-553B219F9CC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94F70BC4-9024-4780-7227-24573531E5C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5C02345B-02DA-266E-9ECB-364D3F319EF1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8489BD1-3E17-36F5-FE69-51DC8FEC07A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A0187071-674B-F5DD-EFAB-109D765F0BA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78E2BD29-2127-66B5-7BD7-6141EF300D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31FF3000-0120-F48F-988A-2E923DC82F4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620FCC9A-84F5-80DD-67BE-622B336C009A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04973FA-A2EA-E2A2-B4DE-3817DF2C1FE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A5793C26-D227-009D-5C6D-C61B20815FE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DC07C11A-FD26-A373-087C-6E7B00726B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C15EBAF7-290D-F340-F63C-0674FDF90DF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45DBB43D-9BDD-7D71-C11B-720D99B2F34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B3499FA8-E012-F095-0E89-A8A0E62ED21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63048B3-DBEA-9968-BFC2-B29B9D75DE1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9499A061-5BFF-D55A-6C9C-B78954B7FA1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4111DAD1-94AF-49FE-019C-B9A7412AAC7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CF759E34-AA27-2C82-5E04-10CB259B8E4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D1D583BF-A976-8161-8CEB-77D86E6FA8C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82526C77-4468-C9F4-541A-25FCFEDA42A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382DA84-E69A-2A6F-1C4C-E599C572573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F44E9FB-49BA-7B35-C027-C06A38F11A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DB91211-D915-8750-84A9-85202B599F3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23E6F992-B1E7-E27D-A281-FF6112F2F4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A2935EC-D143-9DB9-996A-341F64BE73A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6A75D6E2-41B2-D862-4BC2-6039CF44FF1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E93D85AB-ED7C-9AD4-9670-168661C53CE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C4157421-E925-1931-8670-FCC7B4191F4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81453EB8-D26F-9BEC-68C6-96DFB9603CD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A93C9B4A-AA45-F20E-44F6-BDF230C8000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D654D0E2-A4E9-42D9-E697-6BA65E7C1BD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5D88364-D0F3-15ED-4B9D-E573D3DB498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6CEFB541-D24C-7FA2-46C7-47F6B334C8C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B12F028-5105-EDF7-5CC1-D182A5E1312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F52EB55-790D-F0BA-0584-530264723589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9EC8394-80C8-CC94-21AF-24DC8B3668E1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B59DF5EE-695E-4AB0-1F50-6E6806C61B2B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CE745E7-6326-137D-6A77-E5623E91EF5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EC49339-FB08-3933-D6DD-8EEA4D5C014A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DCD936B6-BCD3-56EA-A78A-47D66257B5B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747D2B8-7164-3D3E-63FB-97CF5CFF5EBF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88E743F4-FD1D-368B-84BD-C1EC4977B66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00951A08-09AC-9661-D71F-0863EBA925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7E3F6DF6-2652-88D4-3627-9E4D7D20330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6139B79E-084D-0911-0284-11BD19DF419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50CD1CFA-88A0-B63C-57FC-7512CD70B8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4437A893-911A-6559-DB5A-FF8373C9DA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2021487-0809-62EE-7561-A5CF008ED8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BA0F68F7-D1B8-718E-F629-D727400415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DE8FB6A-8F90-B7FD-7C00-4149918BC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4C2A075E-A08B-50BA-099B-B0AEE68BB4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55E352FC-5D98-43F1-E18A-2C4B7C7994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23E9C6FA-34C9-A936-587A-13488EFC505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5989C85-A266-FD3E-696E-23D6F081032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374EFBBE-5FF0-BE59-3AE5-783D7CB694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A1E86904-A43C-CC64-7177-41CD013C57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A2684BB1-8471-7D02-0260-AD54EEC3D980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EA2B80A3-5078-54CF-F55C-84F44B76891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F0CBFBB0-0625-899B-AC4E-A0BDFEDDE6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37D0026-5F01-5FE9-7865-B1357E2F77A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0DB1B73-7254-52D2-6B5F-30EE19C6F6F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511FFFF9-61D8-A0E8-2226-EDA580BD75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91975373-7B57-EFF9-EE16-1D615DDB5F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03D21C23-32FA-D1EC-3178-E6B4262ED6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DE1F27F-124A-8664-A041-AF05F4CAC8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A95396-74A5-020C-80C0-43C9D7B734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C3317715-4B5B-D6F0-70AE-79B0B7A510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094FE24-DD7D-C4F3-B427-4749F21A95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1664A96-9966-B571-36E4-272F7D29BC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65FF7F74-FCDF-D7F2-DE14-52396B172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A1655E62-1A51-0D5E-0DCB-7C5D840DE85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798111BC-85CE-7738-1249-104F68F3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6518D940-E9C4-A063-95D1-FFC0C0A7CC87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774119B-E285-CE69-4F9C-A4DC1CA127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C7B22020-E316-5C33-B12C-0C7CC24EAA4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4345202-6BCA-E684-70F1-534DDD2FBB5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661BF73-BB3A-D89A-414F-855524CA5CB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FC1D406-0B73-241B-778F-006D17C4BC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4845CBFB-D500-90E2-9A2C-6E198D61DB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A4E3F6D0-FC01-5A4B-3426-F91136EA8D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C336EAA9-7D6D-62FF-E802-63D7A406E1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A6639424-1C2A-D81B-E33E-98EA84D705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172EBE9A-8AB7-6E4C-93B6-34FB89809C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C73AF96-9E6B-47C6-B543-00BE64073C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F837F171-5291-51FA-E0E0-1BDBC68BF4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7631443-CBC8-4E58-3296-C7539A25C8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D5B9A0EF-3DF4-0E87-27C1-4EDCCFE5F6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5FC6245-4D9C-7C0F-E8F3-FA996E6488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0C697D24-445A-3E23-6BEC-B90737041C0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D908074F-EA25-F304-2BB6-DFA3F8187205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A1284C7B-DD96-A1F6-D785-26E46574240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12A213-43C2-A335-0362-4B996853CA2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AA10F49D-F9B5-E4AB-32D3-6748E534A5D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CBFFEED4-6773-49A5-698B-17A313B791F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B949E86A-62F6-97DD-0528-88D5EBF5A9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5008FF88-4EE7-A03F-CE4A-E2EAFA4425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1EDC9A0-F57D-AB9A-5E7F-3EC91865C2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DC7196D2-B3D7-706C-7584-D221F38D02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CE93A4C-2132-B454-9835-0108384E3D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EA40270-17EE-1E28-4CF5-5C597458AB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E1282829-01AA-A354-2323-C5ACECA496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4F275B8D-FDF7-29ED-3BD4-E513B85149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18987B1A-B543-21FF-774E-CBEEE803FC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237993DD-4D4C-7E29-3BF8-F96B5F80AC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13918E8-F9DE-6D82-34B1-C4E5E68D81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4FA6FA4B-D371-F8E2-9AFA-90E066299E6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39308B1D-FCEB-EC78-59F0-6AC8998207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A54F5675-C2DD-DBCC-1B1D-CF305B68011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BD0C5AFF-FFFF-AF53-4DFB-7CA866C40FF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758C023D-D9A6-8211-3E2B-4C886497B23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176C7B7-DFB4-FA1A-E0BE-EABFA58C503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E63A762F-6FA5-23B6-0D38-C31281DA27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6B85F675-E746-EBC1-C1C9-7102F424A4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F7B45ED7-0380-30BB-FB36-30C2173D58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6E414F3-C24D-5A5A-1C98-506D4758AA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0E4E3E6-F112-2DFB-32B4-A892C2D9AF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C97F0A4B-5483-7E87-ABE5-572F4349B81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DA116B4E-89FA-E1A3-6DA3-948CA34E859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9D7353B9-2206-73B1-AAC1-B725EF89F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AFB18B08-8C2C-C847-1221-06A88274AC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7AEA40D-7778-5631-F319-75C18F3AD5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CA8556E-D4DB-EAB2-42B0-1339D41C53A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505F9274-E5D1-DD63-4902-8C99C9C78AC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C387BEB-4BD1-3072-926B-28CF533225B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5569207A-BD76-6792-B42C-61D36C24C7D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6354A2E-7304-6C5C-6323-43E7E5EF64C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AC3278C-72B5-106F-18B5-1AF10463AC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33F1CE29-91EA-B67B-4E31-8519250F8A1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53E234AB-D3A3-C780-8B1E-1FD68EA8AC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68E99639-2736-7757-F9F9-B7F441FC9D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D8974764-0673-CBDC-3624-DE083C99DA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D2B9B93-444D-A5C8-2802-52A1F9D58B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55D7D8C5-933F-50A5-32CB-8B1B84AA27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711A36B4-CE54-9430-AA9E-010DDCC012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ED26D6F0-9055-83AE-5566-4F7CF52E91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2D9D1B22-9411-08FE-2F84-8C15642EE4C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04273BE-89A9-5ACE-57BE-00F3D65361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288CBD11-D733-A403-FF01-62590D870BF5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9EDE9961-1ADC-D530-D05E-BA82A18DD30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D716425-EFAE-6C65-0952-1A8B9524CD5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E5DBE50-BB22-5B50-81A8-1E9CE4F7C69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CE80205-6143-795D-8ED3-D9179CBF0F6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772A6AAB-59F5-0152-B804-0E791B7A22E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91FE6E0B-F4C6-7EEA-6423-673BEBF9F2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5ACE9AAC-C9F8-DA34-1368-63096331BA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32D57643-1267-211D-FF7F-19AF6FFE43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3D80A7FD-1AAF-AE8D-BE24-758D90E49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F60DAEE6-E4B3-4E1D-0085-1DCA7F1EF6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A7E0B43D-907F-1EEB-1923-9C51F08385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2DD08672-7F37-E895-7757-062636B5B9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A8D04121-F13C-9537-0339-0C56051C86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D60A40B-43EE-57A9-5DB2-BF733D915C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40C5D3E7-E906-DE85-3DD7-0806215B58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E31E7127-63C3-2782-94A0-18A8C8D72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2F61B4CF-05AE-4856-46FB-3F6E83095759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6B28C64-64EB-F1C0-1FDA-5DE8C69148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30796B54-90CD-9246-37E5-F33EB73BF9E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EE0AA0ED-77B4-943D-8A56-31CEECC8B6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5ED3682C-1AC1-4F4B-AD11-90378678B89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A1232953-298D-E33A-F0A5-80762724A5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78C7F349-345D-CA6B-7ABB-28B214DC25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528A69B8-F37A-6C40-9708-8A17E944C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CBDDE1A1-0E8D-2048-8714-C98CF6407C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C507431-0963-07EA-695F-F08D960412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DC05F2BC-ED6F-F290-26BA-1E7C27C5AF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EBBCADEF-AFD2-5025-6A9C-15754D0A68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5A01679-DA28-C3CF-EDCA-A416AC1ABD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44A0AE3B-359F-09AC-F015-EA53C401EF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18C609E9-C096-3AD8-E308-ACFA317CE0B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EBBAC83E-A0FA-4860-E48B-6414794B4C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D93629A8-3C03-4AE0-EE0A-0EE516862E6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E3C8F668-0174-8EE1-B45F-B11134AE968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E241134-A0DE-33FA-EEC9-BB7A0C73AFB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07366BBE-BFD5-7121-DDC6-B517849B814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5B6B0B73-AA3D-7BC2-3BAC-E532800EFD3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65361529-FAD8-E15B-7100-00871FBE50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F570F974-C109-C5FD-4D4C-5E553EDB3B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7513B6D6-9AFC-CC9A-6421-19D021B5A1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689CF97F-80EB-DC48-3006-CB563669FE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195C1061-8468-56DE-728E-687C10B0D3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CD99B9A3-46D9-2525-5413-4A32033211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0116CB31-AE0A-5400-96DE-0F8961C206A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30A0DFE1-AEB6-21AE-9E75-389D58CDE0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929C033-B062-5BDB-9B0C-D82ACF83430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CCFF47C8-DF00-235C-46D2-AAE7E3119D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AB63854A-A29C-B0A5-6CDB-34A584D2A2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FF53C33A-A089-D7A4-B584-762979A840A4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2805F42-3985-B4FC-1372-AAE2C09A8D48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F8285A75-CB16-0B70-61E4-40027C0AE55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675EA1D1-BAF1-89F1-6051-35AB2BB53AF6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36B5D363-8CF4-38E6-7D70-2EFD8BA40A9D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0F19AC4-27EE-CBCE-8DBE-5D0C61868BD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FF3B1A8B-1B04-9147-9CE9-9019B86F349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CA0BA23D-6856-8481-423E-D873AABFF324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D8835262-E4FA-AEE4-6DDE-A0C1A1F7BEEF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08086EBD-C4EB-049F-CDA3-2D0616B4D2B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5D64474-5450-9FA2-84CF-D76E5F6B54AA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5EDC66B2-FED9-7587-12D1-518F905FEEFC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785B7E05-E499-FECC-BF03-4666D70F264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61F330C2-CADE-B00A-2111-03919DD5AEF7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72B08641-1E4A-D1D2-F4C7-22B5E904C227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AF6A20C-9492-5A98-CBA7-5D41B66D5CBA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D218DB96-7E6B-ED5D-558B-6AFE22E3CE85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2E3DDFF-46BE-CF4D-78C3-0E3A9A775FD8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D3DA184-9D85-9F48-0E67-0C57422AC672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B4F48CB6-3EE6-6ADD-CED2-C01D1A0C2E9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3E88CD61-F1B3-2BBD-37E1-2E50C86CA47A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32CF10FA-9FDF-A3C2-D7DB-10A084EE3F5A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0B942863-42A2-E624-00D5-2ACE44C8B8A2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79AE5D98-7809-B9EF-B460-09815536FA37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BDD0B01-B528-B60C-31B0-205C4B032EFC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4FBF947-57EA-A733-9FED-5521F5D2954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9F823B-2C9A-4144-3BA5-8C55E0CFE0DE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BD2B6108-C340-CAE2-E240-458A334A5292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D499CB5F-AF0F-BF72-C4CC-0652927E026D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D5E8B500-3C73-503C-7302-5DE45EB41B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16F66249-5E3D-8405-D7E1-C34FE147A526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1B50-18B5-E2A4-D230-EFEE15F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6FED78-CDC9-DBC4-AB10-70D556FC15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88541" y="670273"/>
            <a:ext cx="7667687" cy="424500"/>
          </a:xfrm>
        </p:spPr>
        <p:txBody>
          <a:bodyPr anchor="ctr"/>
          <a:lstStyle/>
          <a:p>
            <a:pPr algn="ctr"/>
            <a:r>
              <a:rPr lang="en-AU" sz="2800" dirty="0"/>
              <a:t>COMPILATION ≠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13E43-C229-CBAF-9232-089F5AF55B2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04643" y="1870888"/>
            <a:ext cx="1422236" cy="424500"/>
          </a:xfrm>
        </p:spPr>
        <p:txBody>
          <a:bodyPr anchor="ctr"/>
          <a:lstStyle/>
          <a:p>
            <a:pPr algn="ctr"/>
            <a:r>
              <a:rPr lang="en-AU" sz="1600" dirty="0"/>
              <a:t>WHAT WE PROVE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F29E-5283-7CFD-C38E-088DD67E8AA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87771" y="2028180"/>
            <a:ext cx="2426689" cy="262764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AU" dirty="0"/>
              <a:t>The Rust compiler ensures </a:t>
            </a:r>
            <a:r>
              <a:rPr lang="en-AU" b="1" dirty="0"/>
              <a:t>type safety</a:t>
            </a:r>
            <a:r>
              <a:rPr lang="en-AU" dirty="0"/>
              <a:t> and </a:t>
            </a:r>
            <a:r>
              <a:rPr lang="en-AU" b="1" dirty="0"/>
              <a:t>memory correctness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dirty="0"/>
              <a:t>But after extraction, the toolchain </a:t>
            </a:r>
            <a:r>
              <a:rPr lang="en-AU" b="1" dirty="0"/>
              <a:t>will </a:t>
            </a:r>
            <a:r>
              <a:rPr lang="en-AU" dirty="0"/>
              <a:t>rewrite lifetimes and restructure control flow, among others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AU" dirty="0"/>
              <a:t>These transformations </a:t>
            </a:r>
            <a:r>
              <a:rPr lang="en-AU" b="1" dirty="0"/>
              <a:t>can</a:t>
            </a:r>
            <a:r>
              <a:rPr lang="en-AU" dirty="0"/>
              <a:t> change behaviour – compilation only proves it runs, not that it </a:t>
            </a:r>
            <a:r>
              <a:rPr lang="en-AU" b="1" dirty="0"/>
              <a:t>behaves identically</a:t>
            </a:r>
            <a:r>
              <a:rPr lang="en-AU" dirty="0"/>
              <a:t>.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FCFED954-65E6-CFE6-B54D-01D432DB2EB6}"/>
              </a:ext>
            </a:extLst>
          </p:cNvPr>
          <p:cNvSpPr txBox="1">
            <a:spLocks/>
          </p:cNvSpPr>
          <p:nvPr/>
        </p:nvSpPr>
        <p:spPr>
          <a:xfrm>
            <a:off x="3464051" y="3731584"/>
            <a:ext cx="1238148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AU" sz="1600" dirty="0"/>
              <a:t>HOW WE PROVE 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BDD0AF-AB74-12DD-BB8F-BCF759CDA3D5}"/>
              </a:ext>
            </a:extLst>
          </p:cNvPr>
          <p:cNvSpPr/>
          <p:nvPr/>
        </p:nvSpPr>
        <p:spPr>
          <a:xfrm>
            <a:off x="788541" y="1363138"/>
            <a:ext cx="2394671" cy="3360116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55C08D-C6E2-24F6-5B47-E5B04FE7B607}"/>
              </a:ext>
            </a:extLst>
          </p:cNvPr>
          <p:cNvSpPr/>
          <p:nvPr/>
        </p:nvSpPr>
        <p:spPr>
          <a:xfrm>
            <a:off x="3416229" y="1363138"/>
            <a:ext cx="5040000" cy="1440000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28E5FA-510E-E0E3-2E2F-AB54F5671A41}"/>
              </a:ext>
            </a:extLst>
          </p:cNvPr>
          <p:cNvSpPr/>
          <p:nvPr/>
        </p:nvSpPr>
        <p:spPr>
          <a:xfrm>
            <a:off x="3416229" y="3151834"/>
            <a:ext cx="5040000" cy="1584000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CB408FC-D193-28C6-E714-F702E98196BA}"/>
              </a:ext>
            </a:extLst>
          </p:cNvPr>
          <p:cNvSpPr txBox="1">
            <a:spLocks/>
          </p:cNvSpPr>
          <p:nvPr/>
        </p:nvSpPr>
        <p:spPr>
          <a:xfrm>
            <a:off x="852522" y="1483409"/>
            <a:ext cx="2261938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-AU" sz="1600" dirty="0"/>
              <a:t>WHY COMPILATION ISN’T ENOUGH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AF3FD32-CD46-BFFD-F72E-562BFF3ECA36}"/>
                  </a:ext>
                </a:extLst>
              </p:cNvPr>
              <p:cNvSpPr/>
              <p:nvPr/>
            </p:nvSpPr>
            <p:spPr>
              <a:xfrm>
                <a:off x="4820439" y="1424098"/>
                <a:ext cx="3471039" cy="604082"/>
              </a:xfrm>
              <a:prstGeom prst="roundRect">
                <a:avLst/>
              </a:prstGeom>
              <a:solidFill>
                <a:srgbClr val="FAF3C0"/>
              </a:solidFill>
              <a:ln>
                <a:solidFill>
                  <a:srgbClr val="2B38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Inter" panose="020B0604020202020204" charset="0"/>
                    <a:ea typeface="Inter" panose="020B0604020202020204" charset="0"/>
                  </a:rPr>
                  <a:t>Simplified:</a:t>
                </a:r>
                <a:endParaRPr lang="en-AU" i="1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endParaRPr>
              </a:p>
            </p:txBody>
          </p:sp>
        </mc:Choice>
        <mc:Fallback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AF3FD32-CD46-BFFD-F72E-562BFF3EC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439" y="1424098"/>
                <a:ext cx="3471039" cy="60408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2B385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1BE6DD7-8C51-24E9-7312-BC52F011D57F}"/>
                  </a:ext>
                </a:extLst>
              </p:cNvPr>
              <p:cNvSpPr/>
              <p:nvPr/>
            </p:nvSpPr>
            <p:spPr>
              <a:xfrm>
                <a:off x="4826879" y="2115806"/>
                <a:ext cx="3471039" cy="604082"/>
              </a:xfrm>
              <a:prstGeom prst="roundRect">
                <a:avLst/>
              </a:prstGeom>
              <a:solidFill>
                <a:srgbClr val="E9F3FA"/>
              </a:solidFill>
              <a:ln>
                <a:solidFill>
                  <a:srgbClr val="2B385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dirty="0">
                    <a:solidFill>
                      <a:schemeClr val="tx1"/>
                    </a:solidFill>
                    <a:latin typeface="Inter" panose="020B0604020202020204" charset="0"/>
                    <a:ea typeface="Inter" panose="020B0604020202020204" charset="0"/>
                  </a:rPr>
                  <a:t>Contextual:</a:t>
                </a:r>
                <a14:m>
                  <m:oMath xmlns:m="http://schemas.openxmlformats.org/officeDocument/2006/math"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b="0" i="0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AU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])(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])(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b="0" dirty="0">
                    <a:solidFill>
                      <a:schemeClr val="tx1"/>
                    </a:solidFill>
                    <a:latin typeface="Inter" panose="020B0604020202020204" charset="0"/>
                    <a:ea typeface="Inter" panose="020B0604020202020204" charset="0"/>
                  </a:rPr>
                  <a:t> </a:t>
                </a:r>
                <a:endParaRPr lang="en-AU" dirty="0">
                  <a:solidFill>
                    <a:schemeClr val="tx1"/>
                  </a:solidFill>
                  <a:latin typeface="Inter" panose="020B0604020202020204" charset="0"/>
                  <a:ea typeface="Inter" panose="020B0604020202020204" charset="0"/>
                </a:endParaRPr>
              </a:p>
            </p:txBody>
          </p:sp>
        </mc:Choice>
        <mc:Fallback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1BE6DD7-8C51-24E9-7312-BC52F011D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879" y="2115806"/>
                <a:ext cx="3471039" cy="6040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2B385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7707BEC-6C35-BAA4-B33E-F8DD58849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060" y="3198338"/>
            <a:ext cx="3096676" cy="1490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442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2435-E6C5-CFE6-56D4-758D42B94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79;p56">
            <a:extLst>
              <a:ext uri="{FF2B5EF4-FFF2-40B4-BE49-F238E27FC236}">
                <a16:creationId xmlns:a16="http://schemas.microsoft.com/office/drawing/2014/main" id="{2AD1FD9D-D276-1ED8-1B47-98546E646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612" y="521225"/>
            <a:ext cx="755220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Inter" panose="020B0604020202020204" charset="0"/>
                <a:ea typeface="Inter" panose="020B0604020202020204" charset="0"/>
              </a:rPr>
              <a:t>THE VERIFICATION PIPELINE</a:t>
            </a:r>
            <a:endParaRPr dirty="0">
              <a:latin typeface="Inter" panose="020B0604020202020204" charset="0"/>
              <a:ea typeface="Inter" panose="020B060402020202020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9AA72C-E22F-5817-23EC-447CB52B6DCD}"/>
              </a:ext>
            </a:extLst>
          </p:cNvPr>
          <p:cNvGrpSpPr/>
          <p:nvPr/>
        </p:nvGrpSpPr>
        <p:grpSpPr>
          <a:xfrm>
            <a:off x="467522" y="1097343"/>
            <a:ext cx="2763002" cy="1043514"/>
            <a:chOff x="720001" y="3313345"/>
            <a:chExt cx="2088300" cy="1043514"/>
          </a:xfrm>
        </p:grpSpPr>
        <p:sp>
          <p:nvSpPr>
            <p:cNvPr id="5" name="Google Shape;6280;p56">
              <a:extLst>
                <a:ext uri="{FF2B5EF4-FFF2-40B4-BE49-F238E27FC236}">
                  <a16:creationId xmlns:a16="http://schemas.microsoft.com/office/drawing/2014/main" id="{EB4FB37D-3498-6196-CE73-808E4BF2C29D}"/>
                </a:ext>
              </a:extLst>
            </p:cNvPr>
            <p:cNvSpPr txBox="1"/>
            <p:nvPr/>
          </p:nvSpPr>
          <p:spPr>
            <a:xfrm>
              <a:off x="720001" y="331334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Extraction Toolchain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6" name="Google Shape;6281;p56">
              <a:extLst>
                <a:ext uri="{FF2B5EF4-FFF2-40B4-BE49-F238E27FC236}">
                  <a16:creationId xmlns:a16="http://schemas.microsoft.com/office/drawing/2014/main" id="{92635AEB-CEE4-E9E6-916D-5AD59E36B40F}"/>
                </a:ext>
              </a:extLst>
            </p:cNvPr>
            <p:cNvSpPr txBox="1"/>
            <p:nvPr/>
          </p:nvSpPr>
          <p:spPr>
            <a:xfrm>
              <a:off x="720001" y="3741259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Produces two working programs – the original P and refactored P′.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03447D-C599-0FFE-00A3-D7D9CFB0D0E8}"/>
              </a:ext>
            </a:extLst>
          </p:cNvPr>
          <p:cNvGrpSpPr/>
          <p:nvPr/>
        </p:nvGrpSpPr>
        <p:grpSpPr>
          <a:xfrm>
            <a:off x="1544318" y="3562790"/>
            <a:ext cx="2924051" cy="861049"/>
            <a:chOff x="1997681" y="1292544"/>
            <a:chExt cx="2113836" cy="861049"/>
          </a:xfrm>
        </p:grpSpPr>
        <p:sp>
          <p:nvSpPr>
            <p:cNvPr id="8" name="Google Shape;6282;p56">
              <a:extLst>
                <a:ext uri="{FF2B5EF4-FFF2-40B4-BE49-F238E27FC236}">
                  <a16:creationId xmlns:a16="http://schemas.microsoft.com/office/drawing/2014/main" id="{A91809AE-7FF3-AB73-46D3-E4EC5D71E828}"/>
                </a:ext>
              </a:extLst>
            </p:cNvPr>
            <p:cNvSpPr txBox="1"/>
            <p:nvPr/>
          </p:nvSpPr>
          <p:spPr>
            <a:xfrm>
              <a:off x="2023217" y="1292544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REM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9" name="Google Shape;6283;p56">
              <a:extLst>
                <a:ext uri="{FF2B5EF4-FFF2-40B4-BE49-F238E27FC236}">
                  <a16:creationId xmlns:a16="http://schemas.microsoft.com/office/drawing/2014/main" id="{191D0F46-7DB6-FA3E-A4F0-E80BF1D4F81C}"/>
                </a:ext>
              </a:extLst>
            </p:cNvPr>
            <p:cNvSpPr txBox="1"/>
            <p:nvPr/>
          </p:nvSpPr>
          <p:spPr>
            <a:xfrm>
              <a:off x="1997681" y="1537993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Fixes lifetimes on P’ using compiler driven feedback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2C5C1C-E153-8FC7-2875-0CD88693D685}"/>
              </a:ext>
            </a:extLst>
          </p:cNvPr>
          <p:cNvGrpSpPr/>
          <p:nvPr/>
        </p:nvGrpSpPr>
        <p:grpSpPr>
          <a:xfrm>
            <a:off x="3097143" y="1063483"/>
            <a:ext cx="2876937" cy="1176107"/>
            <a:chOff x="3482914" y="1085995"/>
            <a:chExt cx="2133236" cy="1006482"/>
          </a:xfrm>
        </p:grpSpPr>
        <p:sp>
          <p:nvSpPr>
            <p:cNvPr id="11" name="Google Shape;6284;p56">
              <a:extLst>
                <a:ext uri="{FF2B5EF4-FFF2-40B4-BE49-F238E27FC236}">
                  <a16:creationId xmlns:a16="http://schemas.microsoft.com/office/drawing/2014/main" id="{E30554C9-EDB2-437D-16FF-2C7A802F7276}"/>
                </a:ext>
              </a:extLst>
            </p:cNvPr>
            <p:cNvSpPr txBox="1"/>
            <p:nvPr/>
          </p:nvSpPr>
          <p:spPr>
            <a:xfrm>
              <a:off x="3482914" y="1085995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LLBC Translation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2" name="Google Shape;6285;p56">
              <a:extLst>
                <a:ext uri="{FF2B5EF4-FFF2-40B4-BE49-F238E27FC236}">
                  <a16:creationId xmlns:a16="http://schemas.microsoft.com/office/drawing/2014/main" id="{1F148B19-630B-BDC5-68BE-F021A3C00668}"/>
                </a:ext>
              </a:extLst>
            </p:cNvPr>
            <p:cNvSpPr txBox="1"/>
            <p:nvPr/>
          </p:nvSpPr>
          <p:spPr>
            <a:xfrm>
              <a:off x="3527850" y="147687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Converts Rust into a structured low-level byte code representation (LLBC) suitable for proof.</a:t>
              </a:r>
              <a:endParaRPr lang="en-AU" dirty="0">
                <a:latin typeface="Inter" panose="020B0604020202020204" charset="0"/>
                <a:ea typeface="Inter" panose="020B060402020202020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E7AD24-A990-DBBE-1858-DAC4BEBD34D1}"/>
              </a:ext>
            </a:extLst>
          </p:cNvPr>
          <p:cNvGrpSpPr/>
          <p:nvPr/>
        </p:nvGrpSpPr>
        <p:grpSpPr>
          <a:xfrm>
            <a:off x="4397720" y="3562790"/>
            <a:ext cx="3347481" cy="974457"/>
            <a:chOff x="5223158" y="1312589"/>
            <a:chExt cx="2088300" cy="974457"/>
          </a:xfrm>
        </p:grpSpPr>
        <p:sp>
          <p:nvSpPr>
            <p:cNvPr id="14" name="Google Shape;6286;p56">
              <a:extLst>
                <a:ext uri="{FF2B5EF4-FFF2-40B4-BE49-F238E27FC236}">
                  <a16:creationId xmlns:a16="http://schemas.microsoft.com/office/drawing/2014/main" id="{AA579EED-2FEB-C4EB-A16B-2C0143AB829F}"/>
                </a:ext>
              </a:extLst>
            </p:cNvPr>
            <p:cNvSpPr txBox="1"/>
            <p:nvPr/>
          </p:nvSpPr>
          <p:spPr>
            <a:xfrm>
              <a:off x="5223158" y="13125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Coq Code Generation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15" name="Google Shape;6287;p56">
              <a:extLst>
                <a:ext uri="{FF2B5EF4-FFF2-40B4-BE49-F238E27FC236}">
                  <a16:creationId xmlns:a16="http://schemas.microsoft.com/office/drawing/2014/main" id="{3D774AA8-BE24-80DD-FC83-98047F0C2E5E}"/>
                </a:ext>
              </a:extLst>
            </p:cNvPr>
            <p:cNvSpPr txBox="1"/>
            <p:nvPr/>
          </p:nvSpPr>
          <p:spPr>
            <a:xfrm>
              <a:off x="5223158" y="1671446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Translates LLBC to Coq definitions; generates corresponding semantics for both versions.</a:t>
              </a: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16" name="Google Shape;6288;p56">
            <a:extLst>
              <a:ext uri="{FF2B5EF4-FFF2-40B4-BE49-F238E27FC236}">
                <a16:creationId xmlns:a16="http://schemas.microsoft.com/office/drawing/2014/main" id="{92B31D65-B17E-0409-894D-9081AE70EC15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439603" y="2215055"/>
            <a:ext cx="6104" cy="45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6290;p56">
            <a:extLst>
              <a:ext uri="{FF2B5EF4-FFF2-40B4-BE49-F238E27FC236}">
                <a16:creationId xmlns:a16="http://schemas.microsoft.com/office/drawing/2014/main" id="{8636C33E-D451-16F0-0317-67F0FF8F5383}"/>
              </a:ext>
            </a:extLst>
          </p:cNvPr>
          <p:cNvCxnSpPr>
            <a:cxnSpLocks/>
          </p:cNvCxnSpPr>
          <p:nvPr/>
        </p:nvCxnSpPr>
        <p:spPr>
          <a:xfrm flipV="1">
            <a:off x="3017909" y="3131458"/>
            <a:ext cx="5820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8" name="Google Shape;6292;p56">
            <a:extLst>
              <a:ext uri="{FF2B5EF4-FFF2-40B4-BE49-F238E27FC236}">
                <a16:creationId xmlns:a16="http://schemas.microsoft.com/office/drawing/2014/main" id="{63207A60-1480-E31B-FF90-2EE068C1B4D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559808" y="2351314"/>
            <a:ext cx="0" cy="3250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" name="Google Shape;6294;p56">
            <a:extLst>
              <a:ext uri="{FF2B5EF4-FFF2-40B4-BE49-F238E27FC236}">
                <a16:creationId xmlns:a16="http://schemas.microsoft.com/office/drawing/2014/main" id="{8965C69F-B4DB-52AB-C89D-E418A057185A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6066538" y="3131458"/>
            <a:ext cx="4923" cy="43133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0" name="Google Shape;6296;p56">
            <a:extLst>
              <a:ext uri="{FF2B5EF4-FFF2-40B4-BE49-F238E27FC236}">
                <a16:creationId xmlns:a16="http://schemas.microsoft.com/office/drawing/2014/main" id="{E6BDEF99-7E63-AAFA-4FDB-ABE1DCE3B2B3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101593" y="2897705"/>
            <a:ext cx="290773" cy="62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6297;p56">
            <a:extLst>
              <a:ext uri="{FF2B5EF4-FFF2-40B4-BE49-F238E27FC236}">
                <a16:creationId xmlns:a16="http://schemas.microsoft.com/office/drawing/2014/main" id="{4D9B7CE0-987D-BA90-4364-5C6BE27F738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642900" y="2903908"/>
            <a:ext cx="31720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6298;p56">
            <a:extLst>
              <a:ext uri="{FF2B5EF4-FFF2-40B4-BE49-F238E27FC236}">
                <a16:creationId xmlns:a16="http://schemas.microsoft.com/office/drawing/2014/main" id="{88F44D82-E8E0-14EE-8529-F5E55564FA0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5159511" y="2903908"/>
            <a:ext cx="31326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6289;p56">
            <a:extLst>
              <a:ext uri="{FF2B5EF4-FFF2-40B4-BE49-F238E27FC236}">
                <a16:creationId xmlns:a16="http://schemas.microsoft.com/office/drawing/2014/main" id="{3BBA34FC-9309-21EF-094B-EEC55FF3A17D}"/>
              </a:ext>
            </a:extLst>
          </p:cNvPr>
          <p:cNvSpPr txBox="1"/>
          <p:nvPr/>
        </p:nvSpPr>
        <p:spPr>
          <a:xfrm>
            <a:off x="777613" y="2670155"/>
            <a:ext cx="132398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EXTRACT</a:t>
            </a:r>
            <a:endParaRPr sz="24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4" name="Google Shape;6291;p56">
            <a:extLst>
              <a:ext uri="{FF2B5EF4-FFF2-40B4-BE49-F238E27FC236}">
                <a16:creationId xmlns:a16="http://schemas.microsoft.com/office/drawing/2014/main" id="{4AB77D0A-489C-9D3E-11B2-42184F9B3BDD}"/>
              </a:ext>
            </a:extLst>
          </p:cNvPr>
          <p:cNvSpPr txBox="1"/>
          <p:nvPr/>
        </p:nvSpPr>
        <p:spPr>
          <a:xfrm>
            <a:off x="2392366" y="2676358"/>
            <a:ext cx="1250534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LIFETIME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5" name="Google Shape;6293;p56">
            <a:extLst>
              <a:ext uri="{FF2B5EF4-FFF2-40B4-BE49-F238E27FC236}">
                <a16:creationId xmlns:a16="http://schemas.microsoft.com/office/drawing/2014/main" id="{9B93E92A-9C4C-C7A4-8C24-F24FB6AC707E}"/>
              </a:ext>
            </a:extLst>
          </p:cNvPr>
          <p:cNvSpPr txBox="1"/>
          <p:nvPr/>
        </p:nvSpPr>
        <p:spPr>
          <a:xfrm>
            <a:off x="3960105" y="2676358"/>
            <a:ext cx="1199406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CHARON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6" name="Google Shape;6295;p56">
            <a:extLst>
              <a:ext uri="{FF2B5EF4-FFF2-40B4-BE49-F238E27FC236}">
                <a16:creationId xmlns:a16="http://schemas.microsoft.com/office/drawing/2014/main" id="{D62EC834-CD17-7C96-67FB-988888CC5CE4}"/>
              </a:ext>
            </a:extLst>
          </p:cNvPr>
          <p:cNvSpPr txBox="1"/>
          <p:nvPr/>
        </p:nvSpPr>
        <p:spPr>
          <a:xfrm>
            <a:off x="5472772" y="2676358"/>
            <a:ext cx="1187531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AENEAS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5B6B78-626A-690A-1F7C-ADB949E6F7C4}"/>
              </a:ext>
            </a:extLst>
          </p:cNvPr>
          <p:cNvGrpSpPr/>
          <p:nvPr/>
        </p:nvGrpSpPr>
        <p:grpSpPr>
          <a:xfrm>
            <a:off x="5998482" y="1101833"/>
            <a:ext cx="2665626" cy="1062758"/>
            <a:chOff x="6626023" y="3464889"/>
            <a:chExt cx="2170328" cy="1062758"/>
          </a:xfrm>
        </p:grpSpPr>
        <p:sp>
          <p:nvSpPr>
            <p:cNvPr id="28" name="Google Shape;6284;p56">
              <a:extLst>
                <a:ext uri="{FF2B5EF4-FFF2-40B4-BE49-F238E27FC236}">
                  <a16:creationId xmlns:a16="http://schemas.microsoft.com/office/drawing/2014/main" id="{BC390999-387E-C96C-A9C8-1D846523FC8C}"/>
                </a:ext>
              </a:extLst>
            </p:cNvPr>
            <p:cNvSpPr txBox="1"/>
            <p:nvPr/>
          </p:nvSpPr>
          <p:spPr>
            <a:xfrm>
              <a:off x="6626023" y="3464889"/>
              <a:ext cx="20883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Inter" panose="020B0604020202020204" charset="0"/>
                  <a:ea typeface="Inter" panose="020B0604020202020204" charset="0"/>
                  <a:cs typeface="Inter"/>
                  <a:sym typeface="Inter"/>
                </a:rPr>
                <a:t>Coq + Solver</a:t>
              </a:r>
              <a:endParaRPr sz="1800" b="1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  <p:sp>
          <p:nvSpPr>
            <p:cNvPr id="29" name="Google Shape;6285;p56">
              <a:extLst>
                <a:ext uri="{FF2B5EF4-FFF2-40B4-BE49-F238E27FC236}">
                  <a16:creationId xmlns:a16="http://schemas.microsoft.com/office/drawing/2014/main" id="{0D3A1DE4-9E17-D214-8C5B-5855AD26EB23}"/>
                </a:ext>
              </a:extLst>
            </p:cNvPr>
            <p:cNvSpPr txBox="1"/>
            <p:nvPr/>
          </p:nvSpPr>
          <p:spPr>
            <a:xfrm>
              <a:off x="6708051" y="3912047"/>
              <a:ext cx="2088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SzPts val="1100"/>
              </a:pPr>
              <a:r>
                <a:rPr lang="en-US" dirty="0">
                  <a:latin typeface="Inter" panose="020B0604020202020204" charset="0"/>
                  <a:ea typeface="Inter" panose="020B0604020202020204" charset="0"/>
                </a:rPr>
                <a:t>Automatically proves P ≡ P′ under the same observable behaviour; reports pass/fail.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endParaRPr>
            </a:p>
          </p:txBody>
        </p:sp>
      </p:grpSp>
      <p:cxnSp>
        <p:nvCxnSpPr>
          <p:cNvPr id="30" name="Google Shape;6292;p56">
            <a:extLst>
              <a:ext uri="{FF2B5EF4-FFF2-40B4-BE49-F238E27FC236}">
                <a16:creationId xmlns:a16="http://schemas.microsoft.com/office/drawing/2014/main" id="{305C68E9-28F4-53F0-8E25-87BFC66CF4E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675473" y="2215055"/>
            <a:ext cx="0" cy="461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1" name="Google Shape;6293;p56">
            <a:extLst>
              <a:ext uri="{FF2B5EF4-FFF2-40B4-BE49-F238E27FC236}">
                <a16:creationId xmlns:a16="http://schemas.microsoft.com/office/drawing/2014/main" id="{2DD5402F-5D3B-FFE2-D1D3-9040C483AA4C}"/>
              </a:ext>
            </a:extLst>
          </p:cNvPr>
          <p:cNvSpPr txBox="1"/>
          <p:nvPr/>
        </p:nvSpPr>
        <p:spPr>
          <a:xfrm>
            <a:off x="6942927" y="2676823"/>
            <a:ext cx="1465092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cs typeface="Inter"/>
                <a:sym typeface="Inter"/>
              </a:rPr>
              <a:t>VERIFY</a:t>
            </a:r>
            <a:endParaRPr sz="1800" dirty="0">
              <a:solidFill>
                <a:schemeClr val="accent5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71" name="Google Shape;6298;p56">
            <a:extLst>
              <a:ext uri="{FF2B5EF4-FFF2-40B4-BE49-F238E27FC236}">
                <a16:creationId xmlns:a16="http://schemas.microsoft.com/office/drawing/2014/main" id="{D546A00D-1E22-661D-7826-C0CFAC3BA833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flipH="1" flipV="1">
            <a:off x="6660303" y="2903908"/>
            <a:ext cx="282624" cy="4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48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A7CBEFE2-2AB1-168E-C388-29DA1B56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1879711C-87D4-0F5A-893D-35DCD3DA97D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A5A06D87-A38F-6549-BE9E-A6941437CB6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8871D250-89FE-4925-C595-230ECD761959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D6FED224-D630-E872-8F31-A3F639C286C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465635DF-CFA2-903A-7E13-0702C195FF0C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1B9B700-0933-4B1C-A3ED-238819E5BA9E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0DB2477A-8435-1B44-00B7-DF980FC4DCB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6E4231E8-CC92-8D12-F192-EC4C73C6F047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8CF77ED2-8804-3C47-4B6E-6F433BE5EDB0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3B7DD286-D03C-2466-AE2F-A2D516BBC69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21E6A72B-B835-9B0B-45D2-5972C83A89A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882B7F7A-4676-D8CC-2046-3465E0F2E784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FA3C793A-640E-F5C5-3EDA-9CC83B710AE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A634FFF5-0443-D87C-E841-C6803B58EE04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51DEA5B4-8FB2-BA38-4DB9-5035B69AD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9ED2C89C-52FD-DDE4-D232-457AB6C7CC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Real-world performance and proof outcomes from the new toolchain.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7D198DE8-A1C7-7992-AB01-41182A08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RESULTS AND ANALYSIS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04CCE5A3-34A4-4AD1-F605-B34EA3FD96BF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300ED956-9E7D-59F1-4EDD-A344F88A2970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286D19C-9BC9-B0B5-C7E2-EF1DE3FD33A9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0C1BFA9B-F029-D288-CE5D-05911B5732E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5206AAA8-0F51-3BCB-1379-ACD8615AE07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26D7AAA8-898C-DB88-0C78-90F3DB4F226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F822CFB-7898-5E53-E131-6A5CE2EF048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771CE1B1-D9D5-1A9E-C8FA-A7FF6BD976C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76054DE7-9841-6240-2D80-498F4192055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28702ECD-2D88-7A8B-853D-2324229C093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97BBB2AA-6F94-282D-F3F7-6660A2F16CB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7ED8F9E-C285-2552-1D14-A2F9B6FBBAF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AD9CAF91-19A8-8C8F-863D-D63E659A397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C4D37057-279A-8380-4BB9-252A7995DD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6DE2BDAF-E22C-3D68-3A87-C946668A4DC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FCA1B958-5864-2ACE-1216-32134011922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00EFE9CA-C335-1A90-26AC-46D4D812B9E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A344B7B4-68BF-B10F-4746-AE379D22BBA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5F09942F-F6D2-B7A1-4D29-6063C4C72474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27004F29-FE05-42F3-91C0-2B6BB4B9D31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B85546B7-FE5C-2EA8-49DF-F542963FD73F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B9815603-AF8A-33B3-699D-C4963451893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2D53724-0528-6818-8607-AB8A6335775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15050976-9AFD-60CD-828D-5569F8D7E3C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2F0D2799-7611-9600-42C7-65750E0C442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0A0334F4-F2EE-8113-70B6-DF1BB1CBFE1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24CAD692-63EF-EE2E-1510-53DF92F6CD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E9215CA2-BC8F-F437-5BB2-B9B431EC4E5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B5D9DF9D-2222-6CFB-E719-9AC73703079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DA678DBA-5CB5-8345-FF72-52E4B47C6A9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EB712DA5-FA5A-191A-997F-465F65B0DA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D67ADC06-DC05-6DC2-8319-B0A7C69767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D55516D2-670D-D4EF-3571-88F71A58DAF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AFFD406B-E44F-3948-2006-9EBEEEBBF37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5BF7634E-E137-9A87-3FDD-B4F690483F3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3586770-BF8B-26D5-3C49-312A7ED4DA8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2D414D6-745E-C84F-905F-124C31A6B22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B79E952-C1C5-6425-57F5-198F5217341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788E50E-85B4-2CC4-383D-962EF02E128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7806D7F4-F012-0444-7F8D-714983FF80C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713BD3B-9993-8D28-5E91-333673715D9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E15D27C2-63A1-2DDA-7A0C-C09CF7F751E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8DD3A-64EC-9ED8-8B6E-0EEADBB9F88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45951B-21D4-C2BF-2FE7-9612ED8BECD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298A2B5-584A-DF6B-4A0A-F4A5A4F68D3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E03C290F-C784-F691-EF98-D65BB118A0F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D3A28833-0A48-5E9D-6AD2-61D8C0F078F2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15D0A01B-A931-A771-C7AC-7F946458879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AF68937-D2E0-48F0-4EAE-47FEE20B49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A0B4DF6-036A-6A47-FCEC-81F071B3275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8A8AACC-F873-A202-5F30-D2BD883F6F14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F68A0FC6-2785-21B7-7493-DB66585D7F95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C5E043F2-7E15-32F8-B0FD-103E17ADC2C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1F2E12BD-7ECC-2F72-1457-C7A8063A72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0CA53099-AC6C-C991-BC8E-32FD11C8AEE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D560BAF3-C1EB-DF42-5B54-725F75D791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35F1C5C7-1535-48DE-4CB2-726B948A591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A51E5E59-C146-F390-D8C4-828EC054B1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3B633F4-6764-B795-9D5B-E8ECBD9D942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7218FAAE-F5C9-6B4C-53DB-040F6D6B929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5AFFB477-D52F-2698-EDEC-6C5872218C8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3F0F5666-B142-F15A-814F-E339CE72A30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6EFB10-495A-2190-614C-DDE930FB357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9C6C8469-0523-A55C-F542-849602980D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BF2AF31E-9FE2-5F00-F3EA-B513773BDBA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1AA207F6-1ACF-1BA9-F7C8-16079602A1E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0497D92A-4724-75F5-E84B-0D134632F9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19A5937B-C450-E502-94C6-4EF3FB105BFC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5D9B5A4-957D-1C9C-3C50-EA005751F44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F4F1D5B7-8F39-18AC-619B-107041D46C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EE2BC4C-73AA-EE18-AB7F-0169D4F02F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B9292C00-6B81-543F-4787-84ABA21EC607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0F5C0C9D-A8BB-1F91-CEB5-BB6C32D9C78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3ED2A0C8-7526-1672-343A-0A8413F421F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8A60FEAD-F503-6E5F-E3B9-E3F12741B4D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2E16C3E7-C83C-31A0-30A1-640EBAD263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70B47D7A-39E6-CFE7-DB54-7CBADE65A3A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9549381F-5D6F-5A2E-18BA-7AB8158FA68E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82D963E-8DE7-E2BE-DCB8-C76879D8B08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C02B86D6-4856-68EA-C807-6F2031882F5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6C501D8-6927-A882-CE7B-F3362D88743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F140E469-A353-23FA-2444-E34E92E6705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31B16DB2-9336-9852-0290-8528E9ED272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9D19F4F2-5FE2-3D26-8C2B-0F0865E0960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C39D9EF9-D561-26FC-2DAC-C0BD6D3DD9B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4397942B-E43A-45C5-30D5-39F69BFB087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9215FB7-29A8-E2BD-75DD-D5448759C16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52586B2C-D373-5CFC-617A-836AD35064E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6FB21D63-89B7-4CC7-63BB-4561362CC419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B278E41C-61E5-1687-A49C-D2B7CFAD1ED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F824AE52-9CC3-9565-7A5F-CB1871491B2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F542DB4D-D562-D481-2D38-492C4C37105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CB240A4A-160F-4364-9440-B5425A7076A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D932878-4617-158C-DE54-307EFA0C276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65D8AC81-0ABD-06BC-3BAD-1008F5A194C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21CFC585-AFE5-C6CA-EDC3-2EE97723AA3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26F0EC9F-A885-25D8-3FA7-D47E6BF131A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399B4F29-3A35-67BD-A78C-F18542EA0B1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5825EB3C-D1B6-EC76-1BE2-A72ADA0157A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EBDF7CBD-6BF4-B82E-78A0-172FD7743308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EB9EAA2-6362-C957-726F-0B6B4780694D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D2454248-27EC-4F17-A55E-58F7B8F4311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4B2D6E36-9D3C-402B-A2E1-C8B59D95328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20B905CD-2F32-505C-BEFA-0235F001332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FAFA639-A5E1-C04C-E4AD-D09863F121A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2319BFB-B544-B74C-DCD3-ED3741F94837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F2218AEC-3D6F-1CD8-0E1F-163DBFBF757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D63FD26-714E-B2D7-661C-2228EEFCCC9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DD2C17E-E1B6-F265-11AD-518890F1A577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B91BD5A1-5BED-377A-A876-13617025220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4393309B-EAB3-31F0-4A8A-BD9710AB487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2583A90B-59F7-5DD8-4D80-C2FB836C4B1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B54B700F-B4DD-333B-9C2D-92B2D777ADF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021422F4-2E98-1DEA-3740-0757ECC8E2C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8E50ED1B-D09A-46EA-3207-D6893F00B2B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D54FDC3C-F43F-CA85-855E-891CABCD6F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EEE8187B-2815-EACC-520A-F21893BF9B9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23F6B679-26F6-2DC1-50E4-0FD45EFE9A2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1E8E21DD-BB9D-7176-E2E7-1710E5D1019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96487AAE-B831-8E06-636E-A3AEFE90034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A94A995F-9E17-7C64-76E2-A9A410DA370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543C85E-4981-3943-1D89-E9DAF41BDA6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92F7504B-0E83-F55C-DEAE-D06A62C0E30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990164E1-7370-9013-420B-3459B78EDD8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019CDF52-0A72-7267-9C80-FC593F2FA36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5C0C0FAA-5558-877A-955A-EC4751A4824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58092222-13C1-C131-AE0D-E65DC1485D2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3B1F86DE-8320-3F99-2962-2EE30DBF648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A3FDC870-2C44-3F1E-AE02-D454A4C7C15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F4767DC1-A816-4206-E343-6E403416ED9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94ACC5B3-302C-1605-1801-D3CCC01423C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962F1995-8F00-755D-6077-945FA929501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2A0BB83F-A663-59B9-6F59-5248BFAB1C1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83266CA-11EE-D3F5-4F16-4742D865FAB9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8D5DA4C9-DD5D-0287-3B5D-62FC58D8B2F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4A7C4360-7A23-EE5C-B8DB-83EE1040DA9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3AE1235E-B7DC-DD70-DB2E-2B5DEC54D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CEDB5015-B63E-155D-AAB4-8405A1EEFA1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C270B70E-5FB0-AF3D-3C94-15C6174D3AB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2C0148B-7215-A64C-C8B2-D7FD0E15427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0682B4CD-EFF9-3403-4310-C95144E2E37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F2C32E91-1E88-E3EC-555D-8E3B4099B13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EA989260-8422-358C-E11B-662A4E8298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1FB045F6-0517-F67B-6629-843AA0C25D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F9EA6B09-71F3-5DBC-1E29-B5B5BA341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6DF75FB8-1298-CD4D-E05F-700156B351C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FC86F659-F210-C285-245E-14F13312D7C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92375A14-39FD-34FE-84FD-121F6F84881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5B4D0AEF-DDA9-8904-BD3B-33FE45814EC8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E1D652FE-1862-33B7-F01C-0710C797F9F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7689F4A5-53BE-5CEF-DD1A-23682297EE7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9D45BF27-D1F6-F8C6-28B5-75AFEBE5AA84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2B36C38E-BD7C-161F-0B08-0DF1402C70C0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48295901-23C5-336E-31F3-B7E0A500A922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4AAF421-3FEC-DA17-F7A9-998B18AC90EE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7E4E398A-C4EB-342C-1073-0B0CDCF365EA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A5505B72-103A-2C4D-E32B-01E78BDEFCB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0343F974-AF22-A603-69EB-79A56D6B4B3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AEB19A54-2594-ADCA-40BC-BFFB567418B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9DB613E-7399-B461-ED50-9F6D97E6E8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5CA5D7DB-575B-0C73-E49E-42D052F9C3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A2D02DE7-5F37-FE79-0E6D-5F007C4196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F99CFF5F-0795-E71B-F0CF-17236674F2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D1E2634-C8A0-0744-DF54-C2FF7E16A05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4CB9914-7EA3-032E-2822-81B995FD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C6E78E74-3CAE-20BB-A614-4163D35A2D6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635CB2D2-20E8-F99E-026C-21B2EA696F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83AD80C3-2A1B-00D6-AEF6-D8F3FBA249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5B244EFA-13DB-4069-0E89-DFBE9D77BC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192A17E-C1CC-F48B-2ADF-B49BD20E47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90FF4F6E-7253-8593-E87D-CC60AA96F4F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431B51C-F976-44D7-47C0-9615CCFF07F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55024786-643F-16F3-CBC8-44175FE8E5A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9CD12D21-7BA9-876A-5B2A-366F76F8476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FB7DA2C-91F0-8089-5D7B-CDF9450730E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932A19C-BDEC-3548-31A6-15505030A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B2A6949D-C6EB-53E8-3466-11BE530F95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783F1A17-3B1C-A65D-D697-BE3F1B7316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6606E3A4-FDB1-20FE-A9E1-32BD672A8E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4B306D-8894-2A1E-0B80-363832A2B4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B54AA8C1-5A0B-5169-B7BE-7376F9C7B3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4853D258-1962-859B-E5B3-A89AD9240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74C62747-609C-F26D-00D7-921CDA1D06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41D96350-01C0-1CB5-9F22-0870F29AB7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234408A-4809-30C0-B947-112E622FBD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A95401FF-BCB9-D7D6-C4BE-329F524458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08CD0372-F116-1948-4B13-F345DADEC61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19CA243-346A-2A60-7B26-E482193D026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24B15939-F45B-13A0-2F79-ECFA7C004F9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34B0C7E-AE22-A8B4-A9B5-20DA0927E28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C42CD2F-E644-A869-7F7F-2F52AF02F60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C89CF7D-CF8D-F4C7-D47D-1C9710CFF6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5989A096-D36F-A0A6-8F03-99D93F0BAFF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B63E4B27-0AD6-B602-4CFB-B5118F0CD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A39E8AF5-65B9-53ED-C11A-C43E7F3C7D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82046211-7763-70C9-BDBC-92B861312A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65B75FE2-7161-CC22-6163-06F3ACAB43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769C3DA3-2E83-3A1F-9BDA-657AF6E64F6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DF645D2-5CBE-153D-D741-2D595B5E4F8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1FDCAB0-FDF1-9704-1B07-A620F24FC2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FECFFA32-B0D9-DD83-E5E0-DECB30BB10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A6317061-28E0-B430-5AF9-FAA62BD5EC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5D20A2AA-25AA-1F2E-B071-F01E512428F8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C8497276-C158-017F-E5A4-19426184206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42A517A2-DAC3-D882-A111-2236F7D079A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CC56A3-D65B-C348-6C6A-B5F644F4A2C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81EE644B-29DF-64D3-EA0B-DC199F42B6E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E502E1C-068E-4194-AF26-DB5BAFF6E2A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E7D37F35-4A5D-1E5A-F35B-0C9B909FFAB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B40BA087-F60E-2FFD-7879-59021E0C4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415B595-B94D-697A-5D71-5CAF540CF6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3A431AC-A106-20F0-65CB-ECD81739A19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A0CB80D5-A2A7-AA95-D0CF-69D9EE5B3F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168D4D5D-0B0C-B4F3-31D0-3FE42218B5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ACDA4BC7-534E-4522-FA51-6ED148EFAB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1159B31-D61A-1EDE-22C4-7B92FF39D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FE686AAC-536B-86DA-A17F-51884D4A8F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99943755-4BEC-F62B-E525-F714E7B0D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36E8E58-A5B0-A969-BB5F-BE21EFEAD4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1C1707E0-0509-511F-2486-DB7CFD581D86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A330BA9-E7EA-3071-216F-D824A486BA0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B509B072-69A4-CC76-AF7D-3C7014A7953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1C00020-07AA-64FE-4DFB-98C026D21A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CCD19149-67AD-51C9-4B52-4DC7720C9A09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60F2B26-2601-BAA0-E166-457DFA47BF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A6D8019D-C372-A36E-F949-316E528720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B161F11F-340E-9227-504F-61802268CF7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A4D99329-A82F-92D4-3689-913AAA3179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7092B57-436C-3E22-1B69-599119C08F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F5F87D1-E660-5F8D-AD15-B970F21B25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AD089CB-B596-4549-7BA7-4B912D148E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5A27D437-04E8-81FC-D048-72912B01725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2C7F44A2-D970-62D4-CEF0-0DC239DFD28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B22E255A-CCAA-C717-E6E2-89A325BCAA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D230AB9-21F7-C7F7-3CA9-3B8F7BB7A2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B547AEF8-5043-88D7-3A5F-86501B49B59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3B3B2448-B19F-8E07-096B-CB11BE24144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62788E2-73F8-B7D1-31B5-D34F0DA336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908CE464-645B-70C6-46FB-F4659BCFAA6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61E6DE73-22E7-A522-F8E4-CB33129A50E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13BB458F-9068-8C26-8F56-474EF075B5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42112793-9538-57FF-B5B8-E23658FF93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96B6AAF-6888-DFEA-605C-7D542D3EE3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AD28C0D0-4131-056C-3EF4-EC721099B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12A9CD13-8050-E05D-1C58-8B98459D18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5D41829-1C77-1810-C6D8-7BAC3ED3B4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1CFCEB03-26C2-20C1-CAFD-7092BD43E9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FA1A2D4-34F8-4787-4C03-88C24C14EB0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BF3DE959-C232-A71B-B6C4-26BB55E9FA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E66EB938-6CBF-DE42-507D-08B46B852CC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68FD4B5A-D8BF-6C97-4E20-5534584A92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E093F628-FC92-D4B1-C4BC-EDF233498186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B8F8F2C5-C278-3A1A-063D-DAB6F69BBEBC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F0C8F7D2-EF98-331C-3298-7711E1C476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8B7EA54-7350-4442-DA64-1E91A2F1284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8159E68F-F61E-7418-C02E-774EBF8487B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87574371-7D96-D2A2-BE1B-61AAF024A0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CADEE956-3DAC-6AA6-8D48-B45D0DF96DB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66183BFD-5700-C627-D7DF-A5682AADE3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0F34251D-40D9-C7A4-2204-C2AD934FC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79B0E8E3-E3E1-EC79-C059-7E572FE0EB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8A5C7871-F1C8-3085-125D-27AB85F7AF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E9940F48-83E8-AED2-1DFC-D572238020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55C50E87-B630-2F53-CF14-91035C76A5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394C76F5-7589-E421-9E59-BBF7618E077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059EE470-C66E-C4CF-F056-75744385E2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B7D25F4-5617-ECDF-02F3-012F6D4636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999E9EB3-3D04-E523-9878-62E216D191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38596A77-BA61-1024-1F9D-B901BB3F7CE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39613496-6892-3A54-D3D8-A9605B6CD83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E0823975-B96F-D633-5757-0A84552718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405DC036-09C2-AE68-E165-98F37BAA490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A85D7B39-32B4-74BE-6894-A9530726DAA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101119BB-98AF-0FA8-F034-5D2C890A216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EE30493-F7D7-F025-BE72-FAF859AA54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8BC62215-1859-EB53-D156-1C46A5DDA9D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390407C1-812D-7A18-3224-EC13864A60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FC7B0E1C-58DC-0535-E59F-0665C7F720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14299EB9-FD85-C3F0-745B-8C3AD9C0C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69D93870-76AE-1154-E56A-19E175F852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876D88B-D3F6-9A7D-E3C2-FDC2789EB8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3C2E400C-790E-B294-9A83-4604D9AF86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8ABF52AE-A4C5-0CFF-6196-E23DF5AD8E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FCB2AD89-5664-E2AC-2A5D-207C0C06FD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158D13ED-B6C4-1AD1-10F5-AE35ABB8E88B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A2F96C05-3AB6-E177-17F8-72D464A567D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0DD79AAE-E2C3-05A0-7E8E-E2764E0F993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E14A6644-0E69-F453-7FCA-8EDF8CD8AD7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93A3B55A-0DC8-D810-8A0F-C8EB4C588C7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CF86A9B0-D006-99DC-DFCC-7549A4142A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781F4676-8C1F-0675-A0D1-F83764369D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58E33ED6-B825-1804-BE62-AF9313ABAF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EBF5B82D-7D3E-1D98-D350-1FF2EF7942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CFA772F-0580-213A-9642-6A928D9651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BB31F971-5CCB-64BA-9025-54E51644C60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E039EE4B-FC70-A59D-46C4-D99E9EB185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1CB8A5B4-7858-BF78-559F-FC6D3A2BFE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87E8B1B4-6D7D-ABC3-2848-E064690C2A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31DC71F5-5BD7-4093-C9F4-699306384F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22F5C22F-0421-7E98-E8DA-CCB8F05A585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34669157-77DB-F2F8-3283-7199DE0858D8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544E56A2-D338-8EB3-607B-F94A80B7C6F6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EB27AFEF-9E1D-306A-B91B-CCD75BC2074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23EF41BC-16EA-3F9D-EE96-CEA50E78852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5B1D5B3A-4262-86B0-A02F-E3F2CFA9B8C9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1FB0E2E-18B5-74C0-8897-4E4F6AE66BE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057F4CDE-3E05-47FC-743B-6576220BA90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046A8A38-02E7-E2BE-0752-6D5587FFA96B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E8FCAC0D-BD94-7D5A-23F5-8CE984D6ADF6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8BDFBC6E-AC36-FC3D-7902-C4AB8C2D4900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6EEDF887-F89A-75D5-BD0C-C5082D287091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11597F9-AB73-47A3-FE3A-164A24955A7B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C73F8E08-037F-10BB-3DB5-AB5C1E15B575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CEF97FB-5D9C-58C8-46F4-9F5AD0C9E8E3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B38CC99-93A0-1FBE-39D6-488C0BB444A8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8F6FD538-EDDE-5A69-C829-3C2177E14762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B7BC99B2-0ED4-19F4-AE87-B89CB88A86C2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A459760-DD64-FA94-AF01-97CDD1A09A80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BFC9B464-95E5-87E5-6E4E-234CD063A304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A9633AF4-CD6F-1248-1DBD-9C1B1F7E130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DE2FDB31-BAC7-D50C-3EC6-97D7DB8D3852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48A8A6E6-455C-7B26-0586-A01857127A43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F6FE631B-315F-5BC0-03A5-6D0392B81577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271A0C63-E087-0C7F-8910-E6DB97423C51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BAC4BD40-F1BD-B0E6-5697-BFC35A625A98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A8AA4354-A49B-2E1E-11A6-55BFBF15F603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BD276C7-51F2-D2E9-072A-1947996047F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9E67AFF9-3B12-52A4-CC01-DEE4A12B2AE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9CBB64AA-68AD-FAED-9812-2D8F0CE6FE3A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4F2E3864-4C57-C16A-4F1C-0BFEC6557F5B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7BF99141-FCCA-76C0-5CB0-F6B914C4D43F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7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F260ACA3-349A-CC47-A36F-2AE7DF54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F6C6CB79-88EB-AF9D-8C66-EA1DABE21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760" y="4324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EXTRACTION EVALUATION</a:t>
            </a:r>
            <a:endParaRPr dirty="0"/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9CB8EF39-A104-DA68-2380-BF2497CD75B2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3011865" y="1643455"/>
            <a:ext cx="1330446" cy="292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SUCCESS</a:t>
            </a:r>
            <a:endParaRPr sz="1800" dirty="0"/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CFEBB90-B8C0-4D0E-3110-277798577A8D}"/>
              </a:ext>
            </a:extLst>
          </p:cNvPr>
          <p:cNvSpPr>
            <a:spLocks noChangeAspect="1"/>
          </p:cNvSpPr>
          <p:nvPr/>
        </p:nvSpPr>
        <p:spPr>
          <a:xfrm>
            <a:off x="2291573" y="1508237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86062582-7A9A-29CE-C520-590E27DF58BD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2134614" y="1495592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26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7714BF6-F3F0-2826-37C2-A54B6B94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6" y="1471437"/>
            <a:ext cx="1752987" cy="17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6408;p62">
            <a:extLst>
              <a:ext uri="{FF2B5EF4-FFF2-40B4-BE49-F238E27FC236}">
                <a16:creationId xmlns:a16="http://schemas.microsoft.com/office/drawing/2014/main" id="{974F4960-9B02-4DEA-3481-5919DC39ED6E}"/>
              </a:ext>
            </a:extLst>
          </p:cNvPr>
          <p:cNvSpPr>
            <a:spLocks noChangeAspect="1"/>
          </p:cNvSpPr>
          <p:nvPr/>
        </p:nvSpPr>
        <p:spPr>
          <a:xfrm>
            <a:off x="2300796" y="2115223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6409;p62">
            <a:extLst>
              <a:ext uri="{FF2B5EF4-FFF2-40B4-BE49-F238E27FC236}">
                <a16:creationId xmlns:a16="http://schemas.microsoft.com/office/drawing/2014/main" id="{8C6D276D-AAB3-C269-FF31-915AE31993DD}"/>
              </a:ext>
            </a:extLst>
          </p:cNvPr>
          <p:cNvSpPr txBox="1">
            <a:spLocks noChangeAspect="1"/>
          </p:cNvSpPr>
          <p:nvPr/>
        </p:nvSpPr>
        <p:spPr>
          <a:xfrm>
            <a:off x="2119374" y="2115223"/>
            <a:ext cx="9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" dirty="0">
                <a:solidFill>
                  <a:srgbClr val="C6A8C2"/>
                </a:solidFill>
              </a:rPr>
              <a:t>4</a:t>
            </a:r>
          </a:p>
        </p:txBody>
      </p:sp>
      <p:sp>
        <p:nvSpPr>
          <p:cNvPr id="4" name="Google Shape;6408;p62">
            <a:extLst>
              <a:ext uri="{FF2B5EF4-FFF2-40B4-BE49-F238E27FC236}">
                <a16:creationId xmlns:a16="http://schemas.microsoft.com/office/drawing/2014/main" id="{05F18C6C-F721-E9D0-C9D9-95ED994A8BC6}"/>
              </a:ext>
            </a:extLst>
          </p:cNvPr>
          <p:cNvSpPr>
            <a:spLocks noChangeAspect="1"/>
          </p:cNvSpPr>
          <p:nvPr/>
        </p:nvSpPr>
        <p:spPr>
          <a:xfrm>
            <a:off x="2291573" y="2732262"/>
            <a:ext cx="572700" cy="572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409;p62">
            <a:extLst>
              <a:ext uri="{FF2B5EF4-FFF2-40B4-BE49-F238E27FC236}">
                <a16:creationId xmlns:a16="http://schemas.microsoft.com/office/drawing/2014/main" id="{F0F8EB52-071E-D090-EA68-ADE65547C340}"/>
              </a:ext>
            </a:extLst>
          </p:cNvPr>
          <p:cNvSpPr txBox="1">
            <a:spLocks noChangeAspect="1"/>
          </p:cNvSpPr>
          <p:nvPr/>
        </p:nvSpPr>
        <p:spPr>
          <a:xfrm>
            <a:off x="2119374" y="2739394"/>
            <a:ext cx="90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algn="ctr"/>
            <a:r>
              <a:rPr lang="en" dirty="0">
                <a:solidFill>
                  <a:srgbClr val="FDFFD1"/>
                </a:solidFill>
              </a:rPr>
              <a:t>10</a:t>
            </a:r>
          </a:p>
        </p:txBody>
      </p:sp>
      <p:sp>
        <p:nvSpPr>
          <p:cNvPr id="6" name="Google Shape;6398;p62">
            <a:extLst>
              <a:ext uri="{FF2B5EF4-FFF2-40B4-BE49-F238E27FC236}">
                <a16:creationId xmlns:a16="http://schemas.microsoft.com/office/drawing/2014/main" id="{0FFD1230-8FB2-F0D8-972E-92B191AF52B1}"/>
              </a:ext>
            </a:extLst>
          </p:cNvPr>
          <p:cNvSpPr txBox="1">
            <a:spLocks noChangeAspect="1"/>
          </p:cNvSpPr>
          <p:nvPr/>
        </p:nvSpPr>
        <p:spPr>
          <a:xfrm>
            <a:off x="3011865" y="2250574"/>
            <a:ext cx="1330446" cy="2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AU" sz="1800" dirty="0"/>
              <a:t>PENDING</a:t>
            </a:r>
          </a:p>
        </p:txBody>
      </p:sp>
      <p:sp>
        <p:nvSpPr>
          <p:cNvPr id="7" name="Google Shape;6398;p62">
            <a:extLst>
              <a:ext uri="{FF2B5EF4-FFF2-40B4-BE49-F238E27FC236}">
                <a16:creationId xmlns:a16="http://schemas.microsoft.com/office/drawing/2014/main" id="{85C7FDAB-0B1F-DCE8-AE64-014261B84FBD}"/>
              </a:ext>
            </a:extLst>
          </p:cNvPr>
          <p:cNvSpPr txBox="1">
            <a:spLocks noChangeAspect="1"/>
          </p:cNvSpPr>
          <p:nvPr/>
        </p:nvSpPr>
        <p:spPr>
          <a:xfrm>
            <a:off x="3011865" y="2879387"/>
            <a:ext cx="1330446" cy="292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AU" sz="1800" dirty="0"/>
              <a:t>FAILURES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7BCA459-26C2-5530-CA62-753685F3C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789437"/>
              </p:ext>
            </p:extLst>
          </p:nvPr>
        </p:nvGraphicFramePr>
        <p:xfrm>
          <a:off x="4631842" y="985355"/>
          <a:ext cx="3776918" cy="2387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49E92B0-ADD8-BD75-4180-E370F7D27AF6}"/>
              </a:ext>
            </a:extLst>
          </p:cNvPr>
          <p:cNvSpPr/>
          <p:nvPr/>
        </p:nvSpPr>
        <p:spPr>
          <a:xfrm>
            <a:off x="538586" y="967739"/>
            <a:ext cx="3896254" cy="2494515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93EDD-46B3-75F4-3EA4-96DA030C239C}"/>
              </a:ext>
            </a:extLst>
          </p:cNvPr>
          <p:cNvSpPr txBox="1"/>
          <p:nvPr/>
        </p:nvSpPr>
        <p:spPr>
          <a:xfrm>
            <a:off x="601980" y="1021275"/>
            <a:ext cx="383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>
                <a:latin typeface="Inter" panose="020B0604020202020204" charset="0"/>
                <a:ea typeface="Inter" panose="020B0604020202020204" charset="0"/>
              </a:rPr>
              <a:t>40 NEW, REAL-WORLD CASES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7E079A-8053-5E73-F498-9EE02B42FEC8}"/>
              </a:ext>
            </a:extLst>
          </p:cNvPr>
          <p:cNvSpPr/>
          <p:nvPr/>
        </p:nvSpPr>
        <p:spPr>
          <a:xfrm>
            <a:off x="538586" y="3640166"/>
            <a:ext cx="3896254" cy="1071187"/>
          </a:xfrm>
          <a:prstGeom prst="roundRect">
            <a:avLst>
              <a:gd name="adj" fmla="val 12919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CFAD3B-45E5-0D98-CC6D-30BD837360F9}"/>
              </a:ext>
            </a:extLst>
          </p:cNvPr>
          <p:cNvSpPr/>
          <p:nvPr/>
        </p:nvSpPr>
        <p:spPr>
          <a:xfrm>
            <a:off x="946449" y="3703831"/>
            <a:ext cx="937260" cy="936000"/>
          </a:xfrm>
          <a:prstGeom prst="ellipse">
            <a:avLst/>
          </a:prstGeom>
          <a:solidFill>
            <a:srgbClr val="BDDFC7"/>
          </a:solidFill>
          <a:ln>
            <a:solidFill>
              <a:srgbClr val="2B38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800" dirty="0">
                <a:solidFill>
                  <a:srgbClr val="2B3856"/>
                </a:solidFill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E1337C-E94D-2727-CA06-D0AA9AD58113}"/>
              </a:ext>
            </a:extLst>
          </p:cNvPr>
          <p:cNvSpPr txBox="1"/>
          <p:nvPr/>
        </p:nvSpPr>
        <p:spPr>
          <a:xfrm>
            <a:off x="1955979" y="3710166"/>
            <a:ext cx="2386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b="1" dirty="0"/>
              <a:t>COVERAGE OF REM-SUPPORTED CASES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451D2D-8DBB-18D3-A2F5-E5F080011AF9}"/>
              </a:ext>
            </a:extLst>
          </p:cNvPr>
          <p:cNvSpPr/>
          <p:nvPr/>
        </p:nvSpPr>
        <p:spPr>
          <a:xfrm>
            <a:off x="4559572" y="967740"/>
            <a:ext cx="3896254" cy="3743276"/>
          </a:xfrm>
          <a:prstGeom prst="roundRect">
            <a:avLst>
              <a:gd name="adj" fmla="val 33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F9C3F7-B2AB-F9C0-1860-485857047209}"/>
              </a:ext>
            </a:extLst>
          </p:cNvPr>
          <p:cNvSpPr txBox="1"/>
          <p:nvPr/>
        </p:nvSpPr>
        <p:spPr>
          <a:xfrm>
            <a:off x="4631842" y="3372841"/>
            <a:ext cx="37769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/>
              <a:t>REM data only considers time REM is active.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/>
              <a:t>Our data is taken from the </a:t>
            </a:r>
            <a:r>
              <a:rPr lang="en-AU" dirty="0" err="1"/>
              <a:t>VSCode</a:t>
            </a:r>
            <a:r>
              <a:rPr lang="en-AU" dirty="0"/>
              <a:t> extension – representative of UX.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/>
              <a:t>Without IR server it takes 0.2-0.9 seconds to generate initial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786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7AF61A11-CF6B-66D5-FE6B-4E34321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B85859D4-9BE9-BA90-F373-EBA74B29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39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EVALUATION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99C486-C1DC-EEA7-2AC6-8C92F02C9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1130304"/>
              </p:ext>
            </p:extLst>
          </p:nvPr>
        </p:nvGraphicFramePr>
        <p:xfrm>
          <a:off x="720000" y="941525"/>
          <a:ext cx="5539740" cy="3762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21833C-86AF-DE16-81F1-71BFC94D288C}"/>
              </a:ext>
            </a:extLst>
          </p:cNvPr>
          <p:cNvSpPr txBox="1"/>
          <p:nvPr/>
        </p:nvSpPr>
        <p:spPr>
          <a:xfrm>
            <a:off x="6259740" y="1093925"/>
            <a:ext cx="2320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latin typeface="Inter" panose="020B0604020202020204" charset="0"/>
                <a:ea typeface="Inter" panose="020B0604020202020204" charset="0"/>
              </a:rPr>
              <a:t>KEY INSIGHTS: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>
                <a:latin typeface="Inter" panose="020B0604020202020204" charset="0"/>
                <a:ea typeface="Inter" panose="020B0604020202020204" charset="0"/>
              </a:rPr>
              <a:t>Proof Generation</a:t>
            </a:r>
            <a:r>
              <a:rPr lang="en-AU" b="1" dirty="0"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en-AU" dirty="0">
                <a:latin typeface="Inter" panose="020B0604020202020204" charset="0"/>
                <a:ea typeface="Inter" panose="020B0604020202020204" charset="0"/>
              </a:rPr>
              <a:t>is dominated by translation, not proof solving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>
                <a:latin typeface="Inter" panose="020B0604020202020204" charset="0"/>
                <a:ea typeface="Inter" panose="020B0604020202020204" charset="0"/>
              </a:rPr>
              <a:t>Coq proof generation and return is almost instant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dirty="0">
                <a:latin typeface="Inter" panose="020B0604020202020204" charset="0"/>
                <a:ea typeface="Inter" panose="020B0604020202020204" charset="0"/>
              </a:rPr>
              <a:t>Verification can run asynchronously in the background</a:t>
            </a:r>
          </a:p>
          <a:p>
            <a:r>
              <a:rPr lang="en-AU" b="1" dirty="0">
                <a:latin typeface="Inter" panose="020B0604020202020204" charset="0"/>
                <a:ea typeface="Inter" panose="020B0604020202020204" charset="0"/>
              </a:rPr>
              <a:t>KEY OMISSIONS: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AU" dirty="0">
                <a:latin typeface="Inter" panose="020B0604020202020204" charset="0"/>
                <a:ea typeface="Inter" panose="020B0604020202020204" charset="0"/>
              </a:rPr>
              <a:t>Charon occasionally “hangs” for &gt;30s – these results are ignored for outliers.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67EEE-2D11-5AA6-F88E-24A01A504A9B}"/>
              </a:ext>
            </a:extLst>
          </p:cNvPr>
          <p:cNvSpPr/>
          <p:nvPr/>
        </p:nvSpPr>
        <p:spPr>
          <a:xfrm>
            <a:off x="6303994" y="941524"/>
            <a:ext cx="2276126" cy="3762713"/>
          </a:xfrm>
          <a:prstGeom prst="roundRect">
            <a:avLst>
              <a:gd name="adj" fmla="val 7043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B25CC-D8F6-CE20-7682-6F0D4784AA7B}"/>
              </a:ext>
            </a:extLst>
          </p:cNvPr>
          <p:cNvSpPr/>
          <p:nvPr/>
        </p:nvSpPr>
        <p:spPr>
          <a:xfrm>
            <a:off x="675746" y="941525"/>
            <a:ext cx="5583994" cy="3762712"/>
          </a:xfrm>
          <a:prstGeom prst="roundRect">
            <a:avLst>
              <a:gd name="adj" fmla="val 3360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EFBA65E1-3E83-DBC5-DD74-E08FC43F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D79ADE7A-9453-4D58-2317-E3EACED60AF8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BBD9F0A5-5F73-B9D3-0898-0D672F0F99C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27F13AF7-3C02-3D46-83F5-BFFC1D45C8CB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C78DDE3-2E04-C7E5-B69E-550DF6A34460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386C96FE-C122-6B16-29D3-808C3E5617B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915CD2E-416A-DCEC-E95A-F4C8E1D9FDB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60938A7-4824-3533-552D-99BD91CC7C3C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5678A1C-4209-716B-FE8A-229E8C63745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1266C011-FE76-E6C9-0514-B6A216D4988A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16A64C4-A814-005D-8F36-6E1D0D821FB2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4D5C5489-F545-873A-D92A-442662E8992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D83F36D-23DD-2DCA-8BC0-70307D9D078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BCDBA8D7-30F9-6457-56C2-852744F1EF79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F99F3FD5-5052-77FD-B56B-FAB14C0CA929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3F93301-A68C-D1A9-9035-81D0125B33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AB2854CA-5EB4-60C9-BCBE-A31B9974B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Towards trustworthy, automated refactoring for every Rust developer.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4F8111F8-F340-0C03-D301-ACB3183E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CONCLUSIONS AND FUTURE WORK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D491A4F9-5C63-072F-EA71-278DA2B11483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F55331CC-84D9-5FCD-948B-58055E571F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59CB77F1-0850-D447-FC66-3957DC4AEE84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79A34B2C-AEB1-E547-9B3B-36EDBDE0181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4D30FBE6-8428-75E0-E9D9-7E2D61318E9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13AA2F6D-7E46-DD26-B68F-A3E71197A39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93A0BDA-4FBC-A897-863E-8C0BEA523FB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E99CE84D-0CFA-025E-9D7F-A49F80429B48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9C7F77A6-6FBF-CA01-9927-B50021B62B7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9A88E0C9-38D4-92F8-9163-38D4E7F304EA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062E529-C6BE-71BB-2921-ADBDC7452385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86BB0964-F8F0-BEFC-9DD9-97A6DD6A4B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B927D1B7-C6AE-76C5-8EAC-DD29E9DF888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B9B28AA6-DE2D-6C4F-3557-950E88A36EB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EE1FEC03-4D70-BC59-61C1-D4599A7F374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44CD8AD2-4BF4-D51E-A06F-20C6D90CA8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981563DB-EA8E-09B1-31C3-028C58A0CA4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748BD6F-D5DD-6419-849D-14B77B41608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941C0305-EC39-DB76-FDAE-FAF9B0E9D78D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1484E192-AF6A-B090-A154-B236772AED4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081CA95B-D11E-B613-56AF-1007C866CB5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B61A294-8677-F3BA-27F7-7E2CA882A07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ED3B5A2-AA85-ED6A-950D-1707B854D87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0D32B1E6-60AB-597A-00E4-760BC0E91F2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8349D09-1A33-ED0E-099A-450C90E4A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3E62247A-2610-1C6B-EDB7-B8F6E13293B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CCEFC716-3B05-A8EF-C53A-A00A62F1EC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C05406EB-7E4B-E975-C7F5-B2E5E9F936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8B37E139-1D98-5228-213E-1AF61A806A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77A34B15-0357-2071-A850-4403B9A3245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D76818F9-291A-3243-6538-19C08D08231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1125A8D6-F485-734F-F1ED-211DC719034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610DC620-E9C3-C875-7F42-8580B321A81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8433440B-7942-0ACC-6B14-9ACE6748DAC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6F0F606F-118E-CFD0-403F-0230A25E1D73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953CF060-9B74-C671-F925-55D31961CA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B31E2DC3-45C1-8B4E-336F-1F39B6F1626D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5CD2DFD-FBE3-BCF8-5D3A-884511C3117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B91EDD41-B751-E804-76A8-2D715389EAA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A7F399C3-5923-6B59-00AE-773966D7914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ABA02678-CE2E-A47B-07BF-C9FF00173B8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109BF8FB-62C1-0C62-AD2E-52F62B3A52A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8D659861-4A33-DA0F-2FA2-0837551D058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9C73074F-5C85-163D-63D0-D87A06754CF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BC1947F5-41D8-A791-3CB2-6FF4574CC97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C0AF21D4-BD61-CEDD-1928-C60F97C4A42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4472D7A2-DF5D-BF22-616C-BA798D52CAE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540331B-0476-758A-9A88-DDB7653B3A0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08D2984-B949-E554-6788-0BF88C45628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79F8B25B-A690-9426-D0AA-2F1AC47179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2414E995-4477-8D36-C404-F673F082FF9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4279CC14-679B-B87A-1B75-A5CC054F6EEE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D7F92CC4-21C7-34E4-CDCA-C02C186B2D0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C6CD1F5-EC1F-EFD6-FEC3-209DC8F64F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7449906F-4F3A-511F-CBDD-0F09C9C6E1A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A213AB1-1688-339F-2928-28D0A9EDF5F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84E7FA1C-A580-45DB-F507-8AE4BE118FF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C77E523E-665B-E3E8-4680-C483C746096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D534241E-189D-CDFF-ED14-F205D4C2FA4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D430A-C82D-20B4-0513-6E01EB11291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80854C59-9903-625B-8420-C264478937B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52254027-0854-E4C7-CAC2-8C4F85A56F9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2F66BCB-E48A-ED1F-708E-585D0AB445C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3509FC32-37ED-B51F-E40D-BCE4EB21E8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18D093C2-EC7E-A60E-65D0-6507F244C7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D36A3D03-E76F-454A-236A-A1E92CE3D1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B2EC4FE8-360C-8225-816C-D7F27806F8A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3BE40213-D3C8-4562-A103-B6DAEAA74DAB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6BC4EA79-550E-0B12-4366-D23D2FFAF0F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72656615-1F53-EFDD-3123-F7D4AB4A53F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9E737D6A-4026-2E90-0FB2-01A2CFF687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D9343EE9-0A97-7155-12B0-DA172435095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C24B590-D2F2-6B31-59F7-360776223A4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E709B6A-1269-25CC-CB0F-E2EA66A195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AD2B132D-7348-C85F-9A8B-CA71E1E45AF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39C8354B-B5BE-329F-DB19-779537E174F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A5D9264-7416-B18F-4715-2C79A02793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E44A59F2-A68B-ED00-3644-6E9742F6013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FDA508C-A001-1C3F-496F-14C26E9CD06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3BCE18FF-FEF9-5BF6-F16B-A471CD984B3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1DB2845-810B-D65A-2DEB-1DB251058E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D87DE49E-8B23-D015-C1F9-71A1F3D6968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59E0C696-15CE-019D-74DF-D1176BE3932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A30BD5B2-835D-5B78-8338-E80C96B0F28F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516F918C-01EB-4F70-33EE-B4E794213576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4A2A989-1C2D-1FF4-C58E-CD06712C79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36F25FEE-F158-7FF7-8261-F0F6CE6E763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15EF12E-4B28-3665-5036-8D423A36440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0938CDF6-F0A7-EE8F-5C46-4F725CD7F9E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1A89C9CA-EE6C-99B0-FF09-8CA06B5BE87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EA7B00E-7242-3646-A4AE-E8DA6E6DF5C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29DDD76E-8564-8955-3C2A-E049DCC2DC4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628291F2-B122-02E6-636D-E3903555985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5846929D-64D6-D3E3-0483-11F3F80EF3B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3ACF6EF4-4C36-44CF-B88F-D5D841489C1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F06F4BEE-C206-E12D-B2F9-29DD9C289F7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91268B02-A4A8-A2A5-0F2B-D6DCB6EE2B3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9782895E-918A-0D7A-309A-4818DD9BFA2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7534803-07D1-AF3A-5D04-6163EE6A407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7D10E54C-3E00-88C2-760D-6878596ADB94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9B4340F1-799E-C9BA-8AF3-09211F0CCB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26DC52A2-3D13-D900-9BA2-1DF4898E747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344572CF-691D-BE2F-1F56-0535CF1AB9D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61FF138C-B7F7-96C6-9B06-F53C35ED0A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7DBD06E2-8592-BACF-C9A1-5F268AEC39E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67149AA1-7CEC-540B-7EAF-946A2745AA3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E4F5302-E988-6CEF-0CFD-E0152836169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F2A7863-2CDC-F84D-8EDC-3A2A53202C8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CC81B51-92DA-B6A9-D9DF-824334045EB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9C5A508C-D4AB-7185-907C-B63B6B6FD3D7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047B78C-0226-B49A-C420-B26A0D38327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77A2CFE1-3D63-C7DF-B6CD-3E7B46CD929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D54295-C14F-54BC-B601-4D5182BE47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3C7AAC38-C91C-DF7A-6CBC-304B2EF4424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9444A6F6-2422-C155-9255-D6D748CEE15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6D3B4BDA-E170-ADBC-EEB9-0F98E063C9B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3709D563-34FC-21F2-D25E-B24D22D3AB4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1506ECD-2776-A357-FF12-BEB88E31462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727D5762-3ED3-6DB4-7234-0ED33589B4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1F3C1D50-61E8-BF07-43F6-85BEE024CC4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D3EEEFB8-5038-CC77-E0E2-DAD839C7D73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809C861D-6F2D-BAB4-50BE-B19B09BA38C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8BF25CC7-7121-5AA6-8D20-42465280A7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DF5AD5-823A-FD32-ACCF-6276B659B8B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134BBF64-026C-F5AB-8F79-39FDC991957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7EFD6F77-B7B6-F41E-415B-9363DEFBFD0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C9820CBE-9CF7-1DE9-4E3D-5BAD5CBA005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60CC0543-81D1-BAAF-10EB-57E1CD45752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6D8846EC-FB97-D5F6-C906-D7D623AF922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ECAFA6C1-6C7A-189B-5AE1-57473CA64456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B84A326D-5F98-9744-6C07-121C1494C33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EBCF26CD-B42A-DF25-ED46-8D6A293ADDD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FA52877E-4DCE-13AB-0B2B-529C51592E92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04D01BBF-75E1-559F-20E0-E354D71DE03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3742B-AE22-A35F-EA73-EBD1F109901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EEAD913-EF29-2DC4-C825-E53605EEA966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DE0BD687-FC14-8A5A-F4BD-294B9163DD5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67EF7CED-EDD0-2DBF-D747-400A8512A3E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77002D9-6084-AE65-AF5C-4D459AFE26A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D47ECC5-397E-73B1-1717-D79F1CD1022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79DD8123-C552-13A1-23A7-CB757FD6390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808BF5B8-0347-6EB3-BDA1-B8295F3CD78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DEEE37BA-B8B8-1971-5CD4-8F4DD7DD40C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8D4CE1E4-D119-1D32-8489-2039AF2BF40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E11C9908-5C37-F191-E0B1-6FD83B4A4AA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A89C892-F83D-2EA3-DA1B-C0BFA3824A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B5DA206A-0805-8B8E-771A-FA96960AFA6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30ABFF4-F6CC-F4A2-737F-89DDBBA8A3A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A74D9FD-9EB4-62D5-6434-393846B99CFB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98B907B4-71BC-FFA7-2AE4-3B7E2ED7399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A0F35268-675F-4CC8-162E-BB32FE067CA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0F61CDC0-071F-2444-55DB-2AC4CB063765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528B00E3-13EF-2F6C-AE4A-8D5DECEC5A47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0A4B15B9-35C3-6ADE-6D38-99BB3F21D0C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2BA7857-7787-099C-A91C-DF4EF4338E1A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49080C2-5970-980F-912C-1B47C09202BB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25E39132-9A02-1BDD-D3B8-91BC3BB46C1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39C68C6B-48B6-19CC-D65F-55ADED3EB98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BAA6C354-1114-CA99-6BA1-29A100DA2C3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F5FF4886-E55D-5A3B-57D0-0C1C4B4F33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C5DCE3F1-94E4-D754-23F9-B01A700CE4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E2ECF203-800E-6FCA-BFF0-74274E81FCC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12C323BB-EF80-D571-DD11-929DE6B3D4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CA46992-B9F4-8E21-6B6D-49AE66290B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5717AEBC-D553-76C6-EAE8-9D1D8AACF7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380604D4-9EF9-CED9-7AA1-C25A17885A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DD0D5700-1B26-6541-EB44-E0D850BE6A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750C243F-3691-00FE-9137-CEAEFEE891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F7FA33D-A413-B608-DD46-0C55A205F9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ACB5FF6-7FD6-99ED-438A-8EB9F96F3E7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7B7B61AF-843C-B4D1-1DFB-C4BD44F367D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F137909-8943-CD5B-ECE2-378CA5582F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6F67355F-E4DE-89D6-7DC5-D7F24810BA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F61D735B-F087-7C28-EF1B-30A6546B65D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207307B-ADD6-D403-5502-2F771C0258E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324C5D04-53B9-8944-8D1E-A0AB2E9CC3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1FAE6277-1B14-174B-2AB3-03C9D1199BA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CDA7566A-E6C1-03D0-4ABD-303F433414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ECD8B0A0-9E62-404F-3ED6-0C5BE2CE783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79F6F750-B704-6835-2AF8-9B71B2AC14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AAD72392-167C-423E-40E6-B834B0C8E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15616FB1-1F88-DE74-F16E-FE4683312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B032ACEA-F0E2-C3EB-455D-7792CF5B7A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D40B6029-B646-3757-2B8E-492C558BE4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7782C84-505E-2E7A-0181-CD7753421E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F4B9111A-1EE4-3B0A-EE94-156AFCBE7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8A9969F6-62DE-6ACD-D1A0-428FBD8F5511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AA49ED57-80A9-619F-4507-7ED039E9DF8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1C6CA306-7F7D-5C6F-9DC4-9C3A6A78470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2842F662-CC06-4E13-39D4-AA6B36B83D8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E7EE08BE-472B-7048-B5D6-91C20982B9B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B1E7FAE6-53C4-9C4E-82E7-41A5BCCC0D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EC5D88C6-5E31-F71C-F2CC-4F62155EB0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D33E2698-4CFF-6C5F-B754-97A4B6409A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6D8DC402-CA2C-0403-B14D-AAA5BD081A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DA2CC045-D081-AC47-82FD-FBC1A5817A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D1D63A1A-704A-C49C-11DC-15F063883D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F83C8C8-4F03-D0AF-9492-BBFC608CB8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29538988-5543-0B5E-FB43-EF50DCA8A6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64890DF4-6051-1A65-402D-F51BECF8B7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79C43356-8D63-6ED5-518E-9B6D918ECD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C213794-3089-DE1B-8560-55D456BC37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4EB5FD1D-C071-74DA-CE99-62C2584A1FD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EC45F1BA-FF94-7E32-EBC7-1691D6B63DF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D78248F1-A027-135D-4955-8CA52ADE193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31BB3DFF-D846-77BC-6E4E-17E6E72C6FD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56251624-EFCD-8830-10BD-AAFFF46F97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296E73D3-E469-927D-3C1A-C0B7A44108E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D0AAABD4-54E4-1E44-302D-2C864EB1B7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8DCBF397-4923-7D70-BB0D-8749F8280E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C82501E8-DBC2-5876-698B-DEDB24E530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3D96360E-0037-AEEC-52E8-9CBF17FBC1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2EC598E5-BE54-66DA-32DF-5601C77444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CCB37134-08D1-DB06-C4B2-0014DD87C3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7452F394-427E-28D7-20EB-DCEA88E9AC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7493A007-4431-5F22-D411-DE557930BA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C072E503-257D-99D5-878E-6A81E6CEE6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0AB5FC0E-0C69-9F0E-CC5F-82CFBAF04B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DE2B279E-501F-B6A3-2022-FA3234320C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373ECD06-B721-661B-0191-726EF09C2FB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15140D7-D696-10B0-029F-BAEDF0581C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C3A936B0-AC5A-4F18-8F3A-AAC9B6ADD85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AC784FD-CC00-70C5-3F03-9A48046854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B03414AA-B0D2-075B-4EC7-CFBDCAED47E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2509A38-7942-6B79-9B9E-FF24337870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19309E6-E976-E1C2-6235-B034B80F48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9332111B-AB3C-2301-FAB3-9E5B66EF04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CC0B2A40-273D-76C8-1C76-0425FA325E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EBB4B1AF-F990-467C-9FC3-081B5BFE91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76927AB-6F80-7D70-6F5E-7C0390DAE6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739B3CC7-939A-9C66-33BD-ADAF30D5ADC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8C9F8D7B-D6BD-577B-5399-7698CCA0EA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40BA6618-FE74-ECDE-C75F-704608A400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415D08F3-E84C-0ED8-0BD6-591FA6803CF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164BEEC-A0A2-6719-31F2-6C6410C5F32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54B1259C-FD26-3206-D1DE-E3A0F3440726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CC2E3DAB-C8E2-5CB3-3E7C-3C7305A238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F9E1FECD-717D-34DF-E349-AB1B83917CC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A7A6670E-E24D-975E-1515-A8CABCDC399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2708015-EA50-7B9C-6E16-BDFD25940D9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E2476F7F-F514-2F0F-253B-5A5F1E615A0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83ABFD4B-0433-722C-49B8-C790F75AB3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25CC0108-AF5F-29D2-4064-E7FD3CBA6F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A40D0AC-1C6B-946D-653E-B70376E179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6780A9E2-715B-1E95-51BF-3CF71647CF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E70B9703-1DBD-FF84-565D-B63D6D7DD1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BCBDDFC0-F95D-A3BF-3AC9-A04C143D4D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CB7275C-7A33-ED31-939E-60DDD35127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F849A61D-627E-33C8-641D-815255713E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9EB29326-E687-4419-65E8-416FDA8F1DD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ED78B27-1396-B87D-A2C0-342E2CFD4F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4DC31D25-7618-0319-BDC2-9A3AF14B116F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446EBE83-E0C1-C7FE-5924-7859A23D7D2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45999441-845D-99A2-3826-F39D6E90BFC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2E574141-BA02-5768-69E3-F7883301775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4E91896-CEB2-EEFF-5086-B92C36490FC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0FE1F213-E4B1-CC44-0391-225E1A879FA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FB8C4FE3-EDE5-4AC9-2189-77C49D600F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78E8D0D2-1E4C-79C3-D59E-86A0A9CC1B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435993A8-0E92-204C-1DAC-DAB7B3C593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5C4DA089-5175-67A1-B9D9-6FC23B183B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D2864AE9-C1AC-E2E1-95B7-4676FC6160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5964271B-2167-1BB6-AF5E-50025C0157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97A65BBA-E4FD-8886-146A-31C7330346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5E8B476E-FF42-7206-06EF-A6F132ECD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99EB91C5-7535-EECD-23F1-575130408D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4982323-90D6-6E70-66C9-B058FF2520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273A0ABF-887B-DF19-8EB9-B25ED7275D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69936A62-506C-7916-6F58-6082787BAB6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55ECE319-0246-03C6-256D-24B40C8A3D4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15DB3345-A076-3809-39E9-1DD8E8812CE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437E94D-A1DC-1A6A-D6B7-7D27816A5E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1DD651C6-88CA-31FD-B22E-4E10902D688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B5560148-0A48-1613-8746-583B30C151C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7CE6EAC-5481-F1CF-7EF4-50A4978DEB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C5DB5CB1-7C50-004D-43E0-25DA378C25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79C99488-61B9-DDDE-46CC-5236EBEE58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2551F65-548A-6009-12B7-974445A37B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914DAD71-9AC8-7BA9-43AE-8DE4354826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163A3515-701D-53A5-9EE5-1395FD300D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3551D714-B514-39E6-43E8-F8689E880D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FF95B18F-9267-C31F-C211-B26CBAB6AA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B4A16739-6EC2-734A-6DF1-96C9AF175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D3F551F5-C175-C0D5-BE25-FBB14D8EBB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3C73D1C-3385-08F5-CBC0-7E95780522CD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3ABB15D-08C6-9B73-20CC-C56BFC7F458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B186AD3D-CA14-68AB-000E-666D024248C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FA99B916-DE1D-683B-B9AC-E2DBB6EAA17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61AA68B6-1273-E366-BFA7-190FB51BBFB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F40D40C8-0DAA-83E9-57BC-EEAD7BD1F8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0AA0269B-82C7-ACA7-DA7E-8AE8CC1572C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609C3813-1044-B3C4-4972-5BBC4FAFA1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9B8FC0D9-B702-B762-A5D0-E71FA346A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82023D2-AEB4-DDF8-4A0A-63D2662B0D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49DDA836-CD6C-BDBE-A346-0F2510E09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5D707326-0531-DAC5-F475-F5C75A44DB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84764B53-894B-A3DF-F89F-6E514361F1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15EF83BE-6909-0098-66A0-09395A7782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541BDC30-56E1-DF1E-EB6D-37BFF09F7D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FCB2CD9B-4AA3-2246-0559-5263F9A19C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71D4ACBF-2CA3-301E-20E6-C07331E0375E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D6ED327-0AB3-2512-55C5-D7E952281B2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81969562-CEC6-3037-B908-16498E5C8EBB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843A2438-BE92-883E-78BE-3CFC73F7430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02D3140-53ED-E257-1B1F-46D35A6E8153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87FA611-6874-9A8A-3366-D75860C6024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327ADA5-58C8-77FF-10AA-66D96D047BAC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18954623-40E6-F1E9-0299-493CEFFB891E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FF0C0991-357D-8D2D-C56D-5EC697DD377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3241604-067B-B3C1-E8DB-EAE87BD9DFBB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322B475-04B0-8DBE-B37D-06EA0812FBD8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8C4ED72-72DE-93CA-E933-2615812EB8A2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AAE5143B-C401-5B16-74A6-80ABCE342C9B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098497A-AD74-6D2F-DD49-322B0C50193A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8E696D3-DA2A-9495-EA4A-090936ACEF5B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0E53434A-FFAD-8275-7DEC-D17C157C0329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92F81F44-ECB4-4A74-CD6E-DDACC55C00BB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494BED2-46D7-85E9-CD68-C9BF1FCBDC53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6D00C9E3-C494-25E7-5893-FFB6E6142EE8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0DE3A674-D4E9-2D49-1365-97F6AE419C6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53A88059-FCDC-C2AA-BAD0-C059B2745EC8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77DC34DD-020D-DF87-BE50-30F8D742306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4F6AF20F-E535-CC39-0328-423F330D8A98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481AEE62-2035-C03E-7272-5421526E0AE0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E00D193-2AB0-0418-60C3-3BC1F82137BB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3115BFA-B9F7-9CDC-2BC3-B1DAF83C6E25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0B6515F-59A4-438D-E427-EE76D1F224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A1F74B53-D0D2-6A0A-83EC-9D15C70BAE8B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5787C7FB-87EB-129A-FF9F-456AC3A418C9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2C90A2AC-E654-C6DA-50A9-0D5D3460B565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47E60B83-3B9E-EB0B-ACE8-D0C3BDB2D22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97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43"/>
          <p:cNvSpPr/>
          <p:nvPr/>
        </p:nvSpPr>
        <p:spPr>
          <a:xfrm>
            <a:off x="4688618" y="2483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4688618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4688618" y="1258559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922146" y="2483434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922146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73218" y="1396075"/>
            <a:ext cx="268216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EXTRACT METHOD REFACTORING?</a:t>
            </a:r>
            <a:endParaRPr dirty="0"/>
          </a:p>
        </p:txBody>
      </p:sp>
      <p:sp>
        <p:nvSpPr>
          <p:cNvPr id="5571" name="Google Shape;5571;p43"/>
          <p:cNvSpPr txBox="1">
            <a:spLocks noGrp="1"/>
          </p:cNvSpPr>
          <p:nvPr>
            <p:ph type="title" idx="3"/>
          </p:nvPr>
        </p:nvSpPr>
        <p:spPr>
          <a:xfrm>
            <a:off x="5564754" y="1396075"/>
            <a:ext cx="28042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TOOLCHAIN: PROVING IT’S CORRECT</a:t>
            </a:r>
            <a:endParaRPr dirty="0"/>
          </a:p>
        </p:txBody>
      </p:sp>
      <p:sp>
        <p:nvSpPr>
          <p:cNvPr id="5573" name="Google Shape;5573;p43"/>
          <p:cNvSpPr txBox="1">
            <a:spLocks noGrp="1"/>
          </p:cNvSpPr>
          <p:nvPr>
            <p:ph type="title" idx="5"/>
          </p:nvPr>
        </p:nvSpPr>
        <p:spPr>
          <a:xfrm>
            <a:off x="5564754" y="262413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ANALYSIS</a:t>
            </a:r>
            <a:endParaRPr dirty="0"/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798282" y="2655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IS IT SO HARD IN RUST? + HOW DID </a:t>
            </a:r>
            <a:r>
              <a:rPr lang="en-AU" dirty="0" err="1"/>
              <a:t>AoL</a:t>
            </a:r>
            <a:r>
              <a:rPr lang="en-AU" dirty="0"/>
              <a:t> AND REM TACKLE IT?</a:t>
            </a:r>
            <a:endParaRPr dirty="0"/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7" name="Google Shape;5577;p43"/>
          <p:cNvSpPr txBox="1">
            <a:spLocks noGrp="1"/>
          </p:cNvSpPr>
          <p:nvPr>
            <p:ph type="title" idx="13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8" name="Google Shape;5578;p43"/>
          <p:cNvSpPr txBox="1">
            <a:spLocks noGrp="1"/>
          </p:cNvSpPr>
          <p:nvPr>
            <p:ph type="title" idx="14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0" name="Google Shape;5580;p43"/>
          <p:cNvSpPr txBox="1">
            <a:spLocks noGrp="1"/>
          </p:cNvSpPr>
          <p:nvPr>
            <p:ph type="title" idx="16"/>
          </p:nvPr>
        </p:nvSpPr>
        <p:spPr>
          <a:xfrm>
            <a:off x="5564754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FUTURE WORK</a:t>
            </a:r>
            <a:endParaRPr dirty="0"/>
          </a:p>
        </p:txBody>
      </p:sp>
      <p:sp>
        <p:nvSpPr>
          <p:cNvPr id="5582" name="Google Shape;5582;p43"/>
          <p:cNvSpPr txBox="1">
            <a:spLocks noGrp="1"/>
          </p:cNvSpPr>
          <p:nvPr>
            <p:ph type="title" idx="18"/>
          </p:nvPr>
        </p:nvSpPr>
        <p:spPr>
          <a:xfrm>
            <a:off x="1828800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MY CONTRIBUTIONS: EXPANDING REM</a:t>
            </a:r>
            <a:endParaRPr dirty="0"/>
          </a:p>
        </p:txBody>
      </p:sp>
      <p:sp>
        <p:nvSpPr>
          <p:cNvPr id="5584" name="Google Shape;5584;p43"/>
          <p:cNvSpPr txBox="1">
            <a:spLocks noGrp="1"/>
          </p:cNvSpPr>
          <p:nvPr>
            <p:ph type="title" idx="20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5" name="Google Shape;5585;p43"/>
          <p:cNvSpPr txBox="1">
            <a:spLocks noGrp="1"/>
          </p:cNvSpPr>
          <p:nvPr>
            <p:ph type="title" idx="2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2">
          <a:extLst>
            <a:ext uri="{FF2B5EF4-FFF2-40B4-BE49-F238E27FC236}">
              <a16:creationId xmlns:a16="http://schemas.microsoft.com/office/drawing/2014/main" id="{A9F9F933-66DB-5841-EC7A-E3FC8D8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6" name="Google Shape;6306;p57">
            <a:extLst>
              <a:ext uri="{FF2B5EF4-FFF2-40B4-BE49-F238E27FC236}">
                <a16:creationId xmlns:a16="http://schemas.microsoft.com/office/drawing/2014/main" id="{B990F573-8264-9E5A-9CA1-90F75148706E}"/>
              </a:ext>
            </a:extLst>
          </p:cNvPr>
          <p:cNvSpPr/>
          <p:nvPr/>
        </p:nvSpPr>
        <p:spPr>
          <a:xfrm>
            <a:off x="2374087" y="1545775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03" name="Google Shape;6303;p57">
            <a:extLst>
              <a:ext uri="{FF2B5EF4-FFF2-40B4-BE49-F238E27FC236}">
                <a16:creationId xmlns:a16="http://schemas.microsoft.com/office/drawing/2014/main" id="{E29D2902-9376-D38D-4925-04C39DFD8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757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 FROM RESULTS</a:t>
            </a:r>
            <a:endParaRPr dirty="0"/>
          </a:p>
        </p:txBody>
      </p:sp>
      <p:sp>
        <p:nvSpPr>
          <p:cNvPr id="6307" name="Google Shape;6307;p57">
            <a:extLst>
              <a:ext uri="{FF2B5EF4-FFF2-40B4-BE49-F238E27FC236}">
                <a16:creationId xmlns:a16="http://schemas.microsoft.com/office/drawing/2014/main" id="{72649F0E-D8F6-D935-01DE-3149761D7D25}"/>
              </a:ext>
            </a:extLst>
          </p:cNvPr>
          <p:cNvSpPr/>
          <p:nvPr/>
        </p:nvSpPr>
        <p:spPr>
          <a:xfrm>
            <a:off x="2374087" y="927231"/>
            <a:ext cx="504000" cy="504000"/>
          </a:xfrm>
          <a:prstGeom prst="ellipse">
            <a:avLst/>
          </a:prstGeom>
          <a:solidFill>
            <a:srgbClr val="211F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8" name="Google Shape;6308;p57">
            <a:extLst>
              <a:ext uri="{FF2B5EF4-FFF2-40B4-BE49-F238E27FC236}">
                <a16:creationId xmlns:a16="http://schemas.microsoft.com/office/drawing/2014/main" id="{0B71EB8D-5393-AF38-A5DF-E0943E83E336}"/>
              </a:ext>
            </a:extLst>
          </p:cNvPr>
          <p:cNvSpPr/>
          <p:nvPr/>
        </p:nvSpPr>
        <p:spPr>
          <a:xfrm>
            <a:off x="721849" y="2065407"/>
            <a:ext cx="1426500" cy="142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09" name="Google Shape;6309;p57">
            <a:extLst>
              <a:ext uri="{FF2B5EF4-FFF2-40B4-BE49-F238E27FC236}">
                <a16:creationId xmlns:a16="http://schemas.microsoft.com/office/drawing/2014/main" id="{3632F2B6-0CEC-CBEE-9BD0-0ECDF874EA2B}"/>
              </a:ext>
            </a:extLst>
          </p:cNvPr>
          <p:cNvSpPr txBox="1"/>
          <p:nvPr/>
        </p:nvSpPr>
        <p:spPr>
          <a:xfrm>
            <a:off x="5748665" y="862080"/>
            <a:ext cx="2673486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50" dirty="0">
                <a:latin typeface="Inter" panose="020B0604020202020204" charset="0"/>
                <a:ea typeface="Inter" panose="020B0604020202020204" charset="0"/>
              </a:rPr>
              <a:t>The new toolchain achieves end-to-end extraction in under 0.5 seconds, including </a:t>
            </a:r>
            <a:r>
              <a:rPr lang="en-GB" sz="1050" dirty="0" err="1">
                <a:latin typeface="Inter" panose="020B0604020202020204" charset="0"/>
                <a:ea typeface="Inter" panose="020B0604020202020204" charset="0"/>
              </a:rPr>
              <a:t>VSCode</a:t>
            </a:r>
            <a:r>
              <a:rPr lang="en-GB" sz="1050" dirty="0">
                <a:latin typeface="Inter" panose="020B0604020202020204" charset="0"/>
                <a:ea typeface="Inter" panose="020B0604020202020204" charset="0"/>
              </a:rPr>
              <a:t> overhead.</a:t>
            </a:r>
            <a:endParaRPr sz="105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6310" name="Google Shape;6310;p57">
            <a:extLst>
              <a:ext uri="{FF2B5EF4-FFF2-40B4-BE49-F238E27FC236}">
                <a16:creationId xmlns:a16="http://schemas.microsoft.com/office/drawing/2014/main" id="{5A0F8584-C0B9-5A08-8A66-F8772F7B340E}"/>
              </a:ext>
            </a:extLst>
          </p:cNvPr>
          <p:cNvSpPr txBox="1"/>
          <p:nvPr/>
        </p:nvSpPr>
        <p:spPr>
          <a:xfrm>
            <a:off x="5748665" y="1444705"/>
            <a:ext cx="2673486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5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Incremental IR server responds to queries un under 10ms, drastically improving system latency.</a:t>
            </a:r>
            <a:endParaRPr sz="105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1" name="Google Shape;6311;p57">
            <a:extLst>
              <a:ext uri="{FF2B5EF4-FFF2-40B4-BE49-F238E27FC236}">
                <a16:creationId xmlns:a16="http://schemas.microsoft.com/office/drawing/2014/main" id="{37EA0E50-C25B-C91C-2062-B1E421ECBCFE}"/>
              </a:ext>
            </a:extLst>
          </p:cNvPr>
          <p:cNvSpPr txBox="1"/>
          <p:nvPr/>
        </p:nvSpPr>
        <p:spPr>
          <a:xfrm>
            <a:off x="5748665" y="2114385"/>
            <a:ext cx="2793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50" dirty="0">
                <a:latin typeface="Inter" panose="020B0604020202020204" charset="0"/>
                <a:ea typeface="Inter" panose="020B0604020202020204" charset="0"/>
              </a:rPr>
              <a:t>In the verifier, 80–90 % of time is spent generating LLBC; the proofs themselves complete almost instantly.</a:t>
            </a:r>
            <a:endParaRPr sz="105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6312" name="Google Shape;6312;p57">
            <a:extLst>
              <a:ext uri="{FF2B5EF4-FFF2-40B4-BE49-F238E27FC236}">
                <a16:creationId xmlns:a16="http://schemas.microsoft.com/office/drawing/2014/main" id="{69DFD480-0D5E-BFD5-BE91-19BCCCEFDD82}"/>
              </a:ext>
            </a:extLst>
          </p:cNvPr>
          <p:cNvSpPr txBox="1"/>
          <p:nvPr/>
        </p:nvSpPr>
        <p:spPr>
          <a:xfrm>
            <a:off x="5748665" y="2730663"/>
            <a:ext cx="2673486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50" dirty="0">
                <a:latin typeface="Inter" panose="020B0604020202020204" charset="0"/>
                <a:ea typeface="Inter" panose="020B0604020202020204" charset="0"/>
              </a:rPr>
              <a:t>Across 20 verification cases, every refactoring produced a successfully discharged proof of equivalence.</a:t>
            </a:r>
            <a:endParaRPr sz="105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6313" name="Google Shape;6313;p57">
            <a:extLst>
              <a:ext uri="{FF2B5EF4-FFF2-40B4-BE49-F238E27FC236}">
                <a16:creationId xmlns:a16="http://schemas.microsoft.com/office/drawing/2014/main" id="{2342CECC-F48C-B736-5CF2-A954C1145E37}"/>
              </a:ext>
            </a:extLst>
          </p:cNvPr>
          <p:cNvSpPr txBox="1"/>
          <p:nvPr/>
        </p:nvSpPr>
        <p:spPr>
          <a:xfrm>
            <a:off x="747648" y="2539557"/>
            <a:ext cx="1406317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AU" sz="1600" b="1" dirty="0">
                <a:solidFill>
                  <a:schemeClr val="bg2"/>
                </a:solidFill>
                <a:latin typeface="Inter" panose="020B0604020202020204" charset="0"/>
                <a:ea typeface="Inter" panose="020B0604020202020204" charset="0"/>
              </a:rPr>
              <a:t>RESEARCH IMPACT</a:t>
            </a:r>
            <a:endParaRPr lang="en-AU" sz="1600" dirty="0">
              <a:solidFill>
                <a:schemeClr val="bg2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6314" name="Google Shape;6314;p57">
            <a:extLst>
              <a:ext uri="{FF2B5EF4-FFF2-40B4-BE49-F238E27FC236}">
                <a16:creationId xmlns:a16="http://schemas.microsoft.com/office/drawing/2014/main" id="{7152E6F1-63F7-DF15-8870-990DBB103817}"/>
              </a:ext>
            </a:extLst>
          </p:cNvPr>
          <p:cNvCxnSpPr>
            <a:stCxn id="6308" idx="0"/>
            <a:endCxn id="6307" idx="2"/>
          </p:cNvCxnSpPr>
          <p:nvPr/>
        </p:nvCxnSpPr>
        <p:spPr>
          <a:xfrm rot="5400000" flipH="1" flipV="1">
            <a:off x="1461505" y="1152825"/>
            <a:ext cx="886176" cy="9389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5" name="Google Shape;6315;p57">
            <a:extLst>
              <a:ext uri="{FF2B5EF4-FFF2-40B4-BE49-F238E27FC236}">
                <a16:creationId xmlns:a16="http://schemas.microsoft.com/office/drawing/2014/main" id="{F1C82FFC-7902-2295-FE8D-70C901EAE1CD}"/>
              </a:ext>
            </a:extLst>
          </p:cNvPr>
          <p:cNvCxnSpPr>
            <a:cxnSpLocks/>
            <a:stCxn id="6308" idx="4"/>
          </p:cNvCxnSpPr>
          <p:nvPr/>
        </p:nvCxnSpPr>
        <p:spPr>
          <a:xfrm rot="-5400000" flipH="1">
            <a:off x="1558999" y="3368007"/>
            <a:ext cx="7083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6" name="Google Shape;6316;p57">
            <a:extLst>
              <a:ext uri="{FF2B5EF4-FFF2-40B4-BE49-F238E27FC236}">
                <a16:creationId xmlns:a16="http://schemas.microsoft.com/office/drawing/2014/main" id="{6062CBE3-875D-9EF2-F23F-6DDE62C3BB4E}"/>
              </a:ext>
            </a:extLst>
          </p:cNvPr>
          <p:cNvCxnSpPr>
            <a:cxnSpLocks/>
            <a:stCxn id="6308" idx="7"/>
            <a:endCxn id="6306" idx="2"/>
          </p:cNvCxnSpPr>
          <p:nvPr/>
        </p:nvCxnSpPr>
        <p:spPr>
          <a:xfrm rot="5400000" flipH="1" flipV="1">
            <a:off x="1918496" y="1818722"/>
            <a:ext cx="476538" cy="434644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57">
            <a:extLst>
              <a:ext uri="{FF2B5EF4-FFF2-40B4-BE49-F238E27FC236}">
                <a16:creationId xmlns:a16="http://schemas.microsoft.com/office/drawing/2014/main" id="{495530E4-D06C-90AB-D671-8F92C167D3AF}"/>
              </a:ext>
            </a:extLst>
          </p:cNvPr>
          <p:cNvSpPr txBox="1"/>
          <p:nvPr/>
        </p:nvSpPr>
        <p:spPr>
          <a:xfrm>
            <a:off x="2954765" y="954681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Extraction is Fast and Usable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6305;p57">
            <a:extLst>
              <a:ext uri="{FF2B5EF4-FFF2-40B4-BE49-F238E27FC236}">
                <a16:creationId xmlns:a16="http://schemas.microsoft.com/office/drawing/2014/main" id="{852D6B37-2F42-CF2D-956E-E3C6FEA291E7}"/>
              </a:ext>
            </a:extLst>
          </p:cNvPr>
          <p:cNvSpPr/>
          <p:nvPr/>
        </p:nvSpPr>
        <p:spPr>
          <a:xfrm>
            <a:off x="2374087" y="4019949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6307;p57">
            <a:extLst>
              <a:ext uri="{FF2B5EF4-FFF2-40B4-BE49-F238E27FC236}">
                <a16:creationId xmlns:a16="http://schemas.microsoft.com/office/drawing/2014/main" id="{5EFE87B4-61CB-E3DB-B6B5-9ADA4066F696}"/>
              </a:ext>
            </a:extLst>
          </p:cNvPr>
          <p:cNvSpPr/>
          <p:nvPr/>
        </p:nvSpPr>
        <p:spPr>
          <a:xfrm>
            <a:off x="2374087" y="2782863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6318;p57">
            <a:extLst>
              <a:ext uri="{FF2B5EF4-FFF2-40B4-BE49-F238E27FC236}">
                <a16:creationId xmlns:a16="http://schemas.microsoft.com/office/drawing/2014/main" id="{87CA1478-3F39-043F-4ED9-B36EF5293BE0}"/>
              </a:ext>
            </a:extLst>
          </p:cNvPr>
          <p:cNvSpPr txBox="1"/>
          <p:nvPr/>
        </p:nvSpPr>
        <p:spPr>
          <a:xfrm>
            <a:off x="2954765" y="1527381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Incremental IR Works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6318;p57">
            <a:extLst>
              <a:ext uri="{FF2B5EF4-FFF2-40B4-BE49-F238E27FC236}">
                <a16:creationId xmlns:a16="http://schemas.microsoft.com/office/drawing/2014/main" id="{600EF649-5370-5E80-3DB0-FBC74E7A9811}"/>
              </a:ext>
            </a:extLst>
          </p:cNvPr>
          <p:cNvSpPr txBox="1"/>
          <p:nvPr/>
        </p:nvSpPr>
        <p:spPr>
          <a:xfrm>
            <a:off x="2954765" y="2197974"/>
            <a:ext cx="3045198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Verified ≠ Slow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6318;p57">
            <a:extLst>
              <a:ext uri="{FF2B5EF4-FFF2-40B4-BE49-F238E27FC236}">
                <a16:creationId xmlns:a16="http://schemas.microsoft.com/office/drawing/2014/main" id="{D61F4661-F49D-6250-CAE7-490E83F3EE4D}"/>
              </a:ext>
            </a:extLst>
          </p:cNvPr>
          <p:cNvSpPr txBox="1"/>
          <p:nvPr/>
        </p:nvSpPr>
        <p:spPr>
          <a:xfrm>
            <a:off x="2954765" y="2793207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Proven Behaviour Equivalence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Google Shape;6318;p57">
            <a:extLst>
              <a:ext uri="{FF2B5EF4-FFF2-40B4-BE49-F238E27FC236}">
                <a16:creationId xmlns:a16="http://schemas.microsoft.com/office/drawing/2014/main" id="{AE31A5C1-80DA-F774-EBB8-05DCBC49578F}"/>
              </a:ext>
            </a:extLst>
          </p:cNvPr>
          <p:cNvSpPr txBox="1"/>
          <p:nvPr/>
        </p:nvSpPr>
        <p:spPr>
          <a:xfrm>
            <a:off x="2954765" y="3420303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Architecture Enables Research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" name="Google Shape;6318;p57">
            <a:extLst>
              <a:ext uri="{FF2B5EF4-FFF2-40B4-BE49-F238E27FC236}">
                <a16:creationId xmlns:a16="http://schemas.microsoft.com/office/drawing/2014/main" id="{8F66E766-5F9D-6A9E-BF21-F6E256AE9C42}"/>
              </a:ext>
            </a:extLst>
          </p:cNvPr>
          <p:cNvSpPr txBox="1"/>
          <p:nvPr/>
        </p:nvSpPr>
        <p:spPr>
          <a:xfrm>
            <a:off x="2954765" y="4047399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From Prototype to Practical Tool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" name="Google Shape;6312;p57">
            <a:extLst>
              <a:ext uri="{FF2B5EF4-FFF2-40B4-BE49-F238E27FC236}">
                <a16:creationId xmlns:a16="http://schemas.microsoft.com/office/drawing/2014/main" id="{1D4B9252-B2A9-5543-4878-D036BB949F68}"/>
              </a:ext>
            </a:extLst>
          </p:cNvPr>
          <p:cNvSpPr txBox="1"/>
          <p:nvPr/>
        </p:nvSpPr>
        <p:spPr>
          <a:xfrm>
            <a:off x="5748665" y="3339607"/>
            <a:ext cx="2673486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50" dirty="0">
                <a:latin typeface="Inter" panose="020B0604020202020204" charset="0"/>
                <a:ea typeface="Inter" panose="020B0604020202020204" charset="0"/>
              </a:rPr>
              <a:t>The modular design allows each extraction stage to be studied and benchmarked in isolation.</a:t>
            </a:r>
            <a:endParaRPr sz="105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sp>
        <p:nvSpPr>
          <p:cNvPr id="20" name="Google Shape;6312;p57">
            <a:extLst>
              <a:ext uri="{FF2B5EF4-FFF2-40B4-BE49-F238E27FC236}">
                <a16:creationId xmlns:a16="http://schemas.microsoft.com/office/drawing/2014/main" id="{FB5D80A3-381E-9DAC-7DEA-5584863C489C}"/>
              </a:ext>
            </a:extLst>
          </p:cNvPr>
          <p:cNvSpPr txBox="1"/>
          <p:nvPr/>
        </p:nvSpPr>
        <p:spPr>
          <a:xfrm>
            <a:off x="5748665" y="3955663"/>
            <a:ext cx="2673486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050" dirty="0">
                <a:latin typeface="Inter" panose="020B0604020202020204" charset="0"/>
                <a:ea typeface="Inter" panose="020B0604020202020204" charset="0"/>
              </a:rPr>
              <a:t>The system demonstrates that research-grade tooling can coexist with developer-grade usability.</a:t>
            </a:r>
            <a:endParaRPr sz="105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ter"/>
              <a:sym typeface="Inter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948DE00-4DB0-213E-DC9D-BC694D6705EC}"/>
              </a:ext>
            </a:extLst>
          </p:cNvPr>
          <p:cNvCxnSpPr>
            <a:cxnSpLocks/>
            <a:stCxn id="6313" idx="3"/>
          </p:cNvCxnSpPr>
          <p:nvPr/>
        </p:nvCxnSpPr>
        <p:spPr>
          <a:xfrm flipV="1">
            <a:off x="2153965" y="2416319"/>
            <a:ext cx="220122" cy="362338"/>
          </a:xfrm>
          <a:prstGeom prst="bentConnector3">
            <a:avLst>
              <a:gd name="adj1" fmla="val 436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BFC5E6F-CDB6-7232-5786-A29B94E5E999}"/>
              </a:ext>
            </a:extLst>
          </p:cNvPr>
          <p:cNvCxnSpPr>
            <a:stCxn id="6308" idx="6"/>
            <a:endCxn id="12" idx="2"/>
          </p:cNvCxnSpPr>
          <p:nvPr/>
        </p:nvCxnSpPr>
        <p:spPr>
          <a:xfrm>
            <a:off x="2148349" y="2778657"/>
            <a:ext cx="225738" cy="256206"/>
          </a:xfrm>
          <a:prstGeom prst="bentConnector3">
            <a:avLst>
              <a:gd name="adj1" fmla="val 4688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F41C6B-AC7D-2206-2F85-00C5B2E39B4B}"/>
              </a:ext>
            </a:extLst>
          </p:cNvPr>
          <p:cNvCxnSpPr>
            <a:stCxn id="6308" idx="5"/>
          </p:cNvCxnSpPr>
          <p:nvPr/>
        </p:nvCxnSpPr>
        <p:spPr>
          <a:xfrm rot="16200000" flipH="1">
            <a:off x="1971562" y="3250882"/>
            <a:ext cx="370406" cy="4346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oogle Shape;15885;p83">
            <a:extLst>
              <a:ext uri="{FF2B5EF4-FFF2-40B4-BE49-F238E27FC236}">
                <a16:creationId xmlns:a16="http://schemas.microsoft.com/office/drawing/2014/main" id="{F7C1EBC2-050E-659B-5A4E-8A831E4BEF44}"/>
              </a:ext>
            </a:extLst>
          </p:cNvPr>
          <p:cNvGrpSpPr/>
          <p:nvPr/>
        </p:nvGrpSpPr>
        <p:grpSpPr>
          <a:xfrm>
            <a:off x="2448555" y="999888"/>
            <a:ext cx="355063" cy="351984"/>
            <a:chOff x="-22859750" y="2335900"/>
            <a:chExt cx="296950" cy="294375"/>
          </a:xfrm>
          <a:solidFill>
            <a:schemeClr val="bg2"/>
          </a:solidFill>
        </p:grpSpPr>
        <p:sp>
          <p:nvSpPr>
            <p:cNvPr id="33" name="Google Shape;15886;p83">
              <a:extLst>
                <a:ext uri="{FF2B5EF4-FFF2-40B4-BE49-F238E27FC236}">
                  <a16:creationId xmlns:a16="http://schemas.microsoft.com/office/drawing/2014/main" id="{9C59BD17-7AA9-C860-5221-3562E847BC8C}"/>
                </a:ext>
              </a:extLst>
            </p:cNvPr>
            <p:cNvSpPr/>
            <p:nvPr/>
          </p:nvSpPr>
          <p:spPr>
            <a:xfrm>
              <a:off x="-22859750" y="2335900"/>
              <a:ext cx="296950" cy="294375"/>
            </a:xfrm>
            <a:custGeom>
              <a:avLst/>
              <a:gdLst/>
              <a:ahLst/>
              <a:cxnLst/>
              <a:rect l="l" t="t" r="r" b="b"/>
              <a:pathLst>
                <a:path w="11878" h="11775" extrusionOk="0">
                  <a:moveTo>
                    <a:pt x="7306" y="663"/>
                  </a:moveTo>
                  <a:cubicBezTo>
                    <a:pt x="7389" y="663"/>
                    <a:pt x="7475" y="671"/>
                    <a:pt x="7562" y="685"/>
                  </a:cubicBezTo>
                  <a:cubicBezTo>
                    <a:pt x="7814" y="780"/>
                    <a:pt x="8034" y="937"/>
                    <a:pt x="8192" y="1126"/>
                  </a:cubicBezTo>
                  <a:cubicBezTo>
                    <a:pt x="7908" y="1189"/>
                    <a:pt x="7656" y="1347"/>
                    <a:pt x="7467" y="1567"/>
                  </a:cubicBezTo>
                  <a:cubicBezTo>
                    <a:pt x="7341" y="1662"/>
                    <a:pt x="7341" y="1914"/>
                    <a:pt x="7467" y="2008"/>
                  </a:cubicBezTo>
                  <a:cubicBezTo>
                    <a:pt x="7530" y="2071"/>
                    <a:pt x="7617" y="2103"/>
                    <a:pt x="7703" y="2103"/>
                  </a:cubicBezTo>
                  <a:cubicBezTo>
                    <a:pt x="7790" y="2103"/>
                    <a:pt x="7877" y="2071"/>
                    <a:pt x="7940" y="2008"/>
                  </a:cubicBezTo>
                  <a:cubicBezTo>
                    <a:pt x="8129" y="1819"/>
                    <a:pt x="8412" y="1693"/>
                    <a:pt x="8696" y="1693"/>
                  </a:cubicBezTo>
                  <a:cubicBezTo>
                    <a:pt x="8979" y="1693"/>
                    <a:pt x="9231" y="1819"/>
                    <a:pt x="9452" y="2008"/>
                  </a:cubicBezTo>
                  <a:cubicBezTo>
                    <a:pt x="9767" y="2355"/>
                    <a:pt x="9830" y="2764"/>
                    <a:pt x="9673" y="3174"/>
                  </a:cubicBezTo>
                  <a:cubicBezTo>
                    <a:pt x="9389" y="3237"/>
                    <a:pt x="9137" y="3395"/>
                    <a:pt x="8885" y="3584"/>
                  </a:cubicBezTo>
                  <a:cubicBezTo>
                    <a:pt x="8759" y="3710"/>
                    <a:pt x="8759" y="3962"/>
                    <a:pt x="8885" y="4056"/>
                  </a:cubicBezTo>
                  <a:cubicBezTo>
                    <a:pt x="8948" y="4119"/>
                    <a:pt x="9035" y="4151"/>
                    <a:pt x="9121" y="4151"/>
                  </a:cubicBezTo>
                  <a:cubicBezTo>
                    <a:pt x="9208" y="4151"/>
                    <a:pt x="9294" y="4119"/>
                    <a:pt x="9358" y="4056"/>
                  </a:cubicBezTo>
                  <a:cubicBezTo>
                    <a:pt x="9547" y="3867"/>
                    <a:pt x="9830" y="3741"/>
                    <a:pt x="10114" y="3741"/>
                  </a:cubicBezTo>
                  <a:cubicBezTo>
                    <a:pt x="10397" y="3741"/>
                    <a:pt x="10649" y="3867"/>
                    <a:pt x="10870" y="4056"/>
                  </a:cubicBezTo>
                  <a:cubicBezTo>
                    <a:pt x="11059" y="4277"/>
                    <a:pt x="11185" y="4529"/>
                    <a:pt x="11185" y="4812"/>
                  </a:cubicBezTo>
                  <a:cubicBezTo>
                    <a:pt x="11185" y="5096"/>
                    <a:pt x="11059" y="5379"/>
                    <a:pt x="10870" y="5568"/>
                  </a:cubicBezTo>
                  <a:cubicBezTo>
                    <a:pt x="10649" y="5757"/>
                    <a:pt x="10397" y="5883"/>
                    <a:pt x="10114" y="5883"/>
                  </a:cubicBezTo>
                  <a:cubicBezTo>
                    <a:pt x="9925" y="5883"/>
                    <a:pt x="9767" y="6041"/>
                    <a:pt x="9767" y="6230"/>
                  </a:cubicBezTo>
                  <a:cubicBezTo>
                    <a:pt x="9767" y="6451"/>
                    <a:pt x="9925" y="6608"/>
                    <a:pt x="10114" y="6608"/>
                  </a:cubicBezTo>
                  <a:cubicBezTo>
                    <a:pt x="10429" y="6608"/>
                    <a:pt x="10712" y="6514"/>
                    <a:pt x="10964" y="6356"/>
                  </a:cubicBezTo>
                  <a:cubicBezTo>
                    <a:pt x="11090" y="6514"/>
                    <a:pt x="11122" y="6703"/>
                    <a:pt x="11122" y="6955"/>
                  </a:cubicBezTo>
                  <a:cubicBezTo>
                    <a:pt x="11122" y="7270"/>
                    <a:pt x="11027" y="7553"/>
                    <a:pt x="10807" y="7742"/>
                  </a:cubicBezTo>
                  <a:cubicBezTo>
                    <a:pt x="10618" y="7931"/>
                    <a:pt x="10366" y="8057"/>
                    <a:pt x="10082" y="8057"/>
                  </a:cubicBezTo>
                  <a:cubicBezTo>
                    <a:pt x="9799" y="8057"/>
                    <a:pt x="9515" y="7931"/>
                    <a:pt x="9326" y="7742"/>
                  </a:cubicBezTo>
                  <a:cubicBezTo>
                    <a:pt x="9137" y="7553"/>
                    <a:pt x="9011" y="7270"/>
                    <a:pt x="9011" y="6986"/>
                  </a:cubicBezTo>
                  <a:cubicBezTo>
                    <a:pt x="9011" y="6703"/>
                    <a:pt x="9137" y="6419"/>
                    <a:pt x="9326" y="6230"/>
                  </a:cubicBezTo>
                  <a:cubicBezTo>
                    <a:pt x="9452" y="6104"/>
                    <a:pt x="9452" y="5883"/>
                    <a:pt x="9326" y="5757"/>
                  </a:cubicBezTo>
                  <a:cubicBezTo>
                    <a:pt x="9263" y="5694"/>
                    <a:pt x="9176" y="5663"/>
                    <a:pt x="9090" y="5663"/>
                  </a:cubicBezTo>
                  <a:cubicBezTo>
                    <a:pt x="9003" y="5663"/>
                    <a:pt x="8916" y="5694"/>
                    <a:pt x="8853" y="5757"/>
                  </a:cubicBezTo>
                  <a:cubicBezTo>
                    <a:pt x="8538" y="6072"/>
                    <a:pt x="8349" y="6514"/>
                    <a:pt x="8349" y="6986"/>
                  </a:cubicBezTo>
                  <a:cubicBezTo>
                    <a:pt x="8349" y="7112"/>
                    <a:pt x="8349" y="7207"/>
                    <a:pt x="8381" y="7333"/>
                  </a:cubicBezTo>
                  <a:cubicBezTo>
                    <a:pt x="7562" y="7459"/>
                    <a:pt x="6932" y="8215"/>
                    <a:pt x="6932" y="9034"/>
                  </a:cubicBezTo>
                  <a:cubicBezTo>
                    <a:pt x="6932" y="9223"/>
                    <a:pt x="7089" y="9381"/>
                    <a:pt x="7278" y="9381"/>
                  </a:cubicBezTo>
                  <a:cubicBezTo>
                    <a:pt x="7467" y="9381"/>
                    <a:pt x="7625" y="9223"/>
                    <a:pt x="7625" y="9034"/>
                  </a:cubicBezTo>
                  <a:cubicBezTo>
                    <a:pt x="7625" y="8435"/>
                    <a:pt x="8097" y="8026"/>
                    <a:pt x="8664" y="8026"/>
                  </a:cubicBezTo>
                  <a:lnTo>
                    <a:pt x="8696" y="8026"/>
                  </a:lnTo>
                  <a:cubicBezTo>
                    <a:pt x="8727" y="8089"/>
                    <a:pt x="8822" y="8120"/>
                    <a:pt x="8853" y="8215"/>
                  </a:cubicBezTo>
                  <a:cubicBezTo>
                    <a:pt x="9074" y="8435"/>
                    <a:pt x="9326" y="8561"/>
                    <a:pt x="9641" y="8656"/>
                  </a:cubicBezTo>
                  <a:cubicBezTo>
                    <a:pt x="9673" y="8750"/>
                    <a:pt x="9704" y="8908"/>
                    <a:pt x="9704" y="9034"/>
                  </a:cubicBezTo>
                  <a:cubicBezTo>
                    <a:pt x="9704" y="9507"/>
                    <a:pt x="9452" y="9853"/>
                    <a:pt x="9011" y="10011"/>
                  </a:cubicBezTo>
                  <a:cubicBezTo>
                    <a:pt x="8979" y="9853"/>
                    <a:pt x="8853" y="9759"/>
                    <a:pt x="8664" y="9759"/>
                  </a:cubicBezTo>
                  <a:cubicBezTo>
                    <a:pt x="8444" y="9759"/>
                    <a:pt x="8286" y="9916"/>
                    <a:pt x="8286" y="10105"/>
                  </a:cubicBezTo>
                  <a:cubicBezTo>
                    <a:pt x="8286" y="10704"/>
                    <a:pt x="7814" y="11113"/>
                    <a:pt x="7278" y="11113"/>
                  </a:cubicBezTo>
                  <a:cubicBezTo>
                    <a:pt x="6711" y="11113"/>
                    <a:pt x="6239" y="10641"/>
                    <a:pt x="6239" y="10105"/>
                  </a:cubicBezTo>
                  <a:lnTo>
                    <a:pt x="6239" y="6640"/>
                  </a:lnTo>
                  <a:cubicBezTo>
                    <a:pt x="6522" y="6860"/>
                    <a:pt x="6932" y="6986"/>
                    <a:pt x="7278" y="6986"/>
                  </a:cubicBezTo>
                  <a:cubicBezTo>
                    <a:pt x="7467" y="6986"/>
                    <a:pt x="7625" y="6829"/>
                    <a:pt x="7625" y="6640"/>
                  </a:cubicBezTo>
                  <a:cubicBezTo>
                    <a:pt x="7625" y="6451"/>
                    <a:pt x="7467" y="6293"/>
                    <a:pt x="7278" y="6293"/>
                  </a:cubicBezTo>
                  <a:cubicBezTo>
                    <a:pt x="6680" y="6293"/>
                    <a:pt x="6239" y="5820"/>
                    <a:pt x="6239" y="5253"/>
                  </a:cubicBezTo>
                  <a:lnTo>
                    <a:pt x="6239" y="1788"/>
                  </a:lnTo>
                  <a:lnTo>
                    <a:pt x="6239" y="1756"/>
                  </a:lnTo>
                  <a:lnTo>
                    <a:pt x="6239" y="1725"/>
                  </a:lnTo>
                  <a:cubicBezTo>
                    <a:pt x="6239" y="1441"/>
                    <a:pt x="6365" y="1158"/>
                    <a:pt x="6554" y="969"/>
                  </a:cubicBezTo>
                  <a:cubicBezTo>
                    <a:pt x="6772" y="750"/>
                    <a:pt x="7027" y="663"/>
                    <a:pt x="7306" y="663"/>
                  </a:cubicBezTo>
                  <a:close/>
                  <a:moveTo>
                    <a:pt x="4492" y="726"/>
                  </a:moveTo>
                  <a:cubicBezTo>
                    <a:pt x="4756" y="726"/>
                    <a:pt x="5012" y="813"/>
                    <a:pt x="5230" y="1032"/>
                  </a:cubicBezTo>
                  <a:cubicBezTo>
                    <a:pt x="5419" y="1221"/>
                    <a:pt x="5545" y="1504"/>
                    <a:pt x="5545" y="1788"/>
                  </a:cubicBezTo>
                  <a:lnTo>
                    <a:pt x="5545" y="1819"/>
                  </a:lnTo>
                  <a:lnTo>
                    <a:pt x="5545" y="5285"/>
                  </a:lnTo>
                  <a:cubicBezTo>
                    <a:pt x="5545" y="5883"/>
                    <a:pt x="5073" y="6325"/>
                    <a:pt x="4506" y="6325"/>
                  </a:cubicBezTo>
                  <a:cubicBezTo>
                    <a:pt x="4317" y="6325"/>
                    <a:pt x="4159" y="6482"/>
                    <a:pt x="4159" y="6671"/>
                  </a:cubicBezTo>
                  <a:cubicBezTo>
                    <a:pt x="4159" y="6860"/>
                    <a:pt x="4317" y="7018"/>
                    <a:pt x="4506" y="7018"/>
                  </a:cubicBezTo>
                  <a:cubicBezTo>
                    <a:pt x="4915" y="7018"/>
                    <a:pt x="5262" y="6892"/>
                    <a:pt x="5545" y="6671"/>
                  </a:cubicBezTo>
                  <a:lnTo>
                    <a:pt x="5545" y="10105"/>
                  </a:lnTo>
                  <a:lnTo>
                    <a:pt x="5545" y="10137"/>
                  </a:lnTo>
                  <a:cubicBezTo>
                    <a:pt x="5545" y="10704"/>
                    <a:pt x="5073" y="11176"/>
                    <a:pt x="4506" y="11176"/>
                  </a:cubicBezTo>
                  <a:cubicBezTo>
                    <a:pt x="3939" y="11176"/>
                    <a:pt x="3498" y="10704"/>
                    <a:pt x="3498" y="10137"/>
                  </a:cubicBezTo>
                  <a:cubicBezTo>
                    <a:pt x="3498" y="9948"/>
                    <a:pt x="3340" y="9790"/>
                    <a:pt x="3151" y="9790"/>
                  </a:cubicBezTo>
                  <a:cubicBezTo>
                    <a:pt x="2994" y="9790"/>
                    <a:pt x="2836" y="9916"/>
                    <a:pt x="2773" y="10074"/>
                  </a:cubicBezTo>
                  <a:cubicBezTo>
                    <a:pt x="2395" y="9916"/>
                    <a:pt x="2080" y="9538"/>
                    <a:pt x="2080" y="9065"/>
                  </a:cubicBezTo>
                  <a:cubicBezTo>
                    <a:pt x="2080" y="8908"/>
                    <a:pt x="2111" y="8813"/>
                    <a:pt x="2143" y="8687"/>
                  </a:cubicBezTo>
                  <a:cubicBezTo>
                    <a:pt x="2426" y="8593"/>
                    <a:pt x="2710" y="8435"/>
                    <a:pt x="2930" y="8246"/>
                  </a:cubicBezTo>
                  <a:cubicBezTo>
                    <a:pt x="2994" y="8215"/>
                    <a:pt x="3057" y="8120"/>
                    <a:pt x="3088" y="8057"/>
                  </a:cubicBezTo>
                  <a:lnTo>
                    <a:pt x="3151" y="8057"/>
                  </a:lnTo>
                  <a:cubicBezTo>
                    <a:pt x="3718" y="8057"/>
                    <a:pt x="4159" y="8530"/>
                    <a:pt x="4159" y="9065"/>
                  </a:cubicBezTo>
                  <a:cubicBezTo>
                    <a:pt x="4159" y="9286"/>
                    <a:pt x="4317" y="9444"/>
                    <a:pt x="4506" y="9444"/>
                  </a:cubicBezTo>
                  <a:cubicBezTo>
                    <a:pt x="4726" y="9444"/>
                    <a:pt x="4884" y="9286"/>
                    <a:pt x="4884" y="9065"/>
                  </a:cubicBezTo>
                  <a:cubicBezTo>
                    <a:pt x="4884" y="8215"/>
                    <a:pt x="4254" y="7490"/>
                    <a:pt x="3403" y="7396"/>
                  </a:cubicBezTo>
                  <a:cubicBezTo>
                    <a:pt x="3466" y="7270"/>
                    <a:pt x="3466" y="7144"/>
                    <a:pt x="3466" y="7018"/>
                  </a:cubicBezTo>
                  <a:cubicBezTo>
                    <a:pt x="3466" y="6545"/>
                    <a:pt x="3246" y="6104"/>
                    <a:pt x="2930" y="5820"/>
                  </a:cubicBezTo>
                  <a:cubicBezTo>
                    <a:pt x="2883" y="5757"/>
                    <a:pt x="2797" y="5726"/>
                    <a:pt x="2706" y="5726"/>
                  </a:cubicBezTo>
                  <a:cubicBezTo>
                    <a:pt x="2615" y="5726"/>
                    <a:pt x="2521" y="5757"/>
                    <a:pt x="2458" y="5820"/>
                  </a:cubicBezTo>
                  <a:cubicBezTo>
                    <a:pt x="2363" y="5915"/>
                    <a:pt x="2363" y="6167"/>
                    <a:pt x="2458" y="6262"/>
                  </a:cubicBezTo>
                  <a:cubicBezTo>
                    <a:pt x="2678" y="6482"/>
                    <a:pt x="2773" y="6734"/>
                    <a:pt x="2773" y="7018"/>
                  </a:cubicBezTo>
                  <a:cubicBezTo>
                    <a:pt x="2773" y="7301"/>
                    <a:pt x="2678" y="7585"/>
                    <a:pt x="2458" y="7774"/>
                  </a:cubicBezTo>
                  <a:cubicBezTo>
                    <a:pt x="2269" y="7963"/>
                    <a:pt x="1985" y="8089"/>
                    <a:pt x="1733" y="8089"/>
                  </a:cubicBezTo>
                  <a:cubicBezTo>
                    <a:pt x="1450" y="8089"/>
                    <a:pt x="1166" y="7963"/>
                    <a:pt x="977" y="7774"/>
                  </a:cubicBezTo>
                  <a:cubicBezTo>
                    <a:pt x="788" y="7585"/>
                    <a:pt x="662" y="7301"/>
                    <a:pt x="662" y="7018"/>
                  </a:cubicBezTo>
                  <a:cubicBezTo>
                    <a:pt x="662" y="6829"/>
                    <a:pt x="725" y="6640"/>
                    <a:pt x="820" y="6419"/>
                  </a:cubicBezTo>
                  <a:cubicBezTo>
                    <a:pt x="1103" y="6608"/>
                    <a:pt x="1355" y="6671"/>
                    <a:pt x="1670" y="6671"/>
                  </a:cubicBezTo>
                  <a:cubicBezTo>
                    <a:pt x="1891" y="6671"/>
                    <a:pt x="2048" y="6514"/>
                    <a:pt x="2048" y="6325"/>
                  </a:cubicBezTo>
                  <a:cubicBezTo>
                    <a:pt x="2048" y="6104"/>
                    <a:pt x="1891" y="5946"/>
                    <a:pt x="1670" y="5946"/>
                  </a:cubicBezTo>
                  <a:cubicBezTo>
                    <a:pt x="1418" y="5946"/>
                    <a:pt x="1135" y="5852"/>
                    <a:pt x="946" y="5631"/>
                  </a:cubicBezTo>
                  <a:cubicBezTo>
                    <a:pt x="725" y="5442"/>
                    <a:pt x="631" y="5159"/>
                    <a:pt x="631" y="4907"/>
                  </a:cubicBezTo>
                  <a:cubicBezTo>
                    <a:pt x="631" y="4623"/>
                    <a:pt x="725" y="4340"/>
                    <a:pt x="946" y="4151"/>
                  </a:cubicBezTo>
                  <a:cubicBezTo>
                    <a:pt x="1135" y="3962"/>
                    <a:pt x="1418" y="3836"/>
                    <a:pt x="1670" y="3836"/>
                  </a:cubicBezTo>
                  <a:cubicBezTo>
                    <a:pt x="1954" y="3836"/>
                    <a:pt x="2237" y="3962"/>
                    <a:pt x="2426" y="4151"/>
                  </a:cubicBezTo>
                  <a:cubicBezTo>
                    <a:pt x="2489" y="4214"/>
                    <a:pt x="2576" y="4245"/>
                    <a:pt x="2663" y="4245"/>
                  </a:cubicBezTo>
                  <a:cubicBezTo>
                    <a:pt x="2749" y="4245"/>
                    <a:pt x="2836" y="4214"/>
                    <a:pt x="2899" y="4151"/>
                  </a:cubicBezTo>
                  <a:cubicBezTo>
                    <a:pt x="3025" y="4025"/>
                    <a:pt x="3025" y="3804"/>
                    <a:pt x="2899" y="3678"/>
                  </a:cubicBezTo>
                  <a:cubicBezTo>
                    <a:pt x="2678" y="3426"/>
                    <a:pt x="2426" y="3332"/>
                    <a:pt x="2111" y="3237"/>
                  </a:cubicBezTo>
                  <a:cubicBezTo>
                    <a:pt x="1954" y="2859"/>
                    <a:pt x="2048" y="2418"/>
                    <a:pt x="2363" y="2103"/>
                  </a:cubicBezTo>
                  <a:cubicBezTo>
                    <a:pt x="2552" y="1914"/>
                    <a:pt x="2836" y="1788"/>
                    <a:pt x="3088" y="1788"/>
                  </a:cubicBezTo>
                  <a:cubicBezTo>
                    <a:pt x="3372" y="1788"/>
                    <a:pt x="3655" y="1914"/>
                    <a:pt x="3844" y="2103"/>
                  </a:cubicBezTo>
                  <a:cubicBezTo>
                    <a:pt x="3907" y="2166"/>
                    <a:pt x="3994" y="2197"/>
                    <a:pt x="4080" y="2197"/>
                  </a:cubicBezTo>
                  <a:cubicBezTo>
                    <a:pt x="4167" y="2197"/>
                    <a:pt x="4254" y="2166"/>
                    <a:pt x="4317" y="2103"/>
                  </a:cubicBezTo>
                  <a:cubicBezTo>
                    <a:pt x="4443" y="1977"/>
                    <a:pt x="4443" y="1756"/>
                    <a:pt x="4317" y="1630"/>
                  </a:cubicBezTo>
                  <a:cubicBezTo>
                    <a:pt x="4128" y="1441"/>
                    <a:pt x="3876" y="1284"/>
                    <a:pt x="3624" y="1189"/>
                  </a:cubicBezTo>
                  <a:cubicBezTo>
                    <a:pt x="3781" y="969"/>
                    <a:pt x="3970" y="811"/>
                    <a:pt x="4254" y="748"/>
                  </a:cubicBezTo>
                  <a:cubicBezTo>
                    <a:pt x="4333" y="734"/>
                    <a:pt x="4413" y="726"/>
                    <a:pt x="4492" y="726"/>
                  </a:cubicBezTo>
                  <a:close/>
                  <a:moveTo>
                    <a:pt x="7254" y="0"/>
                  </a:moveTo>
                  <a:cubicBezTo>
                    <a:pt x="6817" y="0"/>
                    <a:pt x="6387" y="190"/>
                    <a:pt x="6049" y="528"/>
                  </a:cubicBezTo>
                  <a:cubicBezTo>
                    <a:pt x="6018" y="559"/>
                    <a:pt x="5923" y="654"/>
                    <a:pt x="5892" y="717"/>
                  </a:cubicBezTo>
                  <a:cubicBezTo>
                    <a:pt x="5860" y="654"/>
                    <a:pt x="5766" y="622"/>
                    <a:pt x="5734" y="528"/>
                  </a:cubicBezTo>
                  <a:cubicBezTo>
                    <a:pt x="5391" y="185"/>
                    <a:pt x="4972" y="13"/>
                    <a:pt x="4521" y="13"/>
                  </a:cubicBezTo>
                  <a:cubicBezTo>
                    <a:pt x="4392" y="13"/>
                    <a:pt x="4261" y="27"/>
                    <a:pt x="4128" y="55"/>
                  </a:cubicBezTo>
                  <a:cubicBezTo>
                    <a:pt x="3561" y="181"/>
                    <a:pt x="3151" y="559"/>
                    <a:pt x="2899" y="1126"/>
                  </a:cubicBezTo>
                  <a:cubicBezTo>
                    <a:pt x="2552" y="1158"/>
                    <a:pt x="2206" y="1347"/>
                    <a:pt x="1922" y="1599"/>
                  </a:cubicBezTo>
                  <a:cubicBezTo>
                    <a:pt x="1481" y="2040"/>
                    <a:pt x="1324" y="2607"/>
                    <a:pt x="1450" y="3206"/>
                  </a:cubicBezTo>
                  <a:cubicBezTo>
                    <a:pt x="1103" y="3237"/>
                    <a:pt x="788" y="3458"/>
                    <a:pt x="505" y="3678"/>
                  </a:cubicBezTo>
                  <a:cubicBezTo>
                    <a:pt x="190" y="3993"/>
                    <a:pt x="1" y="4434"/>
                    <a:pt x="1" y="4907"/>
                  </a:cubicBezTo>
                  <a:cubicBezTo>
                    <a:pt x="1" y="5285"/>
                    <a:pt x="127" y="5663"/>
                    <a:pt x="347" y="5915"/>
                  </a:cubicBezTo>
                  <a:cubicBezTo>
                    <a:pt x="127" y="6230"/>
                    <a:pt x="1" y="6608"/>
                    <a:pt x="1" y="6955"/>
                  </a:cubicBezTo>
                  <a:cubicBezTo>
                    <a:pt x="1" y="7427"/>
                    <a:pt x="190" y="7868"/>
                    <a:pt x="505" y="8183"/>
                  </a:cubicBezTo>
                  <a:cubicBezTo>
                    <a:pt x="788" y="8435"/>
                    <a:pt x="1103" y="8593"/>
                    <a:pt x="1450" y="8624"/>
                  </a:cubicBezTo>
                  <a:cubicBezTo>
                    <a:pt x="1418" y="8750"/>
                    <a:pt x="1418" y="8876"/>
                    <a:pt x="1418" y="9002"/>
                  </a:cubicBezTo>
                  <a:cubicBezTo>
                    <a:pt x="1418" y="9916"/>
                    <a:pt x="2080" y="10609"/>
                    <a:pt x="2962" y="10735"/>
                  </a:cubicBezTo>
                  <a:cubicBezTo>
                    <a:pt x="3214" y="11365"/>
                    <a:pt x="3813" y="11775"/>
                    <a:pt x="4569" y="11775"/>
                  </a:cubicBezTo>
                  <a:cubicBezTo>
                    <a:pt x="5104" y="11775"/>
                    <a:pt x="5640" y="11523"/>
                    <a:pt x="5955" y="11082"/>
                  </a:cubicBezTo>
                  <a:cubicBezTo>
                    <a:pt x="6270" y="11523"/>
                    <a:pt x="6774" y="11775"/>
                    <a:pt x="7310" y="11775"/>
                  </a:cubicBezTo>
                  <a:cubicBezTo>
                    <a:pt x="8034" y="11775"/>
                    <a:pt x="8664" y="11365"/>
                    <a:pt x="8948" y="10735"/>
                  </a:cubicBezTo>
                  <a:cubicBezTo>
                    <a:pt x="9799" y="10609"/>
                    <a:pt x="10460" y="9916"/>
                    <a:pt x="10460" y="9002"/>
                  </a:cubicBezTo>
                  <a:cubicBezTo>
                    <a:pt x="10460" y="8876"/>
                    <a:pt x="10460" y="8750"/>
                    <a:pt x="10429" y="8624"/>
                  </a:cubicBezTo>
                  <a:cubicBezTo>
                    <a:pt x="10775" y="8593"/>
                    <a:pt x="11090" y="8404"/>
                    <a:pt x="11374" y="8183"/>
                  </a:cubicBezTo>
                  <a:cubicBezTo>
                    <a:pt x="11689" y="7837"/>
                    <a:pt x="11878" y="7427"/>
                    <a:pt x="11878" y="6955"/>
                  </a:cubicBezTo>
                  <a:cubicBezTo>
                    <a:pt x="11878" y="6545"/>
                    <a:pt x="11783" y="6199"/>
                    <a:pt x="11531" y="5915"/>
                  </a:cubicBezTo>
                  <a:cubicBezTo>
                    <a:pt x="11689" y="5663"/>
                    <a:pt x="11815" y="5285"/>
                    <a:pt x="11815" y="4907"/>
                  </a:cubicBezTo>
                  <a:cubicBezTo>
                    <a:pt x="11815" y="4434"/>
                    <a:pt x="11594" y="3993"/>
                    <a:pt x="11279" y="3678"/>
                  </a:cubicBezTo>
                  <a:cubicBezTo>
                    <a:pt x="11027" y="3395"/>
                    <a:pt x="10712" y="3237"/>
                    <a:pt x="10334" y="3206"/>
                  </a:cubicBezTo>
                  <a:cubicBezTo>
                    <a:pt x="10460" y="2670"/>
                    <a:pt x="10303" y="2040"/>
                    <a:pt x="9862" y="1599"/>
                  </a:cubicBezTo>
                  <a:cubicBezTo>
                    <a:pt x="9610" y="1315"/>
                    <a:pt x="9231" y="1158"/>
                    <a:pt x="8885" y="1126"/>
                  </a:cubicBezTo>
                  <a:cubicBezTo>
                    <a:pt x="8664" y="559"/>
                    <a:pt x="8223" y="181"/>
                    <a:pt x="7656" y="55"/>
                  </a:cubicBezTo>
                  <a:cubicBezTo>
                    <a:pt x="7523" y="18"/>
                    <a:pt x="7388" y="0"/>
                    <a:pt x="72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887;p83">
              <a:extLst>
                <a:ext uri="{FF2B5EF4-FFF2-40B4-BE49-F238E27FC236}">
                  <a16:creationId xmlns:a16="http://schemas.microsoft.com/office/drawing/2014/main" id="{7A78E940-F9CC-E567-851B-61577979053B}"/>
                </a:ext>
              </a:extLst>
            </p:cNvPr>
            <p:cNvSpPr/>
            <p:nvPr/>
          </p:nvSpPr>
          <p:spPr>
            <a:xfrm>
              <a:off x="-22685675" y="24081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740" y="1"/>
                  </a:moveTo>
                  <a:cubicBezTo>
                    <a:pt x="654" y="1"/>
                    <a:pt x="567" y="32"/>
                    <a:pt x="504" y="95"/>
                  </a:cubicBezTo>
                  <a:cubicBezTo>
                    <a:pt x="189" y="410"/>
                    <a:pt x="0" y="820"/>
                    <a:pt x="0" y="1292"/>
                  </a:cubicBezTo>
                  <a:cubicBezTo>
                    <a:pt x="0" y="1765"/>
                    <a:pt x="189" y="2206"/>
                    <a:pt x="504" y="2521"/>
                  </a:cubicBezTo>
                  <a:cubicBezTo>
                    <a:pt x="599" y="2584"/>
                    <a:pt x="662" y="2647"/>
                    <a:pt x="756" y="2647"/>
                  </a:cubicBezTo>
                  <a:cubicBezTo>
                    <a:pt x="819" y="2647"/>
                    <a:pt x="945" y="2615"/>
                    <a:pt x="977" y="2521"/>
                  </a:cubicBezTo>
                  <a:cubicBezTo>
                    <a:pt x="1103" y="2395"/>
                    <a:pt x="1103" y="2174"/>
                    <a:pt x="977" y="2048"/>
                  </a:cubicBezTo>
                  <a:cubicBezTo>
                    <a:pt x="788" y="1859"/>
                    <a:pt x="662" y="1576"/>
                    <a:pt x="662" y="1292"/>
                  </a:cubicBezTo>
                  <a:cubicBezTo>
                    <a:pt x="662" y="1040"/>
                    <a:pt x="788" y="757"/>
                    <a:pt x="977" y="536"/>
                  </a:cubicBezTo>
                  <a:cubicBezTo>
                    <a:pt x="1103" y="442"/>
                    <a:pt x="1103" y="253"/>
                    <a:pt x="977" y="95"/>
                  </a:cubicBezTo>
                  <a:cubicBezTo>
                    <a:pt x="914" y="32"/>
                    <a:pt x="827" y="1"/>
                    <a:pt x="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888;p83">
              <a:extLst>
                <a:ext uri="{FF2B5EF4-FFF2-40B4-BE49-F238E27FC236}">
                  <a16:creationId xmlns:a16="http://schemas.microsoft.com/office/drawing/2014/main" id="{C5BCECD5-D013-6DC0-A5BD-61243D6B5D65}"/>
                </a:ext>
              </a:extLst>
            </p:cNvPr>
            <p:cNvSpPr/>
            <p:nvPr/>
          </p:nvSpPr>
          <p:spPr>
            <a:xfrm>
              <a:off x="-22766800" y="2408950"/>
              <a:ext cx="27575" cy="66175"/>
            </a:xfrm>
            <a:custGeom>
              <a:avLst/>
              <a:gdLst/>
              <a:ahLst/>
              <a:cxnLst/>
              <a:rect l="l" t="t" r="r" b="b"/>
              <a:pathLst>
                <a:path w="1103" h="2647" extrusionOk="0">
                  <a:moveTo>
                    <a:pt x="362" y="0"/>
                  </a:moveTo>
                  <a:cubicBezTo>
                    <a:pt x="276" y="0"/>
                    <a:pt x="189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cubicBezTo>
                    <a:pt x="315" y="756"/>
                    <a:pt x="441" y="1040"/>
                    <a:pt x="441" y="1323"/>
                  </a:cubicBezTo>
                  <a:cubicBezTo>
                    <a:pt x="441" y="1575"/>
                    <a:pt x="315" y="1859"/>
                    <a:pt x="126" y="2048"/>
                  </a:cubicBezTo>
                  <a:cubicBezTo>
                    <a:pt x="0" y="2174"/>
                    <a:pt x="0" y="2426"/>
                    <a:pt x="126" y="2520"/>
                  </a:cubicBezTo>
                  <a:cubicBezTo>
                    <a:pt x="221" y="2615"/>
                    <a:pt x="284" y="2646"/>
                    <a:pt x="378" y="2646"/>
                  </a:cubicBezTo>
                  <a:cubicBezTo>
                    <a:pt x="441" y="2646"/>
                    <a:pt x="567" y="2615"/>
                    <a:pt x="599" y="2520"/>
                  </a:cubicBezTo>
                  <a:cubicBezTo>
                    <a:pt x="977" y="2174"/>
                    <a:pt x="1103" y="1733"/>
                    <a:pt x="1103" y="1323"/>
                  </a:cubicBezTo>
                  <a:cubicBezTo>
                    <a:pt x="1103" y="851"/>
                    <a:pt x="914" y="410"/>
                    <a:pt x="599" y="95"/>
                  </a:cubicBezTo>
                  <a:cubicBezTo>
                    <a:pt x="536" y="32"/>
                    <a:pt x="449" y="0"/>
                    <a:pt x="3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15719;p83">
            <a:extLst>
              <a:ext uri="{FF2B5EF4-FFF2-40B4-BE49-F238E27FC236}">
                <a16:creationId xmlns:a16="http://schemas.microsoft.com/office/drawing/2014/main" id="{5BBB6487-2AEA-EF15-5E23-BC590748A0C3}"/>
              </a:ext>
            </a:extLst>
          </p:cNvPr>
          <p:cNvSpPr/>
          <p:nvPr/>
        </p:nvSpPr>
        <p:spPr>
          <a:xfrm>
            <a:off x="2489499" y="4074751"/>
            <a:ext cx="290288" cy="375355"/>
          </a:xfrm>
          <a:custGeom>
            <a:avLst/>
            <a:gdLst/>
            <a:ahLst/>
            <a:cxnLst/>
            <a:rect l="l" t="t" r="r" b="b"/>
            <a:pathLst>
              <a:path w="9862" h="12752" extrusionOk="0">
                <a:moveTo>
                  <a:pt x="2395" y="1001"/>
                </a:moveTo>
                <a:lnTo>
                  <a:pt x="5042" y="3552"/>
                </a:lnTo>
                <a:lnTo>
                  <a:pt x="3971" y="4655"/>
                </a:lnTo>
                <a:lnTo>
                  <a:pt x="1356" y="2103"/>
                </a:lnTo>
                <a:lnTo>
                  <a:pt x="2395" y="1001"/>
                </a:lnTo>
                <a:close/>
                <a:moveTo>
                  <a:pt x="5640" y="4151"/>
                </a:moveTo>
                <a:lnTo>
                  <a:pt x="6302" y="4781"/>
                </a:lnTo>
                <a:lnTo>
                  <a:pt x="5231" y="5884"/>
                </a:lnTo>
                <a:lnTo>
                  <a:pt x="4569" y="5254"/>
                </a:lnTo>
                <a:lnTo>
                  <a:pt x="5640" y="4151"/>
                </a:lnTo>
                <a:close/>
                <a:moveTo>
                  <a:pt x="4443" y="8562"/>
                </a:moveTo>
                <a:cubicBezTo>
                  <a:pt x="4664" y="8562"/>
                  <a:pt x="4821" y="8688"/>
                  <a:pt x="4853" y="8845"/>
                </a:cubicBezTo>
                <a:cubicBezTo>
                  <a:pt x="4884" y="8908"/>
                  <a:pt x="4853" y="8877"/>
                  <a:pt x="4884" y="9790"/>
                </a:cubicBezTo>
                <a:lnTo>
                  <a:pt x="4884" y="10200"/>
                </a:lnTo>
                <a:lnTo>
                  <a:pt x="4065" y="10200"/>
                </a:lnTo>
                <a:lnTo>
                  <a:pt x="4065" y="9003"/>
                </a:lnTo>
                <a:cubicBezTo>
                  <a:pt x="4065" y="8751"/>
                  <a:pt x="4254" y="8562"/>
                  <a:pt x="4443" y="8562"/>
                </a:cubicBezTo>
                <a:close/>
                <a:moveTo>
                  <a:pt x="7814" y="10956"/>
                </a:moveTo>
                <a:cubicBezTo>
                  <a:pt x="8035" y="10956"/>
                  <a:pt x="8224" y="11145"/>
                  <a:pt x="8224" y="11366"/>
                </a:cubicBezTo>
                <a:lnTo>
                  <a:pt x="8224" y="11744"/>
                </a:lnTo>
                <a:lnTo>
                  <a:pt x="789" y="11870"/>
                </a:lnTo>
                <a:lnTo>
                  <a:pt x="789" y="11460"/>
                </a:lnTo>
                <a:cubicBezTo>
                  <a:pt x="789" y="11271"/>
                  <a:pt x="915" y="11114"/>
                  <a:pt x="1072" y="11082"/>
                </a:cubicBezTo>
                <a:cubicBezTo>
                  <a:pt x="1104" y="11066"/>
                  <a:pt x="1072" y="11066"/>
                  <a:pt x="1371" y="11066"/>
                </a:cubicBezTo>
                <a:cubicBezTo>
                  <a:pt x="1671" y="11066"/>
                  <a:pt x="2301" y="11066"/>
                  <a:pt x="3656" y="11051"/>
                </a:cubicBezTo>
                <a:cubicBezTo>
                  <a:pt x="3719" y="11051"/>
                  <a:pt x="5357" y="10988"/>
                  <a:pt x="5325" y="10988"/>
                </a:cubicBezTo>
                <a:cubicBezTo>
                  <a:pt x="5483" y="10988"/>
                  <a:pt x="7121" y="10956"/>
                  <a:pt x="7814" y="10956"/>
                </a:cubicBezTo>
                <a:close/>
                <a:moveTo>
                  <a:pt x="2427" y="0"/>
                </a:moveTo>
                <a:cubicBezTo>
                  <a:pt x="2324" y="0"/>
                  <a:pt x="2222" y="40"/>
                  <a:pt x="2143" y="118"/>
                </a:cubicBezTo>
                <a:lnTo>
                  <a:pt x="505" y="1820"/>
                </a:lnTo>
                <a:cubicBezTo>
                  <a:pt x="348" y="1977"/>
                  <a:pt x="348" y="2261"/>
                  <a:pt x="505" y="2418"/>
                </a:cubicBezTo>
                <a:lnTo>
                  <a:pt x="1608" y="3458"/>
                </a:lnTo>
                <a:cubicBezTo>
                  <a:pt x="726" y="4624"/>
                  <a:pt x="505" y="6104"/>
                  <a:pt x="946" y="7396"/>
                </a:cubicBezTo>
                <a:cubicBezTo>
                  <a:pt x="1356" y="8499"/>
                  <a:pt x="2175" y="9412"/>
                  <a:pt x="3277" y="9885"/>
                </a:cubicBezTo>
                <a:lnTo>
                  <a:pt x="3277" y="10263"/>
                </a:lnTo>
                <a:lnTo>
                  <a:pt x="1230" y="10294"/>
                </a:lnTo>
                <a:cubicBezTo>
                  <a:pt x="568" y="10294"/>
                  <a:pt x="1" y="10862"/>
                  <a:pt x="1" y="11555"/>
                </a:cubicBezTo>
                <a:lnTo>
                  <a:pt x="1" y="12374"/>
                </a:lnTo>
                <a:cubicBezTo>
                  <a:pt x="1" y="12594"/>
                  <a:pt x="222" y="12752"/>
                  <a:pt x="442" y="12752"/>
                </a:cubicBezTo>
                <a:lnTo>
                  <a:pt x="8728" y="12657"/>
                </a:lnTo>
                <a:cubicBezTo>
                  <a:pt x="8948" y="12657"/>
                  <a:pt x="9106" y="12437"/>
                  <a:pt x="9106" y="12216"/>
                </a:cubicBezTo>
                <a:lnTo>
                  <a:pt x="9106" y="11397"/>
                </a:lnTo>
                <a:cubicBezTo>
                  <a:pt x="9106" y="10704"/>
                  <a:pt x="8507" y="10168"/>
                  <a:pt x="7846" y="10168"/>
                </a:cubicBezTo>
                <a:lnTo>
                  <a:pt x="5798" y="10200"/>
                </a:lnTo>
                <a:lnTo>
                  <a:pt x="5798" y="10137"/>
                </a:lnTo>
                <a:cubicBezTo>
                  <a:pt x="7153" y="9853"/>
                  <a:pt x="8255" y="8908"/>
                  <a:pt x="8759" y="7680"/>
                </a:cubicBezTo>
                <a:lnTo>
                  <a:pt x="9452" y="7680"/>
                </a:lnTo>
                <a:cubicBezTo>
                  <a:pt x="9704" y="7680"/>
                  <a:pt x="9862" y="7491"/>
                  <a:pt x="9862" y="7270"/>
                </a:cubicBezTo>
                <a:cubicBezTo>
                  <a:pt x="9799" y="6986"/>
                  <a:pt x="9610" y="6797"/>
                  <a:pt x="9389" y="6797"/>
                </a:cubicBezTo>
                <a:lnTo>
                  <a:pt x="6901" y="6829"/>
                </a:lnTo>
                <a:cubicBezTo>
                  <a:pt x="6649" y="6829"/>
                  <a:pt x="6491" y="7018"/>
                  <a:pt x="6491" y="7270"/>
                </a:cubicBezTo>
                <a:cubicBezTo>
                  <a:pt x="6491" y="7491"/>
                  <a:pt x="6712" y="7648"/>
                  <a:pt x="6932" y="7648"/>
                </a:cubicBezTo>
                <a:lnTo>
                  <a:pt x="7751" y="7648"/>
                </a:lnTo>
                <a:cubicBezTo>
                  <a:pt x="7342" y="8436"/>
                  <a:pt x="6586" y="9003"/>
                  <a:pt x="5703" y="9223"/>
                </a:cubicBezTo>
                <a:lnTo>
                  <a:pt x="5703" y="8908"/>
                </a:lnTo>
                <a:cubicBezTo>
                  <a:pt x="5703" y="8341"/>
                  <a:pt x="5357" y="7900"/>
                  <a:pt x="4821" y="7711"/>
                </a:cubicBezTo>
                <a:cubicBezTo>
                  <a:pt x="4709" y="7680"/>
                  <a:pt x="4598" y="7665"/>
                  <a:pt x="4488" y="7665"/>
                </a:cubicBezTo>
                <a:cubicBezTo>
                  <a:pt x="3826" y="7665"/>
                  <a:pt x="3246" y="8205"/>
                  <a:pt x="3246" y="8908"/>
                </a:cubicBezTo>
                <a:cubicBezTo>
                  <a:pt x="1450" y="7932"/>
                  <a:pt x="1041" y="5569"/>
                  <a:pt x="2206" y="4025"/>
                </a:cubicBezTo>
                <a:lnTo>
                  <a:pt x="2206" y="4025"/>
                </a:lnTo>
                <a:lnTo>
                  <a:pt x="5010" y="6734"/>
                </a:lnTo>
                <a:cubicBezTo>
                  <a:pt x="5089" y="6813"/>
                  <a:pt x="5199" y="6853"/>
                  <a:pt x="5310" y="6853"/>
                </a:cubicBezTo>
                <a:cubicBezTo>
                  <a:pt x="5420" y="6853"/>
                  <a:pt x="5530" y="6813"/>
                  <a:pt x="5609" y="6734"/>
                </a:cubicBezTo>
                <a:lnTo>
                  <a:pt x="7216" y="5033"/>
                </a:lnTo>
                <a:cubicBezTo>
                  <a:pt x="7373" y="4876"/>
                  <a:pt x="7373" y="4624"/>
                  <a:pt x="7216" y="4466"/>
                </a:cubicBezTo>
                <a:lnTo>
                  <a:pt x="5955" y="3237"/>
                </a:lnTo>
                <a:lnTo>
                  <a:pt x="2710" y="118"/>
                </a:lnTo>
                <a:cubicBezTo>
                  <a:pt x="2632" y="40"/>
                  <a:pt x="2529" y="0"/>
                  <a:pt x="242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C86E93-774D-7C65-FA28-DAE2DE790B22}"/>
              </a:ext>
            </a:extLst>
          </p:cNvPr>
          <p:cNvGrpSpPr/>
          <p:nvPr/>
        </p:nvGrpSpPr>
        <p:grpSpPr>
          <a:xfrm>
            <a:off x="2492228" y="2958411"/>
            <a:ext cx="267716" cy="135309"/>
            <a:chOff x="2510221" y="3017757"/>
            <a:chExt cx="225349" cy="10668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7BEC953-986B-B631-0CB6-DA3828716543}"/>
                </a:ext>
              </a:extLst>
            </p:cNvPr>
            <p:cNvCxnSpPr/>
            <p:nvPr/>
          </p:nvCxnSpPr>
          <p:spPr>
            <a:xfrm>
              <a:off x="2510221" y="3017757"/>
              <a:ext cx="22534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E66D36-B693-5B0B-09AF-F20D16E555C4}"/>
                </a:ext>
              </a:extLst>
            </p:cNvPr>
            <p:cNvCxnSpPr/>
            <p:nvPr/>
          </p:nvCxnSpPr>
          <p:spPr>
            <a:xfrm>
              <a:off x="2510221" y="3124437"/>
              <a:ext cx="225349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" name="Google Shape;6305;p57">
            <a:extLst>
              <a:ext uri="{FF2B5EF4-FFF2-40B4-BE49-F238E27FC236}">
                <a16:creationId xmlns:a16="http://schemas.microsoft.com/office/drawing/2014/main" id="{4107B154-C8FE-5FF5-B90F-6E7722975FA2}"/>
              </a:ext>
            </a:extLst>
          </p:cNvPr>
          <p:cNvSpPr/>
          <p:nvPr/>
        </p:nvSpPr>
        <p:spPr>
          <a:xfrm>
            <a:off x="2374087" y="3397544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597;p82">
            <a:extLst>
              <a:ext uri="{FF2B5EF4-FFF2-40B4-BE49-F238E27FC236}">
                <a16:creationId xmlns:a16="http://schemas.microsoft.com/office/drawing/2014/main" id="{4E484C9F-BD77-B47E-4AA0-7C5B8BC0E146}"/>
              </a:ext>
            </a:extLst>
          </p:cNvPr>
          <p:cNvSpPr/>
          <p:nvPr/>
        </p:nvSpPr>
        <p:spPr>
          <a:xfrm>
            <a:off x="2456003" y="3528682"/>
            <a:ext cx="340168" cy="259074"/>
          </a:xfrm>
          <a:custGeom>
            <a:avLst/>
            <a:gdLst/>
            <a:ahLst/>
            <a:cxnLst/>
            <a:rect l="l" t="t" r="r" b="b"/>
            <a:pathLst>
              <a:path w="19325" h="14718" extrusionOk="0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7" name="Google Shape;6306;p57">
            <a:extLst>
              <a:ext uri="{FF2B5EF4-FFF2-40B4-BE49-F238E27FC236}">
                <a16:creationId xmlns:a16="http://schemas.microsoft.com/office/drawing/2014/main" id="{9B7AC12F-31A7-710D-EF1C-47C1CDB1A146}"/>
              </a:ext>
            </a:extLst>
          </p:cNvPr>
          <p:cNvSpPr/>
          <p:nvPr/>
        </p:nvSpPr>
        <p:spPr>
          <a:xfrm>
            <a:off x="2374087" y="2153602"/>
            <a:ext cx="504000" cy="504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" name="Google Shape;17344;p88">
            <a:extLst>
              <a:ext uri="{FF2B5EF4-FFF2-40B4-BE49-F238E27FC236}">
                <a16:creationId xmlns:a16="http://schemas.microsoft.com/office/drawing/2014/main" id="{0CA12717-E87E-A62F-33AE-7470B5643EAC}"/>
              </a:ext>
            </a:extLst>
          </p:cNvPr>
          <p:cNvGrpSpPr/>
          <p:nvPr/>
        </p:nvGrpSpPr>
        <p:grpSpPr>
          <a:xfrm>
            <a:off x="2450072" y="2232429"/>
            <a:ext cx="360000" cy="360000"/>
            <a:chOff x="-1333975" y="2365850"/>
            <a:chExt cx="292225" cy="293575"/>
          </a:xfrm>
          <a:solidFill>
            <a:schemeClr val="bg2"/>
          </a:solidFill>
        </p:grpSpPr>
        <p:sp>
          <p:nvSpPr>
            <p:cNvPr id="30" name="Google Shape;17345;p88">
              <a:extLst>
                <a:ext uri="{FF2B5EF4-FFF2-40B4-BE49-F238E27FC236}">
                  <a16:creationId xmlns:a16="http://schemas.microsoft.com/office/drawing/2014/main" id="{8112AA80-03D6-7349-E816-97CFA8A3E60A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346;p88">
              <a:extLst>
                <a:ext uri="{FF2B5EF4-FFF2-40B4-BE49-F238E27FC236}">
                  <a16:creationId xmlns:a16="http://schemas.microsoft.com/office/drawing/2014/main" id="{9FBA3A21-4D1A-2A77-456F-6842AB31DE14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47;p88">
              <a:extLst>
                <a:ext uri="{FF2B5EF4-FFF2-40B4-BE49-F238E27FC236}">
                  <a16:creationId xmlns:a16="http://schemas.microsoft.com/office/drawing/2014/main" id="{652AD248-9782-1442-5136-4E86C492F168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48;p88">
              <a:extLst>
                <a:ext uri="{FF2B5EF4-FFF2-40B4-BE49-F238E27FC236}">
                  <a16:creationId xmlns:a16="http://schemas.microsoft.com/office/drawing/2014/main" id="{B6F071C4-CC12-4FBD-EE99-2E996D904AAD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49;p88">
              <a:extLst>
                <a:ext uri="{FF2B5EF4-FFF2-40B4-BE49-F238E27FC236}">
                  <a16:creationId xmlns:a16="http://schemas.microsoft.com/office/drawing/2014/main" id="{A6BB68F1-3A2D-FE11-DB1D-0AED1A0A100A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50;p88">
              <a:extLst>
                <a:ext uri="{FF2B5EF4-FFF2-40B4-BE49-F238E27FC236}">
                  <a16:creationId xmlns:a16="http://schemas.microsoft.com/office/drawing/2014/main" id="{DAC828E9-875E-0D51-A092-EBDBDE6C11B3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351;p88">
              <a:extLst>
                <a:ext uri="{FF2B5EF4-FFF2-40B4-BE49-F238E27FC236}">
                  <a16:creationId xmlns:a16="http://schemas.microsoft.com/office/drawing/2014/main" id="{3618631D-9170-6963-74A5-1FD79D1F9083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17352;p88">
              <a:extLst>
                <a:ext uri="{FF2B5EF4-FFF2-40B4-BE49-F238E27FC236}">
                  <a16:creationId xmlns:a16="http://schemas.microsoft.com/office/drawing/2014/main" id="{66201B3D-2E5E-005A-6A3D-4BC1842A0891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73" name="Google Shape;16882;p86">
            <a:extLst>
              <a:ext uri="{FF2B5EF4-FFF2-40B4-BE49-F238E27FC236}">
                <a16:creationId xmlns:a16="http://schemas.microsoft.com/office/drawing/2014/main" id="{434D95FF-BF62-0814-E9E2-C6CD6A7B638A}"/>
              </a:ext>
            </a:extLst>
          </p:cNvPr>
          <p:cNvGrpSpPr/>
          <p:nvPr/>
        </p:nvGrpSpPr>
        <p:grpSpPr>
          <a:xfrm>
            <a:off x="2446972" y="1640294"/>
            <a:ext cx="358229" cy="314961"/>
            <a:chOff x="-45664625" y="2352225"/>
            <a:chExt cx="300125" cy="263875"/>
          </a:xfrm>
          <a:solidFill>
            <a:schemeClr val="bg2"/>
          </a:solidFill>
        </p:grpSpPr>
        <p:sp>
          <p:nvSpPr>
            <p:cNvPr id="6274" name="Google Shape;16883;p86">
              <a:extLst>
                <a:ext uri="{FF2B5EF4-FFF2-40B4-BE49-F238E27FC236}">
                  <a16:creationId xmlns:a16="http://schemas.microsoft.com/office/drawing/2014/main" id="{4C959F5B-4D8E-31A9-F1D2-C717FCF43205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16884;p86">
              <a:extLst>
                <a:ext uri="{FF2B5EF4-FFF2-40B4-BE49-F238E27FC236}">
                  <a16:creationId xmlns:a16="http://schemas.microsoft.com/office/drawing/2014/main" id="{8F17E851-B88F-1625-6B5F-29C2D23B75C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16885;p86">
              <a:extLst>
                <a:ext uri="{FF2B5EF4-FFF2-40B4-BE49-F238E27FC236}">
                  <a16:creationId xmlns:a16="http://schemas.microsoft.com/office/drawing/2014/main" id="{D231A1CA-24B1-DC22-25F1-942BF79416DF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16886;p86">
              <a:extLst>
                <a:ext uri="{FF2B5EF4-FFF2-40B4-BE49-F238E27FC236}">
                  <a16:creationId xmlns:a16="http://schemas.microsoft.com/office/drawing/2014/main" id="{3B036E72-AA69-9FFF-A5D7-06DCE2502761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16887;p86">
              <a:extLst>
                <a:ext uri="{FF2B5EF4-FFF2-40B4-BE49-F238E27FC236}">
                  <a16:creationId xmlns:a16="http://schemas.microsoft.com/office/drawing/2014/main" id="{4217BBCF-0D67-BF04-25E3-7520175AC236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16888;p86">
              <a:extLst>
                <a:ext uri="{FF2B5EF4-FFF2-40B4-BE49-F238E27FC236}">
                  <a16:creationId xmlns:a16="http://schemas.microsoft.com/office/drawing/2014/main" id="{50EBE994-E9E2-3F86-2346-0CBC944011E1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16889;p86">
              <a:extLst>
                <a:ext uri="{FF2B5EF4-FFF2-40B4-BE49-F238E27FC236}">
                  <a16:creationId xmlns:a16="http://schemas.microsoft.com/office/drawing/2014/main" id="{F290ACCD-EE34-A060-8C90-F7C05153FF2C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840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>
          <a:extLst>
            <a:ext uri="{FF2B5EF4-FFF2-40B4-BE49-F238E27FC236}">
              <a16:creationId xmlns:a16="http://schemas.microsoft.com/office/drawing/2014/main" id="{7289D0A4-782E-E1D9-89D9-EE23584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65">
            <a:extLst>
              <a:ext uri="{FF2B5EF4-FFF2-40B4-BE49-F238E27FC236}">
                <a16:creationId xmlns:a16="http://schemas.microsoft.com/office/drawing/2014/main" id="{EBA017FD-C932-1A84-2E93-D398BDAE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NEXT?</a:t>
            </a:r>
            <a:endParaRPr dirty="0"/>
          </a:p>
        </p:txBody>
      </p:sp>
      <p:sp>
        <p:nvSpPr>
          <p:cNvPr id="6502" name="Google Shape;6502;p65">
            <a:extLst>
              <a:ext uri="{FF2B5EF4-FFF2-40B4-BE49-F238E27FC236}">
                <a16:creationId xmlns:a16="http://schemas.microsoft.com/office/drawing/2014/main" id="{EDF9E465-1C35-6367-8B35-E541922084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1015" y="1138325"/>
            <a:ext cx="288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AU" dirty="0"/>
              <a:t>⚙️</a:t>
            </a:r>
            <a:br>
              <a:rPr lang="en-AU" dirty="0"/>
            </a:br>
            <a:r>
              <a:rPr lang="en" dirty="0"/>
              <a:t>INCREMENTAL LLBC COMPILATION </a:t>
            </a:r>
            <a:endParaRPr dirty="0"/>
          </a:p>
        </p:txBody>
      </p:sp>
      <p:sp>
        <p:nvSpPr>
          <p:cNvPr id="6503" name="Google Shape;6503;p65">
            <a:extLst>
              <a:ext uri="{FF2B5EF4-FFF2-40B4-BE49-F238E27FC236}">
                <a16:creationId xmlns:a16="http://schemas.microsoft.com/office/drawing/2014/main" id="{387EC637-E44B-C6BF-B180-097509E1E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biggest speed up to t</a:t>
            </a:r>
            <a:r>
              <a:rPr lang="en-AU" dirty="0"/>
              <a:t>he verifier possible – bring it to near instant operation</a:t>
            </a:r>
            <a:endParaRPr dirty="0"/>
          </a:p>
        </p:txBody>
      </p:sp>
      <p:sp>
        <p:nvSpPr>
          <p:cNvPr id="6504" name="Google Shape;6504;p65">
            <a:extLst>
              <a:ext uri="{FF2B5EF4-FFF2-40B4-BE49-F238E27FC236}">
                <a16:creationId xmlns:a16="http://schemas.microsoft.com/office/drawing/2014/main" id="{35EE5440-273C-6925-B8AC-18507F76C23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792789" y="1138325"/>
            <a:ext cx="288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 💬 </a:t>
            </a:r>
            <a:br>
              <a:rPr lang="en-AU" dirty="0"/>
            </a:br>
            <a:r>
              <a:rPr lang="en" dirty="0"/>
              <a:t>DIAGNOSTICS &amp; IMPROVED USABILITY</a:t>
            </a:r>
            <a:endParaRPr dirty="0"/>
          </a:p>
        </p:txBody>
      </p:sp>
      <p:sp>
        <p:nvSpPr>
          <p:cNvPr id="6505" name="Google Shape;6505;p65">
            <a:extLst>
              <a:ext uri="{FF2B5EF4-FFF2-40B4-BE49-F238E27FC236}">
                <a16:creationId xmlns:a16="http://schemas.microsoft.com/office/drawing/2014/main" id="{953B26DF-59C4-5C40-67C5-0C2ADB3F70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Explain extraction / verification failures with actionable feedback</a:t>
            </a:r>
            <a:endParaRPr dirty="0"/>
          </a:p>
        </p:txBody>
      </p:sp>
      <p:sp>
        <p:nvSpPr>
          <p:cNvPr id="6506" name="Google Shape;6506;p65">
            <a:extLst>
              <a:ext uri="{FF2B5EF4-FFF2-40B4-BE49-F238E27FC236}">
                <a16:creationId xmlns:a16="http://schemas.microsoft.com/office/drawing/2014/main" id="{D1BB3132-77F3-B8CE-D3B7-45FAA5DC729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521015" y="3077143"/>
            <a:ext cx="269929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🧩 </a:t>
            </a:r>
            <a:br>
              <a:rPr lang="en-AU" dirty="0"/>
            </a:br>
            <a:r>
              <a:rPr lang="en-AU" dirty="0"/>
              <a:t>EXPANDED COVERAGE</a:t>
            </a:r>
            <a:endParaRPr dirty="0"/>
          </a:p>
        </p:txBody>
      </p:sp>
      <p:sp>
        <p:nvSpPr>
          <p:cNvPr id="6507" name="Google Shape;6507;p65">
            <a:extLst>
              <a:ext uri="{FF2B5EF4-FFF2-40B4-BE49-F238E27FC236}">
                <a16:creationId xmlns:a16="http://schemas.microsoft.com/office/drawing/2014/main" id="{CCB5B2B7-D833-875D-A73D-71E4663B0C0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17988" y="3738489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how to handle </a:t>
            </a:r>
            <a:r>
              <a:rPr lang="en" i="1" dirty="0"/>
              <a:t>unsafe</a:t>
            </a:r>
            <a:r>
              <a:rPr lang="en" dirty="0"/>
              <a:t> code, concurrency primitives, and complex control flow</a:t>
            </a:r>
            <a:endParaRPr dirty="0"/>
          </a:p>
        </p:txBody>
      </p:sp>
      <p:sp>
        <p:nvSpPr>
          <p:cNvPr id="6508" name="Google Shape;6508;p65">
            <a:extLst>
              <a:ext uri="{FF2B5EF4-FFF2-40B4-BE49-F238E27FC236}">
                <a16:creationId xmlns:a16="http://schemas.microsoft.com/office/drawing/2014/main" id="{A1E42D09-A597-DF2C-EDEA-BDBD495970B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792789" y="3077143"/>
            <a:ext cx="2880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🦀 </a:t>
            </a:r>
            <a:br>
              <a:rPr lang="en-AU" dirty="0"/>
            </a:br>
            <a:r>
              <a:rPr lang="en" dirty="0"/>
              <a:t>MERGE WITH RUST ANALYZER</a:t>
            </a:r>
            <a:endParaRPr dirty="0"/>
          </a:p>
        </p:txBody>
      </p:sp>
      <p:sp>
        <p:nvSpPr>
          <p:cNvPr id="6509" name="Google Shape;6509;p65">
            <a:extLst>
              <a:ext uri="{FF2B5EF4-FFF2-40B4-BE49-F238E27FC236}">
                <a16:creationId xmlns:a16="http://schemas.microsoft.com/office/drawing/2014/main" id="{FDF9BF13-2DCD-A551-B9EC-9563B9D719B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89663" y="3618911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Long-term goal: merge with official tooling for production-ready adoption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23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2" name="Google Shape;5942;p45"/>
          <p:cNvSpPr txBox="1">
            <a:spLocks noGrp="1"/>
          </p:cNvSpPr>
          <p:nvPr>
            <p:ph type="title" idx="2"/>
          </p:nvPr>
        </p:nvSpPr>
        <p:spPr>
          <a:xfrm>
            <a:off x="659050" y="1037221"/>
            <a:ext cx="7704000" cy="3097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MODULAR ARCHITECTURE FOR EXTRACTION</a:t>
            </a:r>
            <a:endParaRPr sz="1400" dirty="0"/>
          </a:p>
        </p:txBody>
      </p:sp>
      <p:sp>
        <p:nvSpPr>
          <p:cNvPr id="5943" name="Google Shape;5943;p45"/>
          <p:cNvSpPr txBox="1">
            <a:spLocks noGrp="1"/>
          </p:cNvSpPr>
          <p:nvPr>
            <p:ph type="title" idx="3"/>
          </p:nvPr>
        </p:nvSpPr>
        <p:spPr>
          <a:xfrm>
            <a:off x="659050" y="1793289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BRIDGING RESEARCH AND PRACTICE</a:t>
            </a:r>
            <a:endParaRPr sz="1400" dirty="0"/>
          </a:p>
        </p:txBody>
      </p:sp>
      <p:sp>
        <p:nvSpPr>
          <p:cNvPr id="5944" name="Google Shape;5944;p45"/>
          <p:cNvSpPr txBox="1">
            <a:spLocks noGrp="1"/>
          </p:cNvSpPr>
          <p:nvPr>
            <p:ph type="title" idx="5"/>
          </p:nvPr>
        </p:nvSpPr>
        <p:spPr>
          <a:xfrm>
            <a:off x="659050" y="2791932"/>
            <a:ext cx="7704000" cy="2386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UNDERSTANDING RUST’S CHALLENGES</a:t>
            </a:r>
            <a:endParaRPr sz="1400" dirty="0"/>
          </a:p>
        </p:txBody>
      </p:sp>
      <p:sp>
        <p:nvSpPr>
          <p:cNvPr id="5945" name="Google Shape;5945;p4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&amp; RESEARCH GOALS</a:t>
            </a:r>
            <a:endParaRPr dirty="0"/>
          </a:p>
        </p:txBody>
      </p:sp>
      <p:sp>
        <p:nvSpPr>
          <p:cNvPr id="5946" name="Google Shape;5946;p45"/>
          <p:cNvSpPr txBox="1">
            <a:spLocks noGrp="1"/>
          </p:cNvSpPr>
          <p:nvPr>
            <p:ph type="subTitle" idx="1"/>
          </p:nvPr>
        </p:nvSpPr>
        <p:spPr>
          <a:xfrm>
            <a:off x="659050" y="1249411"/>
            <a:ext cx="7704000" cy="5630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build a system that enables experimental evaluation of automated refactoring in Rust — each component is isolated, testable, and composable.</a:t>
            </a:r>
            <a:endParaRPr dirty="0"/>
          </a:p>
        </p:txBody>
      </p:sp>
      <p:sp>
        <p:nvSpPr>
          <p:cNvPr id="5947" name="Google Shape;5947;p45"/>
          <p:cNvSpPr txBox="1">
            <a:spLocks noGrp="1"/>
          </p:cNvSpPr>
          <p:nvPr>
            <p:ph type="subTitle" idx="4"/>
          </p:nvPr>
        </p:nvSpPr>
        <p:spPr>
          <a:xfrm>
            <a:off x="659050" y="2076453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usable developer tool that also functions as a research platform, enabling comparative studies of refactoring strategies and verification approaches in real environments.</a:t>
            </a:r>
            <a:endParaRPr dirty="0"/>
          </a:p>
        </p:txBody>
      </p:sp>
      <p:sp>
        <p:nvSpPr>
          <p:cNvPr id="5948" name="Google Shape;5948;p45"/>
          <p:cNvSpPr txBox="1">
            <a:spLocks noGrp="1"/>
          </p:cNvSpPr>
          <p:nvPr>
            <p:ph type="subTitle" idx="6"/>
          </p:nvPr>
        </p:nvSpPr>
        <p:spPr>
          <a:xfrm>
            <a:off x="659050" y="2942723"/>
            <a:ext cx="7704000" cy="5601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Investigate how lifetimes, ownership, and control flow affect automated transformations, and develop new strategies for preserving correctness during extraction.</a:t>
            </a:r>
            <a:endParaRPr dirty="0"/>
          </a:p>
        </p:txBody>
      </p:sp>
      <p:sp>
        <p:nvSpPr>
          <p:cNvPr id="2" name="Google Shape;5948;p45">
            <a:extLst>
              <a:ext uri="{FF2B5EF4-FFF2-40B4-BE49-F238E27FC236}">
                <a16:creationId xmlns:a16="http://schemas.microsoft.com/office/drawing/2014/main" id="{1207FFA8-7537-D0C0-BE5F-7CFFAB3EED34}"/>
              </a:ext>
            </a:extLst>
          </p:cNvPr>
          <p:cNvSpPr txBox="1">
            <a:spLocks/>
          </p:cNvSpPr>
          <p:nvPr/>
        </p:nvSpPr>
        <p:spPr>
          <a:xfrm>
            <a:off x="780950" y="4220425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ctr"/>
            <a:r>
              <a:rPr lang="en-US" sz="1200" i="1" dirty="0"/>
              <a:t>“A system designed not just to refactor code — but to research how safe, automated refactoring can be achieved in Rust.”</a:t>
            </a:r>
          </a:p>
        </p:txBody>
      </p:sp>
      <p:sp>
        <p:nvSpPr>
          <p:cNvPr id="3" name="Google Shape;5944;p45">
            <a:extLst>
              <a:ext uri="{FF2B5EF4-FFF2-40B4-BE49-F238E27FC236}">
                <a16:creationId xmlns:a16="http://schemas.microsoft.com/office/drawing/2014/main" id="{81E88675-4270-35D5-C38B-47EA728AEBF4}"/>
              </a:ext>
            </a:extLst>
          </p:cNvPr>
          <p:cNvSpPr txBox="1">
            <a:spLocks/>
          </p:cNvSpPr>
          <p:nvPr/>
        </p:nvSpPr>
        <p:spPr>
          <a:xfrm>
            <a:off x="659050" y="3543009"/>
            <a:ext cx="7704000" cy="238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18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 sz="1400" dirty="0"/>
              <a:t>T</a:t>
            </a:r>
            <a:r>
              <a:rPr lang="en-AU" sz="1400" dirty="0"/>
              <a:t>OWARDS PROVABLY CORRECT TRANSFORMATIONS</a:t>
            </a:r>
          </a:p>
        </p:txBody>
      </p:sp>
      <p:sp>
        <p:nvSpPr>
          <p:cNvPr id="4" name="Google Shape;5948;p45">
            <a:extLst>
              <a:ext uri="{FF2B5EF4-FFF2-40B4-BE49-F238E27FC236}">
                <a16:creationId xmlns:a16="http://schemas.microsoft.com/office/drawing/2014/main" id="{499F766C-6FF6-A3EE-53FB-61F23EA9CEF5}"/>
              </a:ext>
            </a:extLst>
          </p:cNvPr>
          <p:cNvSpPr txBox="1">
            <a:spLocks/>
          </p:cNvSpPr>
          <p:nvPr/>
        </p:nvSpPr>
        <p:spPr>
          <a:xfrm>
            <a:off x="659050" y="3742390"/>
            <a:ext cx="7704000" cy="56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dirty="0"/>
              <a:t>Establish a methodology and framework for integrating formal verification into real-world development workflows — moving towards practical, provably correct refactoring.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/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/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/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/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/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/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/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/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/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5" name="Google Shape;5605;p44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600" i="1" dirty="0"/>
              <a:t>Breaking big problems into smaller, safer pieces of code</a:t>
            </a:r>
            <a:endParaRPr sz="1600" i="1" dirty="0"/>
          </a:p>
        </p:txBody>
      </p:sp>
      <p:sp>
        <p:nvSpPr>
          <p:cNvPr id="5606" name="Google Shape;5606;p44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WHAT IS EXTRACT METHOD REFACTORING?</a:t>
            </a:r>
          </a:p>
        </p:txBody>
      </p:sp>
      <p:grpSp>
        <p:nvGrpSpPr>
          <p:cNvPr id="5607" name="Google Shape;5607;p44"/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/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/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/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/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/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/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/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/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/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B4188-57F4-D7F5-76CA-D674555B58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WHAT IS EXTRACT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CCCF8-6FE9-687C-2DEF-B9BA01FB941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dirty="0"/>
              <a:t>DO DEVELOPERS DO IT?</a:t>
            </a: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0B9EA07-F24E-6DF6-77A8-B9FD131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2762756"/>
            <a:ext cx="2570408" cy="1790956"/>
          </a:xfrm>
          <a:prstGeom prst="rect">
            <a:avLst/>
          </a:prstGeom>
        </p:spPr>
      </p:pic>
      <p:pic>
        <p:nvPicPr>
          <p:cNvPr id="10" name="Picture 9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3999A93E-FA64-59F3-A298-524D711F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90" y="1097633"/>
            <a:ext cx="2570409" cy="1540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0F1CF-C124-5781-A1E5-9407CAFED48D}"/>
              </a:ext>
            </a:extLst>
          </p:cNvPr>
          <p:cNvSpPr/>
          <p:nvPr/>
        </p:nvSpPr>
        <p:spPr>
          <a:xfrm>
            <a:off x="1920240" y="1755648"/>
            <a:ext cx="128016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5B1D6D-4D16-AFF8-A048-A443BA2CD7DD}"/>
              </a:ext>
            </a:extLst>
          </p:cNvPr>
          <p:cNvSpPr/>
          <p:nvPr/>
        </p:nvSpPr>
        <p:spPr>
          <a:xfrm>
            <a:off x="1792224" y="3846576"/>
            <a:ext cx="106680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6B5B6F-22A4-3D93-2304-5914E372169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2224" y="2036064"/>
            <a:ext cx="128016" cy="2090928"/>
          </a:xfrm>
          <a:prstGeom prst="bentConnector3">
            <a:avLst>
              <a:gd name="adj1" fmla="val 6214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A60DE-3EF1-9A66-B59F-6C8B2A4A5168}"/>
              </a:ext>
            </a:extLst>
          </p:cNvPr>
          <p:cNvSpPr txBox="1"/>
          <p:nvPr/>
        </p:nvSpPr>
        <p:spPr>
          <a:xfrm>
            <a:off x="4895088" y="3846576"/>
            <a:ext cx="33210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Inter" panose="020B0604020202020204" charset="0"/>
                <a:ea typeface="Inter" panose="020B0604020202020204" charset="0"/>
              </a:rPr>
              <a:t>One Thousand and One Stories: A Large-Scale Survey of Software Refactoring (</a:t>
            </a:r>
            <a:r>
              <a:rPr lang="en-US" sz="1050" dirty="0" err="1">
                <a:latin typeface="Inter" panose="020B0604020202020204" charset="0"/>
                <a:ea typeface="Inter" panose="020B0604020202020204" charset="0"/>
              </a:rPr>
              <a:t>Jetbrains</a:t>
            </a:r>
            <a:r>
              <a:rPr lang="en-US" sz="1050" dirty="0">
                <a:latin typeface="Inter" panose="020B0604020202020204" charset="0"/>
                <a:ea typeface="Inter" panose="020B0604020202020204" charset="0"/>
              </a:rPr>
              <a:t>) – The answers to question 3: “</a:t>
            </a:r>
            <a:r>
              <a:rPr lang="en-US" sz="1050" i="1" dirty="0">
                <a:latin typeface="Inter" panose="020B0604020202020204" charset="0"/>
                <a:ea typeface="Inter" panose="020B0604020202020204" charset="0"/>
              </a:rPr>
              <a:t>In the past month, how</a:t>
            </a:r>
          </a:p>
          <a:p>
            <a:pPr algn="ctr"/>
            <a:r>
              <a:rPr lang="en-US" sz="1050" i="1" dirty="0">
                <a:latin typeface="Inter" panose="020B0604020202020204" charset="0"/>
                <a:ea typeface="Inter" panose="020B0604020202020204" charset="0"/>
              </a:rPr>
              <a:t>often have you performed any code refactoring?”</a:t>
            </a:r>
            <a:endParaRPr lang="en-AU" sz="1050" i="1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7B3E9A4-057E-7C30-EA02-4FE84AFE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08510"/>
              </p:ext>
            </p:extLst>
          </p:nvPr>
        </p:nvGraphicFramePr>
        <p:xfrm>
          <a:off x="4796105" y="1056436"/>
          <a:ext cx="3513900" cy="283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555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709F76D9-3BF0-FC23-D1C6-B42AB56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5AE1D97C-0811-C120-D7E5-1A38FF8ADD60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8870229-01CB-88B3-C0C6-EDE1242296F8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D78D3E25-AE32-30E2-E222-C02BB29A7B13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B84D3D3-FE1B-55CF-540E-0BCA4C4AAFC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FBAFBD8D-8913-9328-B54C-5E2E7AC291B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DDC2CEF-CA99-CB36-F60B-5B042E5BC8CB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77F40E11-49C3-1355-7F84-1EE5672F4420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312430C2-A6BB-5E29-5808-8873EB29471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797CCA5-4EB5-139E-51C7-CE98DF5C8DB3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CDEF370-B5C9-71B0-8759-B88B3F97B73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DA47F467-4ADF-4859-5DE7-2EE6D832F99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5164CA8-D335-AFB4-BB5A-5BF1D488989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3A8EDCF5-FAAE-1B84-61ED-CE1725B0240A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64539F6A-4DC1-240C-7140-1FDF64ABA053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6D470A47-82E5-897C-1747-B7DF62FA98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8CCF606-EE03-56DE-4CD7-FF2DFDC74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3"/>
            <a:ext cx="6495977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When ownership and lifetimes make simple refactors anything but simple.</a:t>
            </a:r>
            <a:endParaRPr sz="1400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FBB07654-35F3-261C-7707-05604187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WHY IS IT SO HARD IN RUST? + HOW DID </a:t>
            </a:r>
            <a:r>
              <a:rPr lang="en-US" sz="2400" dirty="0" err="1"/>
              <a:t>AoL</a:t>
            </a:r>
            <a:r>
              <a:rPr lang="en-US" sz="2400" dirty="0"/>
              <a:t> AND REM TACKLE IT?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BF3F4F1C-464E-7819-78D5-668C973C48E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73471265-5874-400A-2023-2BFB88FAA4D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5924A8-D300-25FC-8916-39B8371539CC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57F8E460-AADD-E68E-A6D5-85BD7ECA12D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1378FFEF-184B-4519-84F8-0514A029A4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3CE04E3A-3D9C-79F9-CFDE-B60143E4E7D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2CE842B7-BF79-C825-9192-AC4A202EFE1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BF1E1065-75B5-A5D4-259C-8BBC654E43F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EDA9AC7F-F507-80B0-ADDF-34F961E9679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E695C313-6211-278C-F8AC-75592AB8B27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86FC8E43-D158-5B13-ED48-00F93F9121C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C210141-B675-26B6-1D2E-8A348E4C262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4B0FC5AE-C5E8-0AC8-7E9E-8162EE850F79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60F551B-1BDB-92D9-4307-1CF7EB575EC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C0D3BC7A-E966-721E-656B-4976EA46F90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18ACF993-0EF0-224C-2A61-A3DAE7065D7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D0823F28-65E1-CEB7-E46E-34931AF85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CCB54E1-56CF-767E-CFF2-39F10357AFFB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8F017506-127D-A21B-EEA8-D59818FBA3A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D0009BE3-CE09-B374-4237-B93CC20A692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FD8FE7D3-7EDC-C071-7D27-DFC80373E44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70D5F663-1DFD-FA8A-4D45-3766A19C351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A08E6AC-BB5F-5909-1757-2A0EAB91404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4A2C5DD5-6052-EACD-4E95-9F79128C5A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E0276942-F1B3-C547-3DE6-DB84DCCFBDA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6296633-0365-E9E8-6793-67DF5A7EA23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338F166B-F7EC-62B3-42FF-250AD668D3A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8FC5F6CC-36CA-CB57-37A2-41406C9E11B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BE08154-256B-11B7-D45A-6F7B591CEAE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A813813F-142D-8FA4-8791-51DCBF543CF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41DBA1A2-2580-04EC-B167-331D762752F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ED4D4B5-11D3-8A91-DE2C-12AE2F8AB4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C0C5E465-A747-7829-A01C-0397E44B037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E3D744E4-1DF7-8CD5-206D-732FD365A41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4D4A2570-AE24-40BE-0EF0-93727546024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B892B460-643C-4095-1B0D-66F00DD23E2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985C029A-7BEF-CBBF-A73B-842C8873684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D3DE4C2C-9903-6CAA-E7AA-3F8D0BD792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EE6F908-B6C0-6B93-014D-B2DA855965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2332D4E-2095-1E96-FDCC-E36CA5D3C56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DAD3983-E363-1942-A89F-024DEE23A58E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5E7FDD1F-E5B4-1C7D-164E-0CB6B3F5DF4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2AA47-742C-6489-893C-A5C34F27901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6E03A5-36DD-FC8C-473E-6CFAC8445F2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F20DBF53-3067-B436-3083-284B59DEC2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08AE359A-3387-4D79-C6C8-7A955508976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263A8A48-0E8C-F62C-5A0E-C8B577CEDDC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C2931B1-CC1B-2232-43D7-7780E07512B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E955EB95-A0AF-E8C8-0737-E3419637343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36B85D31-B537-66BF-E3A4-0025C0F93DB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1E6820A-1982-C325-BCBE-9751DD489322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C2DA8B04-F85D-A5B4-C3D4-49CC8E7813B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75A5C3D-3B78-F629-FFC7-6E3AAB41C06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4C9F5235-1117-F250-8B56-7125985055A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51C3FB60-829D-049B-CB7B-DC4CBC1F83A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FF16F40B-24D4-7C9B-B517-56768E8F2F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4FC8B39B-A225-521D-79BE-92AC8C088CE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0F7C381E-2CD3-3F01-DA14-F079E74AB82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5BA66D81-662F-3570-4281-B97C7625C47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CB1427D5-12CE-86A2-5F23-7598563CADA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A8DA8CF-A4E3-58D3-3A63-2C2609DAFB32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8DF95165-CA70-2189-1E0A-98B407C8790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4E038703-5B12-9131-3379-8BE43B10281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223EC9F-F261-E6F8-8C96-B57C5FE982D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A460E7EE-B5E2-57FC-7717-94E1A1AFFD7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7E0C87C0-E5F6-DC4F-C592-BAF8E889588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FA3B134B-DDF0-6B10-3159-6FE73E11EED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8AB113AD-F5C9-378E-64C1-CF0A16E1490F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1E94FFA-467E-A664-7F28-EC2DC4F0B30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3A7E9628-9640-FB5A-24B5-A3999D03242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B272281-B845-BF40-0ACF-0632394BF24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0FDE6906-EA39-72E2-2BE3-A361B2CE3B1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70F42656-D7E2-D030-230C-0175453DCC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09F08C39-A10E-55AC-5011-2CAC2BB2012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6C341F7B-F3C1-6FA3-A2DF-8E8331510D1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4CD522AC-902C-116C-FFE7-A0497C8069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B0743DA9-9ACB-5C3C-F430-131F9D69961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BD60CE8D-C06B-08E9-F436-4504BD6DF0A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1E671B1-F936-3EB3-A870-B2A2D1519F6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472877B3-3479-2B41-AAB6-9B938B13D6C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380D0D10-4A8C-EF9E-1A8A-98EF1A0758F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B3CD5B22-F314-21E6-B0F5-2A55167E269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F6128B48-5DBF-FA00-BE26-74EABA5CC3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86D9B549-B7BE-53E7-6F6D-0C92E82EE6B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13B2EF12-F32C-EBF9-ED53-B5686391F94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308983A-0798-3CDA-B08E-F8352D3066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2FE7117-8D7B-BBF3-9A3A-9FF50FA76EBE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4DC28CF-D92A-EAFC-1818-C7020EB4A93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C14E852D-519E-3D3A-3CBF-DFD2E22D5DD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886CB84-6773-1FDD-C267-4F731E3B78D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61AF93D9-7241-A2AA-88F5-E41ACBEF1B2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AF4FCF02-81D7-D1F0-24D8-11DD7FCEE08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A4F415F7-9403-B231-67D4-B6F2D18FADB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37954EE-BF4C-0FC8-D0F8-7FE9897EB14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EB04615B-ED60-5B77-E504-309B767CF73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E8470137-4295-141E-7B8B-EC1EE6748B4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06A4855D-9A9C-079D-3625-EF2276F5F06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658B6E09-528D-664B-8327-F42D8BCA60E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0AADB31D-25B7-7CDB-24CB-FB8D6D264CC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19998F5-213F-1B14-063D-8CFC6D5BBFB3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D8825C4-C01D-50A0-E697-2AA509E0A1B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C2DBE6E3-6797-EA32-0F19-5A27EB2D00A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B69710B4-4561-1712-C594-B1232150A2B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CAA2FA7-F60A-2499-9484-AC599129D1C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DCA26BA-FE36-42B2-2020-CF710F52962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D981EFDE-8F26-74D5-4B4E-51E8F9FB172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C706739B-7A1B-E04F-E664-7DC87955CAA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F8B6C77D-BF94-4A30-5546-6CB8A51CC2A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349142CD-0738-ED59-8C32-1073CF06311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47398780-A290-CF30-8E45-C08DB9ABDAB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930128C2-99D5-C712-131E-9223D90A4B0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6D78CC98-BB65-3EFF-574E-381974C9183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5DC5CF81-0C7B-BF3D-A93A-D33581DFBB7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BAC98401-87CA-9130-9F8E-62F465F1953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2A7564D6-F838-B091-18D4-2BE6F37FDE0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09CE8AEA-3CD3-34BD-BA2D-FD4005E68E1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FE676F93-4D9B-94BB-4448-F365A0663BA3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13AB6A7A-76A4-ABBB-4F04-F152D9E51E2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979A6F2B-712D-12D9-B23B-BBC717815CA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28878B11-A882-A0B4-EBE0-3BA91D92D55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603502EB-4B4D-FE63-752B-CBEBCB53B40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3D65CFF-4BC2-E6CF-D6B8-05EBDBA0417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172627E-E8B5-0C65-2CAD-2BAEB9D0DB8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56723F-FA70-7EE7-E97A-039A39A3DE4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EE5AEAB8-3CD1-A7E8-387E-EFDFD21F522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1732986A-9B2B-7EC8-A5F6-0A54959EB0D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82D74585-B866-71DF-6254-0A8B223326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49CBA7AB-4FA8-04C7-3809-F0302E5243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396171C-A072-5446-A7A0-7EF0732D6E4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44F7952-2BF1-03E8-39EC-B4A68B3D03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21084108-357E-16C8-6C39-42419CE072D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1DAEEFFE-9369-3AC1-3C52-C048BBC6F4C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BA2FDC15-3EF9-5DF3-7281-774F11637FB5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A5706C5-95A5-28C9-BD28-E72FDA32789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784BABE-28C7-5C90-BB52-D57B1083839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F97B879C-7840-22A1-869B-39A1A159639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57D97AA-A28E-0BBB-0626-575C0C177B6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BC357363-70BC-928D-9192-7F605E77E2E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789AADD7-393B-A8F6-5F38-32F0C53F6B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31FE5005-2DEF-1C9C-F486-64DECF5AB9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F0B5A76C-5791-2C4B-DCCD-DECF852425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69D1DB74-95DD-7F8B-5613-290695D656C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5AE417C8-A4B6-EC1A-67FB-4D42560C333D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724CB0DB-D5E8-BD10-1C97-B2C49E06581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20865125-C931-BB1E-FCDD-AEE0AFFFE26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5BC8226-42F2-E46C-5D25-6F48BB19C76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2974543E-CAE1-267A-5575-A70F78DCDB3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15D4005A-CCAD-70C2-5BC1-4E0D0689BF9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E136ABDB-DCE9-E619-940E-AF517BF91E41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1ACF054D-BCA8-5A30-95D8-D838C33B5AA5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CFECCBE0-7F83-7766-B638-AE68538A47CC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5DBAFA42-BFEF-347C-E5D5-26F23DD82146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CE2D9E9-9462-2C01-A4C6-551917ACCAD3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47218D-92E8-65BB-C0E5-42E3C71D1E13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C0E9F25-F6C7-9210-174F-ED4142B1AD4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BF5E96C-2EC4-7216-3B3A-B5E555D558B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ED7E8040-2BD0-86B2-C593-269A7DB8A6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42C291C4-39F3-6EBA-9721-ED998B5DF40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E8E7E45-1CE9-89F9-BC7F-F416C3CB923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2B26E05-E51C-F5FE-6316-E4BBA6ED08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8C176E4-08FC-A9CF-1EAF-E8E12A62A07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5DEFACF-2349-4B34-0E12-7E7574BC3E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E8524C1-C40E-8253-5A90-E951F60927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C0C23D0F-905A-9C7A-CEBF-AD6D33CC0F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BDC22BE5-C271-5DEF-D943-F62CF763FF6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43CFE454-C712-34D4-315C-083C0A968D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ED34F765-5F3A-D519-4834-CCC5FF6953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A0A842D-819A-4D57-6D6E-2C42EB6179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6A984BA8-1732-5730-24CD-A76BD65A24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F4482275-9E5C-4215-40C0-B4D3C84041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2A51227E-129E-9F4D-70EA-D396CEDEBD9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6B432218-4B9D-B677-CA07-976F4B65FF8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42EAB2E0-27FF-C928-5C31-01381E481C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D08A723F-464A-A5E0-2712-55D3BB2F604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84A4F42-A307-F790-861C-F2A12732D9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0FB9252-4410-2064-D71F-72C4276E98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433726DA-6747-B4CF-D2DB-A6377479B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15D09DEC-AF8A-5F75-C9DB-807789B4957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5B7014FE-4579-899A-32FE-0548F094C0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39187FC4-5FDD-5A20-7218-6B7C53C514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09007735-BBCB-C637-0147-8E61DE69B8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7D2E6188-0151-BBC1-6F86-029D925554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58F9374-D20A-5B9E-8F5C-9B07E934063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E2EC8FAE-A23D-C9B5-4004-4C80E42D50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E4FB4479-0C54-3DBE-0F5A-B53D515451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E29DBFB4-58A8-986D-9E28-E543DE3412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3E03F2BC-43A7-2F92-CA88-7798D1353B2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2FDE68C-96AE-C62B-C255-ED0353534DB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34F30AF3-F204-8421-2C85-4A2B3D49D6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80B74C40-1D60-0DC6-C2B0-98BF50B7D1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278B2F3F-20A4-7073-81E6-9B716A07DFD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23F91373-42A2-A68F-A9DC-94E193000A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3B7361EC-01F9-5E91-BC4A-B77CF962D8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C9198CAF-E604-0EC7-157F-D21DA51086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7DC94D49-5588-EFFD-5B85-62ACE1804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8B3D5F8-04BE-A0CC-8AB8-346004291E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37598C5A-FD80-43DF-7CE3-07046E66B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C0BC46F6-F616-4238-3F3A-03527A45AF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49CB366-ACD1-4D5B-8B7A-CF15B23BF32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E996FCA5-AEE6-D918-E87A-F397D60249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9695EC56-79AE-3A13-9D14-9DC1AAE9A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E0763896-A86F-11C3-0D72-C263827405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DD6F2594-9291-87E5-BAEB-7526EE5513B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16D3185A-0D4B-D002-36A0-B31862D735D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3ACABC12-2B73-25AA-6938-BAEA861B9F6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A8410347-4293-A12E-6ED7-4FFB6C5A2FCF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F974533D-FD6A-612A-AB09-494208EDCF0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8483C80-9EB1-5698-44E3-371771A8C7CA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24CD024F-DA1B-A80E-1DC6-0508A6480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A3B853F-BA1D-C524-B45F-97ADB5AC6F6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BDAE71D-D6C6-969C-1CCB-2A1D2426A8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C4808311-5E67-DA8C-3784-028930FE92F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AF10EB7-5EBD-FD9B-A892-7B945328DD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D74E3017-80B3-8A23-2A38-5B0E9D9284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5E27189-3CBC-A2CD-8510-81576C4266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86FC63F1-F63A-BF58-4487-F8A9693019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9F14B3F7-C6C5-8826-D1B3-285653C09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7FDBD0E-9C95-D9EA-0330-C9F52D2930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14D0D49-9CD4-5BAD-7566-A026C1C605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52F468EF-AB59-EF2A-2922-679FE7EFA523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D3F7C296-BC6E-C87F-183A-2F74A7EE78D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310EB5E3-7C86-CC49-3989-C8AD8CB06EE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B4070F2-C55C-FC74-12DB-C3730958CE9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50962E8B-26F4-FD08-6FD9-329C5976323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CEAA9F5-42BC-3D2D-10AE-850CA4077B3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D7F07D94-B159-011E-E59E-FB71663C6D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2E9FD048-CD11-DF4B-E71D-6E8919FF852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BFF67638-7EA2-8749-B514-1941819594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8BE545C-78D9-788E-9BA7-D4351580DA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9007BAC-F754-F7FC-20AF-5720281BB8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473DD20C-199C-E9FB-3125-4FD8B01089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C622AFC1-42A1-5E7A-9B6B-855AE264D9C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DB68B674-8B42-5308-8814-76C1B07493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EF938C9E-BBB8-A202-A2EF-FD51C179F5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B85C3924-BC6E-36E6-4784-9AD7C2E2E43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9E096FB-A243-74E6-4109-8943389F4232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5D28FA-C4E5-D3F8-71B9-8A785642C09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49BD7186-D587-8772-6350-3BB2233C644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F9C95C15-A8A2-479D-AD49-47BF2387458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CA617D3A-B0DB-8055-5499-FCED4347C18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0F1075E-CFC5-B416-434A-D381F7EAB9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63B2D2E3-320E-282D-724C-516E4A8B6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081AF56-B779-6664-792D-F74A456D5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0603277-1F20-C551-454D-73C9A2AE9E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2C48C926-A383-8F70-80CB-1F3360C925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1452071D-449D-76CF-6DA6-0B72BD98F7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08BCC1D2-6A2D-0EEE-EE8B-78AA4A462D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480A1EF4-EF57-69E6-2771-DEDB7D11C3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0C4751EB-9C2B-7FCB-4301-C553329813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74389608-5E5F-FE28-7841-C9716809A99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F242FE9A-100B-737D-302F-CEE33C337C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AFC168D3-11CC-6FDC-B9A8-5F758CCD4DBB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CDE84FBB-00E2-3EAA-4091-3EE395DDA20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54B95CBD-906F-6544-3648-B7469A90BA7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335F3DB-F48E-E35B-4B58-2BD73AA1A5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6866DBDE-0B41-DE9C-B8AB-87CF02A81DD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BB0BEAAD-D920-8AA3-97B2-DF4FF144C7F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5FBDDAB-36A4-B0FE-113A-6DF803D081E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946A9445-9F65-FA6D-3D20-D16E62FF6D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6924D618-9596-D9AA-B70C-3404033B28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B1F09A74-8447-BC9E-CDDF-3014A22D0D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58C0267D-4E12-9A84-1FB1-E14E8F8193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23066F67-12E0-1E5F-4032-3FFF4C22AE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4B63F43C-E232-B3A6-27CD-2170E41EE3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6CC942B7-9406-79DB-4EEB-1DDC505F1F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8DB79176-5961-0A58-60E1-90E9EB70FB0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9D51DE09-AFE3-9057-133E-882948C54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53CD7B15-0B88-4111-5E94-A8FADE1D41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9CEBA5A0-85DC-CCD3-598E-9F1739CDF4F2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18E08F02-45A3-5003-7FDF-1A227E1DEB7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D4809ECC-4B77-D921-DAA9-7A5930E452A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90D2C1E5-1D81-4541-8E7C-B6463DAEE37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35DCA0EC-AC74-88DF-FECB-90A2E423968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79DEAD61-E7C8-8678-4E9A-E62A653CBB9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1C1F18C2-1CB1-5FB1-38AB-E24824F51EF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11457DB5-9907-E148-C083-F7500CB329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8644BBAF-6051-6A08-58BD-D5507E29A7C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B7EEBC6-212E-5113-54F0-AD87279B1B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5D53D6AC-F089-7319-D14B-FB4BFB668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83C58B75-D8B4-7446-B324-C74C732B61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E23986F1-3907-493A-D5EE-96FADBD4F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C97BC955-7780-3DA6-8C3E-6135554126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E03B1983-728B-35FF-6FE4-3B2E788351E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2A2BA853-B0CE-21AF-8782-B8EE6B498E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6E43B90-AF23-0F7F-73C2-7D78E737CA7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0BADD56F-28F2-B680-9025-64DD594531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C95D9A3-E2E8-88BE-A480-A48FAFE2F33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A11BF982-5CC8-31D8-875F-6CBEE5CBD02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ED5EFAFB-873F-19DC-BB27-34920A91AD3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A3473E91-F4A8-9C54-2B94-D08D1D5663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EB3CFF76-F131-AF3C-506A-97B1C3D444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9E0216C7-B8D1-0BC6-0EB5-0A252F7A0A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503F1A06-85BB-79DB-B286-3AA254E1B7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584A8212-8507-8437-A320-00C2E3DE78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585E81DE-0AF9-4DF2-36B4-6ADAC0B0F1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DD1D95E3-1244-0CE4-E0BE-F7546DB81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C8EFB532-2EF5-4B89-823C-23D1D45CC8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0A94155A-A7A7-94EF-E60A-F467141696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FF9372E0-62D0-7B0B-83D5-945D5A5B56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1565FAA2-7812-D424-C8FC-03B6376D6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C87A3313-4676-66CF-94CF-D59C3BCD2D4C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42FC7E9-9128-77FF-5B4C-E28552D13D9C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101F55D9-59BB-B9EE-B70C-F0B2529D47F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3D08D44E-14E4-4E9B-EF71-1D5048E56272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D2F62C0-9071-7D7D-6DD7-48C1267423E1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AF7A6A10-8CC1-2E77-861C-91C2930F8162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8AAAC8A-A0F0-85C1-4D33-E5F5568842FA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8476956A-3929-0126-66A9-8FC931E2736A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7958F16E-F4D2-4A67-9AC7-FDE7D9E975B0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1917085-AB1F-D3BD-B527-AB0FA6A77D55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CE9F4AA4-6CB5-13A0-C559-F1A6143DC59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B30CFBE7-6777-4601-B40C-CCEF7820635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36E4BD4F-BE0B-2E81-EB52-7C69162D0211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CEFE4DEF-6085-5225-A10A-F54F24CA6621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2829019-574B-F5BD-D250-5D5F3E34B549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1FFAA98-9F9F-D9DD-EFEC-2DA2421BE7A3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E7054D35-CCC6-AD0C-6B02-3ADCDB24F560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EC1E31C4-E8EB-7BCA-5676-23838AC0202F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476DBA2-A412-6A1B-3F78-E9DED3486C46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18BB6CF7-AFED-F05C-C065-DB99E44F2667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C7815C37-7353-D47C-BBE6-249DD4686B1C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8052EDA3-A2BC-CC27-95F6-93BF7776097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36FE96FE-D86C-D0E2-B11C-817859E13D83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93F2D8C0-03E0-6CFE-4F81-3AD02B6B3EEB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6381FE4C-889A-753D-FD96-F0948C7060A3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65FE16AD-556B-48F3-E549-61C0140EB03F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A7B19E-5DFA-95FD-B9E6-BBD523E9298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1B8A54D8-374C-CF2E-E20B-3384423993B6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78777AB-BC9E-1BD3-827B-B818368D9F37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9933AEC8-2E41-5B38-A582-03A0C8456CEA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BECAECCA-F660-C07E-CFB5-B500B976DB32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81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82E-4A93-E9CA-83CB-075C932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RUST’S SAFETY MODEL = COMPILER AS A BODYGUARD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AB9DD2-64BA-226D-95F6-9175E0864C1D}"/>
              </a:ext>
            </a:extLst>
          </p:cNvPr>
          <p:cNvSpPr txBox="1">
            <a:spLocks/>
          </p:cNvSpPr>
          <p:nvPr/>
        </p:nvSpPr>
        <p:spPr>
          <a:xfrm>
            <a:off x="720000" y="1017725"/>
            <a:ext cx="3462900" cy="42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1600" dirty="0">
                <a:latin typeface="Inter" panose="020B0604020202020204" charset="0"/>
                <a:ea typeface="Inter" panose="020B0604020202020204" charset="0"/>
              </a:rPr>
              <a:t>OWNERSHIP &amp; BORROWING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4E8B0E-30F0-E27F-5A02-A7AF59196001}"/>
              </a:ext>
            </a:extLst>
          </p:cNvPr>
          <p:cNvSpPr txBox="1">
            <a:spLocks/>
          </p:cNvSpPr>
          <p:nvPr/>
        </p:nvSpPr>
        <p:spPr>
          <a:xfrm>
            <a:off x="4910100" y="1017725"/>
            <a:ext cx="3513900" cy="424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latin typeface="Inter" panose="020B0604020202020204" charset="0"/>
                <a:ea typeface="Inter" panose="020B0604020202020204" charset="0"/>
              </a:rPr>
              <a:t>L</a:t>
            </a:r>
            <a:r>
              <a:rPr lang="en-AU" sz="1600" dirty="0">
                <a:latin typeface="Inter" panose="020B0604020202020204" charset="0"/>
                <a:ea typeface="Inter" panose="020B0604020202020204" charset="0"/>
              </a:rPr>
              <a:t>IFETIMES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0EB13-D4B5-71F4-365B-7132BEA2C73A}"/>
              </a:ext>
            </a:extLst>
          </p:cNvPr>
          <p:cNvSpPr txBox="1"/>
          <p:nvPr/>
        </p:nvSpPr>
        <p:spPr>
          <a:xfrm>
            <a:off x="720000" y="3313480"/>
            <a:ext cx="36300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Every value has one owner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Ownership can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move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or be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borrowed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immutably (&amp;) or mutably (&amp;mut)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The compiler ensures that no two mutable borrows overlap and no invalid access occurs	</a:t>
            </a:r>
            <a:endParaRPr lang="en-AU" sz="13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573F6D-05AB-F385-813A-4DACEB078B5D}"/>
              </a:ext>
            </a:extLst>
          </p:cNvPr>
          <p:cNvSpPr txBox="1"/>
          <p:nvPr/>
        </p:nvSpPr>
        <p:spPr>
          <a:xfrm>
            <a:off x="4910100" y="3313480"/>
            <a:ext cx="3513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Each reference has a </a:t>
            </a:r>
            <a:r>
              <a:rPr lang="en-GB" sz="1300" b="1" dirty="0">
                <a:latin typeface="Inter" panose="020B0604020202020204" charset="0"/>
                <a:ea typeface="Inter" panose="020B0604020202020204" charset="0"/>
              </a:rPr>
              <a:t>lifetime</a:t>
            </a:r>
            <a:r>
              <a:rPr lang="en-GB" sz="1300" dirty="0">
                <a:latin typeface="Inter" panose="020B0604020202020204" charset="0"/>
                <a:ea typeface="Inter" panose="020B0604020202020204" charset="0"/>
              </a:rPr>
              <a:t> – the span of code during which it’s valid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300" dirty="0">
                <a:latin typeface="Inter" panose="020B0604020202020204" charset="0"/>
                <a:ea typeface="Inter" panose="020B0604020202020204" charset="0"/>
              </a:rPr>
              <a:t>The compiler infers and checks that lifetimes never outlive the owed 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AU" sz="1300" dirty="0">
                <a:latin typeface="Inter" panose="020B0604020202020204" charset="0"/>
                <a:ea typeface="Inter" panose="020B0604020202020204" charset="0"/>
              </a:rPr>
              <a:t>Violation cause compile-time errors instead of run-time crashes</a:t>
            </a:r>
          </a:p>
        </p:txBody>
      </p:sp>
      <p:pic>
        <p:nvPicPr>
          <p:cNvPr id="10" name="Picture 9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E0E34AE8-9288-3066-2E9A-8D06E42E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66534"/>
            <a:ext cx="4002078" cy="1741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567184-AD93-319F-A933-36CECCA3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05141" y="1366259"/>
            <a:ext cx="2929477" cy="174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BF81-22EA-6BF4-4CC9-DC8DD344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C1E-9C0F-863E-45F7-484E0DF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>
                <a:latin typeface="Inter" panose="020B0604020202020204" charset="0"/>
                <a:ea typeface="Inter" panose="020B0604020202020204" charset="0"/>
              </a:rPr>
              <a:t>WHEN A NAIVE EXTRACTION FAILS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49DBDC-8468-26C2-07E4-1E634597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4" y="2535174"/>
            <a:ext cx="3935194" cy="1269644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4B51E64-FE0E-030B-DAF5-74B82D73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74" y="1344825"/>
            <a:ext cx="3937834" cy="108539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26248E1-93DF-1CB6-2DD8-53D7609A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575"/>
          <a:stretch>
            <a:fillRect/>
          </a:stretch>
        </p:blipFill>
        <p:spPr>
          <a:xfrm>
            <a:off x="5534438" y="3968265"/>
            <a:ext cx="2901970" cy="730210"/>
          </a:xfrm>
          <a:prstGeom prst="rect">
            <a:avLst/>
          </a:prstGeom>
        </p:spPr>
      </p:pic>
      <p:pic>
        <p:nvPicPr>
          <p:cNvPr id="10" name="Picture 9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D549C684-E2BE-F632-999A-C5266240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2" y="2727597"/>
            <a:ext cx="3035137" cy="1732899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6B3674A-06E4-5C5D-4982-385618CBA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52" y="1327859"/>
            <a:ext cx="3035137" cy="11023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4F410-9D50-D1D1-1055-5A1FE703093A}"/>
              </a:ext>
            </a:extLst>
          </p:cNvPr>
          <p:cNvSpPr/>
          <p:nvPr/>
        </p:nvSpPr>
        <p:spPr>
          <a:xfrm>
            <a:off x="1146048" y="1810512"/>
            <a:ext cx="2438400" cy="2926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4930D-595C-6FED-0E53-5D9A57D707B4}"/>
              </a:ext>
            </a:extLst>
          </p:cNvPr>
          <p:cNvSpPr/>
          <p:nvPr/>
        </p:nvSpPr>
        <p:spPr>
          <a:xfrm>
            <a:off x="1146048" y="4126992"/>
            <a:ext cx="2596896" cy="2377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EE28B3D-119B-0014-ECF5-67033042D10B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1146048" y="1956816"/>
            <a:ext cx="12700" cy="2289048"/>
          </a:xfrm>
          <a:prstGeom prst="bentConnector3">
            <a:avLst>
              <a:gd name="adj1" fmla="val 3624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B70E9A-4E27-1FFE-31C9-4E98D859C0DB}"/>
              </a:ext>
            </a:extLst>
          </p:cNvPr>
          <p:cNvSpPr/>
          <p:nvPr/>
        </p:nvSpPr>
        <p:spPr>
          <a:xfrm>
            <a:off x="542880" y="921713"/>
            <a:ext cx="3535680" cy="3857552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3998D-E42F-171D-A353-6BE68588E4EF}"/>
              </a:ext>
            </a:extLst>
          </p:cNvPr>
          <p:cNvSpPr/>
          <p:nvPr/>
        </p:nvSpPr>
        <p:spPr>
          <a:xfrm>
            <a:off x="4412578" y="921713"/>
            <a:ext cx="4188542" cy="2985823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691153-E71B-C033-8612-B4277B6D6CA0}"/>
              </a:ext>
            </a:extLst>
          </p:cNvPr>
          <p:cNvSpPr/>
          <p:nvPr/>
        </p:nvSpPr>
        <p:spPr>
          <a:xfrm>
            <a:off x="4412578" y="3907537"/>
            <a:ext cx="4188542" cy="871728"/>
          </a:xfrm>
          <a:prstGeom prst="roundRect">
            <a:avLst>
              <a:gd name="adj" fmla="val 1979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CF7C13-7937-09FC-2379-63C921A36C74}"/>
              </a:ext>
            </a:extLst>
          </p:cNvPr>
          <p:cNvSpPr txBox="1"/>
          <p:nvPr/>
        </p:nvSpPr>
        <p:spPr>
          <a:xfrm>
            <a:off x="793152" y="1017725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WE PERFORM THE EXTRACTION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428EE-6500-8000-5BC0-DDA4AF537AAA}"/>
              </a:ext>
            </a:extLst>
          </p:cNvPr>
          <p:cNvSpPr txBox="1"/>
          <p:nvPr/>
        </p:nvSpPr>
        <p:spPr>
          <a:xfrm>
            <a:off x="4498574" y="1017725"/>
            <a:ext cx="393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WE GET AN ERROR – COMPILER HELPS US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CB702-8C78-E89E-620A-7B579A8B572C}"/>
              </a:ext>
            </a:extLst>
          </p:cNvPr>
          <p:cNvSpPr txBox="1"/>
          <p:nvPr/>
        </p:nvSpPr>
        <p:spPr>
          <a:xfrm>
            <a:off x="4498574" y="4003548"/>
            <a:ext cx="9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Inter" panose="020B0604020202020204" charset="0"/>
                <a:ea typeface="Inter" panose="020B0604020202020204" charset="0"/>
              </a:rPr>
              <a:t>BUT WE ACTUALLY WANTED THIS…</a:t>
            </a:r>
            <a:endParaRPr lang="en-AU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96D14-F9F4-E8FF-D333-B342D735A07E}"/>
              </a:ext>
            </a:extLst>
          </p:cNvPr>
          <p:cNvSpPr txBox="1"/>
          <p:nvPr/>
        </p:nvSpPr>
        <p:spPr>
          <a:xfrm>
            <a:off x="793152" y="2430220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nter" panose="020B0604020202020204" charset="0"/>
                <a:ea typeface="Inter" panose="020B0604020202020204" charset="0"/>
              </a:rPr>
              <a:t>↓ THE TOOL GIVES US THIS ↓</a:t>
            </a:r>
            <a:endParaRPr lang="en-AU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8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8167-0D14-49A0-EECB-E12539E4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B2A-1BBB-0104-9DE0-3C18CE10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780271"/>
          </a:xfrm>
        </p:spPr>
        <p:txBody>
          <a:bodyPr anchor="ctr"/>
          <a:lstStyle/>
          <a:p>
            <a:pPr algn="ctr"/>
            <a:r>
              <a:rPr lang="en-AU" sz="2400" dirty="0"/>
              <a:t>ADVENTURE OF A LIFETIME (2023) / BORROWING WITHOUT SORROWING (2023)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3BD1D-617F-C95D-8140-208DB8BCA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353788"/>
            <a:ext cx="7683266" cy="290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272-DFFF-3078-75BE-B6E5F1CFDA9E}"/>
              </a:ext>
            </a:extLst>
          </p:cNvPr>
          <p:cNvSpPr txBox="1"/>
          <p:nvPr/>
        </p:nvSpPr>
        <p:spPr>
          <a:xfrm>
            <a:off x="720000" y="4322064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>
                <a:latin typeface="Inter" panose="020B0604020202020204" charset="0"/>
                <a:ea typeface="Inter" panose="020B0604020202020204" charset="0"/>
              </a:rPr>
              <a:t>High level design of the original REM toolchain. </a:t>
            </a:r>
            <a:r>
              <a:rPr lang="en-US" sz="1000" i="1" dirty="0">
                <a:latin typeface="Inter" panose="020B0604020202020204" charset="0"/>
                <a:ea typeface="Inter" panose="020B0604020202020204" charset="0"/>
              </a:rPr>
              <a:t>Light-blue boxes are the stages of the refactoring contributed by this work. Grey boxes are the software components reused by us as-is. Figure from Adventure of a Lifetime (2023)</a:t>
            </a:r>
            <a:endParaRPr lang="en-AU" sz="1000" i="1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42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1449</Words>
  <Application>Microsoft Office PowerPoint</Application>
  <PresentationFormat>On-screen Show (16:9)</PresentationFormat>
  <Paragraphs>181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Inter</vt:lpstr>
      <vt:lpstr>Cambria Math</vt:lpstr>
      <vt:lpstr>Wingdings</vt:lpstr>
      <vt:lpstr>Arial</vt:lpstr>
      <vt:lpstr>Technology Thesis Defense: How is Google search affecting our intelligence? by Slidesgo</vt:lpstr>
      <vt:lpstr>AUTOMATED AND VERIFIED EXTRACT METHOD REFACTORING IN RUST</vt:lpstr>
      <vt:lpstr>TABLE OF CONTENTS</vt:lpstr>
      <vt:lpstr>MODULAR ARCHITECTURE FOR EXTRACTION</vt:lpstr>
      <vt:lpstr>01</vt:lpstr>
      <vt:lpstr>WHAT IS EXTRACT METHOD?</vt:lpstr>
      <vt:lpstr>02</vt:lpstr>
      <vt:lpstr>RUST’S SAFETY MODEL = COMPILER AS A BODYGUARD</vt:lpstr>
      <vt:lpstr>WHEN A NAIVE EXTRACTION FAILS</vt:lpstr>
      <vt:lpstr>ADVENTURE OF A LIFETIME (2023) / BORROWING WITHOUT SORROWING (2023)</vt:lpstr>
      <vt:lpstr>03</vt:lpstr>
      <vt:lpstr>A NEW CORE ARCHITECTURE</vt:lpstr>
      <vt:lpstr>EXPERIMENTAL FRAMEWORK: INCREMENTAL IR AND COMPOSABLE EXTRACTION </vt:lpstr>
      <vt:lpstr>04</vt:lpstr>
      <vt:lpstr>COMPILATION ≠ CORRECTNESS</vt:lpstr>
      <vt:lpstr>THE VERIFICATION PIPELINE</vt:lpstr>
      <vt:lpstr>05</vt:lpstr>
      <vt:lpstr>EXTRACTION EVALUATION</vt:lpstr>
      <vt:lpstr>VERIFICATION EVALUATION</vt:lpstr>
      <vt:lpstr>06</vt:lpstr>
      <vt:lpstr>KEY TAKEAWAYS FROM RESULTS</vt:lpstr>
      <vt:lpstr>WHATS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Britton</cp:lastModifiedBy>
  <cp:revision>58</cp:revision>
  <cp:lastPrinted>2025-10-21T12:01:51Z</cp:lastPrinted>
  <dcterms:modified xsi:type="dcterms:W3CDTF">2025-10-21T13:39:39Z</dcterms:modified>
</cp:coreProperties>
</file>