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36000000" cy="3600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0000" y="360000"/>
            <a:ext cx="34560000" cy="25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0" b="1"/>
            </a:pPr>
            <a:r>
              <a:t>Verifying Extract Method Refactoring in Rust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3240000"/>
            <a:ext cx="34560000" cy="14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4800" b="0"/>
            </a:pPr>
            <a:r>
              <a:t>Matthew Britton, Alex Potanin, Sasha Pak</a:t>
            </a:r>
            <a:br/>
            <a:r>
              <a:t>Australian National University</a:t>
            </a:r>
          </a:p>
        </p:txBody>
      </p:sp>
      <p:pic>
        <p:nvPicPr>
          <p:cNvPr id="4" name="Picture 3" descr="s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60000"/>
            <a:ext cx="2160000" cy="2160000"/>
          </a:xfrm>
          <a:prstGeom prst="rect">
            <a:avLst/>
          </a:prstGeom>
        </p:spPr>
      </p:pic>
      <p:pic>
        <p:nvPicPr>
          <p:cNvPr id="5" name="Picture 4" descr="s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000" y="360000"/>
            <a:ext cx="2160000" cy="216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000" y="5400000"/>
            <a:ext cx="10560000" cy="28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0"/>
            </a:pPr>
            <a:r>
              <a:t>Motivation &amp; Problem</a:t>
            </a:r>
            <a:br/>
            <a:br/>
            <a:r>
              <a:t>- Rust refactoring is hard (ownership, lifetimes, effects)</a:t>
            </a:r>
            <a:br/>
            <a:r>
              <a:t>- Compilation success ≠ semantic equivalence</a:t>
            </a:r>
            <a:br/>
            <a:r>
              <a:t>- Need trustworthy, automated refactoring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20000" y="5400000"/>
            <a:ext cx="10560000" cy="28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0"/>
            </a:pPr>
            <a:r>
              <a:t>Approach &amp; Pipeline</a:t>
            </a:r>
            <a:br/>
            <a:br/>
            <a:r>
              <a:t>[Diagram Placeholder]</a:t>
            </a:r>
            <a:br/>
            <a:br/>
            <a:r>
              <a:t>REM → CHARON → Aeneas → Coq</a:t>
            </a:r>
            <a:br/>
            <a:r>
              <a:t>Zero-annotation, IDE integration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20000" y="5400000"/>
            <a:ext cx="10560000" cy="28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0"/>
            </a:pPr>
            <a:r>
              <a:t>Results &amp; Expansion</a:t>
            </a:r>
            <a:br/>
            <a:br/>
            <a:r>
              <a:t>- 10/10 cases discharged</a:t>
            </a:r>
            <a:br/>
            <a:r>
              <a:t>- Avg cycle: 2s (IDE-friendly)</a:t>
            </a:r>
            <a:br/>
            <a:br/>
            <a:r>
              <a:t>From Prototype to Production-Ready REM:</a:t>
            </a:r>
            <a:br/>
            <a:r>
              <a:t>- Standalone CLI</a:t>
            </a:r>
            <a:br/>
            <a:r>
              <a:t>- Async/await, generics, macros</a:t>
            </a:r>
            <a:br/>
            <a:r>
              <a:t>- VSCode extension</a:t>
            </a:r>
            <a:br/>
            <a:br/>
            <a:r>
              <a:t>Future Work:</a:t>
            </a:r>
            <a:br/>
            <a:r>
              <a:t>- Unsafe code</a:t>
            </a:r>
            <a:br/>
            <a:r>
              <a:t>- Concurrency</a:t>
            </a:r>
            <a:br/>
            <a:r>
              <a:t>- Large-scale evaluation</a:t>
            </a:r>
          </a:p>
        </p:txBody>
      </p:sp>
      <p:pic>
        <p:nvPicPr>
          <p:cNvPr id="9" name="Picture 8" descr="s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00" y="31680000"/>
            <a:ext cx="2880000" cy="288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400000" y="34740000"/>
            <a:ext cx="28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000" b="0"/>
            </a:pPr>
            <a:r>
              <a:t>GitHub</a:t>
            </a:r>
          </a:p>
        </p:txBody>
      </p:sp>
      <p:pic>
        <p:nvPicPr>
          <p:cNvPr id="11" name="Picture 10" descr="s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0" y="31680000"/>
            <a:ext cx="2880000" cy="28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800000" y="34740000"/>
            <a:ext cx="28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000" b="0"/>
            </a:pPr>
            <a:r>
              <a:t>VSCode</a:t>
            </a:r>
          </a:p>
        </p:txBody>
      </p:sp>
      <p:pic>
        <p:nvPicPr>
          <p:cNvPr id="13" name="Picture 12" descr="s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0" y="31680000"/>
            <a:ext cx="2880000" cy="28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200000" y="34740000"/>
            <a:ext cx="28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000" b="0"/>
            </a:pPr>
            <a:r>
              <a:t>DOI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