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8" r:id="rId4"/>
    <p:sldId id="262" r:id="rId5"/>
    <p:sldId id="264" r:id="rId6"/>
    <p:sldId id="266"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6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E5A7-4729-5E2C-4993-BE1377423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3C573A-317E-CFCE-1F11-DF8A162E8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47856-716D-3F7D-B439-841A6A200A5F}"/>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6F942446-EB48-6AF4-3269-93F9F8C3B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E2E39-D042-9936-D777-3976F508985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400320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4CF-B241-D206-2CD3-84DE2267F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BFE6D-D085-5EFF-D486-CEBC61AA4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43A76-257D-B50E-858E-DF8A2E1141F2}"/>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4A61A9BD-F811-ECD9-ACF2-15DDB21B2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13F7D-42C9-B553-66C5-BCFA88D06FE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3690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E699-9F34-E30A-407F-21B1E70D9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2CF5A-9391-539A-FA43-DA49BE8BA4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7ABDE-FB0D-8814-DE22-F24EC7FED578}"/>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E573A918-67D2-76D5-4FC1-F79EA9E82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98A10-0283-0CF4-422E-2E8185976D7B}"/>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63109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136A-02ED-ECA1-D7C4-964B4D955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51CC-9E5C-6C22-A3D4-A04E0FBE4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994BB-F606-4C41-45B9-893D20F7F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3A5A5-9042-8C49-28A4-6077B7812AD4}"/>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E30BE294-257E-BD29-2B5D-1D1162A00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E4E4A-7522-4E2D-8CB2-4EC2F86A235E}"/>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567271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0A54-851C-9150-6633-B03CF6AC0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13B9F-E384-3D14-C230-473E73A89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006E6-D018-92EE-EF61-81ED15885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527EF-9D6D-FD00-9DA2-3F542DF9E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9087B-8E43-5FB1-CCB3-2B04CAEAE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9EEA3C-249C-92DB-345F-A7F188E1DFFD}"/>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8" name="Footer Placeholder 7">
            <a:extLst>
              <a:ext uri="{FF2B5EF4-FFF2-40B4-BE49-F238E27FC236}">
                <a16:creationId xmlns:a16="http://schemas.microsoft.com/office/drawing/2014/main" id="{CC5A1D93-B3C9-C911-74CD-54E52200D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481BB-ABE7-B6E3-C727-21D80657D267}"/>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4167967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73D9-8E09-65D6-E84D-61527FF5F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4A462-73C3-2C88-2367-9BD42DAAF705}"/>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4" name="Footer Placeholder 3">
            <a:extLst>
              <a:ext uri="{FF2B5EF4-FFF2-40B4-BE49-F238E27FC236}">
                <a16:creationId xmlns:a16="http://schemas.microsoft.com/office/drawing/2014/main" id="{C50409D2-4448-E4E1-422A-B5214F484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6DCF5-584D-2660-EAD3-2AAB82B4A41D}"/>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7330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71692-FE70-DC42-F65C-B242C0EBFDEA}"/>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3" name="Footer Placeholder 2">
            <a:extLst>
              <a:ext uri="{FF2B5EF4-FFF2-40B4-BE49-F238E27FC236}">
                <a16:creationId xmlns:a16="http://schemas.microsoft.com/office/drawing/2014/main" id="{FEA4C539-4B4A-A4D3-52F0-B47A38F95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97D3A-688E-6212-100C-EDEDEBA1E859}"/>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4486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4DEC-4E09-96C7-52E8-3576FD73C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E7736-6E8D-E415-46EF-0B86151F4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68993-97C2-0FD0-6818-11AD63272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0972B-CE55-1D4B-8B10-3353179775D1}"/>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894C1B39-1FDA-C904-24F0-A89B46B53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00C0C-A663-A0D3-E678-E15A367F75AC}"/>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0481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3A7C-4982-3BA0-6662-ED582C7CB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DA50B-B912-6BA7-9897-F2E4ED50C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B3BFE-108D-F594-5DB8-E81BDAEE5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9B8CE-A3FA-2090-9543-2F2F42919400}"/>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6" name="Footer Placeholder 5">
            <a:extLst>
              <a:ext uri="{FF2B5EF4-FFF2-40B4-BE49-F238E27FC236}">
                <a16:creationId xmlns:a16="http://schemas.microsoft.com/office/drawing/2014/main" id="{97079491-B8E7-BAA6-DEBE-3A27FEA41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EDBDB-75EF-704E-8B60-573C91417B93}"/>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1856704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A6E-6855-8887-F1BA-FFACE948C4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B643-4D78-5DA0-6734-765648ADD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F6DC8-C4B2-E33F-9552-A1FF58A0F3EC}"/>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E2E16E32-2568-C79B-B178-83628D4F8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108D4-5BE5-042D-0144-BDBA7B104352}"/>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325186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E5685-03C7-C2FF-11B1-71845D29D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72BE51-3138-ABD7-48A3-DB1BA254C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170A3-4B5C-9D6B-970A-1B54A4426809}"/>
              </a:ext>
            </a:extLst>
          </p:cNvPr>
          <p:cNvSpPr>
            <a:spLocks noGrp="1"/>
          </p:cNvSpPr>
          <p:nvPr>
            <p:ph type="dt" sz="half" idx="10"/>
          </p:nvPr>
        </p:nvSpPr>
        <p:spPr/>
        <p:txBody>
          <a:body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761F4D1D-DEA0-1D1C-5915-CE5DFC2B3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AD781-F3B9-72B7-3EAE-099EF91F1824}"/>
              </a:ext>
            </a:extLst>
          </p:cNvPr>
          <p:cNvSpPr>
            <a:spLocks noGrp="1"/>
          </p:cNvSpPr>
          <p:nvPr>
            <p:ph type="sldNum" sz="quarter" idx="12"/>
          </p:nvPr>
        </p:nvSpPr>
        <p:spPr/>
        <p:txBody>
          <a:bodyPr/>
          <a:lstStyle/>
          <a:p>
            <a:fld id="{92D89660-BDA3-43A5-B886-CFBD366AAE83}" type="slidenum">
              <a:rPr lang="en-US" smtClean="0"/>
              <a:t>‹#›</a:t>
            </a:fld>
            <a:endParaRPr lang="en-US"/>
          </a:p>
        </p:txBody>
      </p:sp>
    </p:spTree>
    <p:extLst>
      <p:ext uri="{BB962C8B-B14F-4D97-AF65-F5344CB8AC3E}">
        <p14:creationId xmlns:p14="http://schemas.microsoft.com/office/powerpoint/2010/main" val="29835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7/8/2025</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B3136-5DBB-D922-04A7-DB3DDC968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DA519-C515-6761-256F-D4E96736A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54622-1479-9ABA-5581-C8B82DD3A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9929C0-D38E-464F-9A33-0EDD3C56CB8C}" type="datetimeFigureOut">
              <a:rPr lang="en-US" smtClean="0"/>
              <a:t>7/2/2025</a:t>
            </a:fld>
            <a:endParaRPr lang="en-US"/>
          </a:p>
        </p:txBody>
      </p:sp>
      <p:sp>
        <p:nvSpPr>
          <p:cNvPr id="5" name="Footer Placeholder 4">
            <a:extLst>
              <a:ext uri="{FF2B5EF4-FFF2-40B4-BE49-F238E27FC236}">
                <a16:creationId xmlns:a16="http://schemas.microsoft.com/office/drawing/2014/main" id="{0295CC35-9949-F951-1A3C-D3B37CE7B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EEC870-73F8-B73E-2960-71055B0E3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D89660-BDA3-43A5-B886-CFBD366AAE83}" type="slidenum">
              <a:rPr lang="en-US" smtClean="0"/>
              <a:t>‹#›</a:t>
            </a:fld>
            <a:endParaRPr lang="en-US"/>
          </a:p>
        </p:txBody>
      </p:sp>
    </p:spTree>
    <p:extLst>
      <p:ext uri="{BB962C8B-B14F-4D97-AF65-F5344CB8AC3E}">
        <p14:creationId xmlns:p14="http://schemas.microsoft.com/office/powerpoint/2010/main" val="4027160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3CE50-09A0-BED4-E899-40CF3DD52594}"/>
              </a:ext>
            </a:extLst>
          </p:cNvPr>
          <p:cNvSpPr>
            <a:spLocks noGrp="1"/>
          </p:cNvSpPr>
          <p:nvPr>
            <p:ph type="subTitle"/>
          </p:nvPr>
        </p:nvSpPr>
        <p:spPr>
          <a:xfrm>
            <a:off x="658845" y="477535"/>
            <a:ext cx="10874309" cy="1347946"/>
          </a:xfrm>
        </p:spPr>
        <p:txBody>
          <a:bodyPr/>
          <a:lstStyle/>
          <a:p>
            <a:r>
              <a:rPr lang="en-US" sz="2600">
                <a:latin typeface="Calibri" panose="020F0502020204030204" pitchFamily="34" charset="0"/>
                <a:cs typeface="Calibri" panose="020F0502020204030204" pitchFamily="34" charset="0"/>
              </a:rPr>
              <a:t>You will be playing alone or sometimes with a “bot” partner. This ASSISTANT bot will be watching the game, and may chat suggestions. The bot may not play all the rules with you. The board looks like this. The shapes have little letters in them, and the buckets have little numbers. The bot makes suggestions in the </a:t>
            </a:r>
            <a:r>
              <a:rPr lang="en-US" sz="2600" b="1">
                <a:latin typeface="Calibri" panose="020F0502020204030204" pitchFamily="34" charset="0"/>
                <a:cs typeface="Calibri" panose="020F0502020204030204" pitchFamily="34" charset="0"/>
              </a:rPr>
              <a:t>chat</a:t>
            </a:r>
            <a:r>
              <a:rPr lang="en-US" sz="2600">
                <a:latin typeface="Calibri" panose="020F0502020204030204" pitchFamily="34" charset="0"/>
                <a:cs typeface="Calibri" panose="020F0502020204030204" pitchFamily="34" charset="0"/>
              </a:rPr>
              <a:t> window on the left. The bot will tell you how confident it is about the move.</a:t>
            </a:r>
          </a:p>
        </p:txBody>
      </p:sp>
      <p:pic>
        <p:nvPicPr>
          <p:cNvPr id="2" name="Content Placeholder 4">
            <a:extLst>
              <a:ext uri="{FF2B5EF4-FFF2-40B4-BE49-F238E27FC236}">
                <a16:creationId xmlns:a16="http://schemas.microsoft.com/office/drawing/2014/main" id="{809E3D5E-3D8B-D30A-B750-EEE58125C7E8}"/>
              </a:ext>
            </a:extLst>
          </p:cNvPr>
          <p:cNvPicPr>
            <a:picLocks noChangeAspect="1"/>
          </p:cNvPicPr>
          <p:nvPr/>
        </p:nvPicPr>
        <p:blipFill>
          <a:blip r:embed="rId2"/>
          <a:srcRect t="6077"/>
          <a:stretch>
            <a:fillRect/>
          </a:stretch>
        </p:blipFill>
        <p:spPr>
          <a:xfrm>
            <a:off x="1736286" y="2359872"/>
            <a:ext cx="8262737" cy="4255352"/>
          </a:xfrm>
          <a:prstGeom prst="rect">
            <a:avLst/>
          </a:prstGeom>
        </p:spPr>
      </p:pic>
    </p:spTree>
    <p:extLst>
      <p:ext uri="{BB962C8B-B14F-4D97-AF65-F5344CB8AC3E}">
        <p14:creationId xmlns:p14="http://schemas.microsoft.com/office/powerpoint/2010/main" val="384310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97CB-2975-B5D4-3778-FDF34AB8143F}"/>
              </a:ext>
            </a:extLst>
          </p:cNvPr>
          <p:cNvSpPr>
            <a:spLocks noGrp="1"/>
          </p:cNvSpPr>
          <p:nvPr>
            <p:ph type="title"/>
          </p:nvPr>
        </p:nvSpPr>
        <p:spPr>
          <a:xfrm>
            <a:off x="992582" y="365125"/>
            <a:ext cx="10515600" cy="1325563"/>
          </a:xfrm>
        </p:spPr>
        <p:txBody>
          <a:bodyPr/>
          <a:lstStyle/>
          <a:p>
            <a:r>
              <a:rPr lang="en-US"/>
              <a:t>You can peek at the info tab</a:t>
            </a:r>
          </a:p>
        </p:txBody>
      </p:sp>
      <p:pic>
        <p:nvPicPr>
          <p:cNvPr id="5" name="Content Placeholder 4">
            <a:extLst>
              <a:ext uri="{FF2B5EF4-FFF2-40B4-BE49-F238E27FC236}">
                <a16:creationId xmlns:a16="http://schemas.microsoft.com/office/drawing/2014/main" id="{3A84D3A9-FADC-2AD7-8B8B-817C3DF11CD7}"/>
              </a:ext>
            </a:extLst>
          </p:cNvPr>
          <p:cNvPicPr>
            <a:picLocks noGrp="1" noChangeAspect="1"/>
          </p:cNvPicPr>
          <p:nvPr>
            <p:ph idx="1"/>
          </p:nvPr>
        </p:nvPicPr>
        <p:blipFill>
          <a:blip r:embed="rId2"/>
          <a:srcRect r="42253" b="27663"/>
          <a:stretch>
            <a:fillRect/>
          </a:stretch>
        </p:blipFill>
        <p:spPr>
          <a:xfrm>
            <a:off x="1592658" y="1690688"/>
            <a:ext cx="5453405" cy="3991966"/>
          </a:xfrm>
        </p:spPr>
      </p:pic>
      <p:sp>
        <p:nvSpPr>
          <p:cNvPr id="6" name="Arrow: Down 5">
            <a:extLst>
              <a:ext uri="{FF2B5EF4-FFF2-40B4-BE49-F238E27FC236}">
                <a16:creationId xmlns:a16="http://schemas.microsoft.com/office/drawing/2014/main" id="{1E8E517F-E2EE-E287-2206-74E41F3CC53D}"/>
              </a:ext>
            </a:extLst>
          </p:cNvPr>
          <p:cNvSpPr/>
          <p:nvPr/>
        </p:nvSpPr>
        <p:spPr>
          <a:xfrm rot="3664236">
            <a:off x="4244359" y="600023"/>
            <a:ext cx="449943" cy="29915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TextShape 2"/>
          <p:cNvSpPr txBox="1"/>
          <p:nvPr/>
        </p:nvSpPr>
        <p:spPr>
          <a:xfrm>
            <a:off x="7496643" y="1253520"/>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On the [Info] tab A </a:t>
            </a:r>
            <a:r>
              <a:rPr lang="en-US" sz="2800" b="0" strike="noStrike" spc="-1" dirty="0">
                <a:solidFill>
                  <a:srgbClr val="000000"/>
                </a:solidFill>
                <a:latin typeface="Calibri"/>
              </a:rPr>
              <a:t>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a:t>
            </a:r>
            <a:r>
              <a:rPr lang="en-US" sz="2800" spc="-1">
                <a:solidFill>
                  <a:srgbClr val="000000"/>
                </a:solidFill>
                <a:latin typeface="Calibri"/>
              </a:rPr>
              <a:t>face.</a:t>
            </a:r>
          </a:p>
          <a:p>
            <a:pPr marL="228600" indent="-227965">
              <a:lnSpc>
                <a:spcPct val="90000"/>
              </a:lnSpc>
              <a:spcBef>
                <a:spcPts val="1001"/>
              </a:spcBef>
              <a:buClr>
                <a:srgbClr val="000000"/>
              </a:buClr>
              <a:buFont typeface="Arial"/>
              <a:buChar char="•"/>
            </a:pPr>
            <a:r>
              <a:rPr lang="en-US" sz="2800" b="1" spc="-1">
                <a:solidFill>
                  <a:srgbClr val="000000"/>
                </a:solidFill>
                <a:latin typeface="Calibri"/>
              </a:rPr>
              <a:t>Remember to come back to chat tab</a:t>
            </a:r>
          </a:p>
          <a:p>
            <a:pPr marL="635">
              <a:lnSpc>
                <a:spcPct val="90000"/>
              </a:lnSpc>
              <a:spcBef>
                <a:spcPts val="1001"/>
              </a:spcBef>
              <a:buClr>
                <a:srgbClr val="000000"/>
              </a:buClr>
            </a:pPr>
            <a:endParaRPr lang="en-US" dirty="0"/>
          </a:p>
        </p:txBody>
      </p:sp>
      <p:sp>
        <p:nvSpPr>
          <p:cNvPr id="3" name="Arrow: Down 2">
            <a:extLst>
              <a:ext uri="{FF2B5EF4-FFF2-40B4-BE49-F238E27FC236}">
                <a16:creationId xmlns:a16="http://schemas.microsoft.com/office/drawing/2014/main" id="{132D6AD4-4312-3053-ABC9-DC64C17DFF45}"/>
              </a:ext>
            </a:extLst>
          </p:cNvPr>
          <p:cNvSpPr/>
          <p:nvPr/>
        </p:nvSpPr>
        <p:spPr>
          <a:xfrm rot="7386520">
            <a:off x="5464718" y="1997716"/>
            <a:ext cx="449943" cy="4263685"/>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21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A0E85A-E98C-8644-5D1D-B7570527C2DC}"/>
              </a:ext>
            </a:extLst>
          </p:cNvPr>
          <p:cNvPicPr>
            <a:picLocks noChangeAspect="1"/>
          </p:cNvPicPr>
          <p:nvPr/>
        </p:nvPicPr>
        <p:blipFill>
          <a:blip r:embed="rId2"/>
          <a:stretch>
            <a:fillRect/>
          </a:stretch>
        </p:blipFill>
        <p:spPr>
          <a:xfrm>
            <a:off x="5359655" y="188461"/>
            <a:ext cx="4117007" cy="6109855"/>
          </a:xfrm>
          <a:prstGeom prst="rect">
            <a:avLst/>
          </a:prstGeom>
        </p:spPr>
      </p:pic>
      <p:sp>
        <p:nvSpPr>
          <p:cNvPr id="66" name="TextShape 1"/>
          <p:cNvSpPr txBox="1"/>
          <p:nvPr/>
        </p:nvSpPr>
        <p:spPr>
          <a:xfrm>
            <a:off x="770760" y="1361520"/>
            <a:ext cx="3787920" cy="4350960"/>
          </a:xfrm>
          <a:prstGeom prst="rect">
            <a:avLst/>
          </a:prstGeom>
          <a:noFill/>
          <a:ln>
            <a:noFill/>
          </a:ln>
        </p:spPr>
        <p:txBody>
          <a:bodyPr>
            <a:normAutofit fontScale="99000" lnSpcReduction="100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If you can </a:t>
            </a:r>
            <a:r>
              <a:rPr lang="en-US" sz="2800" b="0" strike="noStrike" spc="-1" dirty="0">
                <a:solidFill>
                  <a:srgbClr val="000000"/>
                </a:solidFill>
                <a:latin typeface="Calibri"/>
              </a:rPr>
              <a:t>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a:solidFill>
                  <a:srgbClr val="000000"/>
                </a:solidFill>
                <a:latin typeface="Calibri"/>
              </a:rPr>
              <a:t>After you answer, please </a:t>
            </a:r>
            <a:r>
              <a:rPr lang="en-US" sz="2800" b="0" i="1" strike="noStrike" spc="-1" dirty="0">
                <a:solidFill>
                  <a:srgbClr val="000000"/>
                </a:solidFill>
                <a:latin typeface="Calibri"/>
              </a:rPr>
              <a:t>click “Submit” to move on with a new rule (if any).</a:t>
            </a:r>
            <a:endParaRPr lang="en-US" sz="2800" b="0" strike="noStrike" spc="-1" dirty="0">
              <a:solidFill>
                <a:srgbClr val="000000"/>
              </a:solidFill>
              <a:latin typeface="Calibri"/>
            </a:endParaRPr>
          </a:p>
        </p:txBody>
      </p:sp>
      <p:sp>
        <p:nvSpPr>
          <p:cNvPr id="2" name="Callout: Line 1">
            <a:extLst>
              <a:ext uri="{FF2B5EF4-FFF2-40B4-BE49-F238E27FC236}">
                <a16:creationId xmlns:a16="http://schemas.microsoft.com/office/drawing/2014/main" id="{A7C45750-EA28-92B7-E427-246C61A2B0B5}"/>
              </a:ext>
            </a:extLst>
          </p:cNvPr>
          <p:cNvSpPr/>
          <p:nvPr/>
        </p:nvSpPr>
        <p:spPr>
          <a:xfrm>
            <a:off x="9169306" y="1323069"/>
            <a:ext cx="2845229" cy="2209789"/>
          </a:xfrm>
          <a:prstGeom prst="borderCallout1">
            <a:avLst>
              <a:gd name="adj1" fmla="val 101596"/>
              <a:gd name="adj2" fmla="val 47374"/>
              <a:gd name="adj3" fmla="val 132606"/>
              <a:gd name="adj4" fmla="val -96015"/>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a:t>
            </a:r>
            <a:r>
              <a:rPr lang="en-US"/>
              <a:t>you (1) explain the rule  and (2) tell how </a:t>
            </a:r>
            <a:r>
              <a:rPr lang="en-US" dirty="0"/>
              <a:t>you found </a:t>
            </a:r>
            <a:r>
              <a:rPr lang="en-US"/>
              <a:t>it, (3) </a:t>
            </a:r>
            <a:r>
              <a:rPr lang="en-US" dirty="0"/>
              <a:t>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a:stCxn id="2" idx="2"/>
          </p:cNvCxnSpPr>
          <p:nvPr/>
        </p:nvCxnSpPr>
        <p:spPr>
          <a:xfrm flipH="1">
            <a:off x="6836231" y="2427964"/>
            <a:ext cx="2333075" cy="53387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a:stCxn id="2" idx="2"/>
          </p:cNvCxnSpPr>
          <p:nvPr/>
        </p:nvCxnSpPr>
        <p:spPr>
          <a:xfrm flipH="1">
            <a:off x="6587420" y="2427964"/>
            <a:ext cx="2581886" cy="13810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77FDC-F3CC-5A71-539E-0DAFFDF2687C}"/>
              </a:ext>
            </a:extLst>
          </p:cNvPr>
          <p:cNvSpPr txBox="1"/>
          <p:nvPr/>
        </p:nvSpPr>
        <p:spPr>
          <a:xfrm>
            <a:off x="6951365" y="2874057"/>
            <a:ext cx="466794" cy="369332"/>
          </a:xfrm>
          <a:prstGeom prst="rect">
            <a:avLst/>
          </a:prstGeom>
          <a:noFill/>
        </p:spPr>
        <p:txBody>
          <a:bodyPr wrap="none" rtlCol="0">
            <a:spAutoFit/>
          </a:bodyPr>
          <a:lstStyle/>
          <a:p>
            <a:r>
              <a:rPr lang="en-US"/>
              <a:t>(1)</a:t>
            </a:r>
          </a:p>
        </p:txBody>
      </p:sp>
      <p:sp>
        <p:nvSpPr>
          <p:cNvPr id="9" name="TextBox 8">
            <a:extLst>
              <a:ext uri="{FF2B5EF4-FFF2-40B4-BE49-F238E27FC236}">
                <a16:creationId xmlns:a16="http://schemas.microsoft.com/office/drawing/2014/main" id="{D1AFDD6A-AFB2-D132-FE25-9644B936C08C}"/>
              </a:ext>
            </a:extLst>
          </p:cNvPr>
          <p:cNvSpPr txBox="1"/>
          <p:nvPr/>
        </p:nvSpPr>
        <p:spPr>
          <a:xfrm>
            <a:off x="6951365" y="3732334"/>
            <a:ext cx="466794" cy="369332"/>
          </a:xfrm>
          <a:prstGeom prst="rect">
            <a:avLst/>
          </a:prstGeom>
          <a:noFill/>
        </p:spPr>
        <p:txBody>
          <a:bodyPr wrap="none" rtlCol="0">
            <a:spAutoFit/>
          </a:bodyPr>
          <a:lstStyle/>
          <a:p>
            <a:r>
              <a:rPr lang="en-US"/>
              <a:t>(2)</a:t>
            </a:r>
          </a:p>
        </p:txBody>
      </p:sp>
      <p:sp>
        <p:nvSpPr>
          <p:cNvPr id="10" name="TextBox 9">
            <a:extLst>
              <a:ext uri="{FF2B5EF4-FFF2-40B4-BE49-F238E27FC236}">
                <a16:creationId xmlns:a16="http://schemas.microsoft.com/office/drawing/2014/main" id="{1ACE5B69-8411-E17F-686D-7F8C717B0DB1}"/>
              </a:ext>
            </a:extLst>
          </p:cNvPr>
          <p:cNvSpPr txBox="1"/>
          <p:nvPr/>
        </p:nvSpPr>
        <p:spPr>
          <a:xfrm>
            <a:off x="6253974" y="4327633"/>
            <a:ext cx="466794" cy="369332"/>
          </a:xfrm>
          <a:prstGeom prst="rect">
            <a:avLst/>
          </a:prstGeom>
          <a:noFill/>
        </p:spPr>
        <p:txBody>
          <a:bodyPr wrap="none" rtlCol="0">
            <a:spAutoFit/>
          </a:bodyPr>
          <a:lstStyle/>
          <a:p>
            <a:r>
              <a:rPr lang="en-US"/>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a:extLst>
              <a:ext uri="{FF2B5EF4-FFF2-40B4-BE49-F238E27FC236}">
                <a16:creationId xmlns:a16="http://schemas.microsoft.com/office/drawing/2014/main" id="{C4ED9433-CF8C-AD3F-942F-CFC2A1CCD7F2}"/>
              </a:ext>
            </a:extLst>
          </p:cNvPr>
          <p:cNvPicPr>
            <a:picLocks noChangeAspect="1"/>
          </p:cNvPicPr>
          <p:nvPr/>
        </p:nvPicPr>
        <p:blipFill>
          <a:blip r:embed="rId2"/>
          <a:stretch>
            <a:fillRect/>
          </a:stretch>
        </p:blipFill>
        <p:spPr>
          <a:xfrm>
            <a:off x="4461857" y="1253331"/>
            <a:ext cx="7463753" cy="4351338"/>
          </a:xfrm>
          <a:prstGeom prst="rect">
            <a:avLst/>
          </a:prstGeom>
        </p:spPr>
      </p:pic>
      <p:sp>
        <p:nvSpPr>
          <p:cNvPr id="70" name="TextShape 1"/>
          <p:cNvSpPr txBox="1"/>
          <p:nvPr/>
        </p:nvSpPr>
        <p:spPr>
          <a:xfrm>
            <a:off x="654381" y="974924"/>
            <a:ext cx="3433320" cy="4918842"/>
          </a:xfrm>
          <a:prstGeom prst="rect">
            <a:avLst/>
          </a:prstGeom>
          <a:noFill/>
          <a:ln>
            <a:noFill/>
          </a:ln>
        </p:spPr>
        <p:txBody>
          <a:bodyPr lIns="91440" tIns="45720" rIns="91440" bIns="45720" anchor="t">
            <a:normAutofit fontScale="99000" lnSpcReduction="10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a:t>
            </a:r>
            <a:r>
              <a:rPr lang="en-US" sz="2800" b="0" strike="noStrike" spc="-1">
                <a:solidFill>
                  <a:srgbClr val="000000"/>
                </a:solidFill>
                <a:latin typeface="Calibri"/>
              </a:rPr>
              <a:t>hidden rules, with occasional help from the bot. </a:t>
            </a:r>
          </a:p>
          <a:p>
            <a:pPr marL="228600" indent="-227965">
              <a:lnSpc>
                <a:spcPct val="90000"/>
              </a:lnSpc>
              <a:spcBef>
                <a:spcPts val="1001"/>
              </a:spcBef>
              <a:buClr>
                <a:srgbClr val="000000"/>
              </a:buClr>
              <a:buFont typeface="Arial"/>
              <a:buChar char="•"/>
            </a:pPr>
            <a:r>
              <a:rPr lang="en-US" sz="2800" spc="-1">
                <a:solidFill>
                  <a:srgbClr val="000000"/>
                </a:solidFill>
                <a:latin typeface="Calibri"/>
              </a:rPr>
              <a:t>Click </a:t>
            </a:r>
            <a:r>
              <a:rPr lang="en-US" sz="2800" spc="-1" dirty="0">
                <a:solidFill>
                  <a:srgbClr val="000000"/>
                </a:solidFill>
                <a:latin typeface="Calibri"/>
              </a:rPr>
              <a:t>the question mark to see </a:t>
            </a:r>
            <a:r>
              <a:rPr lang="en-US" sz="2800" spc="-1">
                <a:solidFill>
                  <a:srgbClr val="000000"/>
                </a:solidFill>
                <a:latin typeface="Calibri"/>
              </a:rPr>
              <a:t>these hints afain</a:t>
            </a: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At the end of each rule, be sure to click [Next]. It takes you forward.</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i="1"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5247177" y="303397"/>
            <a:ext cx="1433305" cy="671527"/>
          </a:xfrm>
          <a:prstGeom prst="borderCallout1">
            <a:avLst>
              <a:gd name="adj1" fmla="val 47802"/>
              <a:gd name="adj2" fmla="val 97781"/>
              <a:gd name="adj3" fmla="val 257103"/>
              <a:gd name="adj4" fmla="val 404871"/>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4103</TotalTime>
  <Words>349</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Aptos</vt:lpstr>
      <vt:lpstr>Aptos Display</vt:lpstr>
      <vt:lpstr>Arial</vt:lpstr>
      <vt:lpstr>Calibri</vt:lpstr>
      <vt:lpstr>Calibri Light</vt:lpstr>
      <vt:lpstr>Times New Roman</vt:lpstr>
      <vt:lpstr>Office Theme</vt:lpstr>
      <vt:lpstr>1_Office Theme</vt:lpstr>
      <vt:lpstr>PowerPoint Presentation</vt:lpstr>
      <vt:lpstr>PowerPoint Presentation</vt:lpstr>
      <vt:lpstr>You can peek at the info tab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44</cp:revision>
  <cp:lastPrinted>2022-06-30T18:23:14Z</cp:lastPrinted>
  <dcterms:created xsi:type="dcterms:W3CDTF">2022-02-22T16:57:20Z</dcterms:created>
  <dcterms:modified xsi:type="dcterms:W3CDTF">2025-07-08T18:16:30Z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