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8" r:id="rId3"/>
    <p:sldId id="267" r:id="rId4"/>
    <p:sldId id="259" r:id="rId5"/>
    <p:sldId id="269" r:id="rId6"/>
    <p:sldId id="264" r:id="rId7"/>
    <p:sldId id="266" r:id="rId8"/>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846"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2"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E5A2A0C9-109A-4842-AD69-4E32C2B187DE}" type="datetime">
              <a:rPr lang="en-US" sz="1200" b="0" strike="noStrike" spc="-1">
                <a:solidFill>
                  <a:srgbClr val="8B8B8B"/>
                </a:solidFill>
                <a:latin typeface="Calibri"/>
              </a:rPr>
              <a:t>2/20/2025</a:t>
            </a:fld>
            <a:endParaRPr lang="en-US" sz="1200" b="0" strike="noStrike" spc="-1">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95301C3A-94F8-4AFC-82F0-C19F987F204C}"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C311BB8E-DB17-AAD3-2C3D-4926F5EB1482}"/>
              </a:ext>
            </a:extLst>
          </p:cNvPr>
          <p:cNvPicPr>
            <a:picLocks noChangeAspect="1"/>
          </p:cNvPicPr>
          <p:nvPr/>
        </p:nvPicPr>
        <p:blipFill>
          <a:blip r:embed="rId2"/>
          <a:stretch>
            <a:fillRect/>
          </a:stretch>
        </p:blipFill>
        <p:spPr>
          <a:xfrm>
            <a:off x="5233752" y="544662"/>
            <a:ext cx="6105396" cy="6007448"/>
          </a:xfrm>
          <a:prstGeom prst="rect">
            <a:avLst/>
          </a:prstGeom>
        </p:spPr>
      </p:pic>
      <p:sp>
        <p:nvSpPr>
          <p:cNvPr id="41" name="TextShape 1"/>
          <p:cNvSpPr txBox="1"/>
          <p:nvPr/>
        </p:nvSpPr>
        <p:spPr>
          <a:xfrm>
            <a:off x="87804" y="832679"/>
            <a:ext cx="4652533" cy="5520619"/>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In this task you will try to find secret rules (1) that control which pieces (2) can move, and which buckets (3) they can go into. You move them by drag and drop to earn a reward</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You will have a chance to clear several boards for each rule</a:t>
            </a:r>
          </a:p>
        </p:txBody>
      </p:sp>
      <p:sp>
        <p:nvSpPr>
          <p:cNvPr id="43" name="CustomShape 2"/>
          <p:cNvSpPr/>
          <p:nvPr/>
        </p:nvSpPr>
        <p:spPr>
          <a:xfrm>
            <a:off x="7943920" y="1603168"/>
            <a:ext cx="1255320" cy="327240"/>
          </a:xfrm>
          <a:prstGeom prst="borderCallout2">
            <a:avLst>
              <a:gd name="adj1" fmla="val 18750"/>
              <a:gd name="adj2" fmla="val -8333"/>
              <a:gd name="adj3" fmla="val 18750"/>
              <a:gd name="adj4" fmla="val -16667"/>
              <a:gd name="adj5" fmla="val 480949"/>
              <a:gd name="adj6" fmla="val -15496"/>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Calibri"/>
              </a:rPr>
              <a:t>(2) Pieces</a:t>
            </a:r>
            <a:endParaRPr lang="en-US" sz="1800" b="0" strike="noStrike" spc="-1">
              <a:latin typeface="Arial"/>
            </a:endParaRPr>
          </a:p>
        </p:txBody>
      </p:sp>
      <p:sp>
        <p:nvSpPr>
          <p:cNvPr id="44" name="CustomShape 3"/>
          <p:cNvSpPr/>
          <p:nvPr/>
        </p:nvSpPr>
        <p:spPr>
          <a:xfrm>
            <a:off x="10711488" y="3265748"/>
            <a:ext cx="1255320" cy="327240"/>
          </a:xfrm>
          <a:prstGeom prst="borderCallout2">
            <a:avLst>
              <a:gd name="adj1" fmla="val 18750"/>
              <a:gd name="adj2" fmla="val -8333"/>
              <a:gd name="adj3" fmla="val 18750"/>
              <a:gd name="adj4" fmla="val -16667"/>
              <a:gd name="adj5" fmla="val -307381"/>
              <a:gd name="adj6" fmla="val -45686"/>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Calibri"/>
              </a:rPr>
              <a:t>(3) Buckets</a:t>
            </a:r>
            <a:endParaRPr lang="en-US" sz="1800" b="0" strike="noStrike" spc="-1" dirty="0">
              <a:latin typeface="Arial"/>
            </a:endParaRPr>
          </a:p>
        </p:txBody>
      </p:sp>
      <p:sp>
        <p:nvSpPr>
          <p:cNvPr id="45" name="CustomShape 4"/>
          <p:cNvSpPr/>
          <p:nvPr/>
        </p:nvSpPr>
        <p:spPr>
          <a:xfrm>
            <a:off x="5745613" y="354658"/>
            <a:ext cx="1812600" cy="327240"/>
          </a:xfrm>
          <a:prstGeom prst="borderCallout2">
            <a:avLst>
              <a:gd name="adj1" fmla="val 70596"/>
              <a:gd name="adj2" fmla="val 104027"/>
              <a:gd name="adj3" fmla="val 50655"/>
              <a:gd name="adj4" fmla="val 100059"/>
              <a:gd name="adj5" fmla="val 118861"/>
              <a:gd name="adj6" fmla="val 119980"/>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Calibri"/>
              </a:rPr>
              <a:t>(1) Rule Number</a:t>
            </a:r>
            <a:endParaRPr lang="en-US" sz="1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3CE50-09A0-BED4-E899-40CF3DD52594}"/>
              </a:ext>
            </a:extLst>
          </p:cNvPr>
          <p:cNvSpPr>
            <a:spLocks noGrp="1"/>
          </p:cNvSpPr>
          <p:nvPr>
            <p:ph type="subTitle"/>
          </p:nvPr>
        </p:nvSpPr>
        <p:spPr>
          <a:xfrm>
            <a:off x="658845" y="477535"/>
            <a:ext cx="10874309" cy="1347946"/>
          </a:xfrm>
        </p:spPr>
        <p:txBody>
          <a:bodyPr/>
          <a:lstStyle/>
          <a:p>
            <a:r>
              <a:rPr lang="en-US" sz="2600">
                <a:latin typeface="Calibri" panose="020F0502020204030204" pitchFamily="34" charset="0"/>
                <a:cs typeface="Calibri" panose="020F0502020204030204" pitchFamily="34" charset="0"/>
              </a:rPr>
              <a:t>You will be playing with a random partner. If you are the second player, your screen asks you to wait. If you are ready to play, it has no gray screen over it. You will take turns moving.  </a:t>
            </a:r>
          </a:p>
        </p:txBody>
      </p:sp>
      <p:pic>
        <p:nvPicPr>
          <p:cNvPr id="4" name="Picture 3">
            <a:extLst>
              <a:ext uri="{FF2B5EF4-FFF2-40B4-BE49-F238E27FC236}">
                <a16:creationId xmlns:a16="http://schemas.microsoft.com/office/drawing/2014/main" id="{C13B965A-11DB-C20D-ED66-A673E0317F9B}"/>
              </a:ext>
            </a:extLst>
          </p:cNvPr>
          <p:cNvPicPr>
            <a:picLocks noChangeAspect="1"/>
          </p:cNvPicPr>
          <p:nvPr/>
        </p:nvPicPr>
        <p:blipFill>
          <a:blip r:embed="rId2"/>
          <a:srcRect l="37744"/>
          <a:stretch/>
        </p:blipFill>
        <p:spPr>
          <a:xfrm>
            <a:off x="1008528" y="2137876"/>
            <a:ext cx="4537935" cy="4370500"/>
          </a:xfrm>
          <a:prstGeom prst="rect">
            <a:avLst/>
          </a:prstGeom>
        </p:spPr>
      </p:pic>
      <p:pic>
        <p:nvPicPr>
          <p:cNvPr id="5" name="Picture 4">
            <a:extLst>
              <a:ext uri="{FF2B5EF4-FFF2-40B4-BE49-F238E27FC236}">
                <a16:creationId xmlns:a16="http://schemas.microsoft.com/office/drawing/2014/main" id="{C10C2CF5-3839-B255-9B59-959B95721678}"/>
              </a:ext>
            </a:extLst>
          </p:cNvPr>
          <p:cNvPicPr>
            <a:picLocks noChangeAspect="1"/>
          </p:cNvPicPr>
          <p:nvPr/>
        </p:nvPicPr>
        <p:blipFill>
          <a:blip r:embed="rId3"/>
          <a:srcRect l="40725"/>
          <a:stretch/>
        </p:blipFill>
        <p:spPr>
          <a:xfrm>
            <a:off x="7126941" y="2104550"/>
            <a:ext cx="4286253" cy="4403826"/>
          </a:xfrm>
          <a:prstGeom prst="rect">
            <a:avLst/>
          </a:prstGeom>
        </p:spPr>
      </p:pic>
      <p:cxnSp>
        <p:nvCxnSpPr>
          <p:cNvPr id="7" name="Straight Arrow Connector 6">
            <a:extLst>
              <a:ext uri="{FF2B5EF4-FFF2-40B4-BE49-F238E27FC236}">
                <a16:creationId xmlns:a16="http://schemas.microsoft.com/office/drawing/2014/main" id="{C134C938-9AAE-DB3D-99B6-8F5EC22AA88A}"/>
              </a:ext>
            </a:extLst>
          </p:cNvPr>
          <p:cNvCxnSpPr>
            <a:cxnSpLocks/>
          </p:cNvCxnSpPr>
          <p:nvPr/>
        </p:nvCxnSpPr>
        <p:spPr>
          <a:xfrm>
            <a:off x="3429000" y="1546412"/>
            <a:ext cx="430306" cy="211118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B5896B62-2FDE-B450-745C-D29AD89C5FAC}"/>
              </a:ext>
            </a:extLst>
          </p:cNvPr>
          <p:cNvCxnSpPr>
            <a:cxnSpLocks/>
          </p:cNvCxnSpPr>
          <p:nvPr/>
        </p:nvCxnSpPr>
        <p:spPr>
          <a:xfrm>
            <a:off x="8592671" y="1546412"/>
            <a:ext cx="457200" cy="16539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310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EC6C5A22-3418-1786-E692-67C21E219452}"/>
              </a:ext>
            </a:extLst>
          </p:cNvPr>
          <p:cNvSpPr/>
          <p:nvPr/>
        </p:nvSpPr>
        <p:spPr>
          <a:xfrm>
            <a:off x="770347" y="1253391"/>
            <a:ext cx="4087440" cy="41535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0" strike="noStrike" spc="-1" dirty="0">
                <a:solidFill>
                  <a:srgbClr val="000000"/>
                </a:solidFill>
                <a:latin typeface="Calibri"/>
              </a:rPr>
              <a:t>There is information to help.</a:t>
            </a:r>
          </a:p>
          <a:p>
            <a:pPr>
              <a:lnSpc>
                <a:spcPct val="100000"/>
              </a:lnSpc>
            </a:pPr>
            <a:r>
              <a:rPr lang="en-US" sz="2400" spc="-1" dirty="0">
                <a:solidFill>
                  <a:srgbClr val="000000"/>
                </a:solidFill>
                <a:latin typeface="Calibri"/>
              </a:rPr>
              <a:t>The “test tubes” (1) next to each bucket show every piece you have successfully dropped in that bucket. </a:t>
            </a:r>
          </a:p>
          <a:p>
            <a:pPr>
              <a:lnSpc>
                <a:spcPct val="100000"/>
              </a:lnSpc>
            </a:pPr>
            <a:endParaRPr lang="en-US" sz="2400" spc="-1" dirty="0">
              <a:solidFill>
                <a:srgbClr val="000000"/>
              </a:solidFill>
              <a:latin typeface="Calibri"/>
            </a:endParaRPr>
          </a:p>
          <a:p>
            <a:pPr>
              <a:lnSpc>
                <a:spcPct val="100000"/>
              </a:lnSpc>
            </a:pPr>
            <a:r>
              <a:rPr lang="en-US" sz="2400" spc="-1" dirty="0">
                <a:solidFill>
                  <a:srgbClr val="000000"/>
                </a:solidFill>
                <a:latin typeface="Calibri"/>
              </a:rPr>
              <a:t>The numbers in the test tube show which order they were dropped in, and link to the position where the piece used to be.</a:t>
            </a:r>
            <a:endParaRPr lang="en-US" sz="2000" b="0" strike="noStrike" spc="-1" dirty="0">
              <a:latin typeface="Arial"/>
            </a:endParaRPr>
          </a:p>
        </p:txBody>
      </p:sp>
      <p:pic>
        <p:nvPicPr>
          <p:cNvPr id="14" name="Picture 13">
            <a:extLst>
              <a:ext uri="{FF2B5EF4-FFF2-40B4-BE49-F238E27FC236}">
                <a16:creationId xmlns:a16="http://schemas.microsoft.com/office/drawing/2014/main" id="{99DF24E3-CA8C-C175-1404-721285502910}"/>
              </a:ext>
            </a:extLst>
          </p:cNvPr>
          <p:cNvPicPr>
            <a:picLocks noChangeAspect="1"/>
          </p:cNvPicPr>
          <p:nvPr/>
        </p:nvPicPr>
        <p:blipFill>
          <a:blip r:embed="rId2"/>
          <a:stretch>
            <a:fillRect/>
          </a:stretch>
        </p:blipFill>
        <p:spPr>
          <a:xfrm>
            <a:off x="6093234" y="1282536"/>
            <a:ext cx="3217021" cy="3227585"/>
          </a:xfrm>
          <a:prstGeom prst="rect">
            <a:avLst/>
          </a:prstGeom>
        </p:spPr>
      </p:pic>
      <p:cxnSp>
        <p:nvCxnSpPr>
          <p:cNvPr id="6" name="Straight Arrow Connector 5">
            <a:extLst>
              <a:ext uri="{FF2B5EF4-FFF2-40B4-BE49-F238E27FC236}">
                <a16:creationId xmlns:a16="http://schemas.microsoft.com/office/drawing/2014/main" id="{B7BF7AD2-9E68-2BB6-CF1E-86D479DA16B5}"/>
              </a:ext>
            </a:extLst>
          </p:cNvPr>
          <p:cNvCxnSpPr>
            <a:cxnSpLocks/>
            <a:stCxn id="4" idx="2"/>
          </p:cNvCxnSpPr>
          <p:nvPr/>
        </p:nvCxnSpPr>
        <p:spPr>
          <a:xfrm flipH="1">
            <a:off x="8918222" y="1255969"/>
            <a:ext cx="1163139" cy="1295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4931088-CC32-E39C-2592-9C653F2168DF}"/>
              </a:ext>
            </a:extLst>
          </p:cNvPr>
          <p:cNvCxnSpPr>
            <a:cxnSpLocks/>
            <a:stCxn id="4" idx="2"/>
          </p:cNvCxnSpPr>
          <p:nvPr/>
        </p:nvCxnSpPr>
        <p:spPr>
          <a:xfrm flipH="1">
            <a:off x="6518102" y="1255969"/>
            <a:ext cx="3563259" cy="584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FF9F6126-7E2D-5E15-33E9-1B4DC45239A9}"/>
              </a:ext>
            </a:extLst>
          </p:cNvPr>
          <p:cNvGrpSpPr/>
          <p:nvPr/>
        </p:nvGrpSpPr>
        <p:grpSpPr>
          <a:xfrm>
            <a:off x="6344933" y="3155951"/>
            <a:ext cx="278117" cy="1235420"/>
            <a:chOff x="10737027" y="3081867"/>
            <a:chExt cx="213195" cy="2263353"/>
          </a:xfrm>
        </p:grpSpPr>
        <p:sp>
          <p:nvSpPr>
            <p:cNvPr id="8" name="Flowchart: Process 7">
              <a:extLst>
                <a:ext uri="{FF2B5EF4-FFF2-40B4-BE49-F238E27FC236}">
                  <a16:creationId xmlns:a16="http://schemas.microsoft.com/office/drawing/2014/main" id="{862D7B80-CAC2-976C-0462-6A89C3D71EF9}"/>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76040C5-1538-708D-E9EF-D4E659A4C950}"/>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D16087-593F-169C-3B43-A01CE4C37EEA}"/>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A47732-0876-BA78-B8DF-2B512BF23BB0}"/>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DF5A902E-9415-0D9E-44A7-83A1D88BF499}"/>
              </a:ext>
            </a:extLst>
          </p:cNvPr>
          <p:cNvGrpSpPr/>
          <p:nvPr/>
        </p:nvGrpSpPr>
        <p:grpSpPr>
          <a:xfrm>
            <a:off x="6332233" y="1860551"/>
            <a:ext cx="278117" cy="1235420"/>
            <a:chOff x="10737027" y="3081867"/>
            <a:chExt cx="213195" cy="2263353"/>
          </a:xfrm>
        </p:grpSpPr>
        <p:sp>
          <p:nvSpPr>
            <p:cNvPr id="19" name="Flowchart: Process 18">
              <a:extLst>
                <a:ext uri="{FF2B5EF4-FFF2-40B4-BE49-F238E27FC236}">
                  <a16:creationId xmlns:a16="http://schemas.microsoft.com/office/drawing/2014/main" id="{1095FA91-70ED-83BF-FD1A-7F51635AC32B}"/>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E27254E-F68C-9627-E7F4-C1C4B774DA77}"/>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9EC2BE-0463-2166-247F-2BFDDD15B0DA}"/>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1F2AE0B-60B4-B6ED-B838-2E18580EC533}"/>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721D423-8DD6-2993-3CBC-819BB54CAC13}"/>
              </a:ext>
            </a:extLst>
          </p:cNvPr>
          <p:cNvGrpSpPr/>
          <p:nvPr/>
        </p:nvGrpSpPr>
        <p:grpSpPr>
          <a:xfrm>
            <a:off x="8789683" y="1822451"/>
            <a:ext cx="278117" cy="1235420"/>
            <a:chOff x="10737027" y="3081867"/>
            <a:chExt cx="213195" cy="2263353"/>
          </a:xfrm>
        </p:grpSpPr>
        <p:sp>
          <p:nvSpPr>
            <p:cNvPr id="26" name="Flowchart: Process 25">
              <a:extLst>
                <a:ext uri="{FF2B5EF4-FFF2-40B4-BE49-F238E27FC236}">
                  <a16:creationId xmlns:a16="http://schemas.microsoft.com/office/drawing/2014/main" id="{8377F52C-9A44-856C-9FBC-7BF825CD3F21}"/>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D476E27-B888-8DFA-55B6-3C98E1F1A207}"/>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417E4BD-F9EE-F64B-F0DC-250C004C4C16}"/>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912D351-739F-AB5E-3481-3DE4FADD5FE2}"/>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Arrow Connector 9">
            <a:extLst>
              <a:ext uri="{FF2B5EF4-FFF2-40B4-BE49-F238E27FC236}">
                <a16:creationId xmlns:a16="http://schemas.microsoft.com/office/drawing/2014/main" id="{829CE45A-F4ED-D899-94E1-E11ACD8CA082}"/>
              </a:ext>
            </a:extLst>
          </p:cNvPr>
          <p:cNvCxnSpPr>
            <a:cxnSpLocks/>
          </p:cNvCxnSpPr>
          <p:nvPr/>
        </p:nvCxnSpPr>
        <p:spPr>
          <a:xfrm flipH="1">
            <a:off x="6506813" y="1239118"/>
            <a:ext cx="3563260" cy="218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0739429-BE85-54B7-701D-2E27E9E2AD5B}"/>
              </a:ext>
            </a:extLst>
          </p:cNvPr>
          <p:cNvGrpSpPr/>
          <p:nvPr/>
        </p:nvGrpSpPr>
        <p:grpSpPr>
          <a:xfrm>
            <a:off x="8787708" y="3043628"/>
            <a:ext cx="278117" cy="1235420"/>
            <a:chOff x="10737027" y="3081867"/>
            <a:chExt cx="213195" cy="2263353"/>
          </a:xfrm>
        </p:grpSpPr>
        <p:sp>
          <p:nvSpPr>
            <p:cNvPr id="16" name="Flowchart: Process 15">
              <a:extLst>
                <a:ext uri="{FF2B5EF4-FFF2-40B4-BE49-F238E27FC236}">
                  <a16:creationId xmlns:a16="http://schemas.microsoft.com/office/drawing/2014/main" id="{B9C11764-4FD6-ED25-5CE2-564997CD7960}"/>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F8B8998-24B6-2802-ED2C-763E766BDB8E}"/>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7DF46F-AE34-BF7A-E2CD-C11B0E89949A}"/>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34B0D70-3861-A969-77E9-FF71168BBAD1}"/>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Callout: Line 3">
            <a:extLst>
              <a:ext uri="{FF2B5EF4-FFF2-40B4-BE49-F238E27FC236}">
                <a16:creationId xmlns:a16="http://schemas.microsoft.com/office/drawing/2014/main" id="{55581543-F602-B95F-08D9-9A33B839020C}"/>
              </a:ext>
            </a:extLst>
          </p:cNvPr>
          <p:cNvSpPr/>
          <p:nvPr/>
        </p:nvSpPr>
        <p:spPr>
          <a:xfrm>
            <a:off x="10081361" y="920205"/>
            <a:ext cx="1433305" cy="671527"/>
          </a:xfrm>
          <a:prstGeom prst="borderCallout1">
            <a:avLst>
              <a:gd name="adj1" fmla="val 61250"/>
              <a:gd name="adj2" fmla="val -2246"/>
              <a:gd name="adj3" fmla="val 472500"/>
              <a:gd name="adj4" fmla="val -80073"/>
            </a:avLst>
          </a:prstGeom>
          <a:solidFill>
            <a:srgbClr val="00B0F0"/>
          </a:solidFill>
          <a:ln w="952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(1) “Test tubes”</a:t>
            </a:r>
          </a:p>
        </p:txBody>
      </p:sp>
    </p:spTree>
    <p:extLst>
      <p:ext uri="{BB962C8B-B14F-4D97-AF65-F5344CB8AC3E}">
        <p14:creationId xmlns:p14="http://schemas.microsoft.com/office/powerpoint/2010/main" val="309392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2"/>
          <p:cNvSpPr txBox="1"/>
          <p:nvPr/>
        </p:nvSpPr>
        <p:spPr>
          <a:xfrm>
            <a:off x="605989" y="424912"/>
            <a:ext cx="4529880" cy="4350960"/>
          </a:xfrm>
          <a:prstGeom prst="rect">
            <a:avLst/>
          </a:prstGeom>
          <a:noFill/>
          <a:ln>
            <a:noFill/>
          </a:ln>
        </p:spPr>
        <p:txBody>
          <a:bodyPr lIns="91440" tIns="45720" rIns="91440" bIns="45720" anchor="t">
            <a:noAutofit/>
          </a:bodyPr>
          <a:lstStyle/>
          <a:p>
            <a:pPr marL="228600" indent="-227965">
              <a:lnSpc>
                <a:spcPct val="90000"/>
              </a:lnSpc>
              <a:spcBef>
                <a:spcPts val="1001"/>
              </a:spcBef>
              <a:buClr>
                <a:srgbClr val="000000"/>
              </a:buClr>
              <a:buFont typeface="Arial"/>
              <a:buChar char="•"/>
            </a:pP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b="0" strike="noStrike" spc="-1">
                <a:solidFill>
                  <a:srgbClr val="000000"/>
                </a:solidFill>
                <a:latin typeface="Calibri"/>
              </a:rPr>
              <a:t>A </a:t>
            </a:r>
            <a:r>
              <a:rPr lang="en-US" sz="2800" b="0" strike="noStrike" spc="-1" dirty="0">
                <a:solidFill>
                  <a:srgbClr val="000000"/>
                </a:solidFill>
                <a:latin typeface="Calibri"/>
              </a:rPr>
              <a:t>wrong move is shown with a frown face.</a:t>
            </a:r>
            <a:r>
              <a:rPr lang="en-US" sz="2800" spc="-1" dirty="0">
                <a:solidFill>
                  <a:srgbClr val="000000"/>
                </a:solidFill>
                <a:latin typeface="Calibri"/>
              </a:rPr>
              <a:t>  </a:t>
            </a: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spc="-1" dirty="0">
                <a:solidFill>
                  <a:srgbClr val="000000"/>
                </a:solidFill>
                <a:latin typeface="Calibri"/>
              </a:rPr>
              <a:t>A correct move is shown with a smile face.</a:t>
            </a:r>
          </a:p>
          <a:p>
            <a:pPr marL="228600" indent="-227965">
              <a:lnSpc>
                <a:spcPct val="90000"/>
              </a:lnSpc>
              <a:spcBef>
                <a:spcPts val="1001"/>
              </a:spcBef>
              <a:buClr>
                <a:srgbClr val="000000"/>
              </a:buClr>
              <a:buFont typeface="Arial"/>
              <a:buChar char="•"/>
            </a:pPr>
            <a:r>
              <a:rPr lang="en-US" sz="2800" spc="-1" dirty="0">
                <a:solidFill>
                  <a:srgbClr val="000000"/>
                </a:solidFill>
                <a:latin typeface="Calibri"/>
              </a:rPr>
              <a:t> Sometimes some pieces can't move. Touching them makes a frown face</a:t>
            </a:r>
            <a:r>
              <a:rPr lang="en-US" sz="2800" spc="-1">
                <a:solidFill>
                  <a:srgbClr val="000000"/>
                </a:solidFill>
                <a:latin typeface="Calibri"/>
              </a:rPr>
              <a:t>. </a:t>
            </a:r>
          </a:p>
          <a:p>
            <a:pPr marL="228600" indent="-227965">
              <a:lnSpc>
                <a:spcPct val="90000"/>
              </a:lnSpc>
              <a:spcBef>
                <a:spcPts val="1001"/>
              </a:spcBef>
              <a:buClr>
                <a:srgbClr val="000000"/>
              </a:buClr>
              <a:buFont typeface="Arial"/>
              <a:buChar char="•"/>
            </a:pPr>
            <a:r>
              <a:rPr lang="en-US" sz="2800" spc="-1">
                <a:solidFill>
                  <a:srgbClr val="000000"/>
                </a:solidFill>
                <a:latin typeface="Calibri"/>
              </a:rPr>
              <a:t>The scoreboard will show the “golden string”  for you and your partner</a:t>
            </a:r>
          </a:p>
          <a:p>
            <a:pPr marL="228600" indent="-227965">
              <a:lnSpc>
                <a:spcPct val="90000"/>
              </a:lnSpc>
              <a:spcBef>
                <a:spcPts val="1001"/>
              </a:spcBef>
              <a:buClr>
                <a:srgbClr val="000000"/>
              </a:buClr>
              <a:buFont typeface="Arial"/>
              <a:buChar char="•"/>
            </a:pPr>
            <a:r>
              <a:rPr lang="en-US" sz="2800" spc="-1">
                <a:solidFill>
                  <a:srgbClr val="000000"/>
                </a:solidFill>
                <a:latin typeface="Calibri"/>
              </a:rPr>
              <a:t>Your faces are big and your partner’s faces are small.</a:t>
            </a:r>
            <a:endParaRPr lang="en-US" dirty="0"/>
          </a:p>
          <a:p>
            <a:pPr marL="635">
              <a:lnSpc>
                <a:spcPct val="90000"/>
              </a:lnSpc>
              <a:spcBef>
                <a:spcPts val="1001"/>
              </a:spcBef>
              <a:buClr>
                <a:srgbClr val="000000"/>
              </a:buClr>
            </a:pPr>
            <a:endParaRPr lang="en-US" dirty="0"/>
          </a:p>
        </p:txBody>
      </p:sp>
      <p:pic>
        <p:nvPicPr>
          <p:cNvPr id="2" name="Picture 1">
            <a:extLst>
              <a:ext uri="{FF2B5EF4-FFF2-40B4-BE49-F238E27FC236}">
                <a16:creationId xmlns:a16="http://schemas.microsoft.com/office/drawing/2014/main" id="{3C62D17A-F3EB-258D-FD77-DC2E998B06D2}"/>
              </a:ext>
            </a:extLst>
          </p:cNvPr>
          <p:cNvPicPr>
            <a:picLocks noChangeAspect="1"/>
          </p:cNvPicPr>
          <p:nvPr/>
        </p:nvPicPr>
        <p:blipFill>
          <a:blip r:embed="rId2"/>
          <a:srcRect r="62557"/>
          <a:stretch/>
        </p:blipFill>
        <p:spPr>
          <a:xfrm>
            <a:off x="6549289" y="874059"/>
            <a:ext cx="3621170" cy="58898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A88149C-937A-FF34-F23D-FDB2DA58F5F3}"/>
              </a:ext>
            </a:extLst>
          </p:cNvPr>
          <p:cNvSpPr>
            <a:spLocks noGrp="1"/>
          </p:cNvSpPr>
          <p:nvPr>
            <p:ph type="subTitle"/>
          </p:nvPr>
        </p:nvSpPr>
        <p:spPr>
          <a:xfrm>
            <a:off x="730503" y="615324"/>
            <a:ext cx="4527297" cy="5476193"/>
          </a:xfrm>
        </p:spPr>
        <p:txBody>
          <a:bodyPr/>
          <a:lstStyle/>
          <a:p>
            <a:r>
              <a:rPr lang="en-US" sz="2600">
                <a:latin typeface="Calibri" panose="020F0502020204030204" pitchFamily="34" charset="0"/>
                <a:cs typeface="Calibri" panose="020F0502020204030204" pitchFamily="34" charset="0"/>
              </a:rPr>
              <a:t>Sometimes your partner has tried a piece and found that it could not move</a:t>
            </a:r>
          </a:p>
          <a:p>
            <a:r>
              <a:rPr lang="en-US" sz="2600">
                <a:latin typeface="Calibri" panose="020F0502020204030204" pitchFamily="34" charset="0"/>
                <a:cs typeface="Calibri" panose="020F0502020204030204" pitchFamily="34" charset="0"/>
              </a:rPr>
              <a:t>You will see a black square around that piece AND</a:t>
            </a:r>
          </a:p>
          <a:p>
            <a:r>
              <a:rPr lang="en-US" sz="2600">
                <a:latin typeface="Calibri" panose="020F0502020204030204" pitchFamily="34" charset="0"/>
                <a:cs typeface="Calibri" panose="020F0502020204030204" pitchFamily="34" charset="0"/>
              </a:rPr>
              <a:t>When you hover on it, the bucket it cannot move to will be marked with an X</a:t>
            </a:r>
          </a:p>
          <a:p>
            <a:r>
              <a:rPr lang="en-US" sz="2600">
                <a:latin typeface="Calibri" panose="020F0502020204030204" pitchFamily="34" charset="0"/>
                <a:cs typeface="Calibri" panose="020F0502020204030204" pitchFamily="34" charset="0"/>
              </a:rPr>
              <a:t>Don’t try that bucket!</a:t>
            </a:r>
          </a:p>
        </p:txBody>
      </p:sp>
      <p:pic>
        <p:nvPicPr>
          <p:cNvPr id="4" name="Picture 3">
            <a:extLst>
              <a:ext uri="{FF2B5EF4-FFF2-40B4-BE49-F238E27FC236}">
                <a16:creationId xmlns:a16="http://schemas.microsoft.com/office/drawing/2014/main" id="{413F1A7B-AC92-4F73-662C-E20C25C1702A}"/>
              </a:ext>
            </a:extLst>
          </p:cNvPr>
          <p:cNvPicPr>
            <a:picLocks noChangeAspect="1"/>
          </p:cNvPicPr>
          <p:nvPr/>
        </p:nvPicPr>
        <p:blipFill rotWithShape="1">
          <a:blip r:embed="rId2"/>
          <a:srcRect l="39816" t="15299"/>
          <a:stretch/>
        </p:blipFill>
        <p:spPr bwMode="auto">
          <a:xfrm>
            <a:off x="6387353" y="615324"/>
            <a:ext cx="5129112" cy="5140017"/>
          </a:xfrm>
          <a:prstGeom prst="rect">
            <a:avLst/>
          </a:prstGeom>
          <a:ln>
            <a:noFill/>
          </a:ln>
          <a:extLst>
            <a:ext uri="{53640926-AAD7-44D8-BBD7-CCE9431645EC}">
              <a14:shadowObscured xmlns:a14="http://schemas.microsoft.com/office/drawing/2010/main"/>
            </a:ext>
          </a:extLst>
        </p:spPr>
      </p:pic>
      <p:sp>
        <p:nvSpPr>
          <p:cNvPr id="5" name="Arrow: Right 4">
            <a:extLst>
              <a:ext uri="{FF2B5EF4-FFF2-40B4-BE49-F238E27FC236}">
                <a16:creationId xmlns:a16="http://schemas.microsoft.com/office/drawing/2014/main" id="{64A4AEBA-4A71-06F7-9C9B-94BCD7056C6A}"/>
              </a:ext>
            </a:extLst>
          </p:cNvPr>
          <p:cNvSpPr/>
          <p:nvPr/>
        </p:nvSpPr>
        <p:spPr>
          <a:xfrm rot="13766149">
            <a:off x="9359154" y="3523130"/>
            <a:ext cx="416858" cy="349624"/>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004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555A4D-6ED7-5A76-8EBD-622DEB7BB2B7}"/>
              </a:ext>
            </a:extLst>
          </p:cNvPr>
          <p:cNvPicPr>
            <a:picLocks noChangeAspect="1"/>
          </p:cNvPicPr>
          <p:nvPr/>
        </p:nvPicPr>
        <p:blipFill>
          <a:blip r:embed="rId2"/>
          <a:srcRect r="62557" b="13331"/>
          <a:stretch/>
        </p:blipFill>
        <p:spPr>
          <a:xfrm>
            <a:off x="6135211" y="984673"/>
            <a:ext cx="3621170" cy="5104654"/>
          </a:xfrm>
          <a:prstGeom prst="rect">
            <a:avLst/>
          </a:prstGeom>
        </p:spPr>
      </p:pic>
      <p:sp>
        <p:nvSpPr>
          <p:cNvPr id="66" name="TextShape 1"/>
          <p:cNvSpPr txBox="1"/>
          <p:nvPr/>
        </p:nvSpPr>
        <p:spPr>
          <a:xfrm>
            <a:off x="770760" y="1361520"/>
            <a:ext cx="3787920" cy="4350960"/>
          </a:xfrm>
          <a:prstGeom prst="rect">
            <a:avLst/>
          </a:prstGeom>
          <a:noFill/>
          <a:ln>
            <a:noFill/>
          </a:ln>
        </p:spPr>
        <p:txBody>
          <a:bodyPr>
            <a:normAutofit fontScale="91500"/>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If your team can </a:t>
            </a:r>
            <a:r>
              <a:rPr lang="en-US" sz="2800" b="0" strike="noStrike" spc="-1" dirty="0">
                <a:solidFill>
                  <a:srgbClr val="000000"/>
                </a:solidFill>
                <a:latin typeface="Calibri"/>
              </a:rPr>
              <a:t>get many correct moves in a row, you will get a big reward. </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We will also ask what you think the rule is, and how you found it. </a:t>
            </a:r>
          </a:p>
          <a:p>
            <a:pPr marL="228600" indent="-228240">
              <a:lnSpc>
                <a:spcPct val="90000"/>
              </a:lnSpc>
              <a:spcBef>
                <a:spcPts val="1001"/>
              </a:spcBef>
              <a:buClr>
                <a:srgbClr val="000000"/>
              </a:buClr>
              <a:buFont typeface="Arial"/>
              <a:buChar char="•"/>
            </a:pPr>
            <a:r>
              <a:rPr lang="en-US" sz="2800" b="0" i="1" strike="noStrike" spc="-1" dirty="0">
                <a:solidFill>
                  <a:srgbClr val="000000"/>
                </a:solidFill>
                <a:latin typeface="Calibri"/>
              </a:rPr>
              <a:t>After entering your guess of the rule, please click “Submit” to move on with a new rule (if any).</a:t>
            </a:r>
            <a:endParaRPr lang="en-US" sz="2800" b="0" strike="noStrike" spc="-1" dirty="0">
              <a:solidFill>
                <a:srgbClr val="000000"/>
              </a:solidFill>
              <a:latin typeface="Calibri"/>
            </a:endParaRPr>
          </a:p>
        </p:txBody>
      </p:sp>
      <p:sp>
        <p:nvSpPr>
          <p:cNvPr id="2" name="Callout: Line 1">
            <a:extLst>
              <a:ext uri="{FF2B5EF4-FFF2-40B4-BE49-F238E27FC236}">
                <a16:creationId xmlns:a16="http://schemas.microsoft.com/office/drawing/2014/main" id="{A7C45750-EA28-92B7-E427-246C61A2B0B5}"/>
              </a:ext>
            </a:extLst>
          </p:cNvPr>
          <p:cNvSpPr/>
          <p:nvPr/>
        </p:nvSpPr>
        <p:spPr>
          <a:xfrm>
            <a:off x="9167900" y="984673"/>
            <a:ext cx="2845229" cy="1672984"/>
          </a:xfrm>
          <a:prstGeom prst="borderCallout1">
            <a:avLst>
              <a:gd name="adj1" fmla="val 101596"/>
              <a:gd name="adj2" fmla="val 47374"/>
              <a:gd name="adj3" fmla="val 252445"/>
              <a:gd name="adj4" fmla="val -50521"/>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you explain the rule and how you found it, click Submit to continue</a:t>
            </a:r>
          </a:p>
        </p:txBody>
      </p:sp>
      <p:cxnSp>
        <p:nvCxnSpPr>
          <p:cNvPr id="4" name="Straight Arrow Connector 3">
            <a:extLst>
              <a:ext uri="{FF2B5EF4-FFF2-40B4-BE49-F238E27FC236}">
                <a16:creationId xmlns:a16="http://schemas.microsoft.com/office/drawing/2014/main" id="{357BC9BD-1E73-03C9-1880-344DCEC75B68}"/>
              </a:ext>
            </a:extLst>
          </p:cNvPr>
          <p:cNvCxnSpPr>
            <a:cxnSpLocks/>
          </p:cNvCxnSpPr>
          <p:nvPr/>
        </p:nvCxnSpPr>
        <p:spPr>
          <a:xfrm flipH="1">
            <a:off x="6836231" y="1254213"/>
            <a:ext cx="2084264" cy="132762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23E2404-0A75-D55D-FFA5-E5C85A1D45F5}"/>
              </a:ext>
            </a:extLst>
          </p:cNvPr>
          <p:cNvCxnSpPr>
            <a:cxnSpLocks/>
          </p:cNvCxnSpPr>
          <p:nvPr/>
        </p:nvCxnSpPr>
        <p:spPr>
          <a:xfrm flipH="1">
            <a:off x="6821561" y="1137226"/>
            <a:ext cx="2331669" cy="2713663"/>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F677FDC-F3CC-5A71-539E-0DAFFDF2687C}"/>
              </a:ext>
            </a:extLst>
          </p:cNvPr>
          <p:cNvSpPr txBox="1"/>
          <p:nvPr/>
        </p:nvSpPr>
        <p:spPr>
          <a:xfrm>
            <a:off x="6951365" y="2494057"/>
            <a:ext cx="466794" cy="369332"/>
          </a:xfrm>
          <a:prstGeom prst="rect">
            <a:avLst/>
          </a:prstGeom>
          <a:noFill/>
        </p:spPr>
        <p:txBody>
          <a:bodyPr wrap="none" rtlCol="0">
            <a:spAutoFit/>
          </a:bodyPr>
          <a:lstStyle/>
          <a:p>
            <a:r>
              <a:rPr lang="en-US"/>
              <a:t>(1)</a:t>
            </a:r>
          </a:p>
        </p:txBody>
      </p:sp>
      <p:sp>
        <p:nvSpPr>
          <p:cNvPr id="9" name="TextBox 8">
            <a:extLst>
              <a:ext uri="{FF2B5EF4-FFF2-40B4-BE49-F238E27FC236}">
                <a16:creationId xmlns:a16="http://schemas.microsoft.com/office/drawing/2014/main" id="{D1AFDD6A-AFB2-D132-FE25-9644B936C08C}"/>
              </a:ext>
            </a:extLst>
          </p:cNvPr>
          <p:cNvSpPr txBox="1"/>
          <p:nvPr/>
        </p:nvSpPr>
        <p:spPr>
          <a:xfrm>
            <a:off x="6834825" y="3789452"/>
            <a:ext cx="466794" cy="369332"/>
          </a:xfrm>
          <a:prstGeom prst="rect">
            <a:avLst/>
          </a:prstGeom>
          <a:noFill/>
        </p:spPr>
        <p:txBody>
          <a:bodyPr wrap="none" rtlCol="0">
            <a:spAutoFit/>
          </a:bodyPr>
          <a:lstStyle/>
          <a:p>
            <a:r>
              <a:rPr lang="en-US"/>
              <a:t>(2)</a:t>
            </a:r>
          </a:p>
        </p:txBody>
      </p:sp>
      <p:sp>
        <p:nvSpPr>
          <p:cNvPr id="10" name="TextBox 9">
            <a:extLst>
              <a:ext uri="{FF2B5EF4-FFF2-40B4-BE49-F238E27FC236}">
                <a16:creationId xmlns:a16="http://schemas.microsoft.com/office/drawing/2014/main" id="{1ACE5B69-8411-E17F-686D-7F8C717B0DB1}"/>
              </a:ext>
            </a:extLst>
          </p:cNvPr>
          <p:cNvSpPr txBox="1"/>
          <p:nvPr/>
        </p:nvSpPr>
        <p:spPr>
          <a:xfrm>
            <a:off x="7524634" y="4600776"/>
            <a:ext cx="466794" cy="369332"/>
          </a:xfrm>
          <a:prstGeom prst="rect">
            <a:avLst/>
          </a:prstGeom>
          <a:noFill/>
        </p:spPr>
        <p:txBody>
          <a:bodyPr wrap="none" rtlCol="0">
            <a:spAutoFit/>
          </a:bodyPr>
          <a:lstStyle/>
          <a:p>
            <a:r>
              <a:rPr lang="en-US"/>
              <a:t>(3)</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771D2E-65BF-2D92-6580-93B44843BB6C}"/>
              </a:ext>
            </a:extLst>
          </p:cNvPr>
          <p:cNvPicPr>
            <a:picLocks noChangeAspect="1"/>
          </p:cNvPicPr>
          <p:nvPr/>
        </p:nvPicPr>
        <p:blipFill>
          <a:blip r:embed="rId2"/>
          <a:stretch>
            <a:fillRect/>
          </a:stretch>
        </p:blipFill>
        <p:spPr>
          <a:xfrm>
            <a:off x="4748972" y="1195387"/>
            <a:ext cx="5290378" cy="2996603"/>
          </a:xfrm>
          <a:prstGeom prst="rect">
            <a:avLst/>
          </a:prstGeom>
        </p:spPr>
      </p:pic>
      <p:sp>
        <p:nvSpPr>
          <p:cNvPr id="70" name="TextShape 1"/>
          <p:cNvSpPr txBox="1"/>
          <p:nvPr/>
        </p:nvSpPr>
        <p:spPr>
          <a:xfrm>
            <a:off x="838080" y="1339778"/>
            <a:ext cx="3433320" cy="4350960"/>
          </a:xfrm>
          <a:prstGeom prst="rect">
            <a:avLst/>
          </a:prstGeom>
          <a:noFill/>
          <a:ln>
            <a:noFill/>
          </a:ln>
        </p:spPr>
        <p:txBody>
          <a:bodyPr lIns="91440" tIns="45720" rIns="91440" bIns="45720" anchor="t">
            <a:normAutofit fontScale="99000"/>
          </a:bodyPr>
          <a:lstStyle/>
          <a:p>
            <a:pPr marL="228600" indent="-227965">
              <a:lnSpc>
                <a:spcPct val="90000"/>
              </a:lnSpc>
              <a:spcBef>
                <a:spcPts val="1001"/>
              </a:spcBef>
              <a:buClr>
                <a:srgbClr val="000000"/>
              </a:buClr>
              <a:buFont typeface="Arial"/>
              <a:buChar char="•"/>
            </a:pPr>
            <a:r>
              <a:rPr lang="en-US" sz="2800" b="0" strike="noStrike" spc="-1" dirty="0">
                <a:solidFill>
                  <a:srgbClr val="000000"/>
                </a:solidFill>
                <a:latin typeface="Calibri"/>
              </a:rPr>
              <a:t>Now try to find the hidden rules for  yourself</a:t>
            </a:r>
            <a:endParaRPr lang="en-US"/>
          </a:p>
          <a:p>
            <a:pPr marL="228600" indent="-227965">
              <a:lnSpc>
                <a:spcPct val="90000"/>
              </a:lnSpc>
              <a:spcBef>
                <a:spcPts val="1001"/>
              </a:spcBef>
              <a:buClr>
                <a:srgbClr val="000000"/>
              </a:buClr>
              <a:buFont typeface="Arial"/>
              <a:buChar char="•"/>
            </a:pPr>
            <a:r>
              <a:rPr lang="en-US" sz="2800" spc="-1" dirty="0">
                <a:solidFill>
                  <a:srgbClr val="000000"/>
                </a:solidFill>
                <a:latin typeface="Calibri"/>
              </a:rPr>
              <a:t>Click the question mark to see </a:t>
            </a:r>
            <a:r>
              <a:rPr lang="en-US" sz="2800" spc="-1">
                <a:solidFill>
                  <a:srgbClr val="000000"/>
                </a:solidFill>
                <a:latin typeface="Calibri"/>
              </a:rPr>
              <a:t>these hints</a:t>
            </a:r>
          </a:p>
          <a:p>
            <a:pPr marL="228600" indent="-227965">
              <a:lnSpc>
                <a:spcPct val="90000"/>
              </a:lnSpc>
              <a:spcBef>
                <a:spcPts val="1001"/>
              </a:spcBef>
              <a:buClr>
                <a:srgbClr val="000000"/>
              </a:buClr>
              <a:buFont typeface="Arial"/>
              <a:buChar char="•"/>
            </a:pPr>
            <a:r>
              <a:rPr lang="en-US" sz="2800" b="0" strike="noStrike" spc="-1">
                <a:solidFill>
                  <a:srgbClr val="000000"/>
                </a:solidFill>
                <a:latin typeface="Calibri"/>
              </a:rPr>
              <a:t>At the end of each rule, [Next] takes you forward.</a:t>
            </a: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b="0" strike="noStrike" spc="-1" dirty="0">
                <a:solidFill>
                  <a:srgbClr val="000000"/>
                </a:solidFill>
                <a:latin typeface="Calibri"/>
              </a:rPr>
              <a:t>Good luck! </a:t>
            </a:r>
          </a:p>
        </p:txBody>
      </p:sp>
      <p:sp>
        <p:nvSpPr>
          <p:cNvPr id="2" name="Callout: Line 1">
            <a:extLst>
              <a:ext uri="{FF2B5EF4-FFF2-40B4-BE49-F238E27FC236}">
                <a16:creationId xmlns:a16="http://schemas.microsoft.com/office/drawing/2014/main" id="{4706DDC8-C81C-85E2-2F7E-3A02D9502749}"/>
              </a:ext>
            </a:extLst>
          </p:cNvPr>
          <p:cNvSpPr/>
          <p:nvPr/>
        </p:nvSpPr>
        <p:spPr>
          <a:xfrm>
            <a:off x="4617785" y="232145"/>
            <a:ext cx="1433305" cy="671527"/>
          </a:xfrm>
          <a:prstGeom prst="borderCallout1">
            <a:avLst>
              <a:gd name="adj1" fmla="val 47802"/>
              <a:gd name="adj2" fmla="val 97781"/>
              <a:gd name="adj3" fmla="val 168683"/>
              <a:gd name="adj4" fmla="val 346046"/>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Click for </a:t>
            </a:r>
            <a:r>
              <a:rPr lang="en-US"/>
              <a:t>these </a:t>
            </a:r>
            <a:r>
              <a:rPr lang="en-US" dirty="0"/>
              <a:t>hints!</a:t>
            </a:r>
          </a:p>
        </p:txBody>
      </p:sp>
      <p:sp>
        <p:nvSpPr>
          <p:cNvPr id="3" name="Rectangle 2">
            <a:extLst>
              <a:ext uri="{FF2B5EF4-FFF2-40B4-BE49-F238E27FC236}">
                <a16:creationId xmlns:a16="http://schemas.microsoft.com/office/drawing/2014/main" id="{F8977B08-D89F-54E2-70D9-63C89F8600D2}"/>
              </a:ext>
            </a:extLst>
          </p:cNvPr>
          <p:cNvSpPr/>
          <p:nvPr/>
        </p:nvSpPr>
        <p:spPr>
          <a:xfrm>
            <a:off x="9347200" y="1975196"/>
            <a:ext cx="1174044" cy="22577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874A228-3A1A-C153-B0A2-F925A9E7ABEB}"/>
              </a:ext>
            </a:extLst>
          </p:cNvPr>
          <p:cNvSpPr/>
          <p:nvPr/>
        </p:nvSpPr>
        <p:spPr>
          <a:xfrm>
            <a:off x="1200150" y="5857868"/>
            <a:ext cx="10086975"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Remember: You can only drop pieces into the buckets. NOT into the test tubes. </a:t>
            </a:r>
            <a:r>
              <a:rPr lang="en-US">
                <a:sym typeface="Wingdings" panose="05000000000000000000" pitchFamily="2" charset="2"/>
              </a:rPr>
              <a:t> </a:t>
            </a:r>
            <a:endParaRPr lang="en-US"/>
          </a:p>
        </p:txBody>
      </p:sp>
      <p:sp>
        <p:nvSpPr>
          <p:cNvPr id="7" name="Rectangle 6">
            <a:extLst>
              <a:ext uri="{FF2B5EF4-FFF2-40B4-BE49-F238E27FC236}">
                <a16:creationId xmlns:a16="http://schemas.microsoft.com/office/drawing/2014/main" id="{77E93B63-3F11-460C-9EBA-23D8B25E8427}"/>
              </a:ext>
            </a:extLst>
          </p:cNvPr>
          <p:cNvSpPr/>
          <p:nvPr/>
        </p:nvSpPr>
        <p:spPr>
          <a:xfrm>
            <a:off x="6780810" y="1339778"/>
            <a:ext cx="1139792" cy="4058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4029</TotalTime>
  <Words>423</Words>
  <Application>Microsoft Office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 k</dc:creator>
  <dc:description/>
  <cp:lastModifiedBy>p kantor</cp:lastModifiedBy>
  <cp:revision>39</cp:revision>
  <cp:lastPrinted>2022-06-30T18:23:14Z</cp:lastPrinted>
  <dcterms:created xsi:type="dcterms:W3CDTF">2022-02-22T16:57:20Z</dcterms:created>
  <dcterms:modified xsi:type="dcterms:W3CDTF">2025-02-21T20:15:56Z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