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9" r:id="rId3"/>
    <p:sldId id="264" r:id="rId4"/>
    <p:sldId id="266" r:id="rId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0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E5A2A0C9-109A-4842-AD69-4E32C2B187DE}" type="datetime">
              <a:rPr lang="en-US" sz="1200" b="0" strike="noStrike" spc="-1">
                <a:solidFill>
                  <a:srgbClr val="8B8B8B"/>
                </a:solidFill>
                <a:latin typeface="Calibri"/>
              </a:rPr>
              <a:t>10/24/2024</a:t>
            </a:fld>
            <a:endParaRPr lang="en-US" sz="12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5301C3A-94F8-4AFC-82F0-C19F987F204C}"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311BB8E-DB17-AAD3-2C3D-4926F5EB1482}"/>
              </a:ext>
            </a:extLst>
          </p:cNvPr>
          <p:cNvPicPr>
            <a:picLocks noChangeAspect="1"/>
          </p:cNvPicPr>
          <p:nvPr/>
        </p:nvPicPr>
        <p:blipFill>
          <a:blip r:embed="rId2"/>
          <a:stretch>
            <a:fillRect/>
          </a:stretch>
        </p:blipFill>
        <p:spPr>
          <a:xfrm>
            <a:off x="5233752" y="544662"/>
            <a:ext cx="6105396" cy="6007448"/>
          </a:xfrm>
          <a:prstGeom prst="rect">
            <a:avLst/>
          </a:prstGeom>
        </p:spPr>
      </p:pic>
      <p:sp>
        <p:nvSpPr>
          <p:cNvPr id="41" name="TextShape 1"/>
          <p:cNvSpPr txBox="1"/>
          <p:nvPr/>
        </p:nvSpPr>
        <p:spPr>
          <a:xfrm>
            <a:off x="87804" y="832679"/>
            <a:ext cx="4652533" cy="5520619"/>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In this task you will try to find secret rules (1) that control which pieces (2) can move, and which buckets (3) they can go into. You move them by drag and drop to earn a reward</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You will have a chance to clear several boards for each rule</a:t>
            </a:r>
          </a:p>
        </p:txBody>
      </p:sp>
      <p:sp>
        <p:nvSpPr>
          <p:cNvPr id="43" name="CustomShape 2"/>
          <p:cNvSpPr/>
          <p:nvPr/>
        </p:nvSpPr>
        <p:spPr>
          <a:xfrm>
            <a:off x="7943920" y="1603168"/>
            <a:ext cx="1255320" cy="327240"/>
          </a:xfrm>
          <a:prstGeom prst="borderCallout2">
            <a:avLst>
              <a:gd name="adj1" fmla="val 18750"/>
              <a:gd name="adj2" fmla="val -8333"/>
              <a:gd name="adj3" fmla="val 18750"/>
              <a:gd name="adj4" fmla="val -16667"/>
              <a:gd name="adj5" fmla="val 480949"/>
              <a:gd name="adj6" fmla="val -15496"/>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alibri"/>
              </a:rPr>
              <a:t>(2) Pieces</a:t>
            </a:r>
            <a:endParaRPr lang="en-US" sz="1800" b="0" strike="noStrike" spc="-1">
              <a:latin typeface="Arial"/>
            </a:endParaRPr>
          </a:p>
        </p:txBody>
      </p:sp>
      <p:sp>
        <p:nvSpPr>
          <p:cNvPr id="45" name="CustomShape 4"/>
          <p:cNvSpPr/>
          <p:nvPr/>
        </p:nvSpPr>
        <p:spPr>
          <a:xfrm>
            <a:off x="5745613" y="354658"/>
            <a:ext cx="1812600" cy="327240"/>
          </a:xfrm>
          <a:prstGeom prst="borderCallout2">
            <a:avLst>
              <a:gd name="adj1" fmla="val 70596"/>
              <a:gd name="adj2" fmla="val 104027"/>
              <a:gd name="adj3" fmla="val 50655"/>
              <a:gd name="adj4" fmla="val 100059"/>
              <a:gd name="adj5" fmla="val 118861"/>
              <a:gd name="adj6" fmla="val 119980"/>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(1) Rule Number</a:t>
            </a:r>
            <a:endParaRPr lang="en-US" sz="1800" b="0" strike="noStrike" spc="-1" dirty="0">
              <a:latin typeface="Arial"/>
            </a:endParaRPr>
          </a:p>
        </p:txBody>
      </p:sp>
      <p:sp>
        <p:nvSpPr>
          <p:cNvPr id="2" name="Rectangle 1">
            <a:extLst>
              <a:ext uri="{FF2B5EF4-FFF2-40B4-BE49-F238E27FC236}">
                <a16:creationId xmlns:a16="http://schemas.microsoft.com/office/drawing/2014/main" id="{A1E6E13D-B017-97D3-E4A7-43AE33E57A5D}"/>
              </a:ext>
            </a:extLst>
          </p:cNvPr>
          <p:cNvSpPr/>
          <p:nvPr/>
        </p:nvSpPr>
        <p:spPr>
          <a:xfrm>
            <a:off x="5745613" y="1175657"/>
            <a:ext cx="702688" cy="51376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AD2CFD9-D299-B848-3DB0-D52FF6E6811F}"/>
              </a:ext>
            </a:extLst>
          </p:cNvPr>
          <p:cNvSpPr/>
          <p:nvPr/>
        </p:nvSpPr>
        <p:spPr>
          <a:xfrm>
            <a:off x="10500493" y="1114697"/>
            <a:ext cx="702688" cy="51376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ustomShape 3"/>
          <p:cNvSpPr/>
          <p:nvPr/>
        </p:nvSpPr>
        <p:spPr>
          <a:xfrm>
            <a:off x="10851837" y="3221146"/>
            <a:ext cx="1255320" cy="327240"/>
          </a:xfrm>
          <a:prstGeom prst="borderCallout2">
            <a:avLst>
              <a:gd name="adj1" fmla="val 18750"/>
              <a:gd name="adj2" fmla="val -8333"/>
              <a:gd name="adj3" fmla="val 18750"/>
              <a:gd name="adj4" fmla="val -16667"/>
              <a:gd name="adj5" fmla="val -307381"/>
              <a:gd name="adj6" fmla="val -45686"/>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(3) Buckets</a:t>
            </a:r>
            <a:endParaRPr lang="en-US"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2"/>
          <p:cNvSpPr txBox="1"/>
          <p:nvPr/>
        </p:nvSpPr>
        <p:spPr>
          <a:xfrm>
            <a:off x="605989" y="424912"/>
            <a:ext cx="4529880" cy="4350960"/>
          </a:xfrm>
          <a:prstGeom prst="rect">
            <a:avLst/>
          </a:prstGeom>
          <a:noFill/>
          <a:ln>
            <a:noFill/>
          </a:ln>
        </p:spPr>
        <p:txBody>
          <a:bodyPr lIns="91440" tIns="45720" rIns="91440" bIns="45720" anchor="t">
            <a:noAutofit/>
          </a:bodyPr>
          <a:lstStyle/>
          <a:p>
            <a:pPr marL="228600" indent="-227965">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endParaRPr lang="en-US" sz="2800"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A wrong move is shown with a frown face.</a:t>
            </a:r>
            <a:r>
              <a:rPr lang="en-US" sz="2800" spc="-1" dirty="0">
                <a:solidFill>
                  <a:srgbClr val="000000"/>
                </a:solidFill>
                <a:latin typeface="Calibri"/>
              </a:rPr>
              <a:t>  </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A correct move is shown with a smile face.</a:t>
            </a: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 Sometimes some pieces can't move. Touching them makes a frown face</a:t>
            </a:r>
            <a:r>
              <a:rPr lang="en-US" sz="2800" spc="-1">
                <a:solidFill>
                  <a:srgbClr val="000000"/>
                </a:solidFill>
                <a:latin typeface="Calibri"/>
              </a:rPr>
              <a:t>. </a:t>
            </a:r>
          </a:p>
          <a:p>
            <a:pPr marL="228600" indent="-227965">
              <a:lnSpc>
                <a:spcPct val="90000"/>
              </a:lnSpc>
              <a:spcBef>
                <a:spcPts val="1001"/>
              </a:spcBef>
              <a:buClr>
                <a:srgbClr val="000000"/>
              </a:buClr>
              <a:buFont typeface="Arial"/>
              <a:buChar char="•"/>
            </a:pPr>
            <a:r>
              <a:rPr lang="en-US" sz="2800" spc="-1">
                <a:solidFill>
                  <a:srgbClr val="000000"/>
                </a:solidFill>
                <a:latin typeface="Calibri"/>
              </a:rPr>
              <a:t>The scoreboard will show your “golden string”  </a:t>
            </a:r>
            <a:endParaRPr lang="en-US" dirty="0"/>
          </a:p>
          <a:p>
            <a:pPr marL="635">
              <a:lnSpc>
                <a:spcPct val="90000"/>
              </a:lnSpc>
              <a:spcBef>
                <a:spcPts val="1001"/>
              </a:spcBef>
              <a:buClr>
                <a:srgbClr val="000000"/>
              </a:buClr>
            </a:pPr>
            <a:endParaRPr lang="en-US" dirty="0"/>
          </a:p>
        </p:txBody>
      </p:sp>
      <p:pic>
        <p:nvPicPr>
          <p:cNvPr id="3" name="Picture 2">
            <a:extLst>
              <a:ext uri="{FF2B5EF4-FFF2-40B4-BE49-F238E27FC236}">
                <a16:creationId xmlns:a16="http://schemas.microsoft.com/office/drawing/2014/main" id="{86D2C40A-3A40-0C0C-CA2F-603FDF215B73}"/>
              </a:ext>
            </a:extLst>
          </p:cNvPr>
          <p:cNvPicPr>
            <a:picLocks noChangeAspect="1"/>
          </p:cNvPicPr>
          <p:nvPr/>
        </p:nvPicPr>
        <p:blipFill>
          <a:blip r:embed="rId2"/>
          <a:stretch>
            <a:fillRect/>
          </a:stretch>
        </p:blipFill>
        <p:spPr>
          <a:xfrm>
            <a:off x="5538787" y="984539"/>
            <a:ext cx="4772025" cy="40576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770760" y="1361520"/>
            <a:ext cx="3787920" cy="4350960"/>
          </a:xfrm>
          <a:prstGeom prst="rect">
            <a:avLst/>
          </a:prstGeom>
          <a:noFill/>
          <a:ln>
            <a:noFill/>
          </a:ln>
        </p:spPr>
        <p:txBody>
          <a:bodyPr>
            <a:normAutofit fontScale="91500"/>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If you can get many correct moves in a row, you will get a big reward. </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We will also ask what you think the rule is, and how you found it. </a:t>
            </a:r>
          </a:p>
          <a:p>
            <a:pPr marL="228600" indent="-228240">
              <a:lnSpc>
                <a:spcPct val="90000"/>
              </a:lnSpc>
              <a:spcBef>
                <a:spcPts val="1001"/>
              </a:spcBef>
              <a:buClr>
                <a:srgbClr val="000000"/>
              </a:buClr>
              <a:buFont typeface="Arial"/>
              <a:buChar char="•"/>
            </a:pPr>
            <a:r>
              <a:rPr lang="en-US" sz="2800" b="0" i="1" strike="noStrike" spc="-1" dirty="0">
                <a:solidFill>
                  <a:srgbClr val="000000"/>
                </a:solidFill>
                <a:latin typeface="Calibri"/>
              </a:rPr>
              <a:t>After entering your guess of the rule, please click “Submit” to move on with a new rule (if any).</a:t>
            </a:r>
            <a:endParaRPr lang="en-US" sz="2800" b="0" strike="noStrike" spc="-1" dirty="0">
              <a:solidFill>
                <a:srgbClr val="000000"/>
              </a:solidFill>
              <a:latin typeface="Calibri"/>
            </a:endParaRPr>
          </a:p>
        </p:txBody>
      </p:sp>
      <p:pic>
        <p:nvPicPr>
          <p:cNvPr id="6" name="Picture 5">
            <a:extLst>
              <a:ext uri="{FF2B5EF4-FFF2-40B4-BE49-F238E27FC236}">
                <a16:creationId xmlns:a16="http://schemas.microsoft.com/office/drawing/2014/main" id="{38B0B1B6-6EF6-4F51-E4E4-1A3FE5D6C062}"/>
              </a:ext>
            </a:extLst>
          </p:cNvPr>
          <p:cNvPicPr>
            <a:picLocks noChangeAspect="1"/>
          </p:cNvPicPr>
          <p:nvPr/>
        </p:nvPicPr>
        <p:blipFill>
          <a:blip r:embed="rId2"/>
          <a:stretch>
            <a:fillRect/>
          </a:stretch>
        </p:blipFill>
        <p:spPr>
          <a:xfrm>
            <a:off x="5752426" y="178770"/>
            <a:ext cx="4117007" cy="6109855"/>
          </a:xfrm>
          <a:prstGeom prst="rect">
            <a:avLst/>
          </a:prstGeom>
        </p:spPr>
      </p:pic>
      <p:sp>
        <p:nvSpPr>
          <p:cNvPr id="2" name="Callout: Line 1">
            <a:extLst>
              <a:ext uri="{FF2B5EF4-FFF2-40B4-BE49-F238E27FC236}">
                <a16:creationId xmlns:a16="http://schemas.microsoft.com/office/drawing/2014/main" id="{A7C45750-EA28-92B7-E427-246C61A2B0B5}"/>
              </a:ext>
            </a:extLst>
          </p:cNvPr>
          <p:cNvSpPr/>
          <p:nvPr/>
        </p:nvSpPr>
        <p:spPr>
          <a:xfrm>
            <a:off x="9075155" y="1121334"/>
            <a:ext cx="2845229" cy="1672984"/>
          </a:xfrm>
          <a:prstGeom prst="borderCallout1">
            <a:avLst>
              <a:gd name="adj1" fmla="val 101596"/>
              <a:gd name="adj2" fmla="val 47374"/>
              <a:gd name="adj3" fmla="val 179301"/>
              <a:gd name="adj4" fmla="val -86913"/>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you explain the rule and how you found it, click Submit to continue</a:t>
            </a:r>
          </a:p>
        </p:txBody>
      </p:sp>
      <p:cxnSp>
        <p:nvCxnSpPr>
          <p:cNvPr id="4" name="Straight Arrow Connector 3">
            <a:extLst>
              <a:ext uri="{FF2B5EF4-FFF2-40B4-BE49-F238E27FC236}">
                <a16:creationId xmlns:a16="http://schemas.microsoft.com/office/drawing/2014/main" id="{357BC9BD-1E73-03C9-1880-344DCEC75B68}"/>
              </a:ext>
            </a:extLst>
          </p:cNvPr>
          <p:cNvCxnSpPr>
            <a:cxnSpLocks/>
          </p:cNvCxnSpPr>
          <p:nvPr/>
        </p:nvCxnSpPr>
        <p:spPr>
          <a:xfrm flipH="1">
            <a:off x="6701366" y="1254213"/>
            <a:ext cx="2219129" cy="2150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23E2404-0A75-D55D-FFA5-E5C85A1D45F5}"/>
              </a:ext>
            </a:extLst>
          </p:cNvPr>
          <p:cNvCxnSpPr>
            <a:cxnSpLocks/>
          </p:cNvCxnSpPr>
          <p:nvPr/>
        </p:nvCxnSpPr>
        <p:spPr>
          <a:xfrm flipH="1">
            <a:off x="6816436" y="1027064"/>
            <a:ext cx="2331669" cy="271366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771D2E-65BF-2D92-6580-93B44843BB6C}"/>
              </a:ext>
            </a:extLst>
          </p:cNvPr>
          <p:cNvPicPr>
            <a:picLocks noChangeAspect="1"/>
          </p:cNvPicPr>
          <p:nvPr/>
        </p:nvPicPr>
        <p:blipFill>
          <a:blip r:embed="rId2"/>
          <a:stretch>
            <a:fillRect/>
          </a:stretch>
        </p:blipFill>
        <p:spPr>
          <a:xfrm>
            <a:off x="4748972" y="1195387"/>
            <a:ext cx="5290378" cy="2996603"/>
          </a:xfrm>
          <a:prstGeom prst="rect">
            <a:avLst/>
          </a:prstGeom>
        </p:spPr>
      </p:pic>
      <p:sp>
        <p:nvSpPr>
          <p:cNvPr id="70" name="TextShape 1"/>
          <p:cNvSpPr txBox="1"/>
          <p:nvPr/>
        </p:nvSpPr>
        <p:spPr>
          <a:xfrm>
            <a:off x="838080" y="1339778"/>
            <a:ext cx="3433320" cy="4350960"/>
          </a:xfrm>
          <a:prstGeom prst="rect">
            <a:avLst/>
          </a:prstGeom>
          <a:noFill/>
          <a:ln>
            <a:noFill/>
          </a:ln>
        </p:spPr>
        <p:txBody>
          <a:bodyPr lIns="91440" tIns="45720" rIns="91440" bIns="45720" anchor="t">
            <a:normAutofit fontScale="99000"/>
          </a:bodyPr>
          <a:lstStyle/>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Now try to find the hidden rules for  yourself</a:t>
            </a:r>
            <a:endParaRPr lang="en-US"/>
          </a:p>
          <a:p>
            <a:pPr marL="228600" indent="-227965">
              <a:lnSpc>
                <a:spcPct val="90000"/>
              </a:lnSpc>
              <a:spcBef>
                <a:spcPts val="1001"/>
              </a:spcBef>
              <a:buClr>
                <a:srgbClr val="000000"/>
              </a:buClr>
              <a:buFont typeface="Arial"/>
              <a:buChar char="•"/>
            </a:pPr>
            <a:r>
              <a:rPr lang="en-US" sz="2800" spc="-1" dirty="0">
                <a:solidFill>
                  <a:srgbClr val="000000"/>
                </a:solidFill>
                <a:latin typeface="Calibri"/>
              </a:rPr>
              <a:t>Click the question mark to see these hints</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Good luck! </a:t>
            </a:r>
          </a:p>
        </p:txBody>
      </p:sp>
      <p:sp>
        <p:nvSpPr>
          <p:cNvPr id="2" name="Callout: Line 1">
            <a:extLst>
              <a:ext uri="{FF2B5EF4-FFF2-40B4-BE49-F238E27FC236}">
                <a16:creationId xmlns:a16="http://schemas.microsoft.com/office/drawing/2014/main" id="{4706DDC8-C81C-85E2-2F7E-3A02D9502749}"/>
              </a:ext>
            </a:extLst>
          </p:cNvPr>
          <p:cNvSpPr/>
          <p:nvPr/>
        </p:nvSpPr>
        <p:spPr>
          <a:xfrm>
            <a:off x="4617785" y="232145"/>
            <a:ext cx="1433305" cy="671527"/>
          </a:xfrm>
          <a:prstGeom prst="borderCallout1">
            <a:avLst>
              <a:gd name="adj1" fmla="val 47802"/>
              <a:gd name="adj2" fmla="val 97781"/>
              <a:gd name="adj3" fmla="val 168683"/>
              <a:gd name="adj4" fmla="val 346046"/>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Click for </a:t>
            </a:r>
            <a:r>
              <a:rPr lang="en-US"/>
              <a:t>these </a:t>
            </a:r>
            <a:r>
              <a:rPr lang="en-US" dirty="0"/>
              <a:t>hints!</a:t>
            </a:r>
          </a:p>
        </p:txBody>
      </p:sp>
      <p:sp>
        <p:nvSpPr>
          <p:cNvPr id="3" name="Rectangle 2">
            <a:extLst>
              <a:ext uri="{FF2B5EF4-FFF2-40B4-BE49-F238E27FC236}">
                <a16:creationId xmlns:a16="http://schemas.microsoft.com/office/drawing/2014/main" id="{F8977B08-D89F-54E2-70D9-63C89F8600D2}"/>
              </a:ext>
            </a:extLst>
          </p:cNvPr>
          <p:cNvSpPr/>
          <p:nvPr/>
        </p:nvSpPr>
        <p:spPr>
          <a:xfrm>
            <a:off x="9347200" y="1975196"/>
            <a:ext cx="1174044" cy="2257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7E93B63-3F11-460C-9EBA-23D8B25E8427}"/>
              </a:ext>
            </a:extLst>
          </p:cNvPr>
          <p:cNvSpPr/>
          <p:nvPr/>
        </p:nvSpPr>
        <p:spPr>
          <a:xfrm>
            <a:off x="6780810" y="1339778"/>
            <a:ext cx="1139792" cy="4058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9E9422E-BB60-5CDB-C23A-8A1F2181BD13}"/>
              </a:ext>
            </a:extLst>
          </p:cNvPr>
          <p:cNvSpPr/>
          <p:nvPr/>
        </p:nvSpPr>
        <p:spPr>
          <a:xfrm>
            <a:off x="5139973" y="1448790"/>
            <a:ext cx="702688" cy="26719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9401E5-A638-C371-CD11-88C6929A7862}"/>
              </a:ext>
            </a:extLst>
          </p:cNvPr>
          <p:cNvSpPr/>
          <p:nvPr/>
        </p:nvSpPr>
        <p:spPr>
          <a:xfrm>
            <a:off x="8902470" y="1626918"/>
            <a:ext cx="702688" cy="242256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3932</TotalTime>
  <Words>212</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 k</dc:creator>
  <dc:description/>
  <cp:lastModifiedBy>p kantor</cp:lastModifiedBy>
  <cp:revision>38</cp:revision>
  <cp:lastPrinted>2022-06-30T18:23:14Z</cp:lastPrinted>
  <dcterms:created xsi:type="dcterms:W3CDTF">2022-02-22T16:57:20Z</dcterms:created>
  <dcterms:modified xsi:type="dcterms:W3CDTF">2024-10-24T16:48:46Z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